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Google Shape;25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3" name="Google Shape;33;p2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"/>
          <p:cNvSpPr txBox="1"/>
          <p:nvPr>
            <p:ph idx="10" type="dt"/>
          </p:nvPr>
        </p:nvSpPr>
        <p:spPr>
          <a:xfrm rot="5400000">
            <a:off x="10176279" y="1792223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"/>
          <p:cNvSpPr txBox="1"/>
          <p:nvPr>
            <p:ph idx="11" type="ftr"/>
          </p:nvPr>
        </p:nvSpPr>
        <p:spPr>
          <a:xfrm rot="5400000">
            <a:off x="8963575" y="3226820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10351008" y="292608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2" name="Google Shape;132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0" name="Google Shape;140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2" name="Google Shape;142;p11"/>
          <p:cNvSpPr txBox="1"/>
          <p:nvPr>
            <p:ph type="title"/>
          </p:nvPr>
        </p:nvSpPr>
        <p:spPr>
          <a:xfrm>
            <a:off x="1154956" y="4965945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1"/>
          <p:cNvSpPr/>
          <p:nvPr>
            <p:ph idx="2" type="pic"/>
          </p:nvPr>
        </p:nvSpPr>
        <p:spPr>
          <a:xfrm>
            <a:off x="1154955" y="685800"/>
            <a:ext cx="8825658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1154956" y="5532683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45" name="Google Shape;145;p11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1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1" name="Google Shape;151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2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2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9" name="Google Shape;159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1" name="Google Shape;161;p12"/>
          <p:cNvSpPr txBox="1"/>
          <p:nvPr>
            <p:ph type="title"/>
          </p:nvPr>
        </p:nvSpPr>
        <p:spPr>
          <a:xfrm>
            <a:off x="1154954" y="1063416"/>
            <a:ext cx="8825659" cy="1379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63" name="Google Shape;163;p12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2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 showMasterSp="0">
  <p:cSld name="Cita con descripción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9" name="Google Shape;169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8" name="Google Shape;178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9" name="Google Shape;179;p13"/>
          <p:cNvSpPr txBox="1"/>
          <p:nvPr/>
        </p:nvSpPr>
        <p:spPr>
          <a:xfrm>
            <a:off x="898295" y="603589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9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80" name="Google Shape;180;p13"/>
          <p:cNvSpPr txBox="1"/>
          <p:nvPr/>
        </p:nvSpPr>
        <p:spPr>
          <a:xfrm>
            <a:off x="9705137" y="2613787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9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81" name="Google Shape;181;p13"/>
          <p:cNvSpPr txBox="1"/>
          <p:nvPr>
            <p:ph type="title"/>
          </p:nvPr>
        </p:nvSpPr>
        <p:spPr>
          <a:xfrm>
            <a:off x="1574801" y="980517"/>
            <a:ext cx="8460983" cy="2705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3"/>
          <p:cNvSpPr txBox="1"/>
          <p:nvPr>
            <p:ph idx="1" type="body"/>
          </p:nvPr>
        </p:nvSpPr>
        <p:spPr>
          <a:xfrm>
            <a:off x="1945945" y="3686515"/>
            <a:ext cx="7725772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83" name="Google Shape;183;p13"/>
          <p:cNvSpPr txBox="1"/>
          <p:nvPr>
            <p:ph idx="2" type="body"/>
          </p:nvPr>
        </p:nvSpPr>
        <p:spPr>
          <a:xfrm>
            <a:off x="1154954" y="5014393"/>
            <a:ext cx="8825659" cy="1012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84" name="Google Shape;184;p13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3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 showMasterSp="0">
  <p:cSld name="Tarjeta de nombre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0" name="Google Shape;190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9" name="Google Shape;199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00" name="Google Shape;200;p14"/>
          <p:cNvSpPr txBox="1"/>
          <p:nvPr>
            <p:ph type="title"/>
          </p:nvPr>
        </p:nvSpPr>
        <p:spPr>
          <a:xfrm>
            <a:off x="1154955" y="2404477"/>
            <a:ext cx="8825659" cy="1788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4"/>
          <p:cNvSpPr txBox="1"/>
          <p:nvPr>
            <p:ph idx="1" type="body"/>
          </p:nvPr>
        </p:nvSpPr>
        <p:spPr>
          <a:xfrm>
            <a:off x="1138587" y="5024967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2" name="Google Shape;202;p14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4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3">
  <p:cSld name="Columna 3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5"/>
          <p:cNvSpPr txBox="1"/>
          <p:nvPr>
            <p:ph idx="1" type="body"/>
          </p:nvPr>
        </p:nvSpPr>
        <p:spPr>
          <a:xfrm>
            <a:off x="1154954" y="2610999"/>
            <a:ext cx="312916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9" name="Google Shape;209;p15"/>
          <p:cNvSpPr txBox="1"/>
          <p:nvPr>
            <p:ph idx="2" type="body"/>
          </p:nvPr>
        </p:nvSpPr>
        <p:spPr>
          <a:xfrm>
            <a:off x="1154954" y="3187261"/>
            <a:ext cx="3129168" cy="2839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15"/>
          <p:cNvSpPr txBox="1"/>
          <p:nvPr>
            <p:ph idx="3" type="body"/>
          </p:nvPr>
        </p:nvSpPr>
        <p:spPr>
          <a:xfrm>
            <a:off x="4512721" y="2610999"/>
            <a:ext cx="31453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15"/>
          <p:cNvSpPr txBox="1"/>
          <p:nvPr>
            <p:ph idx="4" type="body"/>
          </p:nvPr>
        </p:nvSpPr>
        <p:spPr>
          <a:xfrm>
            <a:off x="4512721" y="3187261"/>
            <a:ext cx="3145380" cy="2839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2" name="Google Shape;212;p15"/>
          <p:cNvSpPr txBox="1"/>
          <p:nvPr>
            <p:ph idx="5" type="body"/>
          </p:nvPr>
        </p:nvSpPr>
        <p:spPr>
          <a:xfrm>
            <a:off x="7886701" y="2603500"/>
            <a:ext cx="3157448" cy="5762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3" name="Google Shape;213;p15"/>
          <p:cNvSpPr txBox="1"/>
          <p:nvPr>
            <p:ph idx="6" type="body"/>
          </p:nvPr>
        </p:nvSpPr>
        <p:spPr>
          <a:xfrm>
            <a:off x="7886700" y="3187261"/>
            <a:ext cx="3161029" cy="2839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4" name="Google Shape;214;p1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1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15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5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de imagen 3">
  <p:cSld name="Columna de imagen 3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6"/>
          <p:cNvSpPr txBox="1"/>
          <p:nvPr>
            <p:ph idx="1" type="body"/>
          </p:nvPr>
        </p:nvSpPr>
        <p:spPr>
          <a:xfrm>
            <a:off x="1154954" y="4532844"/>
            <a:ext cx="3020744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22" name="Google Shape;222;p16"/>
          <p:cNvSpPr/>
          <p:nvPr>
            <p:ph idx="2" type="pic"/>
          </p:nvPr>
        </p:nvSpPr>
        <p:spPr>
          <a:xfrm>
            <a:off x="1334552" y="2611246"/>
            <a:ext cx="2691242" cy="15837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3" name="Google Shape;223;p16"/>
          <p:cNvSpPr txBox="1"/>
          <p:nvPr>
            <p:ph idx="3" type="body"/>
          </p:nvPr>
        </p:nvSpPr>
        <p:spPr>
          <a:xfrm>
            <a:off x="1154953" y="5109107"/>
            <a:ext cx="3020745" cy="917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24" name="Google Shape;224;p16"/>
          <p:cNvSpPr txBox="1"/>
          <p:nvPr>
            <p:ph idx="4" type="body"/>
          </p:nvPr>
        </p:nvSpPr>
        <p:spPr>
          <a:xfrm>
            <a:off x="4568865" y="4532845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25" name="Google Shape;225;p16"/>
          <p:cNvSpPr/>
          <p:nvPr>
            <p:ph idx="5" type="pic"/>
          </p:nvPr>
        </p:nvSpPr>
        <p:spPr>
          <a:xfrm>
            <a:off x="4748463" y="2642840"/>
            <a:ext cx="2691242" cy="155217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6" name="Google Shape;226;p16"/>
          <p:cNvSpPr txBox="1"/>
          <p:nvPr>
            <p:ph idx="6" type="body"/>
          </p:nvPr>
        </p:nvSpPr>
        <p:spPr>
          <a:xfrm>
            <a:off x="4568865" y="5109107"/>
            <a:ext cx="3050438" cy="921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27" name="Google Shape;227;p16"/>
          <p:cNvSpPr txBox="1"/>
          <p:nvPr>
            <p:ph idx="7" type="body"/>
          </p:nvPr>
        </p:nvSpPr>
        <p:spPr>
          <a:xfrm>
            <a:off x="7983434" y="4532845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28" name="Google Shape;228;p16"/>
          <p:cNvSpPr/>
          <p:nvPr>
            <p:ph idx="8" type="pic"/>
          </p:nvPr>
        </p:nvSpPr>
        <p:spPr>
          <a:xfrm>
            <a:off x="8163031" y="2618992"/>
            <a:ext cx="2691242" cy="1576018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9" name="Google Shape;229;p16"/>
          <p:cNvSpPr txBox="1"/>
          <p:nvPr>
            <p:ph idx="9" type="body"/>
          </p:nvPr>
        </p:nvSpPr>
        <p:spPr>
          <a:xfrm>
            <a:off x="7983434" y="5109107"/>
            <a:ext cx="3054127" cy="896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30" name="Google Shape;230;p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1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p16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6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7"/>
          <p:cNvSpPr txBox="1"/>
          <p:nvPr>
            <p:ph idx="1" type="body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38" name="Google Shape;238;p17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17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showMasterSp="0" type="vertTitleAndTx">
  <p:cSld name="VERTICAL_TITLE_AND_VERTICAL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3" name="Google Shape;243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53" name="Google Shape;253;p1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54" name="Google Shape;254;p18"/>
          <p:cNvSpPr txBox="1"/>
          <p:nvPr>
            <p:ph type="title"/>
          </p:nvPr>
        </p:nvSpPr>
        <p:spPr>
          <a:xfrm rot="5400000">
            <a:off x="6925404" y="2957260"/>
            <a:ext cx="4729626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8"/>
          <p:cNvSpPr txBox="1"/>
          <p:nvPr>
            <p:ph idx="1" type="body"/>
          </p:nvPr>
        </p:nvSpPr>
        <p:spPr>
          <a:xfrm rot="5400000">
            <a:off x="1913914" y="538470"/>
            <a:ext cx="4729627" cy="6247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6" name="Google Shape;256;p18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8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8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showMasterSp="0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showMasterSp="0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7" name="Google Shape;57;p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66" name="Google Shape;66;p6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68" name="Google Shape;68;p6"/>
          <p:cNvSpPr txBox="1"/>
          <p:nvPr>
            <p:ph type="title"/>
          </p:nvPr>
        </p:nvSpPr>
        <p:spPr>
          <a:xfrm>
            <a:off x="1154956" y="2677644"/>
            <a:ext cx="4351023" cy="2283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" type="body"/>
          </p:nvPr>
        </p:nvSpPr>
        <p:spPr>
          <a:xfrm>
            <a:off x="1151368" y="2603500"/>
            <a:ext cx="4828744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2" type="body"/>
          </p:nvPr>
        </p:nvSpPr>
        <p:spPr>
          <a:xfrm>
            <a:off x="6208711" y="2603500"/>
            <a:ext cx="4825159" cy="3377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1" type="body"/>
          </p:nvPr>
        </p:nvSpPr>
        <p:spPr>
          <a:xfrm>
            <a:off x="1154954" y="2636063"/>
            <a:ext cx="48251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4" name="Google Shape;84;p8"/>
          <p:cNvSpPr txBox="1"/>
          <p:nvPr>
            <p:ph idx="2" type="body"/>
          </p:nvPr>
        </p:nvSpPr>
        <p:spPr>
          <a:xfrm>
            <a:off x="1154954" y="3212326"/>
            <a:ext cx="4825158" cy="2807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3" type="body"/>
          </p:nvPr>
        </p:nvSpPr>
        <p:spPr>
          <a:xfrm>
            <a:off x="6208711" y="2603499"/>
            <a:ext cx="4825160" cy="60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6" name="Google Shape;86;p8"/>
          <p:cNvSpPr txBox="1"/>
          <p:nvPr>
            <p:ph idx="4" type="body"/>
          </p:nvPr>
        </p:nvSpPr>
        <p:spPr>
          <a:xfrm>
            <a:off x="6208712" y="3212327"/>
            <a:ext cx="4825159" cy="2807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showMasterSp="0" type="objTx">
  <p:cSld name="OBJECT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2" name="Google Shape;92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00" name="Google Shape;100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03" name="Google Shape;103;p9"/>
          <p:cNvSpPr txBox="1"/>
          <p:nvPr>
            <p:ph type="title"/>
          </p:nvPr>
        </p:nvSpPr>
        <p:spPr>
          <a:xfrm>
            <a:off x="1154954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" type="body"/>
          </p:nvPr>
        </p:nvSpPr>
        <p:spPr>
          <a:xfrm>
            <a:off x="5781146" y="1447800"/>
            <a:ext cx="519006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2" type="body"/>
          </p:nvPr>
        </p:nvSpPr>
        <p:spPr>
          <a:xfrm>
            <a:off x="1154955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9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9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showMasterSp="0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2" name="Google Shape;112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1" name="Google Shape;121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23" name="Google Shape;123;p10"/>
          <p:cNvSpPr txBox="1"/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0"/>
          <p:cNvSpPr/>
          <p:nvPr>
            <p:ph idx="2" type="pic"/>
          </p:nvPr>
        </p:nvSpPr>
        <p:spPr>
          <a:xfrm>
            <a:off x="6547872" y="1143000"/>
            <a:ext cx="3227192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10"/>
          <p:cNvSpPr txBox="1"/>
          <p:nvPr>
            <p:ph idx="1" type="body"/>
          </p:nvPr>
        </p:nvSpPr>
        <p:spPr>
          <a:xfrm>
            <a:off x="1154955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6" name="Google Shape;126;p10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0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0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" name="Google Shape;16;p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Google Shape;21;p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s-AR"/>
              <a:t>DOM</a:t>
            </a:r>
            <a:endParaRPr/>
          </a:p>
        </p:txBody>
      </p:sp>
      <p:sp>
        <p:nvSpPr>
          <p:cNvPr id="265" name="Google Shape;265;p1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AR"/>
              <a:t>LABORATORIO DE COMPUTACIÓN III                                                          UTN-FRA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Propiedades firstChild  lastChild</a:t>
            </a:r>
            <a:endParaRPr/>
          </a:p>
        </p:txBody>
      </p:sp>
      <p:sp>
        <p:nvSpPr>
          <p:cNvPr id="319" name="Google Shape;319;p28"/>
          <p:cNvSpPr/>
          <p:nvPr/>
        </p:nvSpPr>
        <p:spPr>
          <a:xfrm>
            <a:off x="457200" y="2765515"/>
            <a:ext cx="11277600" cy="2803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Habíamos visto anteriormente que podemos acceder a todos los hijos de un nodo por medio del vector childNodes.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Otra forma de acceder al primer y último nodo hijo es por medio de las propiedades obj.</a:t>
            </a:r>
            <a:r>
              <a:rPr b="1"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firstChild </a:t>
            </a:r>
            <a:r>
              <a:rPr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(retorna la referencia del primer hijo, es lo mismo que poner obj.childNodes[0]) y obj.</a:t>
            </a:r>
            <a:r>
              <a:rPr b="1"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lastChild</a:t>
            </a:r>
            <a:r>
              <a:rPr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(retorna la referencia del último hijo, es sinónimo de poner obj.childNodes[obj.childNodes.length-1])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 txBox="1"/>
          <p:nvPr>
            <p:ph type="title"/>
          </p:nvPr>
        </p:nvSpPr>
        <p:spPr>
          <a:xfrm>
            <a:off x="762000" y="947920"/>
            <a:ext cx="10648949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Agregar un nodo de texto (appendChild - createTextNode)</a:t>
            </a:r>
            <a:endParaRPr/>
          </a:p>
        </p:txBody>
      </p:sp>
      <p:sp>
        <p:nvSpPr>
          <p:cNvPr id="325" name="Google Shape;325;p29"/>
          <p:cNvSpPr/>
          <p:nvPr/>
        </p:nvSpPr>
        <p:spPr>
          <a:xfrm>
            <a:off x="452437" y="2615364"/>
            <a:ext cx="11287125" cy="3323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entury Gothic"/>
              <a:buNone/>
            </a:pPr>
            <a:r>
              <a:rPr b="0" i="0" lang="es-AR" sz="2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la creación de un nodo de texto disponemos del siguiente método de la clase document: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entury Gothic"/>
              <a:buNone/>
            </a:pPr>
            <a:r>
              <a:rPr b="0" i="0" lang="es-AR" sz="2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var nt=document.createTextNode('Texto del nodo’);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entury Gothic"/>
              <a:buNone/>
            </a:pPr>
            <a:r>
              <a:rPr b="0" i="0" lang="es-AR" sz="2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añadirlo luego a un párrafo por ejemplo debemos llamar al método appendChild: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entury Gothic"/>
              <a:buNone/>
            </a:pPr>
            <a:r>
              <a:rPr b="0" i="0" lang="es-AR" sz="2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var nparrafo=document.getElementById(</a:t>
            </a:r>
            <a:r>
              <a:rPr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</a:t>
            </a:r>
            <a:r>
              <a:rPr b="0" i="0" lang="es-AR" sz="2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parrafo</a:t>
            </a:r>
            <a:r>
              <a:rPr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’</a:t>
            </a:r>
            <a:r>
              <a:rPr b="0" i="0" lang="es-AR" sz="2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entury Gothic"/>
              <a:buNone/>
            </a:pPr>
            <a:r>
              <a:rPr b="0" i="0" lang="es-AR" sz="2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nparrafo.appendChild(nt);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hasChildNodes - removeChild</a:t>
            </a:r>
            <a:endParaRPr/>
          </a:p>
        </p:txBody>
      </p:sp>
      <p:sp>
        <p:nvSpPr>
          <p:cNvPr id="331" name="Google Shape;331;p30"/>
          <p:cNvSpPr/>
          <p:nvPr/>
        </p:nvSpPr>
        <p:spPr>
          <a:xfrm>
            <a:off x="435429" y="2463913"/>
            <a:ext cx="112776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 método importante que contiene todo nodo de tipo elemento (son los nodos que apuntan a una marca HTML). Es</a:t>
            </a:r>
            <a:r>
              <a:rPr b="1"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hasChildNodes()</a:t>
            </a:r>
            <a:r>
              <a:rPr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el mismo retorna true en caso que el nodo tenga nodos hijos (sean nodos de tipo texto o nodos de tipo elemento). Por ejemplo: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var parrafo=document.getElementById('parrafo');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    if (nparrafo.hasChildNodes()) {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    parrafo.removeChild(parrafo.lastChild);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    }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caso que la condición se verifique verdadera entrará al bloque del if y se ejecutará la llamada a la función </a:t>
            </a:r>
            <a:r>
              <a:rPr b="1"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removeChild</a:t>
            </a: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La misma requiere una referencia al nodo texto que queremos borrar. Y lo último que aparece es la propiedad </a:t>
            </a:r>
            <a:r>
              <a:rPr b="1"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lastChild</a:t>
            </a: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tiene todo nodo de tipo elemento, el mismo almacena la referencia al último nodo hijo que contiene dicha marca.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/>
          <p:nvPr>
            <p:ph type="title"/>
          </p:nvPr>
        </p:nvSpPr>
        <p:spPr>
          <a:xfrm>
            <a:off x="667274" y="869542"/>
            <a:ext cx="10209732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Crear y agregar un nodo de tipo elemento (createElement - appendChild)</a:t>
            </a:r>
            <a:endParaRPr/>
          </a:p>
        </p:txBody>
      </p:sp>
      <p:sp>
        <p:nvSpPr>
          <p:cNvPr id="337" name="Google Shape;337;p31"/>
          <p:cNvSpPr/>
          <p:nvPr/>
        </p:nvSpPr>
        <p:spPr>
          <a:xfrm>
            <a:off x="444137" y="2311615"/>
            <a:ext cx="11242766" cy="440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entury Gothic"/>
              <a:buNone/>
            </a:pPr>
            <a:r>
              <a:rPr b="0" i="0" lang="es-AR" sz="2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crear nodos de tipo elemento disponemos del método</a:t>
            </a:r>
            <a:r>
              <a:rPr b="1" i="0" lang="es-AR" sz="2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createElement </a:t>
            </a:r>
            <a:r>
              <a:rPr b="0" i="0" lang="es-AR" sz="2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 contiene el objeto document: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entury Gothic"/>
              <a:buNone/>
            </a:pPr>
            <a:r>
              <a:rPr b="0" i="0" lang="es-AR" sz="2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          </a:t>
            </a:r>
            <a:r>
              <a:rPr b="0" i="0" lang="es-AR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var elemento=document.createElement(“p");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Pero recordemos que los nodos elemento no contienen el texto, sino que hay que crear un nodo de texto y añadirlo al nodo de tipo elemento: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var texto=document.createTextNode('Hola Mundo');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elemento.appendChild(texto);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último obtenemos una referencia a un div y añadimos el párrafo que acabamos de crear: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         </a:t>
            </a:r>
            <a:r>
              <a:rPr lang="es-AR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var obj=document.getElementById('parrafos');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obj.appendChild(elemento);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removerlo usamos removeChild()</a:t>
            </a:r>
            <a:r>
              <a:rPr b="0" i="0" lang="es-AR" sz="2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igual que con los nodos texto.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/>
          <p:nvPr>
            <p:ph type="title"/>
          </p:nvPr>
        </p:nvSpPr>
        <p:spPr>
          <a:xfrm>
            <a:off x="641148" y="895669"/>
            <a:ext cx="10296817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Crear un atributo y agregárselo a un nodo de tipo elemento (setAttribute)</a:t>
            </a:r>
            <a:endParaRPr/>
          </a:p>
        </p:txBody>
      </p:sp>
      <p:sp>
        <p:nvSpPr>
          <p:cNvPr id="343" name="Google Shape;343;p32"/>
          <p:cNvSpPr/>
          <p:nvPr/>
        </p:nvSpPr>
        <p:spPr>
          <a:xfrm>
            <a:off x="357052" y="2218687"/>
            <a:ext cx="11260182" cy="4739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Hay muchas marcas HTML que pueden tener definidos atributos. Muchos de estos son casi obligatorios para su funcionamiento. Imaginemos la marca HTML &lt;a&gt; , si no definimos el atributo href con la dirección del sitio poco sentido tendrá incluirla en la página.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             </a:t>
            </a:r>
            <a:r>
              <a:rPr lang="es-AR" sz="18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</a:t>
            </a:r>
            <a:r>
              <a:rPr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enlace = document.createElement('a');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		var nodotexto = document.createTextNode('google');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	        enlace.appendChild(nodotexto);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		 </a:t>
            </a:r>
            <a:r>
              <a:rPr b="1"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enlace.setAttribute('href','http://www.google.com.ar');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		</a:t>
            </a:r>
            <a:r>
              <a:rPr b="1"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document.getElementById(‘div').appendChild(enlace);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primer parámetro es el nombre de la propiedad (en este caso href) y el segundo es el valor que toma la propiedad.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/>
          <p:nvPr>
            <p:ph type="title"/>
          </p:nvPr>
        </p:nvSpPr>
        <p:spPr>
          <a:xfrm>
            <a:off x="705394" y="965337"/>
            <a:ext cx="10267406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removeAttribute – getAttribute - hasAttribute</a:t>
            </a:r>
            <a:endParaRPr/>
          </a:p>
        </p:txBody>
      </p:sp>
      <p:sp>
        <p:nvSpPr>
          <p:cNvPr id="349" name="Google Shape;349;p33"/>
          <p:cNvSpPr/>
          <p:nvPr/>
        </p:nvSpPr>
        <p:spPr>
          <a:xfrm>
            <a:off x="522514" y="2281647"/>
            <a:ext cx="11173098" cy="433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actividad inversa de agregar un atributo a una marca HTML se logra mediante el método </a:t>
            </a:r>
            <a:r>
              <a:rPr b="1"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removeAttribute.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  <a:r>
              <a:rPr lang="es-A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enlace.removeAttribute('href');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queremos conocer el valor de un atributo de un nodo de tipo elemento lo podemos hacer llamando al método </a:t>
            </a:r>
            <a:r>
              <a:rPr b="1"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getAttribute</a:t>
            </a: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			</a:t>
            </a:r>
            <a:r>
              <a:rPr lang="es-A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console.log(enlace.getAttribute('href'));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controlar si un elemento HTML tiene un cierto atributo disponemos de un método llamado </a:t>
            </a:r>
            <a:r>
              <a:rPr b="1"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hasAttribute</a:t>
            </a:r>
            <a:r>
              <a:rPr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al que le pasamos como referencia el atributo a verificar su existencia: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                </a:t>
            </a:r>
            <a:r>
              <a:rPr lang="es-AR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enlace.getAttribute(‘href');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/>
          <p:nvPr>
            <p:ph type="title"/>
          </p:nvPr>
        </p:nvSpPr>
        <p:spPr>
          <a:xfrm>
            <a:off x="893697" y="947920"/>
            <a:ext cx="9922349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Accediendo al estilo de una marca HTML.</a:t>
            </a:r>
            <a:endParaRPr/>
          </a:p>
        </p:txBody>
      </p:sp>
      <p:sp>
        <p:nvSpPr>
          <p:cNvPr id="355" name="Google Shape;355;p34"/>
          <p:cNvSpPr/>
          <p:nvPr/>
        </p:nvSpPr>
        <p:spPr>
          <a:xfrm>
            <a:off x="444138" y="2550724"/>
            <a:ext cx="11303725" cy="3785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entury Gothic"/>
              <a:buNone/>
            </a:pPr>
            <a:r>
              <a:rPr b="0" i="0" lang="es-AR" sz="2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 propiedades de estilo CSS de una marca HTML se pueden modificar luego que la página se cargó en el navegador.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entury Gothic"/>
              <a:buNone/>
            </a:pPr>
            <a:r>
              <a:rPr b="0" i="0" lang="es-AR" sz="2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Debemos tener en cuenta que para acceder a los estilos, los nombres de las propiedades tienen un ligero cambio, esto es debido a que el carácter '-' no está permitido en JavaScript para la definición de una variable.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entury Gothic"/>
              <a:buNone/>
            </a:pPr>
            <a:r>
              <a:rPr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r>
              <a:rPr b="0" i="0" lang="es-AR" sz="2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todas las propiedades debemos sacarle el guion.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entury Gothic"/>
              <a:buNone/>
            </a:pPr>
            <a:r>
              <a:rPr b="0" i="0" lang="es-AR" sz="2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      Una propiedad llamada:  font-size:10px;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entury Gothic"/>
              <a:buNone/>
            </a:pPr>
            <a:r>
              <a:rPr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b="0" i="0" lang="es-AR" sz="2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esde JavaScript la debemos invocar como:   puntero.style.fontSize='60px';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entury Gothic"/>
              <a:buNone/>
            </a:pPr>
            <a:r>
              <a:rPr b="0" i="0" lang="es-AR" sz="2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Siendo puntero una referencia a un nodo.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5"/>
          <p:cNvSpPr txBox="1"/>
          <p:nvPr>
            <p:ph type="title"/>
          </p:nvPr>
        </p:nvSpPr>
        <p:spPr>
          <a:xfrm>
            <a:off x="615023" y="573451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Seleccionar elementos</a:t>
            </a:r>
            <a:endParaRPr/>
          </a:p>
        </p:txBody>
      </p:sp>
      <p:pic>
        <p:nvPicPr>
          <p:cNvPr id="361" name="Google Shape;36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6777" y="1197428"/>
            <a:ext cx="7254240" cy="544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 txBox="1"/>
          <p:nvPr>
            <p:ph type="title"/>
          </p:nvPr>
        </p:nvSpPr>
        <p:spPr>
          <a:xfrm>
            <a:off x="615023" y="573451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Creación de nodos y atributos</a:t>
            </a:r>
            <a:endParaRPr/>
          </a:p>
        </p:txBody>
      </p:sp>
      <p:pic>
        <p:nvPicPr>
          <p:cNvPr id="367" name="Google Shape;36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2629" y="1301931"/>
            <a:ext cx="8131245" cy="5349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/>
          <p:nvPr>
            <p:ph type="title"/>
          </p:nvPr>
        </p:nvSpPr>
        <p:spPr>
          <a:xfrm>
            <a:off x="615023" y="573451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Acceso a nodos</a:t>
            </a:r>
            <a:endParaRPr/>
          </a:p>
        </p:txBody>
      </p:sp>
      <p:pic>
        <p:nvPicPr>
          <p:cNvPr id="373" name="Google Shape;37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0268" y="1622332"/>
            <a:ext cx="8464393" cy="5016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HTML Dinámico</a:t>
            </a:r>
            <a:endParaRPr/>
          </a:p>
        </p:txBody>
      </p:sp>
      <p:sp>
        <p:nvSpPr>
          <p:cNvPr id="271" name="Google Shape;271;p20"/>
          <p:cNvSpPr/>
          <p:nvPr/>
        </p:nvSpPr>
        <p:spPr>
          <a:xfrm>
            <a:off x="505641" y="2777443"/>
            <a:ext cx="11163301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DHTML tiene por objetivo aumentar la funcionalidad de un sitio web. Se puede utilizar para crear animaciones, menús desplegables, mostrar y ocultar partes de una página luego que la página fue cargada completamente, crear un entramado de capas que con sólo el HTML y CSS sería imposible alcanzar.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DHTML ofrece a los creadores de páginas web la posibilidad de modificar, cambiar la apariencia, ocultar, mostrar y animar el contenido dinámicamente.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 DHTML podemos, después de cargada la página en el navegador, acceder a cada una de las marcas HTML, modificar sus atributos, ocultarlas, volverlas a mostrar y acceder al estilo definido para dicha marca.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Mediante JavaScript accedemos al DOM (Document Object Model) sin utilizar librerías específicas como puede ser JQuery.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Agregar classlist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Document Object Model</a:t>
            </a: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495299" y="2717364"/>
            <a:ext cx="11172825" cy="2803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Mediante el DOM podemos acceder al contenido y estilo de cada marca del documento y modificarlo de acuerdo a algún evento.</a:t>
            </a:r>
            <a:b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Mediante el DOM podemos insertar, borrar, modificar marcas HTML. Podemos acceder a la hoja de estilo definida a la página y dinámicamente agregar, modificar o borrar propiedades. Todos esto sin tener que recargar la página del servidor, es decir todo se hace en el cliente (navegador) mediante JavaScript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DOM  - Document Object Model -</a:t>
            </a:r>
            <a:endParaRPr/>
          </a:p>
        </p:txBody>
      </p:sp>
      <p:pic>
        <p:nvPicPr>
          <p:cNvPr id="283" name="Google Shape;28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9615" y="2829661"/>
            <a:ext cx="6572445" cy="3597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9349" y="2708043"/>
            <a:ext cx="3208298" cy="371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Nodos Hijos (childNodes)</a:t>
            </a:r>
            <a:endParaRPr/>
          </a:p>
        </p:txBody>
      </p:sp>
      <p:sp>
        <p:nvSpPr>
          <p:cNvPr id="290" name="Google Shape;290;p23"/>
          <p:cNvSpPr/>
          <p:nvPr/>
        </p:nvSpPr>
        <p:spPr>
          <a:xfrm>
            <a:off x="414337" y="2811244"/>
            <a:ext cx="11363326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 nodo tiene un solo nodo padre, pero puede tener muchos hijos.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DOM provee a cada nodo de un vector que almacena la referencia a cada nodo hijo, la propiedad se llama: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                                      childNodes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Este vector almacena una referencia a cada nodo hijo.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 nodos pueden ser de tipo: </a:t>
            </a:r>
            <a:r>
              <a:rPr b="1"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ELEMENT_NODE </a:t>
            </a: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(nodo elemento) o </a:t>
            </a:r>
            <a:r>
              <a:rPr b="1"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TEXT_NODE </a:t>
            </a: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(nodo texto).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 importante notar que el texto contenido en un elemento de HTML no pertenece al nodo, sino que se encuentra en otro nodo especial que se llama nodo texto (TEXT_NODE)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Tipos de Nodos                      nodeType</a:t>
            </a: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3561805" y="2656102"/>
            <a:ext cx="5477692" cy="3853569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txBody>
          <a:bodyPr anchorCtr="0" anchor="ctr" bIns="1587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1    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ELEMENT_NODE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2    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ATTRIBUTE_NODE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3    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TEXT_NODE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4    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CDATA_SECTION_NODE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5    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ENTITY_REFERENCE_NODE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6    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ENTITY_NODE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7  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PROCESSING_INSTRUCTION_NODE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COMMENT_NODE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DOCUMENT_NODE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DOCUMENT_TYPE_NODE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DOCUMENT_FRAGMENT_NODE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NOTATION_NODE</a:t>
            </a:r>
            <a:r>
              <a:rPr b="0" i="0" lang="es-AR" sz="20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0513" y="796062"/>
            <a:ext cx="6850974" cy="526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Nodo padre (parentNode)</a:t>
            </a: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382587" y="2724150"/>
            <a:ext cx="113236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tenemos la referencia a un nodo podemos obtener fácilmente la referencia del nodo padre mediante la propiedad </a:t>
            </a:r>
            <a:r>
              <a:rPr b="1"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parentNode</a:t>
            </a:r>
            <a:r>
              <a:rPr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/>
          <p:nvPr>
            <p:ph type="title"/>
          </p:nvPr>
        </p:nvSpPr>
        <p:spPr>
          <a:xfrm>
            <a:off x="1154954" y="947920"/>
            <a:ext cx="9417796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s-AR" sz="3200"/>
              <a:t>Nodos hermanos (nextSibling previousSibling)</a:t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390526" y="2543175"/>
            <a:ext cx="1154430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tenemos la referencia de un nodo podemos fácilmente acceder a los otros nodos que se encuentran en la misma altura dentro del árbol que genera el DOM.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propiedad </a:t>
            </a:r>
            <a:r>
              <a:rPr b="1"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nextSibling</a:t>
            </a: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retorna la referencia del nodo hermano que se encuentra inmediatamente más abajo en el archivo HTML, pero a la misma altura si lo pensamos al archivo HTML como un árbol. También existe una propiedad llamado </a:t>
            </a:r>
            <a:r>
              <a:rPr b="1"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previousSibling</a:t>
            </a: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retorna la referencia del nodo hermano que se encuentra inmediatamente más arriba en el archivo HTML.</a:t>
            </a:r>
            <a:b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nextSibling</a:t>
            </a: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</a:t>
            </a:r>
            <a:r>
              <a:rPr b="1"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previousSibling</a:t>
            </a: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retornan null en caso de no existir más nodos en dicho nivel.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Recordar: </a:t>
            </a: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 muy importante que hay que tener en cuenta es que si hay un salto de línea entre dos elementos lo interpreta y crea un nodo de texto.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a de reuniones Ion">
  <a:themeElements>
    <a:clrScheme name="Ion Boardroom">
      <a:dk1>
        <a:srgbClr val="000000"/>
      </a:dk1>
      <a:lt1>
        <a:srgbClr val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