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6858000" cx="12192000"/>
  <p:notesSz cx="6858000" cy="9144000"/>
  <p:embeddedFontLst>
    <p:embeddedFont>
      <p:font typeface="Century Gothic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enturyGothic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CenturyGothic-italic.fntdata"/><Relationship Id="rId10" Type="http://schemas.openxmlformats.org/officeDocument/2006/relationships/slide" Target="slides/slide6.xml"/><Relationship Id="rId32" Type="http://schemas.openxmlformats.org/officeDocument/2006/relationships/font" Target="fonts/CenturyGothic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CenturyGothic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panorámica con descripción">
  <p:cSld name="Imagen panorámica con descripció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 con descripción">
  <p:cSld name="Cita con descripció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0" name="Google Shape;90;p13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rjeta de nombre">
  <p:cSld name="Tarjeta de nombr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lumna 3">
  <p:cSld name="Columna 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5" name="Google Shape;105;p15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6" name="Google Shape;106;p15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7" name="Google Shape;107;p15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8" name="Google Shape;108;p15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15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0" name="Google Shape;110;p15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15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1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lumna de imagen 3">
  <p:cSld name="Columna de imagen 3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8" name="Google Shape;118;p16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Google Shape;119;p16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0" name="Google Shape;120;p16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1" name="Google Shape;121;p16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Google Shape;122;p16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3" name="Google Shape;123;p16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4" name="Google Shape;124;p16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Google Shape;125;p16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26" name="Google Shape;126;p16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16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1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descripción">
  <p:cSld name="Título y descripció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2" name="Google Shape;32;p4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9" name="Google Shape;69;p10"/>
          <p:cNvSpPr txBox="1"/>
          <p:nvPr>
            <p:ph idx="2" type="body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1.xml"/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6"/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  <p:sldLayoutId id="2147483661" r:id="rId19"/>
    <p:sldLayoutId id="2147483662" r:id="rId20"/>
    <p:sldLayoutId id="2147483663" r:id="rId21"/>
    <p:sldLayoutId id="2147483664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</a:pPr>
            <a:r>
              <a:rPr lang="es-AR"/>
              <a:t>TypeScript </a:t>
            </a:r>
            <a:r>
              <a:rPr lang="es-AR" sz="2800"/>
              <a:t>(parte1)</a:t>
            </a:r>
            <a:endParaRPr/>
          </a:p>
        </p:txBody>
      </p:sp>
      <p:sp>
        <p:nvSpPr>
          <p:cNvPr id="148" name="Google Shape;148;p19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AR"/>
              <a:t>LABORATORIO DE COMPUTACIÓN III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s-AR"/>
              <a:t>UTNFRA – TÉCNICO UNIVERSITARIO EN PROGRAMACIÓN --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type="title"/>
          </p:nvPr>
        </p:nvSpPr>
        <p:spPr>
          <a:xfrm>
            <a:off x="1154954" y="1447800"/>
            <a:ext cx="8825659" cy="810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rPr lang="es-AR"/>
              <a:t>Clases</a:t>
            </a:r>
            <a:endParaRPr/>
          </a:p>
        </p:txBody>
      </p:sp>
      <p:sp>
        <p:nvSpPr>
          <p:cNvPr id="203" name="Google Shape;203;p28"/>
          <p:cNvSpPr txBox="1"/>
          <p:nvPr>
            <p:ph idx="1" type="body"/>
          </p:nvPr>
        </p:nvSpPr>
        <p:spPr>
          <a:xfrm>
            <a:off x="1154954" y="2258007"/>
            <a:ext cx="8825659" cy="38815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80"/>
              <a:buNone/>
            </a:pPr>
            <a:r>
              <a:rPr lang="es-AR" sz="3600"/>
              <a:t>                      class Persona{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80"/>
              <a:buNone/>
            </a:pPr>
            <a:r>
              <a:rPr lang="es-AR" sz="3600"/>
              <a:t>                           nombre;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80"/>
              <a:buNone/>
            </a:pPr>
            <a:r>
              <a:rPr lang="es-AR" sz="3600"/>
              <a:t>                           edad;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80"/>
              <a:buNone/>
            </a:pPr>
            <a:r>
              <a:rPr lang="es-AR" sz="3600"/>
              <a:t>                       }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title"/>
          </p:nvPr>
        </p:nvSpPr>
        <p:spPr>
          <a:xfrm>
            <a:off x="1154954" y="1447800"/>
            <a:ext cx="8825659" cy="8755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rPr lang="es-AR"/>
              <a:t>Funciones</a:t>
            </a:r>
            <a:endParaRPr/>
          </a:p>
        </p:txBody>
      </p:sp>
      <p:sp>
        <p:nvSpPr>
          <p:cNvPr id="209" name="Google Shape;209;p29"/>
          <p:cNvSpPr txBox="1"/>
          <p:nvPr>
            <p:ph idx="1" type="body"/>
          </p:nvPr>
        </p:nvSpPr>
        <p:spPr>
          <a:xfrm>
            <a:off x="1154953" y="2323322"/>
            <a:ext cx="8825659" cy="4105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80"/>
              <a:buNone/>
            </a:pPr>
            <a:r>
              <a:rPr lang="es-AR" sz="3600"/>
              <a:t>                   function saludar(){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80"/>
              <a:buNone/>
            </a:pPr>
            <a:r>
              <a:rPr lang="es-AR" sz="3600"/>
              <a:t>                        return “Hola”;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80"/>
              <a:buNone/>
            </a:pPr>
            <a:r>
              <a:rPr lang="es-AR" sz="3600"/>
              <a:t>                   }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>
            <a:off x="1154954" y="1447800"/>
            <a:ext cx="8825659" cy="978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rPr lang="es-AR"/>
              <a:t>También es posible:</a:t>
            </a:r>
            <a:endParaRPr/>
          </a:p>
        </p:txBody>
      </p:sp>
      <p:sp>
        <p:nvSpPr>
          <p:cNvPr id="215" name="Google Shape;215;p30"/>
          <p:cNvSpPr txBox="1"/>
          <p:nvPr>
            <p:ph idx="1" type="body"/>
          </p:nvPr>
        </p:nvSpPr>
        <p:spPr>
          <a:xfrm>
            <a:off x="1070979" y="2724538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80"/>
              <a:buNone/>
            </a:pPr>
            <a:r>
              <a:rPr lang="es-AR" sz="3600"/>
              <a:t>              Crear tipos nuevos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80"/>
              <a:buNone/>
            </a:pPr>
            <a:r>
              <a:rPr lang="es-AR" sz="3600"/>
              <a:t>              Interfaces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80"/>
              <a:buNone/>
            </a:pPr>
            <a:r>
              <a:rPr lang="es-AR" sz="3600"/>
              <a:t>              Tipos genéricos…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>
            <p:ph type="title"/>
          </p:nvPr>
        </p:nvSpPr>
        <p:spPr>
          <a:xfrm>
            <a:off x="1199015" y="775996"/>
            <a:ext cx="8825659" cy="856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rPr lang="es-AR"/>
              <a:t>Variables var y let</a:t>
            </a:r>
            <a:endParaRPr/>
          </a:p>
        </p:txBody>
      </p:sp>
      <p:sp>
        <p:nvSpPr>
          <p:cNvPr id="221" name="Google Shape;221;p31"/>
          <p:cNvSpPr txBox="1"/>
          <p:nvPr>
            <p:ph idx="1" type="body"/>
          </p:nvPr>
        </p:nvSpPr>
        <p:spPr>
          <a:xfrm>
            <a:off x="921689" y="1931436"/>
            <a:ext cx="10051111" cy="3097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s-AR" sz="2800"/>
              <a:t>Se diferencian en el alcance de las variables: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rPr lang="es-AR" sz="2800"/>
              <a:t>	-let delimita su alcance al bloque donde se ha declarado.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rPr lang="es-AR" sz="2800"/>
              <a:t>	-var tiene un alcance global.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rPr lang="es-AR"/>
              <a:t>Booleanos</a:t>
            </a:r>
            <a:endParaRPr/>
          </a:p>
        </p:txBody>
      </p:sp>
      <p:sp>
        <p:nvSpPr>
          <p:cNvPr id="227" name="Google Shape;227;p32"/>
          <p:cNvSpPr txBox="1"/>
          <p:nvPr>
            <p:ph idx="1" type="body"/>
          </p:nvPr>
        </p:nvSpPr>
        <p:spPr>
          <a:xfrm>
            <a:off x="1257590" y="2149151"/>
            <a:ext cx="8825659" cy="3309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2880"/>
              <a:buNone/>
            </a:pPr>
            <a:r>
              <a:rPr lang="es-AR" sz="3600"/>
              <a:t>let esSuperman:boolean = true;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2880"/>
              <a:buNone/>
            </a:pPr>
            <a:r>
              <a:rPr lang="es-AR" sz="3600"/>
              <a:t>let esBatman:boolean;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2880"/>
              <a:buNone/>
            </a:pPr>
            <a:r>
              <a:rPr lang="es-AR" sz="3600"/>
              <a:t>let esAquaman = true;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rPr lang="es-AR"/>
              <a:t>Numbers </a:t>
            </a:r>
            <a:r>
              <a:rPr lang="es-AR" sz="2000"/>
              <a:t>soporta tanto enteros como flotantes</a:t>
            </a:r>
            <a:endParaRPr/>
          </a:p>
        </p:txBody>
      </p:sp>
      <p:sp>
        <p:nvSpPr>
          <p:cNvPr id="233" name="Google Shape;233;p33"/>
          <p:cNvSpPr txBox="1"/>
          <p:nvPr>
            <p:ph idx="1" type="body"/>
          </p:nvPr>
        </p:nvSpPr>
        <p:spPr>
          <a:xfrm>
            <a:off x="1154953" y="2799183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80"/>
              <a:buNone/>
            </a:pPr>
            <a:r>
              <a:rPr lang="es-AR" sz="3600"/>
              <a:t>let avengers:number = 5;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80"/>
              <a:buNone/>
            </a:pPr>
            <a:r>
              <a:rPr lang="es-AR" sz="3600"/>
              <a:t>let villanos:number;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80"/>
              <a:buNone/>
            </a:pPr>
            <a:r>
              <a:rPr lang="es-AR" sz="3600"/>
              <a:t>let otros = 2;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80"/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rPr lang="es-AR"/>
              <a:t>Strings</a:t>
            </a:r>
            <a:endParaRPr/>
          </a:p>
        </p:txBody>
      </p:sp>
      <p:sp>
        <p:nvSpPr>
          <p:cNvPr id="239" name="Google Shape;239;p34"/>
          <p:cNvSpPr txBox="1"/>
          <p:nvPr>
            <p:ph idx="1" type="body"/>
          </p:nvPr>
        </p:nvSpPr>
        <p:spPr>
          <a:xfrm>
            <a:off x="1154954" y="2705877"/>
            <a:ext cx="8825659" cy="3041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80"/>
              <a:buNone/>
            </a:pPr>
            <a:r>
              <a:rPr lang="es-AR" sz="3600"/>
              <a:t>let batman:string = “Batman;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80"/>
              <a:buNone/>
            </a:pPr>
            <a:r>
              <a:rPr lang="es-AR" sz="3600"/>
              <a:t>let flash:string= ‘Flash’;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80"/>
              <a:buNone/>
            </a:pPr>
            <a:r>
              <a:rPr lang="es-AR" sz="3600"/>
              <a:t>let linternaVerde =`Linterna Verde`;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80"/>
              <a:buNone/>
            </a:pPr>
            <a:r>
              <a:rPr lang="es-AR" sz="3600"/>
              <a:t>												(Backtick `)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/>
          <p:nvPr>
            <p:ph type="title"/>
          </p:nvPr>
        </p:nvSpPr>
        <p:spPr>
          <a:xfrm>
            <a:off x="1154954" y="1447800"/>
            <a:ext cx="8825659" cy="98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rPr lang="es-AR"/>
              <a:t>Any</a:t>
            </a:r>
            <a:endParaRPr/>
          </a:p>
        </p:txBody>
      </p:sp>
      <p:sp>
        <p:nvSpPr>
          <p:cNvPr id="245" name="Google Shape;245;p35"/>
          <p:cNvSpPr txBox="1"/>
          <p:nvPr>
            <p:ph idx="1" type="body"/>
          </p:nvPr>
        </p:nvSpPr>
        <p:spPr>
          <a:xfrm>
            <a:off x="1154953" y="243529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80"/>
              <a:buNone/>
            </a:pPr>
            <a:r>
              <a:rPr lang="es-AR" sz="3600"/>
              <a:t>let vengador:any = “Dr. Strange”;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80"/>
              <a:buNone/>
            </a:pPr>
            <a:r>
              <a:rPr lang="es-AR" sz="3600"/>
              <a:t>vengador = 150; </a:t>
            </a:r>
            <a:endParaRPr/>
          </a:p>
        </p:txBody>
      </p:sp>
      <p:pic>
        <p:nvPicPr>
          <p:cNvPr id="246" name="Google Shape;24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9870" y="3523862"/>
            <a:ext cx="858416" cy="82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6"/>
          <p:cNvSpPr txBox="1"/>
          <p:nvPr>
            <p:ph type="title"/>
          </p:nvPr>
        </p:nvSpPr>
        <p:spPr>
          <a:xfrm>
            <a:off x="1257589" y="729341"/>
            <a:ext cx="8825659" cy="754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rPr lang="es-AR"/>
              <a:t>Arrays</a:t>
            </a:r>
            <a:endParaRPr/>
          </a:p>
        </p:txBody>
      </p:sp>
      <p:sp>
        <p:nvSpPr>
          <p:cNvPr id="252" name="Google Shape;252;p36"/>
          <p:cNvSpPr txBox="1"/>
          <p:nvPr>
            <p:ph idx="1" type="body"/>
          </p:nvPr>
        </p:nvSpPr>
        <p:spPr>
          <a:xfrm>
            <a:off x="619996" y="1012371"/>
            <a:ext cx="11304525" cy="50105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s-AR" sz="2800"/>
              <a:t>Son iguales que en Javascript pero le podemos definir que tipo de datos tienen.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rPr lang="es-AR" sz="2800"/>
              <a:t>let vector = [1, 2, 3, 4, 5, 6];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rPr lang="es-AR" sz="2800"/>
              <a:t>vector.push(“123”);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rPr lang="es-AR" sz="2800"/>
              <a:t>let vector:number = [1, 2, 3, 4, 5, 6];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rPr lang="es-AR" sz="2800"/>
              <a:t>let vector:number[] = [1 , 2, 3, 4, 5, 6];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rPr lang="es-AR" sz="2800"/>
              <a:t>let villanos:String[]=[“Lex Luthor”, “Loki”, “Duende Verde”];</a:t>
            </a:r>
            <a:endParaRPr/>
          </a:p>
        </p:txBody>
      </p:sp>
      <p:pic>
        <p:nvPicPr>
          <p:cNvPr id="253" name="Google Shape;25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4168839" y="3293706"/>
            <a:ext cx="505097" cy="447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912039" y="3816220"/>
            <a:ext cx="505097" cy="447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17136" y="4260360"/>
            <a:ext cx="596458" cy="573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36001" y="4739952"/>
            <a:ext cx="621044" cy="597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/>
          <p:nvPr>
            <p:ph type="title"/>
          </p:nvPr>
        </p:nvSpPr>
        <p:spPr>
          <a:xfrm>
            <a:off x="1154954" y="878633"/>
            <a:ext cx="8825659" cy="8755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rPr lang="es-AR"/>
              <a:t>Tuplas</a:t>
            </a:r>
            <a:endParaRPr/>
          </a:p>
        </p:txBody>
      </p:sp>
      <p:sp>
        <p:nvSpPr>
          <p:cNvPr id="262" name="Google Shape;262;p37"/>
          <p:cNvSpPr txBox="1"/>
          <p:nvPr>
            <p:ph idx="1" type="body"/>
          </p:nvPr>
        </p:nvSpPr>
        <p:spPr>
          <a:xfrm>
            <a:off x="1154953" y="1034144"/>
            <a:ext cx="8825659" cy="42656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s-AR" sz="2800"/>
              <a:t>let heroe:[string, number] = [“Dr.Strange”, 100];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rPr lang="es-AR" sz="2800"/>
              <a:t>heroe[0] = 123;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rPr lang="es-AR" sz="2800"/>
              <a:t>heroe[1]=“Ironman”; </a:t>
            </a:r>
            <a:endParaRPr/>
          </a:p>
        </p:txBody>
      </p:sp>
      <p:pic>
        <p:nvPicPr>
          <p:cNvPr id="263" name="Google Shape;26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4000887" y="2943031"/>
            <a:ext cx="505097" cy="447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4849974" y="3517642"/>
            <a:ext cx="505097" cy="447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ctrTitle"/>
          </p:nvPr>
        </p:nvSpPr>
        <p:spPr>
          <a:xfrm>
            <a:off x="1061649" y="654698"/>
            <a:ext cx="8825658" cy="4276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entury Gothic"/>
              <a:buNone/>
            </a:pPr>
            <a:r>
              <a:rPr lang="es-AR" sz="2800"/>
              <a:t>Características faltantes de Javascript</a:t>
            </a:r>
            <a:endParaRPr/>
          </a:p>
        </p:txBody>
      </p:sp>
      <p:sp>
        <p:nvSpPr>
          <p:cNvPr id="154" name="Google Shape;154;p20"/>
          <p:cNvSpPr txBox="1"/>
          <p:nvPr>
            <p:ph idx="1" type="subTitle"/>
          </p:nvPr>
        </p:nvSpPr>
        <p:spPr>
          <a:xfrm>
            <a:off x="1154955" y="1408922"/>
            <a:ext cx="8825658" cy="4229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AR"/>
              <a:t>-TIPOS DE VARIABLES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s-AR"/>
              <a:t>-ERRORES EN TIEMPO DE ESCRITURA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s-AR"/>
              <a:t>-AUTO COMPLETADO DEPENDIENDO DE LA VARIABLE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s-AR"/>
              <a:t>-MÉTODO ESTÁTICO DE PROGRAMACIÓN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s-AR"/>
              <a:t>-CLASES Y MÓDULOS (ANTES DE ES6)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s-AR"/>
              <a:t>-ENTRE OTRAS COSAS…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8"/>
          <p:cNvSpPr txBox="1"/>
          <p:nvPr>
            <p:ph type="title"/>
          </p:nvPr>
        </p:nvSpPr>
        <p:spPr>
          <a:xfrm>
            <a:off x="1154953" y="850641"/>
            <a:ext cx="8825659" cy="101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rPr lang="es-AR"/>
              <a:t>Enumeraciones</a:t>
            </a:r>
            <a:endParaRPr/>
          </a:p>
        </p:txBody>
      </p:sp>
      <p:sp>
        <p:nvSpPr>
          <p:cNvPr id="270" name="Google Shape;270;p38"/>
          <p:cNvSpPr txBox="1"/>
          <p:nvPr>
            <p:ph idx="1" type="body"/>
          </p:nvPr>
        </p:nvSpPr>
        <p:spPr>
          <a:xfrm>
            <a:off x="1154952" y="1931436"/>
            <a:ext cx="8825659" cy="334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s-AR" sz="2400"/>
              <a:t>enum Especialidades{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s-AR" sz="2400"/>
              <a:t>	pediatra,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s-AR" sz="2400"/>
              <a:t>	cardiologo,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s-AR" sz="2400"/>
              <a:t>	clinico,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s-AR" sz="2400"/>
              <a:t>	}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9"/>
          <p:cNvSpPr txBox="1"/>
          <p:nvPr>
            <p:ph type="title"/>
          </p:nvPr>
        </p:nvSpPr>
        <p:spPr>
          <a:xfrm>
            <a:off x="1154954" y="784860"/>
            <a:ext cx="8825659" cy="861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rPr lang="es-AR"/>
              <a:t>Funciones Básicas</a:t>
            </a:r>
            <a:endParaRPr/>
          </a:p>
        </p:txBody>
      </p:sp>
      <p:sp>
        <p:nvSpPr>
          <p:cNvPr id="276" name="Google Shape;276;p39"/>
          <p:cNvSpPr txBox="1"/>
          <p:nvPr>
            <p:ph idx="1" type="body"/>
          </p:nvPr>
        </p:nvSpPr>
        <p:spPr>
          <a:xfrm>
            <a:off x="1406414" y="1215390"/>
            <a:ext cx="8825659" cy="54330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AR" sz="2000"/>
              <a:t>let heroe:string = “Flash”;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s-AR" sz="2000"/>
              <a:t>function imprime_heroe():string{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s-AR" sz="2000"/>
              <a:t>	return heroe;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s-AR" sz="2000"/>
              <a:t>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s-AR" sz="2000"/>
              <a:t>let activar_batisenal 0 function():string{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s-AR" sz="2000"/>
              <a:t>	return “Batiseñal activada”;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s-AR" sz="2000"/>
              <a:t>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s-AR" sz="2000"/>
              <a:t>console.log( imprime_heroe() 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s-AR" sz="2000"/>
              <a:t>console.log( activar_batisenal() );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/>
          <p:nvPr>
            <p:ph type="title"/>
          </p:nvPr>
        </p:nvSpPr>
        <p:spPr>
          <a:xfrm>
            <a:off x="1154953" y="1013460"/>
            <a:ext cx="8825659" cy="883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rPr lang="es-AR"/>
              <a:t>Parámetros Obligatorios</a:t>
            </a:r>
            <a:endParaRPr/>
          </a:p>
        </p:txBody>
      </p:sp>
      <p:sp>
        <p:nvSpPr>
          <p:cNvPr id="282" name="Google Shape;282;p40"/>
          <p:cNvSpPr txBox="1"/>
          <p:nvPr>
            <p:ph idx="1" type="body"/>
          </p:nvPr>
        </p:nvSpPr>
        <p:spPr>
          <a:xfrm>
            <a:off x="720614" y="1897380"/>
            <a:ext cx="10640806" cy="461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s-AR" sz="2400"/>
              <a:t>function nombreCompleto(nombre:string, apellido:string):string{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s-AR" sz="2400"/>
              <a:t>	return nombre + ‘ ‘ + apellido;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s-AR" sz="2400"/>
              <a:t>}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 txBox="1"/>
          <p:nvPr>
            <p:ph type="title"/>
          </p:nvPr>
        </p:nvSpPr>
        <p:spPr>
          <a:xfrm>
            <a:off x="1154954" y="1447800"/>
            <a:ext cx="8825659" cy="1021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rPr lang="es-AR"/>
              <a:t>Parámetros Opcionales</a:t>
            </a:r>
            <a:endParaRPr/>
          </a:p>
        </p:txBody>
      </p:sp>
      <p:sp>
        <p:nvSpPr>
          <p:cNvPr id="288" name="Google Shape;288;p41"/>
          <p:cNvSpPr txBox="1"/>
          <p:nvPr>
            <p:ph idx="1" type="body"/>
          </p:nvPr>
        </p:nvSpPr>
        <p:spPr>
          <a:xfrm>
            <a:off x="1154954" y="2766060"/>
            <a:ext cx="10572227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s-AR" sz="2400"/>
              <a:t>function nombreCompleto(nombre:string, apellido?:string):string{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s-AR" sz="2400"/>
              <a:t>if(apellido)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s-AR" sz="2400"/>
              <a:t>return nombre + ' ' + apellido;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s-AR" sz="2400"/>
              <a:t>else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s-AR" sz="2400"/>
              <a:t>return nombre;</a:t>
            </a:r>
            <a:br>
              <a:rPr lang="es-AR" sz="2400"/>
            </a:br>
            <a:r>
              <a:rPr lang="es-AR" sz="2400"/>
              <a:t>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2"/>
          <p:cNvSpPr txBox="1"/>
          <p:nvPr>
            <p:ph type="title"/>
          </p:nvPr>
        </p:nvSpPr>
        <p:spPr>
          <a:xfrm>
            <a:off x="743474" y="762000"/>
            <a:ext cx="8825659" cy="906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rPr lang="es-AR"/>
              <a:t>Parámetros por defecto</a:t>
            </a:r>
            <a:endParaRPr/>
          </a:p>
        </p:txBody>
      </p:sp>
      <p:sp>
        <p:nvSpPr>
          <p:cNvPr id="294" name="Google Shape;294;p42"/>
          <p:cNvSpPr txBox="1"/>
          <p:nvPr>
            <p:ph idx="1" type="body"/>
          </p:nvPr>
        </p:nvSpPr>
        <p:spPr>
          <a:xfrm>
            <a:off x="743474" y="1668780"/>
            <a:ext cx="11037046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es-AR" sz="1600"/>
              <a:t>function nombreCompleto(nombre:string, apellido:string, capitalizado:boolean = false):string{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s-AR" sz="1600"/>
              <a:t>var cadena:string;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s-AR" sz="1600"/>
              <a:t>if(capitalizado)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s-AR" sz="1600"/>
              <a:t>cadena = capitalizar(nombre) + " " + capitalizar(apellido);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s-AR" sz="1600"/>
              <a:t>else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s-AR" sz="1600"/>
              <a:t>cadena = nombre + ' ' + apellido;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s-AR" sz="1600"/>
              <a:t>return cadena;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s-AR" sz="1600"/>
              <a:t>};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s-AR"/>
              <a:t>function capitalizar(cadena:string):string{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s-AR"/>
              <a:t>return cadena.charAt(0).toUpperCase() + cadena.slice(1).toLowerCase();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s-AR"/>
              <a:t>};</a:t>
            </a:r>
            <a:br>
              <a:rPr lang="es-AR"/>
            </a:br>
            <a:r>
              <a:rPr lang="es-AR"/>
              <a:t>console.log(nombreCompleto("tony", "stark", true));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3"/>
          <p:cNvSpPr txBox="1"/>
          <p:nvPr>
            <p:ph type="title"/>
          </p:nvPr>
        </p:nvSpPr>
        <p:spPr>
          <a:xfrm>
            <a:off x="1154954" y="514739"/>
            <a:ext cx="8825659" cy="8288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rPr lang="es-AR"/>
              <a:t>Parámetros REST</a:t>
            </a:r>
            <a:endParaRPr/>
          </a:p>
        </p:txBody>
      </p:sp>
      <p:sp>
        <p:nvSpPr>
          <p:cNvPr id="300" name="Google Shape;300;p43"/>
          <p:cNvSpPr txBox="1"/>
          <p:nvPr>
            <p:ph idx="1" type="body"/>
          </p:nvPr>
        </p:nvSpPr>
        <p:spPr>
          <a:xfrm>
            <a:off x="755780" y="1343608"/>
            <a:ext cx="10282335" cy="46761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AR" sz="2000"/>
              <a:t>function nombreCompleto( nombre:string, …losDemasParametros:string[] ):string{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s-AR" sz="2000"/>
              <a:t>	return nombre + “ “ + losDemasParametros.join(“ “);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s-AR" sz="2000"/>
              <a:t>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s-AR" sz="2000"/>
              <a:t>let superman:string = nombreCompleto(“Clark”, “Joseph”, “Kent”);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s-AR" sz="2000"/>
              <a:t>let ironman:string = nombreCompleto(“Anthony”, “Edward”, “Tony”, “Stark”);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s-AR" sz="2000"/>
              <a:t>console.log( superman 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s-AR" sz="2000"/>
              <a:t>console.log( ironman );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4"/>
          <p:cNvSpPr txBox="1"/>
          <p:nvPr>
            <p:ph type="title"/>
          </p:nvPr>
        </p:nvSpPr>
        <p:spPr>
          <a:xfrm>
            <a:off x="1154953" y="617375"/>
            <a:ext cx="8825659" cy="8848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rPr lang="es-AR"/>
              <a:t>Tipo Función</a:t>
            </a:r>
            <a:endParaRPr/>
          </a:p>
        </p:txBody>
      </p:sp>
      <p:sp>
        <p:nvSpPr>
          <p:cNvPr id="306" name="Google Shape;306;p44"/>
          <p:cNvSpPr txBox="1"/>
          <p:nvPr>
            <p:ph idx="1" type="body"/>
          </p:nvPr>
        </p:nvSpPr>
        <p:spPr>
          <a:xfrm>
            <a:off x="1229599" y="2321768"/>
            <a:ext cx="8825659" cy="4517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68"/>
              <a:buNone/>
            </a:pPr>
            <a:r>
              <a:rPr lang="es-AR" sz="2960"/>
              <a:t>function sumar(a:number, b:number):number{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368"/>
              <a:buNone/>
            </a:pPr>
            <a:r>
              <a:rPr lang="es-AR" sz="2960"/>
              <a:t>return a+b;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368"/>
              <a:buNone/>
            </a:pPr>
            <a:r>
              <a:rPr lang="es-AR" sz="2960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368"/>
              <a:buNone/>
            </a:pPr>
            <a:br>
              <a:rPr lang="es-AR" sz="2960"/>
            </a:br>
            <a:r>
              <a:rPr lang="es-AR" sz="2960"/>
              <a:t>let miFuncion: (x:number, y:number)=&gt;number;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368"/>
              <a:buNone/>
            </a:pPr>
            <a:br>
              <a:rPr lang="es-AR" sz="2960"/>
            </a:br>
            <a:br>
              <a:rPr lang="es-AR" sz="1665"/>
            </a:br>
            <a:br>
              <a:rPr lang="es-AR" sz="1665"/>
            </a:br>
            <a:br>
              <a:rPr lang="es-AR" sz="1665"/>
            </a:br>
            <a:br>
              <a:rPr lang="es-AR" sz="1665"/>
            </a:br>
            <a:endParaRPr sz="1665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t/>
            </a:r>
            <a:endParaRPr sz="166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1089639" y="430764"/>
            <a:ext cx="8825659" cy="903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rPr lang="es-AR"/>
              <a:t>Errores en Javascript</a:t>
            </a:r>
            <a:endParaRPr/>
          </a:p>
        </p:txBody>
      </p:sp>
      <p:sp>
        <p:nvSpPr>
          <p:cNvPr id="160" name="Google Shape;160;p21"/>
          <p:cNvSpPr txBox="1"/>
          <p:nvPr>
            <p:ph idx="1" type="body"/>
          </p:nvPr>
        </p:nvSpPr>
        <p:spPr>
          <a:xfrm>
            <a:off x="1220268" y="-167950"/>
            <a:ext cx="8825659" cy="65967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s-AR"/>
              <a:t>-Errores porque una variable no estaba definida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s-AR"/>
              <a:t>-Errores porque el objeto no tiene la propiedad esperada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s-AR"/>
              <a:t>-Errores porque no se tiene idea de como trabajan las funciones de otros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s-AR"/>
              <a:t>-Errores porque se sobre escriben variables, clases, funciones o constantes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s-AR"/>
              <a:t>Tipos de Datos</a:t>
            </a:r>
            <a:endParaRPr/>
          </a:p>
        </p:txBody>
      </p:sp>
      <p:sp>
        <p:nvSpPr>
          <p:cNvPr id="166" name="Google Shape;166;p22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s-AR"/>
              <a:t>             </a:t>
            </a:r>
            <a:r>
              <a:rPr lang="es-AR" sz="3600"/>
              <a:t>Primitivos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s-AR" sz="2800"/>
              <a:t>String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s-AR" sz="2800"/>
              <a:t>Números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s-AR" sz="2800"/>
              <a:t>Booleanos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s-AR" sz="2800"/>
              <a:t>Null/Undefined</a:t>
            </a:r>
            <a:endParaRPr sz="2800"/>
          </a:p>
          <a:p>
            <a:pPr indent="-200660" lvl="0" marL="34290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/>
          </a:p>
        </p:txBody>
      </p:sp>
      <p:sp>
        <p:nvSpPr>
          <p:cNvPr id="167" name="Google Shape;167;p22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80"/>
              <a:buNone/>
            </a:pPr>
            <a:r>
              <a:rPr lang="es-AR" sz="3600"/>
              <a:t>        Compuestos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s-AR" sz="2800"/>
              <a:t>Objetos Literales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s-AR" sz="2800"/>
              <a:t>Clases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s-AR" sz="2800"/>
              <a:t>Funciones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1154954" y="1447800"/>
            <a:ext cx="8825659" cy="959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rPr lang="es-AR"/>
              <a:t>String</a:t>
            </a:r>
            <a:endParaRPr/>
          </a:p>
        </p:txBody>
      </p:sp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1154953" y="2827176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80"/>
              <a:buNone/>
            </a:pPr>
            <a:r>
              <a:rPr lang="es-AR" sz="3600"/>
              <a:t>             “Juan Pérez”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80"/>
              <a:buNone/>
            </a:pPr>
            <a:r>
              <a:rPr lang="es-AR" sz="3600"/>
              <a:t>             ‘UTN FRA’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80"/>
              <a:buNone/>
            </a:pPr>
            <a:r>
              <a:rPr lang="es-AR" sz="3600"/>
              <a:t>             `&lt;h1&gt; Hola Mundo &lt;/h1&gt;`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1154954" y="1447800"/>
            <a:ext cx="8825659" cy="8941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rPr lang="es-AR"/>
              <a:t>Números</a:t>
            </a:r>
            <a:endParaRPr/>
          </a:p>
        </p:txBody>
      </p:sp>
      <p:sp>
        <p:nvSpPr>
          <p:cNvPr id="179" name="Google Shape;179;p24"/>
          <p:cNvSpPr txBox="1"/>
          <p:nvPr>
            <p:ph idx="1" type="body"/>
          </p:nvPr>
        </p:nvSpPr>
        <p:spPr>
          <a:xfrm>
            <a:off x="1154953" y="2659225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80"/>
              <a:buNone/>
            </a:pPr>
            <a:r>
              <a:rPr lang="es-AR" sz="3600"/>
              <a:t>              PI = 3.14159265359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80"/>
              <a:buNone/>
            </a:pPr>
            <a:r>
              <a:rPr lang="es-AR" sz="3600"/>
              <a:t>              sueldo = 15000.00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80"/>
              <a:buNone/>
            </a:pPr>
            <a:r>
              <a:rPr lang="es-AR" sz="3600"/>
              <a:t>              entero = 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rPr lang="es-AR"/>
              <a:t>Booleanos</a:t>
            </a:r>
            <a:endParaRPr/>
          </a:p>
        </p:txBody>
      </p:sp>
      <p:sp>
        <p:nvSpPr>
          <p:cNvPr id="185" name="Google Shape;185;p25"/>
          <p:cNvSpPr txBox="1"/>
          <p:nvPr>
            <p:ph idx="1" type="body"/>
          </p:nvPr>
        </p:nvSpPr>
        <p:spPr>
          <a:xfrm>
            <a:off x="1154953" y="2705877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880"/>
              <a:buNone/>
            </a:pPr>
            <a:r>
              <a:rPr lang="es-AR" sz="3600"/>
              <a:t>Verdadero (TRUE)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2880"/>
              <a:buNone/>
            </a:pPr>
            <a:r>
              <a:rPr lang="es-AR" sz="3600"/>
              <a:t>y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2880"/>
              <a:buNone/>
            </a:pPr>
            <a:r>
              <a:rPr lang="es-AR" sz="3600"/>
              <a:t>Falso(FALSE)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rPr lang="es-AR"/>
              <a:t>Null y Undefined</a:t>
            </a:r>
            <a:endParaRPr/>
          </a:p>
        </p:txBody>
      </p:sp>
      <p:sp>
        <p:nvSpPr>
          <p:cNvPr id="191" name="Google Shape;191;p26"/>
          <p:cNvSpPr txBox="1"/>
          <p:nvPr>
            <p:ph idx="1" type="body"/>
          </p:nvPr>
        </p:nvSpPr>
        <p:spPr>
          <a:xfrm>
            <a:off x="1154954" y="2761861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880"/>
              <a:buNone/>
            </a:pPr>
            <a:r>
              <a:rPr lang="es-AR" sz="3600"/>
              <a:t>numero = null</a:t>
            </a:r>
            <a:endParaRPr sz="36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2880"/>
              <a:buNone/>
            </a:pPr>
            <a:r>
              <a:rPr lang="es-AR" sz="3600"/>
              <a:t>persona = undefined</a:t>
            </a:r>
            <a:endParaRPr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1154954" y="1447800"/>
            <a:ext cx="8825659" cy="8848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rPr lang="es-AR"/>
              <a:t>Objetos Literales</a:t>
            </a:r>
            <a:endParaRPr/>
          </a:p>
        </p:txBody>
      </p:sp>
      <p:sp>
        <p:nvSpPr>
          <p:cNvPr id="197" name="Google Shape;197;p27"/>
          <p:cNvSpPr txBox="1"/>
          <p:nvPr>
            <p:ph idx="1" type="body"/>
          </p:nvPr>
        </p:nvSpPr>
        <p:spPr>
          <a:xfrm>
            <a:off x="1154953" y="2649894"/>
            <a:ext cx="8825659" cy="36296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880"/>
              <a:buNone/>
            </a:pPr>
            <a:r>
              <a:rPr lang="es-AR" sz="3600"/>
              <a:t>var persona = 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80"/>
              <a:buNone/>
            </a:pPr>
            <a:r>
              <a:rPr lang="es-AR" sz="3600"/>
              <a:t>                      	nombre:”Juan”,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80"/>
              <a:buNone/>
            </a:pPr>
            <a:r>
              <a:rPr lang="es-AR" sz="3600"/>
              <a:t>                         edad:3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80"/>
              <a:buNone/>
            </a:pPr>
            <a:r>
              <a:rPr lang="es-AR" sz="3600"/>
              <a:t>                      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