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sldIdLst>
    <p:sldId id="256" r:id="rId2"/>
    <p:sldId id="272" r:id="rId3"/>
    <p:sldId id="273" r:id="rId4"/>
    <p:sldId id="266" r:id="rId5"/>
    <p:sldId id="274" r:id="rId6"/>
    <p:sldId id="258" r:id="rId7"/>
    <p:sldId id="271" r:id="rId8"/>
    <p:sldId id="270" r:id="rId9"/>
    <p:sldId id="277" r:id="rId10"/>
    <p:sldId id="259" r:id="rId11"/>
    <p:sldId id="260" r:id="rId12"/>
    <p:sldId id="261" r:id="rId13"/>
    <p:sldId id="262" r:id="rId14"/>
    <p:sldId id="257" r:id="rId15"/>
    <p:sldId id="280" r:id="rId16"/>
    <p:sldId id="281" r:id="rId17"/>
    <p:sldId id="282" r:id="rId18"/>
    <p:sldId id="284" r:id="rId19"/>
    <p:sldId id="285" r:id="rId20"/>
    <p:sldId id="283" r:id="rId21"/>
    <p:sldId id="287" r:id="rId22"/>
    <p:sldId id="288" r:id="rId23"/>
    <p:sldId id="289" r:id="rId24"/>
    <p:sldId id="290" r:id="rId25"/>
    <p:sldId id="291" r:id="rId26"/>
    <p:sldId id="278" r:id="rId27"/>
    <p:sldId id="279" r:id="rId28"/>
    <p:sldId id="275" r:id="rId29"/>
    <p:sldId id="276" r:id="rId30"/>
    <p:sldId id="263" r:id="rId31"/>
    <p:sldId id="267" r:id="rId32"/>
    <p:sldId id="268"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29D"/>
    <a:srgbClr val="FF3399"/>
    <a:srgbClr val="48B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p:scale>
          <a:sx n="93" d="100"/>
          <a:sy n="93" d="100"/>
        </p:scale>
        <p:origin x="-1164" y="-6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1770651"/>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441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663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5/10/2016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520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118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Freeform 5"/>
          <p:cNvSpPr/>
          <p:nvPr userDrawn="1"/>
        </p:nvSpPr>
        <p:spPr bwMode="auto">
          <a:xfrm>
            <a:off x="0" y="0"/>
            <a:ext cx="12192000" cy="961053"/>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dpi="0" rotWithShape="1">
            <a:blip r:embed="rId2">
              <a:duotone>
                <a:schemeClr val="accent1">
                  <a:tint val="98000"/>
                  <a:lumMod val="102000"/>
                </a:schemeClr>
                <a:schemeClr val="accent1">
                  <a:shade val="98000"/>
                  <a:lumMod val="98000"/>
                </a:schemeClr>
              </a:duotone>
            </a:blip>
            <a:srcRect/>
            <a:tile tx="0" ty="0" sx="100000" sy="100000" flip="none" algn="tl"/>
          </a:blipFill>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135784"/>
            <a:ext cx="10571998" cy="970450"/>
          </a:xfrm>
        </p:spPr>
        <p:txBody>
          <a:bodyPr/>
          <a:lstStyle>
            <a:lvl1pPr>
              <a:defRPr/>
            </a:lvl1pPr>
          </a:lstStyle>
          <a:p>
            <a:r>
              <a:rPr lang="en-US" dirty="0"/>
              <a:t>Click to edit Master title style</a:t>
            </a:r>
          </a:p>
        </p:txBody>
      </p:sp>
      <p:sp>
        <p:nvSpPr>
          <p:cNvPr id="3" name="Footer Placeholder 2"/>
          <p:cNvSpPr>
            <a:spLocks noGrp="1"/>
          </p:cNvSpPr>
          <p:nvPr>
            <p:ph type="ftr" sz="quarter" idx="10"/>
          </p:nvPr>
        </p:nvSpPr>
        <p:spPr>
          <a:xfrm>
            <a:off x="451514" y="6041362"/>
            <a:ext cx="8151310" cy="365125"/>
          </a:xfrm>
        </p:spPr>
        <p:txBody>
          <a:bodyPr/>
          <a:lstStyle/>
          <a:p>
            <a:endParaRPr lang="en-US" dirty="0"/>
          </a:p>
        </p:txBody>
      </p:sp>
      <p:sp>
        <p:nvSpPr>
          <p:cNvPr id="4" name="Date Placeholder 3"/>
          <p:cNvSpPr>
            <a:spLocks noGrp="1"/>
          </p:cNvSpPr>
          <p:nvPr>
            <p:ph type="dt" sz="half" idx="11"/>
          </p:nvPr>
        </p:nvSpPr>
        <p:spPr>
          <a:xfrm>
            <a:off x="8737467" y="6041361"/>
            <a:ext cx="1343706" cy="365125"/>
          </a:xfrm>
        </p:spPr>
        <p:txBody>
          <a:bodyPr/>
          <a:lstStyle/>
          <a:p>
            <a:fld id="{48A87A34-81AB-432B-8DAE-1953F412C126}" type="datetimeFigureOut">
              <a:rPr lang="en-US" smtClean="0"/>
              <a:pPr/>
              <a:t>5/10/2016</a:t>
            </a:fld>
            <a:endParaRPr lang="en-US" dirty="0"/>
          </a:p>
        </p:txBody>
      </p:sp>
      <p:sp>
        <p:nvSpPr>
          <p:cNvPr id="5" name="Slide Number Placeholder 4"/>
          <p:cNvSpPr>
            <a:spLocks noGrp="1"/>
          </p:cNvSpPr>
          <p:nvPr>
            <p:ph type="sldNum" sz="quarter" idx="12"/>
          </p:nvPr>
        </p:nvSpPr>
        <p:spPr>
          <a:xfrm>
            <a:off x="10215816" y="5915887"/>
            <a:ext cx="1062155" cy="490599"/>
          </a:xfrm>
        </p:spPr>
        <p:txBody>
          <a:bodyPr/>
          <a:lstStyle/>
          <a:p>
            <a:fld id="{6D22F896-40B5-4ADD-8801-0D06FADFA095}" type="slidenum">
              <a:rPr lang="en-US" smtClean="0"/>
              <a:pPr/>
              <a:t>‹#›</a:t>
            </a:fld>
            <a:endParaRPr lang="en-US" dirty="0"/>
          </a:p>
        </p:txBody>
      </p:sp>
      <p:sp>
        <p:nvSpPr>
          <p:cNvPr id="7" name="Content Placeholder 2"/>
          <p:cNvSpPr>
            <a:spLocks noGrp="1"/>
          </p:cNvSpPr>
          <p:nvPr>
            <p:ph idx="1"/>
          </p:nvPr>
        </p:nvSpPr>
        <p:spPr>
          <a:xfrm>
            <a:off x="451514" y="1086527"/>
            <a:ext cx="11288972" cy="477227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3"/>
          <a:srcRect l="8939" t="9795" r="4764" b="21401"/>
          <a:stretch/>
        </p:blipFill>
        <p:spPr>
          <a:xfrm>
            <a:off x="11485017" y="5732403"/>
            <a:ext cx="616484" cy="983037"/>
          </a:xfrm>
          <a:prstGeom prst="rect">
            <a:avLst/>
          </a:prstGeom>
        </p:spPr>
      </p:pic>
    </p:spTree>
    <p:extLst>
      <p:ext uri="{BB962C8B-B14F-4D97-AF65-F5344CB8AC3E}">
        <p14:creationId xmlns:p14="http://schemas.microsoft.com/office/powerpoint/2010/main" val="45475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652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35853" y="6041362"/>
            <a:ext cx="1343706" cy="365125"/>
          </a:xfrm>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a:xfrm>
            <a:off x="451514" y="6041362"/>
            <a:ext cx="8272608" cy="365125"/>
          </a:xfrm>
        </p:spPr>
        <p:txBody>
          <a:bodyPr/>
          <a:lstStyle/>
          <a:p>
            <a:endParaRPr lang="en-US" dirty="0"/>
          </a:p>
        </p:txBody>
      </p:sp>
      <p:sp>
        <p:nvSpPr>
          <p:cNvPr id="6" name="Slide Number Placeholder 5"/>
          <p:cNvSpPr>
            <a:spLocks noGrp="1"/>
          </p:cNvSpPr>
          <p:nvPr>
            <p:ph type="sldNum" sz="quarter" idx="12"/>
          </p:nvPr>
        </p:nvSpPr>
        <p:spPr>
          <a:xfrm>
            <a:off x="10301210" y="5909540"/>
            <a:ext cx="1062155" cy="490599"/>
          </a:xfrm>
        </p:spPr>
        <p:txBody>
          <a:bodyPr/>
          <a:lstStyle/>
          <a:p>
            <a:fld id="{6D22F896-40B5-4ADD-8801-0D06FADFA095}" type="slidenum">
              <a:rPr lang="en-US" smtClean="0"/>
              <a:t>‹#›</a:t>
            </a:fld>
            <a:endParaRPr lang="en-US" dirty="0"/>
          </a:p>
        </p:txBody>
      </p:sp>
      <p:pic>
        <p:nvPicPr>
          <p:cNvPr id="8" name="Picture 7"/>
          <p:cNvPicPr>
            <a:picLocks noChangeAspect="1"/>
          </p:cNvPicPr>
          <p:nvPr userDrawn="1"/>
        </p:nvPicPr>
        <p:blipFill rotWithShape="1">
          <a:blip r:embed="rId2"/>
          <a:srcRect l="8939" t="9795" r="4764" b="21401"/>
          <a:stretch/>
        </p:blipFill>
        <p:spPr>
          <a:xfrm>
            <a:off x="11485017" y="5732403"/>
            <a:ext cx="616484" cy="983037"/>
          </a:xfrm>
          <a:prstGeom prst="rect">
            <a:avLst/>
          </a:prstGeom>
        </p:spPr>
      </p:pic>
    </p:spTree>
    <p:extLst>
      <p:ext uri="{BB962C8B-B14F-4D97-AF65-F5344CB8AC3E}">
        <p14:creationId xmlns:p14="http://schemas.microsoft.com/office/powerpoint/2010/main" val="144435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351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9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558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24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8939" t="9795" r="4764" b="21401"/>
          <a:stretch/>
        </p:blipFill>
        <p:spPr>
          <a:xfrm>
            <a:off x="11485017" y="5732403"/>
            <a:ext cx="616484" cy="983037"/>
          </a:xfrm>
          <a:prstGeom prst="rect">
            <a:avLst/>
          </a:prstGeom>
        </p:spPr>
      </p:pic>
      <p:sp>
        <p:nvSpPr>
          <p:cNvPr id="2" name="Date Placeholder 1"/>
          <p:cNvSpPr>
            <a:spLocks noGrp="1"/>
          </p:cNvSpPr>
          <p:nvPr>
            <p:ph type="dt" sz="half" idx="10"/>
          </p:nvPr>
        </p:nvSpPr>
        <p:spPr>
          <a:xfrm>
            <a:off x="8563728" y="6041360"/>
            <a:ext cx="1343706" cy="365125"/>
          </a:xfrm>
        </p:spPr>
        <p:txBody>
          <a:bodyPr/>
          <a:lstStyle/>
          <a:p>
            <a:fld id="{48A87A34-81AB-432B-8DAE-1953F412C126}" type="datetimeFigureOut">
              <a:rPr lang="en-US" smtClean="0"/>
              <a:t>5/10/2016</a:t>
            </a:fld>
            <a:endParaRPr lang="en-US" dirty="0"/>
          </a:p>
        </p:txBody>
      </p:sp>
      <p:sp>
        <p:nvSpPr>
          <p:cNvPr id="3" name="Footer Placeholder 2"/>
          <p:cNvSpPr>
            <a:spLocks noGrp="1"/>
          </p:cNvSpPr>
          <p:nvPr>
            <p:ph type="ftr" sz="quarter" idx="11"/>
          </p:nvPr>
        </p:nvSpPr>
        <p:spPr>
          <a:xfrm>
            <a:off x="451515" y="6041362"/>
            <a:ext cx="7957136" cy="365125"/>
          </a:xfrm>
        </p:spPr>
        <p:txBody>
          <a:bodyPr/>
          <a:lstStyle/>
          <a:p>
            <a:endParaRPr lang="en-US" dirty="0"/>
          </a:p>
        </p:txBody>
      </p:sp>
      <p:sp>
        <p:nvSpPr>
          <p:cNvPr id="4" name="Slide Number Placeholder 3"/>
          <p:cNvSpPr>
            <a:spLocks noGrp="1"/>
          </p:cNvSpPr>
          <p:nvPr>
            <p:ph type="sldNum" sz="quarter" idx="12"/>
          </p:nvPr>
        </p:nvSpPr>
        <p:spPr>
          <a:xfrm>
            <a:off x="10062511"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5557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7"/>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707902" y="6041362"/>
            <a:ext cx="1343706" cy="365125"/>
          </a:xfrm>
        </p:spPr>
        <p:txBody>
          <a:bodyPr/>
          <a:lstStyle/>
          <a:p>
            <a:fld id="{48A87A34-81AB-432B-8DAE-1953F412C126}" type="datetimeFigureOut">
              <a:rPr lang="en-US" smtClean="0"/>
              <a:t>5/10/2016</a:t>
            </a:fld>
            <a:endParaRPr lang="en-US" dirty="0"/>
          </a:p>
        </p:txBody>
      </p:sp>
      <p:sp>
        <p:nvSpPr>
          <p:cNvPr id="6" name="Footer Placeholder 5"/>
          <p:cNvSpPr>
            <a:spLocks noGrp="1"/>
          </p:cNvSpPr>
          <p:nvPr>
            <p:ph type="ftr" sz="quarter" idx="11"/>
          </p:nvPr>
        </p:nvSpPr>
        <p:spPr>
          <a:xfrm>
            <a:off x="451514" y="6041362"/>
            <a:ext cx="8168504" cy="365125"/>
          </a:xfrm>
        </p:spPr>
        <p:txBody>
          <a:bodyPr/>
          <a:lstStyle/>
          <a:p>
            <a:endParaRPr lang="en-US" dirty="0"/>
          </a:p>
        </p:txBody>
      </p:sp>
      <p:sp>
        <p:nvSpPr>
          <p:cNvPr id="7" name="Slide Number Placeholder 6"/>
          <p:cNvSpPr>
            <a:spLocks noGrp="1"/>
          </p:cNvSpPr>
          <p:nvPr>
            <p:ph type="sldNum" sz="quarter" idx="12"/>
          </p:nvPr>
        </p:nvSpPr>
        <p:spPr>
          <a:xfrm>
            <a:off x="10102978" y="5946711"/>
            <a:ext cx="1062155" cy="490599"/>
          </a:xfrm>
        </p:spPr>
        <p:txBody>
          <a:bodyPr/>
          <a:lstStyle/>
          <a:p>
            <a:fld id="{6D22F896-40B5-4ADD-8801-0D06FADFA095}" type="slidenum">
              <a:rPr lang="en-US" smtClean="0"/>
              <a:t>‹#›</a:t>
            </a:fld>
            <a:endParaRPr lang="en-US" dirty="0"/>
          </a:p>
        </p:txBody>
      </p:sp>
      <p:pic>
        <p:nvPicPr>
          <p:cNvPr id="10" name="Picture 9"/>
          <p:cNvPicPr>
            <a:picLocks noChangeAspect="1"/>
          </p:cNvPicPr>
          <p:nvPr userDrawn="1"/>
        </p:nvPicPr>
        <p:blipFill rotWithShape="1">
          <a:blip r:embed="rId2"/>
          <a:srcRect l="8939" t="9795" r="4764" b="21401"/>
          <a:stretch/>
        </p:blipFill>
        <p:spPr>
          <a:xfrm>
            <a:off x="11485017" y="5732403"/>
            <a:ext cx="616484" cy="983037"/>
          </a:xfrm>
          <a:prstGeom prst="rect">
            <a:avLst/>
          </a:prstGeom>
        </p:spPr>
      </p:pic>
    </p:spTree>
    <p:extLst>
      <p:ext uri="{BB962C8B-B14F-4D97-AF65-F5344CB8AC3E}">
        <p14:creationId xmlns:p14="http://schemas.microsoft.com/office/powerpoint/2010/main" val="365225443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t>5/10/2016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822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5/10/2016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49221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8" r:id="rId14"/>
    <p:sldLayoutId id="2147483857"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gerane/PipelineResour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PowerShell/Microsoft.PowerShell.Archive" TargetMode="External"/><Relationship Id="rId3" Type="http://schemas.openxmlformats.org/officeDocument/2006/relationships/hyperlink" Target="https://github.com/juneb/PesterTDD" TargetMode="External"/><Relationship Id="rId7" Type="http://schemas.openxmlformats.org/officeDocument/2006/relationships/hyperlink" Target="https://github.com/dlwyatt" TargetMode="External"/><Relationship Id="rId2" Type="http://schemas.openxmlformats.org/officeDocument/2006/relationships/hyperlink" Target="https://github.com/pester/Pester" TargetMode="External"/><Relationship Id="rId1" Type="http://schemas.openxmlformats.org/officeDocument/2006/relationships/slideLayout" Target="../slideLayouts/slideLayout14.xml"/><Relationship Id="rId6" Type="http://schemas.openxmlformats.org/officeDocument/2006/relationships/hyperlink" Target="https://github.com/doesitscript/PSPesterDashboardKickstarter" TargetMode="External"/><Relationship Id="rId5" Type="http://schemas.openxmlformats.org/officeDocument/2006/relationships/hyperlink" Target="https://github.com/KevinMarquette/PesterInAction" TargetMode="External"/><Relationship Id="rId10" Type="http://schemas.openxmlformats.org/officeDocument/2006/relationships/hyperlink" Target="https://github.com/PowerShell/PowerShell-Tests" TargetMode="External"/><Relationship Id="rId4" Type="http://schemas.openxmlformats.org/officeDocument/2006/relationships/hyperlink" Target="https://github.com/PowerShell/Operation-Validation-Framework" TargetMode="External"/><Relationship Id="rId9" Type="http://schemas.openxmlformats.org/officeDocument/2006/relationships/hyperlink" Target="https://github.com/PowerShell/DscResource.Test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code.visualstudio.com/Docs/editor/tasks" TargetMode="External"/><Relationship Id="rId3" Type="http://schemas.openxmlformats.org/officeDocument/2006/relationships/hyperlink" Target="https://twitter.com/juneb_get_help" TargetMode="External"/><Relationship Id="rId7" Type="http://schemas.openxmlformats.org/officeDocument/2006/relationships/hyperlink" Target="http://www.powertheshell.com/pester-integration/" TargetMode="External"/><Relationship Id="rId2" Type="http://schemas.openxmlformats.org/officeDocument/2006/relationships/hyperlink" Target="https://twitter.com/MSH_Dave" TargetMode="External"/><Relationship Id="rId1" Type="http://schemas.openxmlformats.org/officeDocument/2006/relationships/slideLayout" Target="../slideLayouts/slideLayout14.xml"/><Relationship Id="rId6" Type="http://schemas.openxmlformats.org/officeDocument/2006/relationships/hyperlink" Target="https://twitter.com/pspester" TargetMode="External"/><Relationship Id="rId5" Type="http://schemas.openxmlformats.org/officeDocument/2006/relationships/hyperlink" Target="https://twitter.com/nohwnd" TargetMode="External"/><Relationship Id="rId4" Type="http://schemas.openxmlformats.org/officeDocument/2006/relationships/hyperlink" Target="https://twitter.com/mikefrobbins" TargetMode="External"/><Relationship Id="rId9" Type="http://schemas.openxmlformats.org/officeDocument/2006/relationships/hyperlink" Target="http://stevenmurawski.com/powershell/2014/08/future-proofing-your-career-or-reading-tea-leaves/"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channel9.msdn.com/Blogs/cloud-with-a-silver-lining/Visual-Studio-Code-Task-Runners" TargetMode="External"/><Relationship Id="rId3" Type="http://schemas.openxmlformats.org/officeDocument/2006/relationships/hyperlink" Target="https://gabrielrojas.nyc/2015/12/28/using-pester-to-test-nic-settings/" TargetMode="External"/><Relationship Id="rId7" Type="http://schemas.openxmlformats.org/officeDocument/2006/relationships/hyperlink" Target="https://www.youtube.com/watch?time_continue=1&amp;v=jvvh9cpD_LM" TargetMode="External"/><Relationship Id="rId2" Type="http://schemas.openxmlformats.org/officeDocument/2006/relationships/hyperlink" Target="https://pshirwin.wordpress.com/2016/04/08/active-directory-operations-test/" TargetMode="External"/><Relationship Id="rId1" Type="http://schemas.openxmlformats.org/officeDocument/2006/relationships/slideLayout" Target="../slideLayouts/slideLayout14.xml"/><Relationship Id="rId6" Type="http://schemas.openxmlformats.org/officeDocument/2006/relationships/hyperlink" Target="https://pshirwin.wordpress.com/2016/04/29/operational-readiness-validation-gotchas/" TargetMode="External"/><Relationship Id="rId5" Type="http://schemas.openxmlformats.org/officeDocument/2006/relationships/hyperlink" Target="https://flynnbundy.com/2016/04/24/operations-validation-framework-and-slack/" TargetMode="External"/><Relationship Id="rId4" Type="http://schemas.openxmlformats.org/officeDocument/2006/relationships/hyperlink" Target="http://mikefrobbins.com/2015/11/12/powershell-using-pester-tests-and-the-operation-validation-framework-to-verify-a-system-is-operational/" TargetMode="External"/><Relationship Id="rId9" Type="http://schemas.openxmlformats.org/officeDocument/2006/relationships/hyperlink" Target="https://www.youtube.com/watch?v=bRd0XiMIRM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aka.ms/thereleasepipelinemodel" TargetMode="External"/><Relationship Id="rId2" Type="http://schemas.openxmlformats.org/officeDocument/2006/relationships/hyperlink" Target="http://runasradio.com/Shows/Show/469"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0001" y="5280847"/>
            <a:ext cx="10572000" cy="1463902"/>
          </a:xfrm>
        </p:spPr>
        <p:txBody>
          <a:bodyPr>
            <a:normAutofit fontScale="92500" lnSpcReduction="10000"/>
          </a:bodyPr>
          <a:lstStyle/>
          <a:p>
            <a:r>
              <a:rPr lang="en-US" dirty="0"/>
              <a:t>Brandon Padgett</a:t>
            </a:r>
          </a:p>
          <a:p>
            <a:r>
              <a:rPr lang="en-US" dirty="0"/>
              <a:t>@</a:t>
            </a:r>
            <a:r>
              <a:rPr lang="en-US" dirty="0" err="1"/>
              <a:t>BrandonPadgett</a:t>
            </a:r>
            <a:endParaRPr lang="en-US" dirty="0"/>
          </a:p>
          <a:p>
            <a:r>
              <a:rPr lang="en-US" dirty="0"/>
              <a:t>www.brandonpadgett.com</a:t>
            </a:r>
          </a:p>
          <a:p>
            <a:r>
              <a:rPr lang="en-US" dirty="0"/>
              <a:t>https://github.com/gerane</a:t>
            </a:r>
          </a:p>
        </p:txBody>
      </p:sp>
      <p:pic>
        <p:nvPicPr>
          <p:cNvPr id="4" name="Picture 3"/>
          <p:cNvPicPr>
            <a:picLocks noChangeAspect="1"/>
          </p:cNvPicPr>
          <p:nvPr/>
        </p:nvPicPr>
        <p:blipFill>
          <a:blip r:embed="rId2"/>
          <a:stretch>
            <a:fillRect/>
          </a:stretch>
        </p:blipFill>
        <p:spPr>
          <a:xfrm>
            <a:off x="60081" y="1373484"/>
            <a:ext cx="10058400" cy="3771900"/>
          </a:xfrm>
          <a:prstGeom prst="rect">
            <a:avLst/>
          </a:prstGeom>
        </p:spPr>
      </p:pic>
      <p:sp>
        <p:nvSpPr>
          <p:cNvPr id="5" name="Title 1"/>
          <p:cNvSpPr>
            <a:spLocks noGrp="1"/>
          </p:cNvSpPr>
          <p:nvPr>
            <p:ph type="ctrTitle"/>
          </p:nvPr>
        </p:nvSpPr>
        <p:spPr>
          <a:xfrm>
            <a:off x="499758" y="167355"/>
            <a:ext cx="10572000" cy="1383859"/>
          </a:xfrm>
        </p:spPr>
        <p:txBody>
          <a:bodyPr/>
          <a:lstStyle/>
          <a:p>
            <a:pPr algn="ctr"/>
            <a:r>
              <a:rPr lang="en-US" dirty="0">
                <a:effectLst>
                  <a:outerShdw blurRad="38100" dist="38100" dir="2700000" algn="tl">
                    <a:srgbClr val="000000">
                      <a:alpha val="43137"/>
                    </a:srgbClr>
                  </a:outerShdw>
                </a:effectLst>
              </a:rPr>
              <a:t>Pestering Sysadmins</a:t>
            </a:r>
          </a:p>
        </p:txBody>
      </p:sp>
    </p:spTree>
    <p:extLst>
      <p:ext uri="{BB962C8B-B14F-4D97-AF65-F5344CB8AC3E}">
        <p14:creationId xmlns:p14="http://schemas.microsoft.com/office/powerpoint/2010/main" val="316226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Types of Tests</a:t>
            </a:r>
          </a:p>
        </p:txBody>
      </p:sp>
      <p:sp>
        <p:nvSpPr>
          <p:cNvPr id="3" name="Content Placeholder 2"/>
          <p:cNvSpPr>
            <a:spLocks noGrp="1"/>
          </p:cNvSpPr>
          <p:nvPr>
            <p:ph idx="1"/>
          </p:nvPr>
        </p:nvSpPr>
        <p:spPr/>
        <p:txBody>
          <a:bodyPr/>
          <a:lstStyle/>
          <a:p>
            <a:r>
              <a:rPr lang="en-US" dirty="0"/>
              <a:t>Unit Tests</a:t>
            </a:r>
          </a:p>
          <a:p>
            <a:r>
              <a:rPr lang="en-US" dirty="0"/>
              <a:t>Integration Tests</a:t>
            </a:r>
          </a:p>
          <a:p>
            <a:r>
              <a:rPr lang="en-US" dirty="0"/>
              <a:t>Acceptance Tests</a:t>
            </a:r>
          </a:p>
          <a:p>
            <a:r>
              <a:rPr lang="en-US" dirty="0"/>
              <a:t>Operational Validation Tests</a:t>
            </a:r>
          </a:p>
        </p:txBody>
      </p:sp>
      <p:pic>
        <p:nvPicPr>
          <p:cNvPr id="4" name="Picture 3"/>
          <p:cNvPicPr>
            <a:picLocks noChangeAspect="1"/>
          </p:cNvPicPr>
          <p:nvPr/>
        </p:nvPicPr>
        <p:blipFill>
          <a:blip r:embed="rId2"/>
          <a:stretch>
            <a:fillRect/>
          </a:stretch>
        </p:blipFill>
        <p:spPr>
          <a:xfrm>
            <a:off x="6205544" y="2455010"/>
            <a:ext cx="4881563" cy="3171063"/>
          </a:xfrm>
          <a:prstGeom prst="rect">
            <a:avLst/>
          </a:prstGeom>
        </p:spPr>
      </p:pic>
    </p:spTree>
    <p:extLst>
      <p:ext uri="{BB962C8B-B14F-4D97-AF65-F5344CB8AC3E}">
        <p14:creationId xmlns:p14="http://schemas.microsoft.com/office/powerpoint/2010/main" val="325359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Unit Tests</a:t>
            </a:r>
          </a:p>
        </p:txBody>
      </p:sp>
      <p:sp>
        <p:nvSpPr>
          <p:cNvPr id="3" name="Content Placeholder 2"/>
          <p:cNvSpPr>
            <a:spLocks noGrp="1"/>
          </p:cNvSpPr>
          <p:nvPr>
            <p:ph idx="1"/>
          </p:nvPr>
        </p:nvSpPr>
        <p:spPr/>
        <p:txBody>
          <a:bodyPr/>
          <a:lstStyle/>
          <a:p>
            <a:r>
              <a:rPr lang="en-US" dirty="0"/>
              <a:t>Typically should be isolated and should not rely on anything external.</a:t>
            </a:r>
          </a:p>
          <a:p>
            <a:r>
              <a:rPr lang="en-US" dirty="0"/>
              <a:t>You don’t want an issue in an external process to break a test.</a:t>
            </a:r>
          </a:p>
          <a:p>
            <a:r>
              <a:rPr lang="en-US" dirty="0"/>
              <a:t>Unit tests often rely on Mocking commands. (Will discuss this more shortly)</a:t>
            </a:r>
          </a:p>
        </p:txBody>
      </p:sp>
    </p:spTree>
    <p:extLst>
      <p:ext uri="{BB962C8B-B14F-4D97-AF65-F5344CB8AC3E}">
        <p14:creationId xmlns:p14="http://schemas.microsoft.com/office/powerpoint/2010/main" val="136771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Integration Tests</a:t>
            </a:r>
          </a:p>
        </p:txBody>
      </p:sp>
      <p:sp>
        <p:nvSpPr>
          <p:cNvPr id="3" name="Content Placeholder 2"/>
          <p:cNvSpPr>
            <a:spLocks noGrp="1"/>
          </p:cNvSpPr>
          <p:nvPr>
            <p:ph idx="1"/>
          </p:nvPr>
        </p:nvSpPr>
        <p:spPr/>
        <p:txBody>
          <a:bodyPr/>
          <a:lstStyle/>
          <a:p>
            <a:r>
              <a:rPr lang="en-US" dirty="0"/>
              <a:t>These tests are not isolated from the rest of the code or processes.</a:t>
            </a:r>
          </a:p>
          <a:p>
            <a:r>
              <a:rPr lang="en-US" dirty="0"/>
              <a:t>They are typically testing all processes as a whole.</a:t>
            </a:r>
          </a:p>
          <a:p>
            <a:r>
              <a:rPr lang="en-US" dirty="0"/>
              <a:t>These are performed after Unit Tests.</a:t>
            </a:r>
          </a:p>
        </p:txBody>
      </p:sp>
    </p:spTree>
    <p:extLst>
      <p:ext uri="{BB962C8B-B14F-4D97-AF65-F5344CB8AC3E}">
        <p14:creationId xmlns:p14="http://schemas.microsoft.com/office/powerpoint/2010/main" val="221275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Operational Validation Tests</a:t>
            </a:r>
          </a:p>
        </p:txBody>
      </p:sp>
      <p:sp>
        <p:nvSpPr>
          <p:cNvPr id="3" name="Content Placeholder 2"/>
          <p:cNvSpPr>
            <a:spLocks noGrp="1"/>
          </p:cNvSpPr>
          <p:nvPr>
            <p:ph idx="1"/>
          </p:nvPr>
        </p:nvSpPr>
        <p:spPr/>
        <p:txBody>
          <a:bodyPr/>
          <a:lstStyle/>
          <a:p>
            <a:r>
              <a:rPr lang="en-US" dirty="0"/>
              <a:t>These tests ensure the processes and code perform the desired operations they were designed to do.</a:t>
            </a:r>
          </a:p>
          <a:p>
            <a:r>
              <a:rPr lang="en-US" dirty="0"/>
              <a:t>One example is Active Directory Validation. You compare a real report to what you expect the report should return. (There is a link to a great article on this in the Resources at the end of the </a:t>
            </a:r>
            <a:r>
              <a:rPr lang="en-US" dirty="0" err="1"/>
              <a:t>powerpoint</a:t>
            </a:r>
            <a:r>
              <a:rPr lang="en-US" dirty="0"/>
              <a:t>)</a:t>
            </a:r>
          </a:p>
        </p:txBody>
      </p:sp>
    </p:spTree>
    <p:extLst>
      <p:ext uri="{BB962C8B-B14F-4D97-AF65-F5344CB8AC3E}">
        <p14:creationId xmlns:p14="http://schemas.microsoft.com/office/powerpoint/2010/main" val="224215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Pester’s</a:t>
            </a:r>
            <a:r>
              <a:rPr lang="en-US" dirty="0">
                <a:effectLst>
                  <a:outerShdw blurRad="38100" dist="38100" dir="2700000" algn="tl">
                    <a:srgbClr val="000000">
                      <a:alpha val="43137"/>
                    </a:srgbClr>
                  </a:outerShdw>
                </a:effectLst>
              </a:rPr>
              <a:t> Basic Commands</a:t>
            </a:r>
          </a:p>
        </p:txBody>
      </p:sp>
      <p:sp>
        <p:nvSpPr>
          <p:cNvPr id="3" name="Content Placeholder 2"/>
          <p:cNvSpPr>
            <a:spLocks noGrp="1"/>
          </p:cNvSpPr>
          <p:nvPr>
            <p:ph idx="1"/>
          </p:nvPr>
        </p:nvSpPr>
        <p:spPr/>
        <p:txBody>
          <a:bodyPr>
            <a:normAutofit/>
          </a:bodyPr>
          <a:lstStyle/>
          <a:p>
            <a:r>
              <a:rPr lang="en-US" sz="2000" dirty="0"/>
              <a:t>Describe</a:t>
            </a:r>
          </a:p>
          <a:p>
            <a:r>
              <a:rPr lang="en-US" sz="2000" dirty="0"/>
              <a:t>Context</a:t>
            </a:r>
          </a:p>
          <a:p>
            <a:r>
              <a:rPr lang="en-US" sz="2000" dirty="0"/>
              <a:t>It</a:t>
            </a:r>
          </a:p>
          <a:p>
            <a:r>
              <a:rPr lang="en-US" sz="2000" dirty="0"/>
              <a:t>Should</a:t>
            </a:r>
          </a:p>
          <a:p>
            <a:r>
              <a:rPr lang="en-US" sz="2000" dirty="0"/>
              <a:t>Mock</a:t>
            </a:r>
          </a:p>
          <a:p>
            <a:r>
              <a:rPr lang="en-US" sz="2000" dirty="0"/>
              <a:t>Assert-</a:t>
            </a:r>
            <a:r>
              <a:rPr lang="en-US" sz="2000" dirty="0" err="1"/>
              <a:t>MockCalled</a:t>
            </a:r>
            <a:endParaRPr lang="en-US" sz="2000" dirty="0"/>
          </a:p>
          <a:p>
            <a:r>
              <a:rPr lang="en-US" sz="2000" dirty="0"/>
              <a:t>Assert-</a:t>
            </a:r>
            <a:r>
              <a:rPr lang="en-US" sz="2000" dirty="0" err="1"/>
              <a:t>VerifiableMocks</a:t>
            </a:r>
            <a:endParaRPr lang="en-US" sz="2000" dirty="0"/>
          </a:p>
          <a:p>
            <a:r>
              <a:rPr lang="en-US" sz="2000" dirty="0" err="1"/>
              <a:t>InModuleScope</a:t>
            </a:r>
            <a:endParaRPr lang="en-US" sz="2000" dirty="0"/>
          </a:p>
        </p:txBody>
      </p:sp>
    </p:spTree>
    <p:extLst>
      <p:ext uri="{BB962C8B-B14F-4D97-AF65-F5344CB8AC3E}">
        <p14:creationId xmlns:p14="http://schemas.microsoft.com/office/powerpoint/2010/main" val="145554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Describe</a:t>
            </a:r>
          </a:p>
        </p:txBody>
      </p:sp>
      <p:sp>
        <p:nvSpPr>
          <p:cNvPr id="3" name="Content Placeholder 2"/>
          <p:cNvSpPr>
            <a:spLocks noGrp="1"/>
          </p:cNvSpPr>
          <p:nvPr>
            <p:ph idx="1"/>
          </p:nvPr>
        </p:nvSpPr>
        <p:spPr>
          <a:xfrm>
            <a:off x="251670" y="2222287"/>
            <a:ext cx="6337666" cy="3636511"/>
          </a:xfrm>
        </p:spPr>
        <p:txBody>
          <a:bodyPr/>
          <a:lstStyle/>
          <a:p>
            <a:r>
              <a:rPr lang="en-US" dirty="0"/>
              <a:t>Describes a Group of Tests</a:t>
            </a:r>
          </a:p>
          <a:p>
            <a:r>
              <a:rPr lang="en-US" dirty="0"/>
              <a:t>Name and Fixture parameter names should be omitted.</a:t>
            </a:r>
          </a:p>
          <a:p>
            <a:r>
              <a:rPr lang="en-US" dirty="0"/>
              <a:t>This gives the test a more natural language feel.</a:t>
            </a:r>
          </a:p>
          <a:p>
            <a:r>
              <a:rPr lang="en-US" dirty="0"/>
              <a:t>Tags can be used to include only specific or exclude specific Tests when running Pester.</a:t>
            </a:r>
          </a:p>
          <a:p>
            <a:r>
              <a:rPr lang="en-US" dirty="0"/>
              <a:t>There is also a slight naming error with Tag and Tags. It still works, but I believe this will be fixed in a upcoming release.</a:t>
            </a:r>
          </a:p>
        </p:txBody>
      </p:sp>
      <p:pic>
        <p:nvPicPr>
          <p:cNvPr id="4" name="Picture 3"/>
          <p:cNvPicPr>
            <a:picLocks noChangeAspect="1"/>
          </p:cNvPicPr>
          <p:nvPr/>
        </p:nvPicPr>
        <p:blipFill>
          <a:blip r:embed="rId2"/>
          <a:stretch>
            <a:fillRect/>
          </a:stretch>
        </p:blipFill>
        <p:spPr>
          <a:xfrm>
            <a:off x="6909684" y="2644744"/>
            <a:ext cx="4845472" cy="2791596"/>
          </a:xfrm>
          <a:prstGeom prst="rect">
            <a:avLst/>
          </a:prstGeom>
        </p:spPr>
      </p:pic>
    </p:spTree>
    <p:extLst>
      <p:ext uri="{BB962C8B-B14F-4D97-AF65-F5344CB8AC3E}">
        <p14:creationId xmlns:p14="http://schemas.microsoft.com/office/powerpoint/2010/main" val="307255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Context</a:t>
            </a:r>
          </a:p>
        </p:txBody>
      </p:sp>
      <p:sp>
        <p:nvSpPr>
          <p:cNvPr id="3" name="Content Placeholder 2"/>
          <p:cNvSpPr>
            <a:spLocks noGrp="1"/>
          </p:cNvSpPr>
          <p:nvPr>
            <p:ph idx="1"/>
          </p:nvPr>
        </p:nvSpPr>
        <p:spPr>
          <a:xfrm>
            <a:off x="386500" y="2222287"/>
            <a:ext cx="6099141" cy="3636511"/>
          </a:xfrm>
        </p:spPr>
        <p:txBody>
          <a:bodyPr/>
          <a:lstStyle/>
          <a:p>
            <a:r>
              <a:rPr lang="en-US" dirty="0"/>
              <a:t>Provides grouping of “It” blocks under a single Describe block.</a:t>
            </a:r>
          </a:p>
          <a:p>
            <a:r>
              <a:rPr lang="en-US" dirty="0"/>
              <a:t>Name and Fixture parameter names should be omitted for Context as well.</a:t>
            </a:r>
          </a:p>
          <a:p>
            <a:r>
              <a:rPr lang="en-US" dirty="0"/>
              <a:t>This gives the test a more natural language feel.</a:t>
            </a:r>
          </a:p>
          <a:p>
            <a:r>
              <a:rPr lang="en-US" dirty="0"/>
              <a:t>This is the lowest block that creates a mocking group. Mocks defined in “It” blocks are shared with the Context block.</a:t>
            </a:r>
          </a:p>
        </p:txBody>
      </p:sp>
      <p:pic>
        <p:nvPicPr>
          <p:cNvPr id="4" name="Picture 3"/>
          <p:cNvPicPr>
            <a:picLocks noChangeAspect="1"/>
          </p:cNvPicPr>
          <p:nvPr/>
        </p:nvPicPr>
        <p:blipFill>
          <a:blip r:embed="rId2"/>
          <a:stretch>
            <a:fillRect/>
          </a:stretch>
        </p:blipFill>
        <p:spPr>
          <a:xfrm>
            <a:off x="6843510" y="3047136"/>
            <a:ext cx="5088584" cy="1986811"/>
          </a:xfrm>
          <a:prstGeom prst="rect">
            <a:avLst/>
          </a:prstGeom>
        </p:spPr>
      </p:pic>
    </p:spTree>
    <p:extLst>
      <p:ext uri="{BB962C8B-B14F-4D97-AF65-F5344CB8AC3E}">
        <p14:creationId xmlns:p14="http://schemas.microsoft.com/office/powerpoint/2010/main" val="201979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a:t>
            </a:r>
          </a:p>
        </p:txBody>
      </p:sp>
      <p:sp>
        <p:nvSpPr>
          <p:cNvPr id="3" name="Content Placeholder 2"/>
          <p:cNvSpPr>
            <a:spLocks noGrp="1"/>
          </p:cNvSpPr>
          <p:nvPr>
            <p:ph idx="1"/>
          </p:nvPr>
        </p:nvSpPr>
        <p:spPr>
          <a:xfrm>
            <a:off x="818713" y="2222287"/>
            <a:ext cx="6239634" cy="3636511"/>
          </a:xfrm>
        </p:spPr>
        <p:txBody>
          <a:bodyPr/>
          <a:lstStyle/>
          <a:p>
            <a:r>
              <a:rPr lang="en-US" dirty="0"/>
              <a:t>There should only be one assert or test per “It” block.</a:t>
            </a:r>
          </a:p>
          <a:p>
            <a:r>
              <a:rPr lang="en-US" dirty="0"/>
              <a:t>This helps the debugging process because you know exactly which test failed.</a:t>
            </a:r>
          </a:p>
          <a:p>
            <a:r>
              <a:rPr lang="en-US" dirty="0"/>
              <a:t>If the test fails it should throw a terminating error.</a:t>
            </a:r>
          </a:p>
        </p:txBody>
      </p:sp>
      <p:pic>
        <p:nvPicPr>
          <p:cNvPr id="4" name="Picture 3"/>
          <p:cNvPicPr>
            <a:picLocks noChangeAspect="1"/>
          </p:cNvPicPr>
          <p:nvPr/>
        </p:nvPicPr>
        <p:blipFill>
          <a:blip r:embed="rId2"/>
          <a:stretch>
            <a:fillRect/>
          </a:stretch>
        </p:blipFill>
        <p:spPr>
          <a:xfrm>
            <a:off x="7136540" y="2529952"/>
            <a:ext cx="4435554" cy="3021180"/>
          </a:xfrm>
          <a:prstGeom prst="rect">
            <a:avLst/>
          </a:prstGeom>
        </p:spPr>
      </p:pic>
    </p:spTree>
    <p:extLst>
      <p:ext uri="{BB962C8B-B14F-4D97-AF65-F5344CB8AC3E}">
        <p14:creationId xmlns:p14="http://schemas.microsoft.com/office/powerpoint/2010/main" val="4163031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a:t>
            </a:r>
          </a:p>
        </p:txBody>
      </p:sp>
      <p:sp>
        <p:nvSpPr>
          <p:cNvPr id="3" name="Content Placeholder 2"/>
          <p:cNvSpPr>
            <a:spLocks noGrp="1"/>
          </p:cNvSpPr>
          <p:nvPr>
            <p:ph idx="1"/>
          </p:nvPr>
        </p:nvSpPr>
        <p:spPr>
          <a:xfrm>
            <a:off x="818712" y="2222287"/>
            <a:ext cx="5684830" cy="3636511"/>
          </a:xfrm>
        </p:spPr>
        <p:txBody>
          <a:bodyPr/>
          <a:lstStyle/>
          <a:p>
            <a:r>
              <a:rPr lang="en-US" dirty="0"/>
              <a:t>Should is used to Assert comparisons of output or if the test throws an exception.</a:t>
            </a:r>
          </a:p>
          <a:p>
            <a:r>
              <a:rPr lang="en-US" dirty="0"/>
              <a:t>Should has a large variety of Operators. A few examples are “Be”, “Throw”, “</a:t>
            </a:r>
            <a:r>
              <a:rPr lang="en-US" dirty="0" err="1"/>
              <a:t>BeNullOrEmpty</a:t>
            </a:r>
            <a:r>
              <a:rPr lang="en-US" dirty="0"/>
              <a:t>” and “</a:t>
            </a:r>
            <a:r>
              <a:rPr lang="en-US" dirty="0" err="1"/>
              <a:t>BeExactly</a:t>
            </a:r>
            <a:r>
              <a:rPr lang="en-US" dirty="0"/>
              <a:t>”</a:t>
            </a:r>
          </a:p>
        </p:txBody>
      </p:sp>
      <p:pic>
        <p:nvPicPr>
          <p:cNvPr id="4" name="Picture 3"/>
          <p:cNvPicPr>
            <a:picLocks noChangeAspect="1"/>
          </p:cNvPicPr>
          <p:nvPr/>
        </p:nvPicPr>
        <p:blipFill>
          <a:blip r:embed="rId2"/>
          <a:stretch>
            <a:fillRect/>
          </a:stretch>
        </p:blipFill>
        <p:spPr>
          <a:xfrm>
            <a:off x="6771255" y="2082881"/>
            <a:ext cx="4610743" cy="3915321"/>
          </a:xfrm>
          <a:prstGeom prst="rect">
            <a:avLst/>
          </a:prstGeom>
        </p:spPr>
      </p:pic>
    </p:spTree>
    <p:extLst>
      <p:ext uri="{BB962C8B-B14F-4D97-AF65-F5344CB8AC3E}">
        <p14:creationId xmlns:p14="http://schemas.microsoft.com/office/powerpoint/2010/main" val="365473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a:t>
            </a:r>
          </a:p>
        </p:txBody>
      </p:sp>
      <p:sp>
        <p:nvSpPr>
          <p:cNvPr id="3" name="Content Placeholder 2"/>
          <p:cNvSpPr>
            <a:spLocks noGrp="1"/>
          </p:cNvSpPr>
          <p:nvPr>
            <p:ph idx="1"/>
          </p:nvPr>
        </p:nvSpPr>
        <p:spPr/>
        <p:txBody>
          <a:bodyPr/>
          <a:lstStyle/>
          <a:p>
            <a:r>
              <a:rPr lang="en-US" dirty="0"/>
              <a:t>Mock </a:t>
            </a:r>
          </a:p>
          <a:p>
            <a:pPr lvl="1"/>
            <a:r>
              <a:rPr lang="en-US" dirty="0"/>
              <a:t>Allows you to give a command alternate functionality.</a:t>
            </a:r>
          </a:p>
          <a:p>
            <a:pPr lvl="1"/>
            <a:r>
              <a:rPr lang="en-US" dirty="0"/>
              <a:t>This allows you to provide a script block that will be this commands new behavior.</a:t>
            </a:r>
          </a:p>
          <a:p>
            <a:pPr lvl="1"/>
            <a:r>
              <a:rPr lang="en-US" dirty="0"/>
              <a:t>Use the –Verifiable switch to be checked when Assert-</a:t>
            </a:r>
            <a:r>
              <a:rPr lang="en-US" dirty="0" err="1"/>
              <a:t>VerifiableMocks</a:t>
            </a:r>
            <a:r>
              <a:rPr lang="en-US" dirty="0"/>
              <a:t> is ran.</a:t>
            </a:r>
          </a:p>
          <a:p>
            <a:r>
              <a:rPr lang="en-US" dirty="0"/>
              <a:t>Assert-</a:t>
            </a:r>
            <a:r>
              <a:rPr lang="en-US" dirty="0" err="1"/>
              <a:t>MockCalled</a:t>
            </a:r>
            <a:endParaRPr lang="en-US" dirty="0"/>
          </a:p>
          <a:p>
            <a:pPr lvl="1"/>
            <a:r>
              <a:rPr lang="en-US" dirty="0"/>
              <a:t>Checks to see if a Mocked command has been executed a certain number of times and throws an error if it has not.</a:t>
            </a:r>
          </a:p>
          <a:p>
            <a:r>
              <a:rPr lang="en-US" dirty="0"/>
              <a:t>Assert-</a:t>
            </a:r>
            <a:r>
              <a:rPr lang="en-US" dirty="0" err="1"/>
              <a:t>VerifiableMocks</a:t>
            </a:r>
            <a:endParaRPr lang="en-US" dirty="0"/>
          </a:p>
          <a:p>
            <a:pPr lvl="1"/>
            <a:r>
              <a:rPr lang="en-US" dirty="0"/>
              <a:t>Checks to see all Mocks with the –verifiable switch have been executed and throws and error if they have not.</a:t>
            </a:r>
          </a:p>
        </p:txBody>
      </p:sp>
    </p:spTree>
    <p:extLst>
      <p:ext uri="{BB962C8B-B14F-4D97-AF65-F5344CB8AC3E}">
        <p14:creationId xmlns:p14="http://schemas.microsoft.com/office/powerpoint/2010/main" val="3819772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Prerequisites</a:t>
            </a:r>
          </a:p>
        </p:txBody>
      </p:sp>
      <p:sp>
        <p:nvSpPr>
          <p:cNvPr id="3" name="Content Placeholder 2"/>
          <p:cNvSpPr>
            <a:spLocks noGrp="1"/>
          </p:cNvSpPr>
          <p:nvPr>
            <p:ph idx="1"/>
          </p:nvPr>
        </p:nvSpPr>
        <p:spPr>
          <a:xfrm>
            <a:off x="818712" y="2222287"/>
            <a:ext cx="10554574" cy="4393117"/>
          </a:xfrm>
        </p:spPr>
        <p:txBody>
          <a:bodyPr>
            <a:normAutofit/>
          </a:bodyPr>
          <a:lstStyle/>
          <a:p>
            <a:pPr>
              <a:buFont typeface="+mj-lt"/>
              <a:buAutoNum type="arabicPeriod"/>
            </a:pPr>
            <a:r>
              <a:rPr lang="en-US" dirty="0"/>
              <a:t>Version Control</a:t>
            </a:r>
          </a:p>
          <a:p>
            <a:pPr>
              <a:buFont typeface="+mj-lt"/>
              <a:buAutoNum type="arabicPeriod"/>
            </a:pPr>
            <a:r>
              <a:rPr lang="en-US" dirty="0"/>
              <a:t>Source Control</a:t>
            </a:r>
          </a:p>
          <a:p>
            <a:pPr>
              <a:buFont typeface="+mj-lt"/>
              <a:buAutoNum type="arabicPeriod"/>
            </a:pPr>
            <a:r>
              <a:rPr lang="en-US" dirty="0"/>
              <a:t>Version Control</a:t>
            </a:r>
          </a:p>
          <a:p>
            <a:pPr>
              <a:buFont typeface="+mj-lt"/>
              <a:buAutoNum type="arabicPeriod"/>
            </a:pPr>
            <a:r>
              <a:rPr lang="en-US" dirty="0"/>
              <a:t>Source Control </a:t>
            </a:r>
          </a:p>
          <a:p>
            <a:pPr>
              <a:buFont typeface="+mj-lt"/>
              <a:buAutoNum type="arabicPeriod"/>
            </a:pPr>
            <a:r>
              <a:rPr lang="en-US" dirty="0"/>
              <a:t>Version Control </a:t>
            </a:r>
          </a:p>
          <a:p>
            <a:pPr>
              <a:buFont typeface="+mj-lt"/>
              <a:buAutoNum type="arabicPeriod"/>
            </a:pPr>
            <a:r>
              <a:rPr lang="en-US" dirty="0"/>
              <a:t>Source Control </a:t>
            </a:r>
          </a:p>
          <a:p>
            <a:pPr>
              <a:buFont typeface="+mj-lt"/>
              <a:buAutoNum type="arabicPeriod"/>
            </a:pPr>
            <a:r>
              <a:rPr lang="en-US" dirty="0"/>
              <a:t>Version Control </a:t>
            </a:r>
          </a:p>
          <a:p>
            <a:pPr>
              <a:buFont typeface="+mj-lt"/>
              <a:buAutoNum type="arabicPeriod"/>
            </a:pPr>
            <a:r>
              <a:rPr lang="en-US" dirty="0"/>
              <a:t>Source Control </a:t>
            </a:r>
          </a:p>
          <a:p>
            <a:pPr>
              <a:buFont typeface="+mj-lt"/>
              <a:buAutoNum type="arabicPeriod"/>
            </a:pPr>
            <a:r>
              <a:rPr lang="en-US" dirty="0"/>
              <a:t>Version Control </a:t>
            </a:r>
          </a:p>
          <a:p>
            <a:pPr>
              <a:buFont typeface="+mj-lt"/>
              <a:buAutoNum type="arabicPeriod"/>
            </a:pPr>
            <a:r>
              <a:rPr lang="en-US" dirty="0"/>
              <a:t>Source Control</a:t>
            </a:r>
          </a:p>
        </p:txBody>
      </p:sp>
      <p:sp>
        <p:nvSpPr>
          <p:cNvPr id="5" name="TextBox 4"/>
          <p:cNvSpPr txBox="1"/>
          <p:nvPr/>
        </p:nvSpPr>
        <p:spPr>
          <a:xfrm>
            <a:off x="5703335" y="2687217"/>
            <a:ext cx="4758613" cy="3416320"/>
          </a:xfrm>
          <a:prstGeom prst="rect">
            <a:avLst/>
          </a:prstGeom>
          <a:noFill/>
          <a:ln w="12700">
            <a:solidFill>
              <a:schemeClr val="tx2"/>
            </a:solidFill>
          </a:ln>
        </p:spPr>
        <p:txBody>
          <a:bodyPr wrap="square" rtlCol="0">
            <a:spAutoFit/>
          </a:bodyPr>
          <a:lstStyle/>
          <a:p>
            <a:r>
              <a:rPr lang="en-US" i="1" dirty="0"/>
              <a:t>Guess what sysadmins, you are developers.  Your scripts that run production environments are as important (if not more so) than the application code running on those boxes.  Get your heads around source control (and use it).  Learn about testing (unit, integration, and acceptance) - let's catch problems before they cause outages.</a:t>
            </a:r>
          </a:p>
          <a:p>
            <a:endParaRPr lang="en-US" i="1" dirty="0"/>
          </a:p>
          <a:p>
            <a:r>
              <a:rPr lang="en-US" i="1" dirty="0"/>
              <a:t>					- Steven </a:t>
            </a:r>
            <a:r>
              <a:rPr lang="en-US" i="1" dirty="0" err="1"/>
              <a:t>Murawski</a:t>
            </a:r>
            <a:endParaRPr lang="en-US" i="1" dirty="0"/>
          </a:p>
        </p:txBody>
      </p:sp>
    </p:spTree>
    <p:extLst>
      <p:ext uri="{BB962C8B-B14F-4D97-AF65-F5344CB8AC3E}">
        <p14:creationId xmlns:p14="http://schemas.microsoft.com/office/powerpoint/2010/main" val="266856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Syntax</a:t>
            </a:r>
          </a:p>
        </p:txBody>
      </p:sp>
      <p:sp>
        <p:nvSpPr>
          <p:cNvPr id="3" name="Text Placeholder 2"/>
          <p:cNvSpPr>
            <a:spLocks noGrp="1"/>
          </p:cNvSpPr>
          <p:nvPr>
            <p:ph type="body" idx="1"/>
          </p:nvPr>
        </p:nvSpPr>
        <p:spPr>
          <a:xfrm>
            <a:off x="713923" y="2174875"/>
            <a:ext cx="5189857" cy="576262"/>
          </a:xfrm>
        </p:spPr>
        <p:txBody>
          <a:bodyPr/>
          <a:lstStyle/>
          <a:p>
            <a:r>
              <a:rPr lang="en-US" sz="2800" dirty="0"/>
              <a:t>Full Syntax</a:t>
            </a:r>
          </a:p>
        </p:txBody>
      </p:sp>
      <p:pic>
        <p:nvPicPr>
          <p:cNvPr id="7" name="Content Placeholder 6"/>
          <p:cNvPicPr>
            <a:picLocks noGrp="1" noChangeAspect="1"/>
          </p:cNvPicPr>
          <p:nvPr>
            <p:ph sz="half" idx="2"/>
          </p:nvPr>
        </p:nvPicPr>
        <p:blipFill>
          <a:blip r:embed="rId2"/>
          <a:stretch>
            <a:fillRect/>
          </a:stretch>
        </p:blipFill>
        <p:spPr>
          <a:xfrm>
            <a:off x="591133" y="2751137"/>
            <a:ext cx="5435438" cy="3831681"/>
          </a:xfrm>
        </p:spPr>
      </p:pic>
      <p:sp>
        <p:nvSpPr>
          <p:cNvPr id="5" name="Text Placeholder 4"/>
          <p:cNvSpPr>
            <a:spLocks noGrp="1"/>
          </p:cNvSpPr>
          <p:nvPr>
            <p:ph type="body" sz="quarter" idx="3"/>
          </p:nvPr>
        </p:nvSpPr>
        <p:spPr/>
        <p:txBody>
          <a:bodyPr/>
          <a:lstStyle/>
          <a:p>
            <a:r>
              <a:rPr lang="en-US" sz="2800" dirty="0"/>
              <a:t>DSL</a:t>
            </a:r>
          </a:p>
        </p:txBody>
      </p:sp>
      <p:pic>
        <p:nvPicPr>
          <p:cNvPr id="8" name="Content Placeholder 7"/>
          <p:cNvPicPr>
            <a:picLocks noGrp="1" noChangeAspect="1"/>
          </p:cNvPicPr>
          <p:nvPr>
            <p:ph sz="quarter" idx="4"/>
          </p:nvPr>
        </p:nvPicPr>
        <p:blipFill>
          <a:blip r:embed="rId3"/>
          <a:stretch>
            <a:fillRect/>
          </a:stretch>
        </p:blipFill>
        <p:spPr>
          <a:xfrm>
            <a:off x="6509104" y="2751137"/>
            <a:ext cx="4551204" cy="3831681"/>
          </a:xfrm>
        </p:spPr>
      </p:pic>
    </p:spTree>
    <p:extLst>
      <p:ext uri="{BB962C8B-B14F-4D97-AF65-F5344CB8AC3E}">
        <p14:creationId xmlns:p14="http://schemas.microsoft.com/office/powerpoint/2010/main" val="2411757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4000" dirty="0" err="1" smtClean="0">
                <a:effectLst>
                  <a:outerShdw blurRad="38100" dist="38100" dir="2700000" algn="tl">
                    <a:srgbClr val="000000">
                      <a:alpha val="43137"/>
                    </a:srgbClr>
                  </a:outerShdw>
                </a:effectLst>
              </a:rPr>
              <a:t>Gotchas</a:t>
            </a:r>
            <a:endParaRPr lang="en-US" sz="4000"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6637" y="435812"/>
            <a:ext cx="3829584" cy="5982535"/>
          </a:xfrm>
        </p:spPr>
      </p:pic>
      <p:sp>
        <p:nvSpPr>
          <p:cNvPr id="4" name="Text Placeholder 3"/>
          <p:cNvSpPr>
            <a:spLocks noGrp="1"/>
          </p:cNvSpPr>
          <p:nvPr>
            <p:ph type="body" sz="half" idx="2"/>
          </p:nvPr>
        </p:nvSpPr>
        <p:spPr>
          <a:xfrm>
            <a:off x="1073151" y="2424701"/>
            <a:ext cx="5245456" cy="3436348"/>
          </a:xfrm>
          <a:ln>
            <a:solidFill>
              <a:schemeClr val="tx1"/>
            </a:solidFill>
          </a:ln>
        </p:spPr>
        <p:txBody>
          <a:bodyPr/>
          <a:lstStyle/>
          <a:p>
            <a:r>
              <a:rPr lang="en-US" sz="2000" b="1" dirty="0" smtClean="0">
                <a:latin typeface="+mj-lt"/>
              </a:rPr>
              <a:t>It Block Mocking Scopes</a:t>
            </a:r>
          </a:p>
          <a:p>
            <a:pPr marL="285750" indent="-285750">
              <a:buFont typeface="Arial" panose="020B0604020202020204" pitchFamily="34" charset="0"/>
              <a:buChar char="•"/>
            </a:pPr>
            <a:r>
              <a:rPr lang="en-US" dirty="0" smtClean="0"/>
              <a:t>Mocks </a:t>
            </a:r>
            <a:r>
              <a:rPr lang="en-US" dirty="0"/>
              <a:t>in “It” Blocks are shared with the Context Block. </a:t>
            </a:r>
            <a:endParaRPr lang="en-US" dirty="0" smtClean="0"/>
          </a:p>
          <a:p>
            <a:pPr marL="285750" indent="-285750">
              <a:buFont typeface="Arial" panose="020B0604020202020204" pitchFamily="34" charset="0"/>
              <a:buChar char="•"/>
            </a:pPr>
            <a:r>
              <a:rPr lang="en-US" dirty="0" smtClean="0"/>
              <a:t>Context </a:t>
            </a:r>
            <a:r>
              <a:rPr lang="en-US" dirty="0"/>
              <a:t>is the lowest Mocking block</a:t>
            </a:r>
            <a:r>
              <a:rPr lang="en-US" dirty="0" smtClean="0"/>
              <a:t>.</a:t>
            </a:r>
          </a:p>
          <a:p>
            <a:pPr marL="285750" indent="-285750">
              <a:buFont typeface="Arial" panose="020B0604020202020204" pitchFamily="34" charset="0"/>
              <a:buChar char="•"/>
            </a:pPr>
            <a:r>
              <a:rPr lang="en-US" dirty="0" smtClean="0"/>
              <a:t>The last encountered Mock will be the one used.</a:t>
            </a:r>
          </a:p>
          <a:p>
            <a:pPr marL="285750" indent="-285750">
              <a:buFont typeface="Arial" panose="020B0604020202020204" pitchFamily="34" charset="0"/>
              <a:buChar char="•"/>
            </a:pPr>
            <a:r>
              <a:rPr lang="en-US" dirty="0" smtClean="0"/>
              <a:t>The Second Mock in the bottom example is used.</a:t>
            </a:r>
          </a:p>
          <a:p>
            <a:r>
              <a:rPr lang="en-US" sz="1600" b="1" dirty="0" smtClean="0">
                <a:solidFill>
                  <a:srgbClr val="48B4E4"/>
                </a:solidFill>
              </a:rPr>
              <a:t>Mock</a:t>
            </a:r>
            <a:r>
              <a:rPr lang="en-US" sz="1600" b="1" dirty="0" smtClean="0"/>
              <a:t> </a:t>
            </a:r>
            <a:r>
              <a:rPr lang="en-US" sz="1600" b="1" dirty="0" smtClean="0">
                <a:solidFill>
                  <a:srgbClr val="92D050"/>
                </a:solidFill>
              </a:rPr>
              <a:t>Get-Date</a:t>
            </a:r>
            <a:r>
              <a:rPr lang="en-US" sz="1600" b="1" dirty="0" smtClean="0"/>
              <a:t> { </a:t>
            </a:r>
            <a:r>
              <a:rPr lang="en-US" sz="1600" b="1" dirty="0" smtClean="0">
                <a:solidFill>
                  <a:srgbClr val="FF3399"/>
                </a:solidFill>
              </a:rPr>
              <a:t>Return</a:t>
            </a:r>
            <a:r>
              <a:rPr lang="en-US" sz="1600" b="1" dirty="0" smtClean="0"/>
              <a:t> </a:t>
            </a:r>
            <a:r>
              <a:rPr lang="en-US" sz="1600" b="1" dirty="0" smtClean="0">
                <a:solidFill>
                  <a:srgbClr val="FDF29D"/>
                </a:solidFill>
              </a:rPr>
              <a:t>’13-2016’</a:t>
            </a:r>
            <a:r>
              <a:rPr lang="en-US" sz="1600" b="1" dirty="0" smtClean="0"/>
              <a:t> }</a:t>
            </a:r>
          </a:p>
        </p:txBody>
      </p:sp>
    </p:spTree>
    <p:extLst>
      <p:ext uri="{BB962C8B-B14F-4D97-AF65-F5344CB8AC3E}">
        <p14:creationId xmlns:p14="http://schemas.microsoft.com/office/powerpoint/2010/main" val="1760072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4000" dirty="0" err="1" smtClean="0">
                <a:effectLst>
                  <a:outerShdw blurRad="38100" dist="38100" dir="2700000" algn="tl">
                    <a:srgbClr val="000000">
                      <a:alpha val="43137"/>
                    </a:srgbClr>
                  </a:outerShdw>
                </a:effectLst>
              </a:rPr>
              <a:t>Gotchas</a:t>
            </a:r>
            <a:endParaRPr lang="en-US" sz="4000" dirty="0">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1073151" y="2424701"/>
            <a:ext cx="5245456" cy="3436348"/>
          </a:xfrm>
          <a:ln>
            <a:solidFill>
              <a:schemeClr val="tx1"/>
            </a:solidFill>
          </a:ln>
        </p:spPr>
        <p:txBody>
          <a:bodyPr/>
          <a:lstStyle/>
          <a:p>
            <a:r>
              <a:rPr lang="en-US" sz="2000" b="1" dirty="0" smtClean="0">
                <a:latin typeface="+mj-lt"/>
              </a:rPr>
              <a:t>Asserting Throw</a:t>
            </a:r>
          </a:p>
          <a:p>
            <a:pPr marL="285750" indent="-285750">
              <a:buFont typeface="Arial" panose="020B0604020202020204" pitchFamily="34" charset="0"/>
              <a:buChar char="•"/>
            </a:pPr>
            <a:r>
              <a:rPr lang="en-US" dirty="0" smtClean="0"/>
              <a:t>When </a:t>
            </a:r>
            <a:r>
              <a:rPr lang="en-US" dirty="0"/>
              <a:t>Asserting Should Throw or Should Not Throw, the command must be in a </a:t>
            </a:r>
            <a:r>
              <a:rPr lang="en-US" dirty="0" err="1"/>
              <a:t>scriptblock</a:t>
            </a:r>
            <a:r>
              <a:rPr lang="en-US" dirty="0" smtClean="0"/>
              <a:t>.</a:t>
            </a:r>
          </a:p>
          <a:p>
            <a:pPr marL="285750" indent="-285750">
              <a:buFont typeface="Arial" panose="020B0604020202020204" pitchFamily="34" charset="0"/>
              <a:buChar char="•"/>
            </a:pPr>
            <a:r>
              <a:rPr lang="en-US" dirty="0" smtClean="0"/>
              <a:t>The Command will be executed outside of the Assertion if not in a </a:t>
            </a:r>
            <a:r>
              <a:rPr lang="en-US" dirty="0" err="1" smtClean="0"/>
              <a:t>scriptblock</a:t>
            </a:r>
            <a:r>
              <a:rPr lang="en-US" dirty="0" smtClean="0"/>
              <a:t>.</a:t>
            </a:r>
          </a:p>
          <a:p>
            <a:pPr marL="285750" indent="-285750">
              <a:buFont typeface="Arial" panose="020B0604020202020204" pitchFamily="34" charset="0"/>
              <a:buChar char="•"/>
            </a:pPr>
            <a:r>
              <a:rPr lang="en-US" dirty="0" smtClean="0"/>
              <a:t>The ‘No Curly Braces’ It Block is not correct in this example.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5971" y="1872549"/>
            <a:ext cx="4227631" cy="2828938"/>
          </a:xfrm>
        </p:spPr>
      </p:pic>
    </p:spTree>
    <p:extLst>
      <p:ext uri="{BB962C8B-B14F-4D97-AF65-F5344CB8AC3E}">
        <p14:creationId xmlns:p14="http://schemas.microsoft.com/office/powerpoint/2010/main" val="3840007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4000" dirty="0" err="1" smtClean="0">
                <a:effectLst>
                  <a:outerShdw blurRad="38100" dist="38100" dir="2700000" algn="tl">
                    <a:srgbClr val="000000">
                      <a:alpha val="43137"/>
                    </a:srgbClr>
                  </a:outerShdw>
                </a:effectLst>
              </a:rPr>
              <a:t>Gotchas</a:t>
            </a:r>
            <a:endParaRPr lang="en-US" sz="4000" dirty="0">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1073151" y="2424701"/>
            <a:ext cx="5245456" cy="3436348"/>
          </a:xfrm>
          <a:ln>
            <a:solidFill>
              <a:schemeClr val="tx1"/>
            </a:solidFill>
          </a:ln>
        </p:spPr>
        <p:txBody>
          <a:bodyPr/>
          <a:lstStyle/>
          <a:p>
            <a:r>
              <a:rPr lang="en-US" sz="2000" b="1" dirty="0" smtClean="0">
                <a:latin typeface="+mj-lt"/>
              </a:rPr>
              <a:t>Fixture is a </a:t>
            </a:r>
            <a:r>
              <a:rPr lang="en-US" sz="2000" b="1" dirty="0" err="1" smtClean="0">
                <a:latin typeface="+mj-lt"/>
              </a:rPr>
              <a:t>Scriptblock</a:t>
            </a:r>
            <a:endParaRPr lang="en-US" sz="2000" b="1" dirty="0" smtClean="0">
              <a:latin typeface="+mj-lt"/>
            </a:endParaRPr>
          </a:p>
          <a:p>
            <a:pPr marL="285750" indent="-285750">
              <a:buFont typeface="Arial" panose="020B0604020202020204" pitchFamily="34" charset="0"/>
              <a:buChar char="•"/>
            </a:pPr>
            <a:r>
              <a:rPr lang="en-US" dirty="0" smtClean="0"/>
              <a:t>To use </a:t>
            </a:r>
            <a:r>
              <a:rPr lang="en-US" dirty="0" err="1" smtClean="0"/>
              <a:t>Pester’s</a:t>
            </a:r>
            <a:r>
              <a:rPr lang="en-US" dirty="0" smtClean="0"/>
              <a:t> DSL, the -Fixture </a:t>
            </a:r>
            <a:r>
              <a:rPr lang="en-US" dirty="0" err="1" smtClean="0"/>
              <a:t>param</a:t>
            </a:r>
            <a:r>
              <a:rPr lang="en-US" dirty="0"/>
              <a:t> </a:t>
            </a:r>
            <a:r>
              <a:rPr lang="en-US" dirty="0" smtClean="0"/>
              <a:t>name is omitted.</a:t>
            </a:r>
          </a:p>
          <a:p>
            <a:pPr marL="285750" indent="-285750">
              <a:buFont typeface="Arial" panose="020B0604020202020204" pitchFamily="34" charset="0"/>
              <a:buChar char="•"/>
            </a:pPr>
            <a:r>
              <a:rPr lang="en-US" dirty="0" smtClean="0"/>
              <a:t>These commands do not allow braces to be on new lines like functions.</a:t>
            </a:r>
          </a:p>
          <a:p>
            <a:pPr marL="285750" indent="-285750">
              <a:buFont typeface="Arial" panose="020B0604020202020204" pitchFamily="34" charset="0"/>
              <a:buChar char="•"/>
            </a:pPr>
            <a:r>
              <a:rPr lang="en-US" dirty="0" smtClean="0"/>
              <a:t>In the first example ‘New Line’ It block breaks the entire Describe Block.</a:t>
            </a:r>
          </a:p>
          <a:p>
            <a:pPr marL="285750" indent="-285750">
              <a:buFont typeface="Arial" panose="020B0604020202020204" pitchFamily="34" charset="0"/>
              <a:buChar char="•"/>
            </a:pPr>
            <a:r>
              <a:rPr lang="en-US" dirty="0" smtClean="0"/>
              <a:t>The second example will also break the entire Describe Block.</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3628" y="506065"/>
            <a:ext cx="4421169" cy="5305403"/>
          </a:xfrm>
        </p:spPr>
      </p:pic>
    </p:spTree>
    <p:extLst>
      <p:ext uri="{BB962C8B-B14F-4D97-AF65-F5344CB8AC3E}">
        <p14:creationId xmlns:p14="http://schemas.microsoft.com/office/powerpoint/2010/main" val="2798674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4000" dirty="0" err="1" smtClean="0">
                <a:effectLst>
                  <a:outerShdw blurRad="38100" dist="38100" dir="2700000" algn="tl">
                    <a:srgbClr val="000000">
                      <a:alpha val="43137"/>
                    </a:srgbClr>
                  </a:outerShdw>
                </a:effectLst>
              </a:rPr>
              <a:t>Gotchas</a:t>
            </a:r>
            <a:endParaRPr lang="en-US" sz="4000" dirty="0">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1073151" y="2424701"/>
            <a:ext cx="5245456" cy="3436348"/>
          </a:xfrm>
          <a:ln>
            <a:solidFill>
              <a:schemeClr val="tx1"/>
            </a:solidFill>
          </a:ln>
        </p:spPr>
        <p:txBody>
          <a:bodyPr/>
          <a:lstStyle/>
          <a:p>
            <a:r>
              <a:rPr lang="en-US" sz="2000" b="1" dirty="0" smtClean="0">
                <a:latin typeface="+mj-lt"/>
              </a:rPr>
              <a:t>Comparing Arrays</a:t>
            </a:r>
          </a:p>
          <a:p>
            <a:pPr marL="285750" indent="-285750">
              <a:buFont typeface="Arial" panose="020B0604020202020204" pitchFamily="34" charset="0"/>
              <a:buChar char="•"/>
            </a:pPr>
            <a:r>
              <a:rPr lang="en-US" dirty="0" smtClean="0"/>
              <a:t>Pester does not handle arrays the way you’d expect.</a:t>
            </a:r>
          </a:p>
          <a:p>
            <a:pPr marL="285750" indent="-285750">
              <a:buFont typeface="Arial" panose="020B0604020202020204" pitchFamily="34" charset="0"/>
              <a:buChar char="•"/>
            </a:pPr>
            <a:r>
              <a:rPr lang="en-US" dirty="0" smtClean="0"/>
              <a:t>Since you are piping the array to Should, each value of the array is being tested individually.</a:t>
            </a:r>
          </a:p>
          <a:p>
            <a:pPr marL="285750" indent="-285750">
              <a:buFont typeface="Arial" panose="020B0604020202020204" pitchFamily="34" charset="0"/>
              <a:buChar char="•"/>
            </a:pPr>
            <a:r>
              <a:rPr lang="en-US" dirty="0" smtClean="0"/>
              <a:t>There are a few solutions you can find to test arrays. I know there is at least one on the </a:t>
            </a:r>
            <a:r>
              <a:rPr lang="en-US" dirty="0" err="1" smtClean="0"/>
              <a:t>PSGallery</a:t>
            </a:r>
            <a:r>
              <a:rPr lang="en-US" dirty="0" smtClean="0"/>
              <a:t>.</a:t>
            </a:r>
          </a:p>
          <a:p>
            <a:pPr marL="285750" indent="-285750">
              <a:buFont typeface="Arial" panose="020B0604020202020204" pitchFamily="34" charset="0"/>
              <a:buChar char="•"/>
            </a:pPr>
            <a:r>
              <a:rPr lang="en-US" dirty="0" smtClean="0"/>
              <a:t>Pester V4 addresses this issue and has better array handling.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3628" y="620901"/>
            <a:ext cx="4421169" cy="5075731"/>
          </a:xfrm>
        </p:spPr>
      </p:pic>
    </p:spTree>
    <p:extLst>
      <p:ext uri="{BB962C8B-B14F-4D97-AF65-F5344CB8AC3E}">
        <p14:creationId xmlns:p14="http://schemas.microsoft.com/office/powerpoint/2010/main" val="3984414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the Bugs?!</a:t>
            </a:r>
            <a:endParaRPr lang="en-US" dirty="0"/>
          </a:p>
        </p:txBody>
      </p:sp>
      <p:sp>
        <p:nvSpPr>
          <p:cNvPr id="3" name="Content Placeholder 2"/>
          <p:cNvSpPr>
            <a:spLocks noGrp="1"/>
          </p:cNvSpPr>
          <p:nvPr>
            <p:ph idx="1"/>
          </p:nvPr>
        </p:nvSpPr>
        <p:spPr>
          <a:xfrm>
            <a:off x="267128" y="2222287"/>
            <a:ext cx="6544638" cy="3636511"/>
          </a:xfrm>
        </p:spPr>
        <p:txBody>
          <a:bodyPr/>
          <a:lstStyle/>
          <a:p>
            <a:pPr marL="0" indent="0">
              <a:buNone/>
            </a:pPr>
            <a:r>
              <a:rPr lang="en-US" sz="2000" b="1" dirty="0" smtClean="0"/>
              <a:t>Is there a bug in my code or in my tests?</a:t>
            </a:r>
            <a:r>
              <a:rPr lang="en-US" dirty="0" smtClean="0"/>
              <a:t> </a:t>
            </a:r>
          </a:p>
          <a:p>
            <a:r>
              <a:rPr lang="en-US" dirty="0" smtClean="0"/>
              <a:t>When you start to write your scripts with tests in mind this becomes less of an issue.</a:t>
            </a:r>
          </a:p>
          <a:p>
            <a:r>
              <a:rPr lang="en-US" dirty="0" smtClean="0"/>
              <a:t>Breaking things down into manageable pieces really makes the debugging process a lot easier.</a:t>
            </a:r>
          </a:p>
          <a:p>
            <a:r>
              <a:rPr lang="en-US" dirty="0" smtClean="0"/>
              <a:t>This is why you should also only use one Assert per It block. It makes it much easier to find the problem </a:t>
            </a:r>
            <a:r>
              <a:rPr lang="en-US" smtClean="0"/>
              <a:t>areas.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897" y="2093521"/>
            <a:ext cx="4717542" cy="3538157"/>
          </a:xfrm>
          <a:prstGeom prst="rect">
            <a:avLst/>
          </a:prstGeom>
        </p:spPr>
      </p:pic>
    </p:spTree>
    <p:extLst>
      <p:ext uri="{BB962C8B-B14F-4D97-AF65-F5344CB8AC3E}">
        <p14:creationId xmlns:p14="http://schemas.microsoft.com/office/powerpoint/2010/main" val="1558079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Immediate Wins</a:t>
            </a:r>
          </a:p>
        </p:txBody>
      </p:sp>
      <p:sp>
        <p:nvSpPr>
          <p:cNvPr id="3" name="Content Placeholder 2"/>
          <p:cNvSpPr>
            <a:spLocks noGrp="1"/>
          </p:cNvSpPr>
          <p:nvPr>
            <p:ph idx="1"/>
          </p:nvPr>
        </p:nvSpPr>
        <p:spPr>
          <a:xfrm>
            <a:off x="236764" y="2222287"/>
            <a:ext cx="6025243" cy="4456099"/>
          </a:xfrm>
        </p:spPr>
        <p:txBody>
          <a:bodyPr>
            <a:normAutofit fontScale="85000" lnSpcReduction="10000"/>
          </a:bodyPr>
          <a:lstStyle/>
          <a:p>
            <a:r>
              <a:rPr lang="en-US" dirty="0"/>
              <a:t>An example of an issue I caught immediately was something I forgot to uncomment.</a:t>
            </a:r>
          </a:p>
          <a:p>
            <a:r>
              <a:rPr lang="en-US" dirty="0"/>
              <a:t>My tests caught it when I would have overlooked it.</a:t>
            </a:r>
          </a:p>
          <a:p>
            <a:r>
              <a:rPr lang="en-US" dirty="0"/>
              <a:t>Who here has had an issue in production, and you immediately dove in troubleshooting the issue as quickly as possible, and the pushed the code out with the fix. Often times, these little comments or tweaks are done during these quick troubleshooting processes and overlooked or forgotten to be changed back.</a:t>
            </a:r>
          </a:p>
          <a:p>
            <a:r>
              <a:rPr lang="en-US" dirty="0"/>
              <a:t>Pester leads to fewer of these scenarios, but more importantly, we must stick by our processes during times of fires. We are often fire fighters, and when we are putting out fires, we tend to be sloppy and rushed. This leads to undocumented changes that will either cause problems in the short term, or on down the line when someone goes to make a change and forgets or is unaware of the changes we made when saving the day.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672" y="2876417"/>
            <a:ext cx="5039428" cy="1905266"/>
          </a:xfrm>
          <a:prstGeom prst="rect">
            <a:avLst/>
          </a:prstGeom>
        </p:spPr>
      </p:pic>
    </p:spTree>
    <p:extLst>
      <p:ext uri="{BB962C8B-B14F-4D97-AF65-F5344CB8AC3E}">
        <p14:creationId xmlns:p14="http://schemas.microsoft.com/office/powerpoint/2010/main" val="4160681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Immediate Wins</a:t>
            </a:r>
            <a:endParaRPr lang="en-US" dirty="0"/>
          </a:p>
        </p:txBody>
      </p:sp>
      <p:sp>
        <p:nvSpPr>
          <p:cNvPr id="3" name="Content Placeholder 2"/>
          <p:cNvSpPr>
            <a:spLocks noGrp="1"/>
          </p:cNvSpPr>
          <p:nvPr>
            <p:ph idx="1"/>
          </p:nvPr>
        </p:nvSpPr>
        <p:spPr>
          <a:xfrm>
            <a:off x="818712" y="2222287"/>
            <a:ext cx="10554574" cy="4168239"/>
          </a:xfrm>
        </p:spPr>
        <p:txBody>
          <a:bodyPr>
            <a:normAutofit fontScale="92500" lnSpcReduction="20000"/>
          </a:bodyPr>
          <a:lstStyle/>
          <a:p>
            <a:r>
              <a:rPr lang="en-US" dirty="0"/>
              <a:t>Built in Cmdlets don’t always function the way we think or expect.</a:t>
            </a:r>
          </a:p>
          <a:p>
            <a:r>
              <a:rPr lang="en-US" dirty="0"/>
              <a:t>An example I encountered was </a:t>
            </a:r>
            <a:r>
              <a:rPr lang="en-US" dirty="0" err="1"/>
              <a:t>Eventlogs</a:t>
            </a:r>
            <a:r>
              <a:rPr lang="en-US" dirty="0"/>
              <a:t>. Get-</a:t>
            </a:r>
            <a:r>
              <a:rPr lang="en-US" dirty="0" err="1"/>
              <a:t>Eventlog</a:t>
            </a:r>
            <a:r>
              <a:rPr lang="en-US" dirty="0"/>
              <a:t>, New-</a:t>
            </a:r>
            <a:r>
              <a:rPr lang="en-US" dirty="0" err="1"/>
              <a:t>Eventlog</a:t>
            </a:r>
            <a:r>
              <a:rPr lang="en-US" dirty="0"/>
              <a:t>, and Write-</a:t>
            </a:r>
            <a:r>
              <a:rPr lang="en-US" dirty="0" err="1"/>
              <a:t>Eventlog</a:t>
            </a:r>
            <a:r>
              <a:rPr lang="en-US" dirty="0"/>
              <a:t> can have some odd behavior. </a:t>
            </a:r>
          </a:p>
          <a:p>
            <a:r>
              <a:rPr lang="en-US" dirty="0" err="1"/>
              <a:t>Lognames</a:t>
            </a:r>
            <a:r>
              <a:rPr lang="en-US" dirty="0"/>
              <a:t> only respect the first 8 </a:t>
            </a:r>
            <a:r>
              <a:rPr lang="en-US" dirty="0" err="1"/>
              <a:t>charcters</a:t>
            </a:r>
            <a:r>
              <a:rPr lang="en-US" dirty="0"/>
              <a:t> of a name. A </a:t>
            </a:r>
            <a:r>
              <a:rPr lang="en-US" dirty="0" err="1"/>
              <a:t>logname</a:t>
            </a:r>
            <a:r>
              <a:rPr lang="en-US" dirty="0"/>
              <a:t> of “12345678” will interfere with a </a:t>
            </a:r>
            <a:r>
              <a:rPr lang="en-US" dirty="0" err="1"/>
              <a:t>logname</a:t>
            </a:r>
            <a:r>
              <a:rPr lang="en-US" dirty="0"/>
              <a:t> of “1234567891011”</a:t>
            </a:r>
          </a:p>
          <a:p>
            <a:r>
              <a:rPr lang="en-US" dirty="0" err="1"/>
              <a:t>EventLogs</a:t>
            </a:r>
            <a:r>
              <a:rPr lang="en-US" dirty="0"/>
              <a:t> can only be registered to a single source, so if a collision like this occurs it will break.</a:t>
            </a:r>
          </a:p>
          <a:p>
            <a:r>
              <a:rPr lang="en-US" dirty="0"/>
              <a:t>If you remove or delete an Event Source, it requires a reboot to clear the Event cache. This means that Events written during this limbo period will not be written to the proper </a:t>
            </a:r>
            <a:r>
              <a:rPr lang="en-US" dirty="0" err="1"/>
              <a:t>EventLog</a:t>
            </a:r>
            <a:r>
              <a:rPr lang="en-US" dirty="0"/>
              <a:t>. It will still be written to the one in the cache. However, this is not always the case. Oddly enough, about 10-20% of the time it is actually able to write to the </a:t>
            </a:r>
            <a:r>
              <a:rPr lang="en-US" dirty="0" err="1"/>
              <a:t>Eventlog</a:t>
            </a:r>
            <a:r>
              <a:rPr lang="en-US" dirty="0"/>
              <a:t> without a reboot. I still don’t have an explanation as to why.</a:t>
            </a:r>
          </a:p>
          <a:p>
            <a:r>
              <a:rPr lang="en-US" dirty="0"/>
              <a:t>I likely would have never found out about these issues without Pester. These were failing silently in rare situations in my scripts.</a:t>
            </a:r>
          </a:p>
        </p:txBody>
      </p:sp>
    </p:spTree>
    <p:extLst>
      <p:ext uri="{BB962C8B-B14F-4D97-AF65-F5344CB8AC3E}">
        <p14:creationId xmlns:p14="http://schemas.microsoft.com/office/powerpoint/2010/main" val="3898251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Release Pipeline</a:t>
            </a:r>
          </a:p>
        </p:txBody>
      </p:sp>
      <p:sp>
        <p:nvSpPr>
          <p:cNvPr id="3" name="Content Placeholder 2"/>
          <p:cNvSpPr>
            <a:spLocks noGrp="1"/>
          </p:cNvSpPr>
          <p:nvPr>
            <p:ph idx="1"/>
          </p:nvPr>
        </p:nvSpPr>
        <p:spPr/>
        <p:txBody>
          <a:bodyPr>
            <a:normAutofit/>
          </a:bodyPr>
          <a:lstStyle/>
          <a:p>
            <a:r>
              <a:rPr lang="en-US" dirty="0"/>
              <a:t>The Release Pipeline Model Whitepaper is by Michael Greene and Steven </a:t>
            </a:r>
            <a:r>
              <a:rPr lang="en-US" dirty="0" err="1"/>
              <a:t>Murawski</a:t>
            </a:r>
            <a:r>
              <a:rPr lang="en-US" dirty="0"/>
              <a:t>.</a:t>
            </a:r>
          </a:p>
          <a:p>
            <a:r>
              <a:rPr lang="en-US" dirty="0"/>
              <a:t>The idea is to have configuration as code.</a:t>
            </a:r>
          </a:p>
          <a:p>
            <a:r>
              <a:rPr lang="en-US" dirty="0"/>
              <a:t>To quote the Summary, </a:t>
            </a:r>
          </a:p>
          <a:p>
            <a:pPr marL="457200" lvl="1" indent="0">
              <a:buNone/>
            </a:pPr>
            <a:r>
              <a:rPr lang="en-US" i="1" dirty="0"/>
              <a:t>	“a fully automated solution where infrastructure is managed as code and all changes 	are automatically validated before reaching production.”</a:t>
            </a:r>
          </a:p>
          <a:p>
            <a:r>
              <a:rPr lang="en-US" dirty="0"/>
              <a:t>Pester and Version Control are key components in the Release Pipeline.</a:t>
            </a:r>
          </a:p>
          <a:p>
            <a:r>
              <a:rPr lang="en-US" dirty="0"/>
              <a:t>This is a process. Start with Version Control and gradually start adding new pieces of the Release Pipeline.</a:t>
            </a:r>
          </a:p>
        </p:txBody>
      </p:sp>
    </p:spTree>
    <p:extLst>
      <p:ext uri="{BB962C8B-B14F-4D97-AF65-F5344CB8AC3E}">
        <p14:creationId xmlns:p14="http://schemas.microsoft.com/office/powerpoint/2010/main" val="771445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Contribute</a:t>
            </a:r>
          </a:p>
        </p:txBody>
      </p:sp>
      <p:sp>
        <p:nvSpPr>
          <p:cNvPr id="3" name="Content Placeholder 2"/>
          <p:cNvSpPr>
            <a:spLocks noGrp="1"/>
          </p:cNvSpPr>
          <p:nvPr>
            <p:ph idx="1"/>
          </p:nvPr>
        </p:nvSpPr>
        <p:spPr/>
        <p:txBody>
          <a:bodyPr/>
          <a:lstStyle/>
          <a:p>
            <a:r>
              <a:rPr lang="en-US" dirty="0"/>
              <a:t>I have published a Repository on </a:t>
            </a:r>
            <a:r>
              <a:rPr lang="en-US" dirty="0" err="1"/>
              <a:t>Github</a:t>
            </a:r>
            <a:r>
              <a:rPr lang="en-US" dirty="0"/>
              <a:t> called </a:t>
            </a:r>
            <a:r>
              <a:rPr lang="en-US" dirty="0" err="1">
                <a:hlinkClick r:id="rId2"/>
              </a:rPr>
              <a:t>PipelineResouces</a:t>
            </a:r>
            <a:r>
              <a:rPr lang="en-US" dirty="0"/>
              <a:t> with shared Links, Videos, Podcasts, Blogs, and information that I found very useful.</a:t>
            </a:r>
          </a:p>
          <a:p>
            <a:r>
              <a:rPr lang="en-US" dirty="0"/>
              <a:t>I would love for others to contribute as well.</a:t>
            </a:r>
          </a:p>
          <a:p>
            <a:r>
              <a:rPr lang="en-US" dirty="0"/>
              <a:t>I am looking for ideas on how to structure the information stored in this Repo, and would love if people with ideas opened an issue with their suggestions.</a:t>
            </a:r>
          </a:p>
          <a:p>
            <a:r>
              <a:rPr lang="en-US" dirty="0"/>
              <a:t>As seen in the Demo, I have added a starter Pester test that just validates the URLs, but I would love to add more tests like Spellcheck and things like improper quotations.</a:t>
            </a:r>
          </a:p>
        </p:txBody>
      </p:sp>
    </p:spTree>
    <p:extLst>
      <p:ext uri="{BB962C8B-B14F-4D97-AF65-F5344CB8AC3E}">
        <p14:creationId xmlns:p14="http://schemas.microsoft.com/office/powerpoint/2010/main" val="181301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Seriously… Use Source Control</a:t>
            </a:r>
          </a:p>
        </p:txBody>
      </p:sp>
      <p:sp>
        <p:nvSpPr>
          <p:cNvPr id="3" name="Content Placeholder 2"/>
          <p:cNvSpPr>
            <a:spLocks noGrp="1"/>
          </p:cNvSpPr>
          <p:nvPr>
            <p:ph idx="1"/>
          </p:nvPr>
        </p:nvSpPr>
        <p:spPr>
          <a:xfrm>
            <a:off x="818712" y="2222287"/>
            <a:ext cx="5330161" cy="3636511"/>
          </a:xfrm>
        </p:spPr>
        <p:txBody>
          <a:bodyPr/>
          <a:lstStyle/>
          <a:p>
            <a:r>
              <a:rPr lang="en-US" dirty="0"/>
              <a:t>I cannot stress how important Version/Source Control is for anyone touching code.</a:t>
            </a:r>
          </a:p>
          <a:p>
            <a:r>
              <a:rPr lang="en-US" dirty="0"/>
              <a:t>If you aren’t using it, this is your next project.</a:t>
            </a:r>
          </a:p>
        </p:txBody>
      </p:sp>
      <p:pic>
        <p:nvPicPr>
          <p:cNvPr id="5" name="Picture 4"/>
          <p:cNvPicPr>
            <a:picLocks noChangeAspect="1"/>
          </p:cNvPicPr>
          <p:nvPr/>
        </p:nvPicPr>
        <p:blipFill>
          <a:blip r:embed="rId2"/>
          <a:stretch>
            <a:fillRect/>
          </a:stretch>
        </p:blipFill>
        <p:spPr>
          <a:xfrm>
            <a:off x="6989017" y="2581881"/>
            <a:ext cx="4267200" cy="3200400"/>
          </a:xfrm>
          <a:prstGeom prst="rect">
            <a:avLst/>
          </a:prstGeom>
        </p:spPr>
      </p:pic>
    </p:spTree>
    <p:extLst>
      <p:ext uri="{BB962C8B-B14F-4D97-AF65-F5344CB8AC3E}">
        <p14:creationId xmlns:p14="http://schemas.microsoft.com/office/powerpoint/2010/main" val="326568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Resources</a:t>
            </a:r>
          </a:p>
        </p:txBody>
      </p:sp>
      <p:sp>
        <p:nvSpPr>
          <p:cNvPr id="3" name="Content Placeholder 2"/>
          <p:cNvSpPr>
            <a:spLocks noGrp="1"/>
          </p:cNvSpPr>
          <p:nvPr>
            <p:ph idx="1"/>
          </p:nvPr>
        </p:nvSpPr>
        <p:spPr/>
        <p:txBody>
          <a:bodyPr>
            <a:normAutofit/>
          </a:bodyPr>
          <a:lstStyle/>
          <a:p>
            <a:r>
              <a:rPr lang="en-US" sz="2000" dirty="0"/>
              <a:t>Github Projects</a:t>
            </a:r>
          </a:p>
          <a:p>
            <a:pPr lvl="1"/>
            <a:r>
              <a:rPr lang="en-US" dirty="0"/>
              <a:t>Pester - </a:t>
            </a:r>
            <a:r>
              <a:rPr lang="en-US" dirty="0">
                <a:hlinkClick r:id="rId2"/>
              </a:rPr>
              <a:t>https://github.com/pester/Pester</a:t>
            </a:r>
            <a:endParaRPr lang="en-US" dirty="0"/>
          </a:p>
          <a:p>
            <a:pPr lvl="1"/>
            <a:r>
              <a:rPr lang="en-US" dirty="0"/>
              <a:t>June Blender’s </a:t>
            </a:r>
            <a:r>
              <a:rPr lang="en-US" dirty="0" err="1"/>
              <a:t>PesterTDD</a:t>
            </a:r>
            <a:r>
              <a:rPr lang="en-US" dirty="0"/>
              <a:t> - </a:t>
            </a:r>
            <a:r>
              <a:rPr lang="en-US" dirty="0">
                <a:hlinkClick r:id="rId3"/>
              </a:rPr>
              <a:t>https://github.com/juneb/PesterTDD</a:t>
            </a:r>
            <a:endParaRPr lang="en-US" dirty="0"/>
          </a:p>
          <a:p>
            <a:pPr lvl="1"/>
            <a:r>
              <a:rPr lang="en-US" dirty="0"/>
              <a:t>PowerShell Operational Validation Framework - </a:t>
            </a:r>
            <a:r>
              <a:rPr lang="en-US" dirty="0">
                <a:hlinkClick r:id="rId4"/>
              </a:rPr>
              <a:t>https://github.com/PowerShell/Operation-Validation-Framework</a:t>
            </a:r>
            <a:endParaRPr lang="en-US" dirty="0"/>
          </a:p>
          <a:p>
            <a:pPr lvl="1"/>
            <a:r>
              <a:rPr lang="en-US" dirty="0"/>
              <a:t>Kevin Marquette’s – </a:t>
            </a:r>
            <a:r>
              <a:rPr lang="en-US" dirty="0" err="1"/>
              <a:t>PesterInAction</a:t>
            </a:r>
            <a:r>
              <a:rPr lang="en-US" dirty="0"/>
              <a:t> - </a:t>
            </a:r>
            <a:r>
              <a:rPr lang="en-US" dirty="0">
                <a:hlinkClick r:id="rId5"/>
              </a:rPr>
              <a:t>https://github.com/KevinMarquette/PesterInAction</a:t>
            </a:r>
            <a:endParaRPr lang="en-US" dirty="0"/>
          </a:p>
          <a:p>
            <a:pPr lvl="1"/>
            <a:r>
              <a:rPr lang="en-US" dirty="0" err="1"/>
              <a:t>DoesItScript’s</a:t>
            </a:r>
            <a:r>
              <a:rPr lang="en-US" dirty="0"/>
              <a:t> - </a:t>
            </a:r>
            <a:r>
              <a:rPr lang="en-US" dirty="0" err="1"/>
              <a:t>PesterDashboard</a:t>
            </a:r>
            <a:r>
              <a:rPr lang="en-US" dirty="0"/>
              <a:t> - </a:t>
            </a:r>
            <a:r>
              <a:rPr lang="en-US" dirty="0">
                <a:hlinkClick r:id="rId6"/>
              </a:rPr>
              <a:t>https://github.com/doesitscript/PSPesterDashboardKickstarter</a:t>
            </a:r>
            <a:endParaRPr lang="en-US" dirty="0"/>
          </a:p>
          <a:p>
            <a:pPr lvl="1"/>
            <a:r>
              <a:rPr lang="en-US" dirty="0"/>
              <a:t>Dave Wyatt - Examples - </a:t>
            </a:r>
            <a:r>
              <a:rPr lang="en-US" dirty="0">
                <a:hlinkClick r:id="rId7"/>
              </a:rPr>
              <a:t>https://github.com/dlwyatt</a:t>
            </a:r>
            <a:endParaRPr lang="en-US" dirty="0"/>
          </a:p>
          <a:p>
            <a:pPr lvl="1"/>
            <a:r>
              <a:rPr lang="en-US" dirty="0" err="1"/>
              <a:t>Microsoft.PowerShell.Archive</a:t>
            </a:r>
            <a:r>
              <a:rPr lang="en-US" dirty="0"/>
              <a:t> - Examples - </a:t>
            </a:r>
            <a:r>
              <a:rPr lang="en-US" dirty="0">
                <a:hlinkClick r:id="rId8"/>
              </a:rPr>
              <a:t>https://github.com/PowerShell/Microsoft.PowerShell.Archive</a:t>
            </a:r>
            <a:endParaRPr lang="en-US" dirty="0"/>
          </a:p>
          <a:p>
            <a:pPr lvl="1"/>
            <a:r>
              <a:rPr lang="en-US" dirty="0"/>
              <a:t>PowerShell </a:t>
            </a:r>
            <a:r>
              <a:rPr lang="en-US" dirty="0" err="1"/>
              <a:t>DscResources.Tests</a:t>
            </a:r>
            <a:r>
              <a:rPr lang="en-US" dirty="0"/>
              <a:t> - Examples - </a:t>
            </a:r>
            <a:r>
              <a:rPr lang="en-US" dirty="0">
                <a:hlinkClick r:id="rId9"/>
              </a:rPr>
              <a:t>https://github.com/PowerShell/DscResource.Tests</a:t>
            </a:r>
            <a:endParaRPr lang="en-US" dirty="0"/>
          </a:p>
          <a:p>
            <a:pPr lvl="1"/>
            <a:r>
              <a:rPr lang="en-US" dirty="0"/>
              <a:t>Microsoft PowerShell Tests - Examples - </a:t>
            </a:r>
            <a:r>
              <a:rPr lang="en-US" dirty="0">
                <a:hlinkClick r:id="rId10"/>
              </a:rPr>
              <a:t>https://github.com/PowerShell/PowerShell-Tests</a:t>
            </a:r>
            <a:endParaRPr lang="en-US" dirty="0"/>
          </a:p>
        </p:txBody>
      </p:sp>
    </p:spTree>
    <p:extLst>
      <p:ext uri="{BB962C8B-B14F-4D97-AF65-F5344CB8AC3E}">
        <p14:creationId xmlns:p14="http://schemas.microsoft.com/office/powerpoint/2010/main" val="2288529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Resources</a:t>
            </a:r>
          </a:p>
        </p:txBody>
      </p:sp>
      <p:sp>
        <p:nvSpPr>
          <p:cNvPr id="3" name="Content Placeholder 2"/>
          <p:cNvSpPr>
            <a:spLocks noGrp="1"/>
          </p:cNvSpPr>
          <p:nvPr>
            <p:ph idx="1"/>
          </p:nvPr>
        </p:nvSpPr>
        <p:spPr/>
        <p:txBody>
          <a:bodyPr>
            <a:normAutofit/>
          </a:bodyPr>
          <a:lstStyle/>
          <a:p>
            <a:r>
              <a:rPr lang="en-US" sz="2000" dirty="0"/>
              <a:t>Twitter</a:t>
            </a:r>
          </a:p>
          <a:p>
            <a:pPr lvl="1"/>
            <a:r>
              <a:rPr lang="en-US" dirty="0"/>
              <a:t>Dave Wyatt - </a:t>
            </a:r>
            <a:r>
              <a:rPr lang="en-US" dirty="0">
                <a:hlinkClick r:id="rId2"/>
              </a:rPr>
              <a:t>https://twitter.com/MSH_Dave</a:t>
            </a:r>
            <a:endParaRPr lang="en-US" dirty="0"/>
          </a:p>
          <a:p>
            <a:pPr lvl="1"/>
            <a:r>
              <a:rPr lang="en-US" dirty="0"/>
              <a:t>June Blender - </a:t>
            </a:r>
            <a:r>
              <a:rPr lang="en-US" dirty="0">
                <a:hlinkClick r:id="rId3"/>
              </a:rPr>
              <a:t>https://twitter.com/juneb_get_help</a:t>
            </a:r>
            <a:endParaRPr lang="en-US" dirty="0"/>
          </a:p>
          <a:p>
            <a:pPr lvl="1"/>
            <a:r>
              <a:rPr lang="en-US" dirty="0"/>
              <a:t>Mike Robbins - </a:t>
            </a:r>
            <a:r>
              <a:rPr lang="en-US" dirty="0">
                <a:hlinkClick r:id="rId4"/>
              </a:rPr>
              <a:t>https://twitter.com/mikefrobbins</a:t>
            </a:r>
            <a:endParaRPr lang="en-US" dirty="0"/>
          </a:p>
          <a:p>
            <a:pPr lvl="1"/>
            <a:r>
              <a:rPr lang="en-US" dirty="0"/>
              <a:t>Jakub </a:t>
            </a:r>
            <a:r>
              <a:rPr lang="en-US" dirty="0" err="1"/>
              <a:t>Jares</a:t>
            </a:r>
            <a:r>
              <a:rPr lang="en-US" dirty="0"/>
              <a:t> - </a:t>
            </a:r>
            <a:r>
              <a:rPr lang="en-US" dirty="0">
                <a:hlinkClick r:id="rId5"/>
              </a:rPr>
              <a:t>https://twitter.com/nohwnd</a:t>
            </a:r>
            <a:endParaRPr lang="en-US" dirty="0"/>
          </a:p>
          <a:p>
            <a:pPr lvl="1"/>
            <a:r>
              <a:rPr lang="en-US" dirty="0" err="1"/>
              <a:t>PSPester</a:t>
            </a:r>
            <a:r>
              <a:rPr lang="en-US" dirty="0"/>
              <a:t> - </a:t>
            </a:r>
            <a:r>
              <a:rPr lang="en-US" dirty="0">
                <a:hlinkClick r:id="rId6"/>
              </a:rPr>
              <a:t>https://twitter.com/pspester</a:t>
            </a:r>
            <a:endParaRPr lang="en-US" dirty="0"/>
          </a:p>
          <a:p>
            <a:r>
              <a:rPr lang="en-US" dirty="0"/>
              <a:t>Pester Editor Integration</a:t>
            </a:r>
          </a:p>
          <a:p>
            <a:pPr lvl="1"/>
            <a:r>
              <a:rPr lang="en-US" dirty="0" err="1"/>
              <a:t>ISESteroids</a:t>
            </a:r>
            <a:r>
              <a:rPr lang="en-US" dirty="0"/>
              <a:t> Pester Walkthrough - </a:t>
            </a:r>
            <a:r>
              <a:rPr lang="en-US" dirty="0">
                <a:hlinkClick r:id="rId7"/>
              </a:rPr>
              <a:t>http://www.powertheshell.com/pester-integration/</a:t>
            </a:r>
            <a:endParaRPr lang="en-US" dirty="0"/>
          </a:p>
          <a:p>
            <a:pPr lvl="1"/>
            <a:r>
              <a:rPr lang="en-US" dirty="0"/>
              <a:t>VS Code Task Runner Docs - </a:t>
            </a:r>
            <a:r>
              <a:rPr lang="en-US" dirty="0">
                <a:hlinkClick r:id="rId8"/>
              </a:rPr>
              <a:t>https://code.visualstudio.com/Docs/editor/tasks</a:t>
            </a:r>
            <a:endParaRPr lang="en-US" dirty="0"/>
          </a:p>
          <a:p>
            <a:r>
              <a:rPr lang="en-US" dirty="0"/>
              <a:t>Source Control</a:t>
            </a:r>
          </a:p>
          <a:p>
            <a:pPr lvl="1"/>
            <a:r>
              <a:rPr lang="en-US" dirty="0"/>
              <a:t>Steven </a:t>
            </a:r>
            <a:r>
              <a:rPr lang="en-US" dirty="0" err="1"/>
              <a:t>Murawski</a:t>
            </a:r>
            <a:r>
              <a:rPr lang="en-US" dirty="0"/>
              <a:t> - Future-proofing Your Career or Reading Tea Leaves? - </a:t>
            </a:r>
            <a:r>
              <a:rPr lang="en-US" dirty="0">
                <a:hlinkClick r:id="rId9"/>
              </a:rPr>
              <a:t>http://stevenmurawski.com/powershell/2014/08/future-proofing-your-career-or-reading-tea-leaves/</a:t>
            </a:r>
            <a:endParaRPr lang="en-US" dirty="0"/>
          </a:p>
        </p:txBody>
      </p:sp>
    </p:spTree>
    <p:extLst>
      <p:ext uri="{BB962C8B-B14F-4D97-AF65-F5344CB8AC3E}">
        <p14:creationId xmlns:p14="http://schemas.microsoft.com/office/powerpoint/2010/main" val="2507035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Resources</a:t>
            </a:r>
          </a:p>
        </p:txBody>
      </p:sp>
      <p:sp>
        <p:nvSpPr>
          <p:cNvPr id="3" name="Content Placeholder 2"/>
          <p:cNvSpPr>
            <a:spLocks noGrp="1"/>
          </p:cNvSpPr>
          <p:nvPr>
            <p:ph idx="1"/>
          </p:nvPr>
        </p:nvSpPr>
        <p:spPr/>
        <p:txBody>
          <a:bodyPr>
            <a:normAutofit fontScale="92500" lnSpcReduction="20000"/>
          </a:bodyPr>
          <a:lstStyle/>
          <a:p>
            <a:r>
              <a:rPr lang="en-US" sz="2000" dirty="0"/>
              <a:t>Operational Validation</a:t>
            </a:r>
          </a:p>
          <a:p>
            <a:pPr lvl="1"/>
            <a:r>
              <a:rPr lang="en-US" dirty="0"/>
              <a:t>Operational Validation – Active Directory, Must Read - </a:t>
            </a:r>
            <a:r>
              <a:rPr lang="en-US" dirty="0">
                <a:hlinkClick r:id="rId2"/>
              </a:rPr>
              <a:t>https://pshirwin.wordpress.com/2016/04/08/active-directory-operations-test/</a:t>
            </a:r>
            <a:endParaRPr lang="en-US" dirty="0"/>
          </a:p>
          <a:p>
            <a:pPr lvl="1"/>
            <a:r>
              <a:rPr lang="en-US" dirty="0"/>
              <a:t>Operational Validation – NIC Settings - </a:t>
            </a:r>
            <a:r>
              <a:rPr lang="en-US" dirty="0">
                <a:hlinkClick r:id="rId3"/>
              </a:rPr>
              <a:t>https://gabrielrojas.nyc/2015/12/28/using-pester-to-test-nic-settings/</a:t>
            </a:r>
            <a:endParaRPr lang="en-US" dirty="0"/>
          </a:p>
          <a:p>
            <a:pPr lvl="1"/>
            <a:r>
              <a:rPr lang="en-US" dirty="0"/>
              <a:t>Operational Validation – System - </a:t>
            </a:r>
            <a:r>
              <a:rPr lang="en-US" dirty="0">
                <a:hlinkClick r:id="rId4"/>
              </a:rPr>
              <a:t>http://mikefrobbins.com/2015/11/12/powershell-using-pester-tests-and-the-operation-validation-framework-to-verify-a-system-is-operational/</a:t>
            </a:r>
            <a:endParaRPr lang="en-US" dirty="0"/>
          </a:p>
          <a:p>
            <a:pPr lvl="1"/>
            <a:r>
              <a:rPr lang="en-US" dirty="0"/>
              <a:t>Operational Validation with Slack - </a:t>
            </a:r>
            <a:r>
              <a:rPr lang="en-US" dirty="0">
                <a:hlinkClick r:id="rId5"/>
              </a:rPr>
              <a:t>https://flynnbundy.com/2016/04/24/operations-validation-framework-and-slack/</a:t>
            </a:r>
            <a:endParaRPr lang="en-US" dirty="0"/>
          </a:p>
          <a:p>
            <a:pPr lvl="1"/>
            <a:r>
              <a:rPr lang="en-US" dirty="0"/>
              <a:t>Operational Validation </a:t>
            </a:r>
            <a:r>
              <a:rPr lang="en-US" dirty="0" err="1"/>
              <a:t>Gotchas</a:t>
            </a:r>
            <a:r>
              <a:rPr lang="en-US" dirty="0"/>
              <a:t> - </a:t>
            </a:r>
            <a:r>
              <a:rPr lang="en-US" dirty="0">
                <a:hlinkClick r:id="rId6"/>
              </a:rPr>
              <a:t>https://pshirwin.wordpress.com/2016/04/29/operational-readiness-validation-gotchas/</a:t>
            </a:r>
            <a:endParaRPr lang="en-US" dirty="0"/>
          </a:p>
          <a:p>
            <a:r>
              <a:rPr lang="en-US" sz="2000" dirty="0"/>
              <a:t>Videos</a:t>
            </a:r>
          </a:p>
          <a:p>
            <a:pPr lvl="1"/>
            <a:r>
              <a:rPr lang="en-US" dirty="0"/>
              <a:t>June Blender – TDD with Pester - </a:t>
            </a:r>
            <a:r>
              <a:rPr lang="en-US" dirty="0" err="1"/>
              <a:t>PSHSummit</a:t>
            </a:r>
            <a:r>
              <a:rPr lang="en-US" dirty="0"/>
              <a:t> - </a:t>
            </a:r>
            <a:r>
              <a:rPr lang="en-US" dirty="0">
                <a:hlinkClick r:id="rId7"/>
              </a:rPr>
              <a:t>https://www.youtube.com/watch?time_continue=1&amp;v=jvvh9cpD_LM</a:t>
            </a:r>
            <a:endParaRPr lang="en-US" dirty="0"/>
          </a:p>
          <a:p>
            <a:pPr lvl="1"/>
            <a:r>
              <a:rPr lang="en-US" dirty="0"/>
              <a:t>VS Code Pester Task Runner - </a:t>
            </a:r>
            <a:r>
              <a:rPr lang="en-US" dirty="0">
                <a:hlinkClick r:id="rId8"/>
              </a:rPr>
              <a:t>https://channel9.msdn.com/Blogs/cloud-with-a-silver-lining/Visual-Studio-Code-Task-Runners</a:t>
            </a:r>
            <a:endParaRPr lang="en-US" dirty="0"/>
          </a:p>
          <a:p>
            <a:pPr lvl="1"/>
            <a:r>
              <a:rPr lang="en-US" dirty="0"/>
              <a:t>Release Pipeline - </a:t>
            </a:r>
            <a:r>
              <a:rPr lang="en-US" dirty="0">
                <a:hlinkClick r:id="rId9"/>
              </a:rPr>
              <a:t>https://www.youtube.com/watch?v=bRd0XiMIRMs</a:t>
            </a:r>
            <a:endParaRPr lang="en-US" dirty="0"/>
          </a:p>
        </p:txBody>
      </p:sp>
    </p:spTree>
    <p:extLst>
      <p:ext uri="{BB962C8B-B14F-4D97-AF65-F5344CB8AC3E}">
        <p14:creationId xmlns:p14="http://schemas.microsoft.com/office/powerpoint/2010/main" val="3045182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Resources</a:t>
            </a:r>
          </a:p>
        </p:txBody>
      </p:sp>
      <p:sp>
        <p:nvSpPr>
          <p:cNvPr id="3" name="Content Placeholder 2"/>
          <p:cNvSpPr>
            <a:spLocks noGrp="1"/>
          </p:cNvSpPr>
          <p:nvPr>
            <p:ph idx="1"/>
          </p:nvPr>
        </p:nvSpPr>
        <p:spPr/>
        <p:txBody>
          <a:bodyPr/>
          <a:lstStyle/>
          <a:p>
            <a:r>
              <a:rPr lang="en-US" dirty="0"/>
              <a:t>Release Pipeline</a:t>
            </a:r>
          </a:p>
          <a:p>
            <a:pPr lvl="1"/>
            <a:r>
              <a:rPr lang="en-US" dirty="0" err="1"/>
              <a:t>RunasRadio</a:t>
            </a:r>
            <a:r>
              <a:rPr lang="en-US" dirty="0"/>
              <a:t> Podcast - The Infrastructure Release Pipeline with Steve </a:t>
            </a:r>
            <a:r>
              <a:rPr lang="en-US" dirty="0" err="1"/>
              <a:t>Murawski</a:t>
            </a:r>
            <a:r>
              <a:rPr lang="en-US" dirty="0"/>
              <a:t> and Michael Greene - </a:t>
            </a:r>
            <a:r>
              <a:rPr lang="en-US" dirty="0">
                <a:hlinkClick r:id="rId2"/>
              </a:rPr>
              <a:t>http://runasradio.com/Shows/Show/469</a:t>
            </a:r>
            <a:endParaRPr lang="en-US" dirty="0"/>
          </a:p>
          <a:p>
            <a:pPr lvl="1"/>
            <a:r>
              <a:rPr lang="en-US" dirty="0"/>
              <a:t>Release Pipeline Whitepaper - </a:t>
            </a:r>
            <a:r>
              <a:rPr lang="en-US" dirty="0">
                <a:hlinkClick r:id="rId3"/>
              </a:rPr>
              <a:t>http://aka.ms/thereleasepipelinemodel</a:t>
            </a:r>
            <a:endParaRPr lang="en-US" dirty="0"/>
          </a:p>
          <a:p>
            <a:pPr lvl="1"/>
            <a:endParaRPr lang="en-US" dirty="0"/>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445622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What is Pester?</a:t>
            </a:r>
          </a:p>
        </p:txBody>
      </p:sp>
      <p:sp>
        <p:nvSpPr>
          <p:cNvPr id="3" name="Content Placeholder 2"/>
          <p:cNvSpPr>
            <a:spLocks noGrp="1"/>
          </p:cNvSpPr>
          <p:nvPr>
            <p:ph idx="1"/>
          </p:nvPr>
        </p:nvSpPr>
        <p:spPr>
          <a:xfrm>
            <a:off x="2668385" y="2222287"/>
            <a:ext cx="8704901" cy="3636511"/>
          </a:xfrm>
        </p:spPr>
        <p:txBody>
          <a:bodyPr>
            <a:normAutofit/>
          </a:bodyPr>
          <a:lstStyle/>
          <a:p>
            <a:r>
              <a:rPr lang="en-US" dirty="0"/>
              <a:t>Pester is a Testing framework for PowerShell.</a:t>
            </a:r>
          </a:p>
          <a:p>
            <a:r>
              <a:rPr lang="en-US" dirty="0"/>
              <a:t>Pester is a Framework to run Unit Tests to validate PowerShell commands.</a:t>
            </a:r>
          </a:p>
          <a:p>
            <a:r>
              <a:rPr lang="en-US" dirty="0"/>
              <a:t>Pester is Behavior Driven Development (BDD) based.</a:t>
            </a:r>
          </a:p>
          <a:p>
            <a:r>
              <a:rPr lang="en-US" dirty="0"/>
              <a:t>BDD takes principles from Test Driven Development (TDD) and uses a Domain Specific Language (DSL) to express the behavior in a natural English sounding language.</a:t>
            </a:r>
          </a:p>
        </p:txBody>
      </p:sp>
      <p:pic>
        <p:nvPicPr>
          <p:cNvPr id="4" name="Picture 3"/>
          <p:cNvPicPr>
            <a:picLocks noChangeAspect="1"/>
          </p:cNvPicPr>
          <p:nvPr/>
        </p:nvPicPr>
        <p:blipFill>
          <a:blip r:embed="rId2"/>
          <a:stretch>
            <a:fillRect/>
          </a:stretch>
        </p:blipFill>
        <p:spPr>
          <a:xfrm>
            <a:off x="-361425" y="2398397"/>
            <a:ext cx="3284290" cy="3284290"/>
          </a:xfrm>
          <a:prstGeom prst="rect">
            <a:avLst/>
          </a:prstGeom>
        </p:spPr>
      </p:pic>
    </p:spTree>
    <p:extLst>
      <p:ext uri="{BB962C8B-B14F-4D97-AF65-F5344CB8AC3E}">
        <p14:creationId xmlns:p14="http://schemas.microsoft.com/office/powerpoint/2010/main" val="154085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Test Driven Development</a:t>
            </a:r>
          </a:p>
        </p:txBody>
      </p:sp>
      <p:sp>
        <p:nvSpPr>
          <p:cNvPr id="3" name="Content Placeholder 2"/>
          <p:cNvSpPr>
            <a:spLocks noGrp="1"/>
          </p:cNvSpPr>
          <p:nvPr>
            <p:ph idx="1"/>
          </p:nvPr>
        </p:nvSpPr>
        <p:spPr/>
        <p:txBody>
          <a:bodyPr/>
          <a:lstStyle/>
          <a:p>
            <a:r>
              <a:rPr lang="en-US" dirty="0"/>
              <a:t>Tests are written first.</a:t>
            </a:r>
          </a:p>
          <a:p>
            <a:r>
              <a:rPr lang="en-US" dirty="0"/>
              <a:t>First a failing test is created.</a:t>
            </a:r>
          </a:p>
          <a:p>
            <a:r>
              <a:rPr lang="en-US" dirty="0"/>
              <a:t>Then code is written to make the test pass.</a:t>
            </a:r>
          </a:p>
          <a:p>
            <a:r>
              <a:rPr lang="en-US" dirty="0"/>
              <a:t>Then code is cleaned up if needed.</a:t>
            </a:r>
          </a:p>
          <a:p>
            <a:r>
              <a:rPr lang="en-US" dirty="0"/>
              <a:t>Process is repeated.</a:t>
            </a:r>
          </a:p>
        </p:txBody>
      </p:sp>
    </p:spTree>
    <p:extLst>
      <p:ext uri="{BB962C8B-B14F-4D97-AF65-F5344CB8AC3E}">
        <p14:creationId xmlns:p14="http://schemas.microsoft.com/office/powerpoint/2010/main" val="222899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Domain Specific Language</a:t>
            </a:r>
          </a:p>
        </p:txBody>
      </p:sp>
      <p:sp>
        <p:nvSpPr>
          <p:cNvPr id="3" name="Content Placeholder 2"/>
          <p:cNvSpPr>
            <a:spLocks noGrp="1"/>
          </p:cNvSpPr>
          <p:nvPr>
            <p:ph idx="1"/>
          </p:nvPr>
        </p:nvSpPr>
        <p:spPr>
          <a:xfrm>
            <a:off x="167780" y="2222287"/>
            <a:ext cx="6333689" cy="4441158"/>
          </a:xfrm>
        </p:spPr>
        <p:txBody>
          <a:bodyPr>
            <a:normAutofit/>
          </a:bodyPr>
          <a:lstStyle/>
          <a:p>
            <a:r>
              <a:rPr lang="en-US" dirty="0"/>
              <a:t>Domain Specific Language (DSL)</a:t>
            </a:r>
          </a:p>
          <a:p>
            <a:r>
              <a:rPr lang="en-US" dirty="0"/>
              <a:t>A DSL is a language that has a special purpose in a specific domain.</a:t>
            </a:r>
          </a:p>
          <a:p>
            <a:r>
              <a:rPr lang="en-US" dirty="0"/>
              <a:t>DSL often try to express statements in a more readable form.</a:t>
            </a:r>
          </a:p>
          <a:p>
            <a:r>
              <a:rPr lang="en-US" dirty="0"/>
              <a:t>Pester uses a DSL similar to Make or Rake</a:t>
            </a:r>
          </a:p>
          <a:p>
            <a:r>
              <a:rPr lang="en-US" dirty="0"/>
              <a:t>Uses real language to express outcomes. </a:t>
            </a:r>
          </a:p>
        </p:txBody>
      </p:sp>
      <p:pic>
        <p:nvPicPr>
          <p:cNvPr id="5" name="Picture 4"/>
          <p:cNvPicPr>
            <a:picLocks noChangeAspect="1"/>
          </p:cNvPicPr>
          <p:nvPr/>
        </p:nvPicPr>
        <p:blipFill>
          <a:blip r:embed="rId2"/>
          <a:stretch>
            <a:fillRect/>
          </a:stretch>
        </p:blipFill>
        <p:spPr>
          <a:xfrm>
            <a:off x="7019252" y="3368584"/>
            <a:ext cx="4629796" cy="1714739"/>
          </a:xfrm>
          <a:prstGeom prst="rect">
            <a:avLst/>
          </a:prstGeom>
        </p:spPr>
      </p:pic>
    </p:spTree>
    <p:extLst>
      <p:ext uri="{BB962C8B-B14F-4D97-AF65-F5344CB8AC3E}">
        <p14:creationId xmlns:p14="http://schemas.microsoft.com/office/powerpoint/2010/main" val="181540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But.. But.. </a:t>
            </a:r>
            <a:r>
              <a:rPr lang="en-US" dirty="0" err="1">
                <a:effectLst>
                  <a:outerShdw blurRad="38100" dist="38100" dir="2700000" algn="tl">
                    <a:srgbClr val="000000">
                      <a:alpha val="43137"/>
                    </a:srgbClr>
                  </a:outerShdw>
                </a:effectLst>
              </a:rPr>
              <a:t>Buutttt</a:t>
            </a:r>
            <a:r>
              <a:rPr lang="en-US" dirty="0">
                <a:effectLst>
                  <a:outerShdw blurRad="38100" dist="38100" dir="2700000" algn="tl">
                    <a:srgbClr val="000000">
                      <a:alpha val="43137"/>
                    </a:srgbClr>
                  </a:outerShdw>
                </a:effectLst>
              </a:rPr>
              <a:t>!</a:t>
            </a:r>
          </a:p>
        </p:txBody>
      </p:sp>
      <p:pic>
        <p:nvPicPr>
          <p:cNvPr id="4" name="Content Placeholder 3"/>
          <p:cNvPicPr>
            <a:picLocks noGrp="1" noChangeAspect="1"/>
          </p:cNvPicPr>
          <p:nvPr>
            <p:ph idx="1"/>
          </p:nvPr>
        </p:nvPicPr>
        <p:blipFill>
          <a:blip r:embed="rId2"/>
          <a:stretch>
            <a:fillRect/>
          </a:stretch>
        </p:blipFill>
        <p:spPr>
          <a:xfrm>
            <a:off x="6296553" y="2166516"/>
            <a:ext cx="5178601" cy="3636963"/>
          </a:xfrm>
          <a:prstGeom prst="rect">
            <a:avLst/>
          </a:prstGeom>
        </p:spPr>
      </p:pic>
      <p:sp>
        <p:nvSpPr>
          <p:cNvPr id="6" name="Content Placeholder 2"/>
          <p:cNvSpPr txBox="1">
            <a:spLocks/>
          </p:cNvSpPr>
          <p:nvPr/>
        </p:nvSpPr>
        <p:spPr>
          <a:xfrm>
            <a:off x="454818" y="2268940"/>
            <a:ext cx="561008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 don’t work with developers. </a:t>
            </a:r>
          </a:p>
          <a:p>
            <a:r>
              <a:rPr lang="en-US" dirty="0"/>
              <a:t>I don’t build websites.</a:t>
            </a:r>
          </a:p>
          <a:p>
            <a:r>
              <a:rPr lang="en-US" dirty="0"/>
              <a:t>I just write PowerShell scripts.</a:t>
            </a:r>
          </a:p>
          <a:p>
            <a:r>
              <a:rPr lang="en-US" dirty="0"/>
              <a:t>I’m not a developer.</a:t>
            </a:r>
          </a:p>
          <a:p>
            <a:r>
              <a:rPr lang="en-US" dirty="0"/>
              <a:t>I’m just a sysadmin.</a:t>
            </a:r>
          </a:p>
          <a:p>
            <a:r>
              <a:rPr lang="en-US" dirty="0"/>
              <a:t>I takes too much time to write tests.</a:t>
            </a:r>
          </a:p>
          <a:p>
            <a:r>
              <a:rPr lang="en-US" dirty="0"/>
              <a:t>I’m not in </a:t>
            </a:r>
            <a:r>
              <a:rPr lang="en-US" dirty="0" smtClean="0"/>
              <a:t>DevOps</a:t>
            </a:r>
          </a:p>
          <a:p>
            <a:r>
              <a:rPr lang="en-US" dirty="0" smtClean="0"/>
              <a:t>I already have a Test Environment.</a:t>
            </a:r>
            <a:endParaRPr lang="en-US" dirty="0"/>
          </a:p>
          <a:p>
            <a:r>
              <a:rPr lang="en-US" dirty="0"/>
              <a:t>I’m lazy</a:t>
            </a:r>
          </a:p>
        </p:txBody>
      </p:sp>
    </p:spTree>
    <p:extLst>
      <p:ext uri="{BB962C8B-B14F-4D97-AF65-F5344CB8AC3E}">
        <p14:creationId xmlns:p14="http://schemas.microsoft.com/office/powerpoint/2010/main" val="160657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stretch>
            <a:fillRect/>
          </a:stretch>
        </p:blipFill>
        <p:spPr>
          <a:xfrm>
            <a:off x="8091080" y="0"/>
            <a:ext cx="4114800" cy="6881213"/>
          </a:xfrm>
          <a:prstGeom prst="rect">
            <a:avLst/>
          </a:prstGeom>
          <a:ln>
            <a:noFill/>
          </a:ln>
          <a:effectLst/>
        </p:spPr>
      </p:pic>
      <p:sp>
        <p:nvSpPr>
          <p:cNvPr id="9" name="Content Placeholder 2"/>
          <p:cNvSpPr txBox="1">
            <a:spLocks/>
          </p:cNvSpPr>
          <p:nvPr/>
        </p:nvSpPr>
        <p:spPr>
          <a:xfrm>
            <a:off x="814729" y="2035000"/>
            <a:ext cx="6544537" cy="4189530"/>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latin typeface="Consolas" panose="020B0609020204030204" pitchFamily="49" charset="0"/>
              </a:rPr>
              <a:t>If you write PowerShell, you should be writing Tests.</a:t>
            </a:r>
          </a:p>
          <a:p>
            <a:r>
              <a:rPr lang="en-US" sz="2000" dirty="0">
                <a:latin typeface="Consolas" panose="020B0609020204030204" pitchFamily="49" charset="0"/>
              </a:rPr>
              <a:t>Who has debugged code they can’t even remember writing?</a:t>
            </a:r>
          </a:p>
          <a:p>
            <a:r>
              <a:rPr lang="en-US" sz="2000" dirty="0">
                <a:latin typeface="Consolas" panose="020B0609020204030204" pitchFamily="49" charset="0"/>
              </a:rPr>
              <a:t>Who has written code, only to realize they had already written it and forgot?</a:t>
            </a:r>
          </a:p>
          <a:p>
            <a:r>
              <a:rPr lang="en-US" sz="2000" dirty="0">
                <a:latin typeface="Consolas" panose="020B0609020204030204" pitchFamily="49" charset="0"/>
              </a:rPr>
              <a:t>We have terrible memories. It’s Science. They even lie to us! Memories can be jerks.</a:t>
            </a:r>
          </a:p>
          <a:p>
            <a:r>
              <a:rPr lang="en-US" sz="2000" dirty="0">
                <a:latin typeface="Consolas" panose="020B0609020204030204" pitchFamily="49" charset="0"/>
              </a:rPr>
              <a:t>Everyone can benefit from Pester.</a:t>
            </a:r>
          </a:p>
        </p:txBody>
      </p:sp>
      <p:sp>
        <p:nvSpPr>
          <p:cNvPr id="12" name="Title 1"/>
          <p:cNvSpPr txBox="1">
            <a:spLocks/>
          </p:cNvSpPr>
          <p:nvPr/>
        </p:nvSpPr>
        <p:spPr>
          <a:xfrm>
            <a:off x="446443" y="557356"/>
            <a:ext cx="6769605" cy="59941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2400" b="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effectLst>
                  <a:outerShdw blurRad="38100" dist="38100" dir="2700000" algn="tl">
                    <a:srgbClr val="000000">
                      <a:alpha val="43137"/>
                    </a:srgbClr>
                  </a:outerShdw>
                </a:effectLst>
              </a:rPr>
              <a:t>Is it for me?</a:t>
            </a:r>
          </a:p>
        </p:txBody>
      </p:sp>
    </p:spTree>
    <p:extLst>
      <p:ext uri="{BB962C8B-B14F-4D97-AF65-F5344CB8AC3E}">
        <p14:creationId xmlns:p14="http://schemas.microsoft.com/office/powerpoint/2010/main" val="224168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Hidden Benefits</a:t>
            </a:r>
          </a:p>
        </p:txBody>
      </p:sp>
      <p:sp>
        <p:nvSpPr>
          <p:cNvPr id="3" name="Content Placeholder 2"/>
          <p:cNvSpPr>
            <a:spLocks noGrp="1"/>
          </p:cNvSpPr>
          <p:nvPr>
            <p:ph idx="1"/>
          </p:nvPr>
        </p:nvSpPr>
        <p:spPr/>
        <p:txBody>
          <a:bodyPr/>
          <a:lstStyle/>
          <a:p>
            <a:r>
              <a:rPr lang="en-US" dirty="0"/>
              <a:t>When using Pester, you start to look at your code differently.</a:t>
            </a:r>
          </a:p>
          <a:p>
            <a:r>
              <a:rPr lang="en-US" dirty="0"/>
              <a:t>A modular approach is more desirable. It makes testing your code easier and makes it easier to change your code later.</a:t>
            </a:r>
          </a:p>
          <a:p>
            <a:r>
              <a:rPr lang="en-US" dirty="0"/>
              <a:t>This also has the added benefit of being able to keep your business logic separate from modules and functions, and it makes your code easier to share with the community.</a:t>
            </a:r>
          </a:p>
          <a:p>
            <a:r>
              <a:rPr lang="en-US" dirty="0"/>
              <a:t>You start looking at your code in a whole new way, and start changing your code so that it is easier to test.</a:t>
            </a:r>
          </a:p>
        </p:txBody>
      </p:sp>
    </p:spTree>
    <p:extLst>
      <p:ext uri="{BB962C8B-B14F-4D97-AF65-F5344CB8AC3E}">
        <p14:creationId xmlns:p14="http://schemas.microsoft.com/office/powerpoint/2010/main" val="4104505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Consolas"/>
        <a:ea typeface=""/>
        <a:cs typeface=""/>
      </a:majorFont>
      <a:minorFont>
        <a:latin typeface="Consolas"/>
        <a:ea typeface=""/>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2107</TotalTime>
  <Words>1912</Words>
  <Application>Microsoft Office PowerPoint</Application>
  <PresentationFormat>Custom</PresentationFormat>
  <Paragraphs>208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Quotable</vt:lpstr>
      <vt:lpstr>Pestering Sysadmins</vt:lpstr>
      <vt:lpstr>Prerequisites</vt:lpstr>
      <vt:lpstr>Seriously… Use Source Control</vt:lpstr>
      <vt:lpstr>What is Pester?</vt:lpstr>
      <vt:lpstr>Test Driven Development</vt:lpstr>
      <vt:lpstr>Domain Specific Language</vt:lpstr>
      <vt:lpstr>But.. But.. Buutttt!</vt:lpstr>
      <vt:lpstr>PowerPoint Presentation</vt:lpstr>
      <vt:lpstr>Hidden Benefits</vt:lpstr>
      <vt:lpstr>Types of Tests</vt:lpstr>
      <vt:lpstr>Unit Tests</vt:lpstr>
      <vt:lpstr>Integration Tests</vt:lpstr>
      <vt:lpstr>Operational Validation Tests</vt:lpstr>
      <vt:lpstr>Pester’s Basic Commands</vt:lpstr>
      <vt:lpstr>Describe</vt:lpstr>
      <vt:lpstr>Context</vt:lpstr>
      <vt:lpstr>It</vt:lpstr>
      <vt:lpstr>Should</vt:lpstr>
      <vt:lpstr>Mock</vt:lpstr>
      <vt:lpstr>Comparison of Syntax</vt:lpstr>
      <vt:lpstr>Gotchas</vt:lpstr>
      <vt:lpstr>Gotchas</vt:lpstr>
      <vt:lpstr>Gotchas</vt:lpstr>
      <vt:lpstr>Gotchas</vt:lpstr>
      <vt:lpstr>Where are the Bugs?!</vt:lpstr>
      <vt:lpstr>Immediate Wins</vt:lpstr>
      <vt:lpstr>Immediate Wins</vt:lpstr>
      <vt:lpstr>The Release Pipeline</vt:lpstr>
      <vt:lpstr>Contribute</vt:lpstr>
      <vt:lpstr>Resources</vt:lpstr>
      <vt:lpstr>Resources</vt:lpstr>
      <vt:lpstr>Resources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Pester</dc:title>
  <dc:creator>Brandon Padgett</dc:creator>
  <cp:lastModifiedBy>Padgett, Brandon</cp:lastModifiedBy>
  <cp:revision>83</cp:revision>
  <dcterms:created xsi:type="dcterms:W3CDTF">2016-05-03T00:49:14Z</dcterms:created>
  <dcterms:modified xsi:type="dcterms:W3CDTF">2016-05-10T20:06:15Z</dcterms:modified>
</cp:coreProperties>
</file>