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1" r:id="rId3"/>
    <p:sldMasterId id="2147483683" r:id="rId4"/>
    <p:sldMasterId id="2147483694" r:id="rId5"/>
    <p:sldMasterId id="2147483705" r:id="rId6"/>
    <p:sldMasterId id="2147483716" r:id="rId7"/>
  </p:sldMasterIdLst>
  <p:notesMasterIdLst>
    <p:notesMasterId r:id="rId103"/>
  </p:notesMasterIdLst>
  <p:sldIdLst>
    <p:sldId id="256" r:id="rId8"/>
    <p:sldId id="257" r:id="rId9"/>
    <p:sldId id="258" r:id="rId10"/>
    <p:sldId id="259" r:id="rId11"/>
    <p:sldId id="260" r:id="rId12"/>
    <p:sldId id="350" r:id="rId13"/>
    <p:sldId id="261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5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7" roundtripDataSignature="AMtx7mgpTRfvV8flMrxkoL9y/aPM8CGO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dang Vadalkar" initials="" lastIdx="1" clrIdx="0"/>
  <p:cmAuthor id="1" name="Geran We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tableStyles" Target="tableStyles.xml"/><Relationship Id="rId16" Type="http://schemas.openxmlformats.org/officeDocument/2006/relationships/slide" Target="slides/slide9.xml"/><Relationship Id="rId107" Type="http://customschemas.google.com/relationships/presentationmetadata" Target="metadata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microsoft.com/office/2016/11/relationships/changesInfo" Target="changesInfos/changesInfo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notesMaster" Target="notesMasters/notesMaster1.xml"/><Relationship Id="rId108" Type="http://schemas.openxmlformats.org/officeDocument/2006/relationships/commentAuthors" Target="commentAuthor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presProps" Target="presProp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viewProps" Target="view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n Wen" userId="ffb2059a811ec975" providerId="LiveId" clId="{FB7B3FB8-54AA-42C7-AE1F-082836185DD3}"/>
    <pc:docChg chg="custSel modSld">
      <pc:chgData name="Geran Wen" userId="ffb2059a811ec975" providerId="LiveId" clId="{FB7B3FB8-54AA-42C7-AE1F-082836185DD3}" dt="2022-09-12T19:51:11.386" v="6" actId="478"/>
      <pc:docMkLst>
        <pc:docMk/>
      </pc:docMkLst>
      <pc:sldChg chg="delSp modSp mod">
        <pc:chgData name="Geran Wen" userId="ffb2059a811ec975" providerId="LiveId" clId="{FB7B3FB8-54AA-42C7-AE1F-082836185DD3}" dt="2022-09-12T19:51:11.386" v="6" actId="478"/>
        <pc:sldMkLst>
          <pc:docMk/>
          <pc:sldMk cId="0" sldId="256"/>
        </pc:sldMkLst>
        <pc:spChg chg="mod">
          <ac:chgData name="Geran Wen" userId="ffb2059a811ec975" providerId="LiveId" clId="{FB7B3FB8-54AA-42C7-AE1F-082836185DD3}" dt="2022-09-12T19:51:05.735" v="4" actId="20577"/>
          <ac:spMkLst>
            <pc:docMk/>
            <pc:sldMk cId="0" sldId="256"/>
            <ac:spMk id="632" creationId="{00000000-0000-0000-0000-000000000000}"/>
          </ac:spMkLst>
        </pc:spChg>
        <pc:spChg chg="mod">
          <ac:chgData name="Geran Wen" userId="ffb2059a811ec975" providerId="LiveId" clId="{FB7B3FB8-54AA-42C7-AE1F-082836185DD3}" dt="2022-09-12T19:51:07.072" v="5" actId="20577"/>
          <ac:spMkLst>
            <pc:docMk/>
            <pc:sldMk cId="0" sldId="256"/>
            <ac:spMk id="633" creationId="{00000000-0000-0000-0000-000000000000}"/>
          </ac:spMkLst>
        </pc:spChg>
        <pc:spChg chg="del">
          <ac:chgData name="Geran Wen" userId="ffb2059a811ec975" providerId="LiveId" clId="{FB7B3FB8-54AA-42C7-AE1F-082836185DD3}" dt="2022-09-12T19:51:11.386" v="6" actId="478"/>
          <ac:spMkLst>
            <pc:docMk/>
            <pc:sldMk cId="0" sldId="256"/>
            <ac:spMk id="63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0-11T18:07:22.219" idx="1">
    <p:pos x="6000" y="0"/>
    <p:text>I will fill this up. But question, do we need a slide in the presentation? I remember them saying the technical part should go in Appendix.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QtpycZI"/>
      </p:ext>
    </p:extLst>
  </p:cm>
  <p:cm authorId="1" dt="2021-10-11T18:07:22.219" idx="1">
    <p:pos x="6000" y="0"/>
    <p:text>I think a brief mention of the model should be included. Put the non-technical stuff here, and the technical stuff in the appendix.
If it helps, I think you can start by including everything, and we'll split them to tech vs non-technical later on?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QtpycZ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4" name="Google Shape;704;p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2" name="Google Shape;712;p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0" name="Google Shape;720;p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8" name="Google Shape;728;p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320c2f9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f320c2f9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f320c2f96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7" name="Google Shape;777;p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6" name="Google Shape;7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3" name="Google Shape;793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1" name="Google Shape;801;p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8" name="Google Shape;808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5" name="Google Shape;815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p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3" name="Google Shape;823;p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1" name="Google Shape;8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9" name="Google Shape;8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6" name="Google Shape;8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4" name="Google Shape;8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7" name="Google Shape;647;p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5" name="Google Shape;8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7" name="Google Shape;8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8" name="Google Shape;8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8" name="Google Shape;8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8" name="Google Shape;8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8" name="Google Shape;9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5" name="Google Shape;9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2" name="Google Shape;9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9" name="Google Shape;92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7" name="Google Shape;93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5" name="Google Shape;655;p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4" name="Google Shape;9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1" name="Google Shape;9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9" name="Google Shape;96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3" name="Google Shape;9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0" name="Google Shape;9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8" name="Google Shape;9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5" name="Google Shape;100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2" name="Google Shape;10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0" name="Google Shape;102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9" name="Google Shape;10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6" name="Google Shape;10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3" name="Google Shape;10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0" name="Google Shape;10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7" name="Google Shape;10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4" name="Google Shape;10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8" name="Google Shape;10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5" name="Google Shape;10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2" name="Google Shape;10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3" name="Google Shape;109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0649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2" name="Google Shape;11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9" name="Google Shape;11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6" name="Google Shape;11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3" name="Google Shape;11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0" name="Google Shape;11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7" name="Google Shape;11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5" name="Google Shape;11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1" name="Google Shape;11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8" name="Google Shape;11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5" name="Google Shape;11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6" name="Google Shape;1166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5" name="Google Shape;117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2" name="Google Shape;118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9" name="Google Shape;11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6" name="Google Shape;119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0" name="Google Shape;121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8" name="Google Shape;121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4" name="Google Shape;122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1" name="Google Shape;123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9" name="Google Shape;123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7cec5be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7cec5be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f7cec5bed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8" name="Google Shape;12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5" name="Google Shape;125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2" name="Google Shape;126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9" name="Google Shape;12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6" name="Google Shape;127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3" name="Google Shape;128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3" name="Google Shape;129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2" name="Google Shape;130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1" name="Google Shape;131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8" name="Google Shape;131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p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5" name="Google Shape;132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5" name="Google Shape;133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5" name="Google Shape;134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5" name="Google Shape;135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2" name="Google Shape;136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formal logo">
  <p:cSld name="Cyan Title with formal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3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3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3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yan Title with formal logo">
  <p:cSld name="Basic Cyan Title with formal log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5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4800"/>
              <a:buFont typeface="Arial"/>
              <a:buNone/>
              <a:defRPr sz="4800" b="0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2E2"/>
              </a:buClr>
              <a:buSzPts val="1920"/>
              <a:buNone/>
              <a:defRPr sz="2400" b="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85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5"/>
          <p:cNvSpPr/>
          <p:nvPr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Half Horizontal">
  <p:cSld name="Orange Half Horizontal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4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4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4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with Formal Logo">
  <p:cSld name="Orange Title with Formal Log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6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6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6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1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with HWIC">
  <p:cSld name="Orange Title with HWIC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7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7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7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lank with Formal logo">
  <p:cSld name="Orange Title Blank with Formal log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8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4800"/>
              <a:buFont typeface="Arial"/>
              <a:buNone/>
              <a:defRPr sz="4800" b="0" cap="none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8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C3F"/>
              </a:buClr>
              <a:buSzPts val="1920"/>
              <a:buNone/>
              <a:defRPr sz="2400" b="0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37" name="Google Shape;137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8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8"/>
          <p:cNvSpPr/>
          <p:nvPr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Blank - Logo bottom Right">
  <p:cSld name="Orange Blank - Logo bottom Righ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1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1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47" name="Google Shape;147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No Bar - Logo Bottom Right">
  <p:cSld name="Orange Title No Bar - Logo Bottom R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2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55" name="Google Shape;155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ar -  Logo Top Right">
  <p:cSld name="Orange Title Bar -  Logo Top Righ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1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2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21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2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64" name="Google Shape;164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1"/>
          <p:cNvSpPr/>
          <p:nvPr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ar - Logo Bottom Right">
  <p:cSld name="Orange Title Bar - Logo Bottom Righ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2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2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2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2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2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- Blank">
  <p:cSld name="Cyan - 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op Bar - Logo Bottom Right">
  <p:cSld name="Orange Top Bar - Logo Bottom Righ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3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3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23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23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Half Vertical">
  <p:cSld name="Orange Half Vertical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5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5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5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25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Half Horizontal">
  <p:cSld name="Grey Half Horizont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35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5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5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with Formal Logo">
  <p:cSld name="Grey Title with Formal Logo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7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7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27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2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2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2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with HWIC">
  <p:cSld name="Grey Title with HWIC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8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8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28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2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2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2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ty Title Blank with Formal Logo">
  <p:cSld name="Grety Title Blank with Formal Logo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9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4800"/>
              <a:buFont typeface="Arial"/>
              <a:buNone/>
              <a:defRPr sz="4800" b="0" cap="none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2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2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29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C98AE"/>
              </a:buClr>
              <a:buSzPts val="1920"/>
              <a:buNone/>
              <a:defRPr sz="2400" b="0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29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Blank - Logo Top Right">
  <p:cSld name="Grey Blank - Logo Top Righ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3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33" name="Google Shape;233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ty Title No Bar - Logo Bottom Right">
  <p:cSld name="Grety Title No Bar - Logo Bottom Righ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3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3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41" name="Google Shape;241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Bar - Logo Top Right">
  <p:cSld name="Grey Title Bar - Logo Top Righ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3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3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50" name="Google Shape;250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Bar - Logo Bottom Right">
  <p:cSld name="Grey Title Bar - Logo Bottom Righ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3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33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59" name="Google Shape;259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Blank -  Logo Bottom Right">
  <p:cSld name="Cyan Blank -  Logo Bottom R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 sz="240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8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op Bar - Logo Bottom Right">
  <p:cSld name="Grey Top Bar - Logo Bottom Righ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4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34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34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134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Half Vertical">
  <p:cSld name="Grey Half Vertical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6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1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6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6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Blank with Logo Bottom Right">
  <p:cSld name="Grey Blank with Logo Bottom Righ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4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4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4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4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82" name="Google Shape;282;p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lank - Logo bottom Right">
  <p:cSld name="Blue Blank - Logo bottom Righ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0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0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0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0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0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97" name="Google Shape;297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5863" y="476672"/>
            <a:ext cx="1510777" cy="2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9" name="Google Shape;299;p108"/>
          <p:cNvSpPr/>
          <p:nvPr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with Formal logo">
  <p:cSld name="Blue Title with Formal logo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5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5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05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0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0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0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with HWIC">
  <p:cSld name="Blue Title with HWIC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06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6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06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0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0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0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lank with formal logo">
  <p:cSld name="Blue Title Blank with formal logo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7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4800"/>
              <a:buFont typeface="Arial"/>
              <a:buNone/>
              <a:defRPr sz="4800" b="0" cap="none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0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0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0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07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989C9"/>
              </a:buClr>
              <a:buSzPts val="1920"/>
              <a:buNone/>
              <a:defRPr sz="2400" b="0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07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07"/>
          <p:cNvSpPr/>
          <p:nvPr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No Bar - Logo Bottom Right">
  <p:cSld name="Blue Title No Bar - Logo Bottom Righ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0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0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0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10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0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34" name="Google Shape;33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ar - Logo Bottom Right">
  <p:cSld name="Blue Title Bar - Logo Bottom Righ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0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1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1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1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10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1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43" name="Google Shape;343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ar - Logo Bottom Right 2">
  <p:cSld name="Blue Title Bar - Logo Bottom Right 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1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1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111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1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52" name="Google Shape;352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  Logo Top Right">
  <p:cSld name="Cyan Title Bar -  Logo Top Righ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8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8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7" name="Google Shape;47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8" name="Google Shape;48;p88"/>
          <p:cNvSpPr/>
          <p:nvPr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op Bar - Logo Bottom Right">
  <p:cSld name="Blue Top Bar - Logo Bottom Righ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2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1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1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12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12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112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Half Horizontal">
  <p:cSld name="Blue Half Horizontal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113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3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13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Half Vertical">
  <p:cSld name="Blue Half Vertical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4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14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4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14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- With Formal Logo ">
  <p:cSld name="Pink Title - With Formal Logo 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72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7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with HWIC">
  <p:cSld name="Pink Title with HWIC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3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3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3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7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with formal logo">
  <p:cSld name="Basic Title with formal logo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4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037C"/>
              </a:buClr>
              <a:buSzPts val="1920"/>
              <a:buNone/>
              <a:defRPr sz="2400" b="0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02" name="Google Shape;40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6409" y="5651500"/>
            <a:ext cx="2842199" cy="75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Blank - Logo Right">
  <p:cSld name="Pink Blank - Logo Righ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7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7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7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7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Basic - Logo Bottom Right">
  <p:cSld name="Pink Basic - Logo Bottom Righ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7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7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Bar - Top Right">
  <p:cSld name="Pink Title Bar - Top Righ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7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7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7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28" name="Google Shape;42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Bar - Logo Bottom Right">
  <p:cSld name="Pink Title Bar - Logo Bottom Righ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7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78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7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37" name="Google Shape;43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Logo Bottom Right">
  <p:cSld name="Cyan Title Bar -Logo Bottom Righ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9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9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op Bar - Logo Bottom Right">
  <p:cSld name="Pink Top Bar - Logo Bottom Righ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79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79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79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6" name="Google Shape;446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Half Horizontal">
  <p:cSld name="Pink Half Horizontal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80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0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80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Half Vertical">
  <p:cSld name="Pink Half Vertical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8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1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81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with formal logo">
  <p:cSld name="Teal Title with formal logo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94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4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94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9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with HWIC">
  <p:cSld name="Teal Title with HWIC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95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5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95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9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9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9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sic with formal logo">
  <p:cSld name="Teal Title Basic with formal logo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6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4800"/>
              <a:buFont typeface="Arial"/>
              <a:buNone/>
              <a:defRPr sz="4800" b="0" cap="none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9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9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9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96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AAD88"/>
              </a:buClr>
              <a:buSzPts val="1920"/>
              <a:buNone/>
              <a:defRPr sz="2400" b="0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88" name="Google Shape;488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96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96"/>
          <p:cNvSpPr/>
          <p:nvPr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Blank - Logo Bottom Right">
  <p:cSld name="Teal Blank - Logo Bottom Righ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9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9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9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9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9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No Bar - Logo Bottom Right">
  <p:cSld name="Teal Title No Bar - Logo Bottom Righ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 sz="2400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9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9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9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9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9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r -  Logo Top Right">
  <p:cSld name="Teal Title Bar -  Logo Top Righ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9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9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9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9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99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9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13" name="Google Shape;513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14" name="Google Shape;514;p99"/>
          <p:cNvSpPr/>
          <p:nvPr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r - Logo Bottom Right">
  <p:cSld name="Teal Title Bar - Logo Bottom Righ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0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0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0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0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0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100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10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op Bar - Logo Bottom Right">
  <p:cSld name="Cyan Top Bar - Logo Bottom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0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0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0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op Bar -  Logo Bottom Right">
  <p:cSld name="Teal Top Bar -  Logo Bottom Righ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1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0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0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0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101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101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101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Half Horizontal">
  <p:cSld name="Teal Half Horizontal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102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02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02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Half Vertical">
  <p:cSld name="Teal Half Vertical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3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03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1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3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03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with Formal Logo">
  <p:cSld name="Gold Title with Formal Logo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38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38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8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13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3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3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6" name="Google Shape;556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with HWIC">
  <p:cSld name="Gold Title with HWIC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9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9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9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3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5" name="Google Shape;565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lank with Formal Logo">
  <p:cSld name="Gold Title Blank with Formal Logo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0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4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4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4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140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9D00"/>
              </a:buClr>
              <a:buSzPts val="1920"/>
              <a:buNone/>
              <a:defRPr sz="2400" b="0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72" name="Google Shape;572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6409" y="5651500"/>
            <a:ext cx="2842199" cy="75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Blank - Logo Top Right">
  <p:cSld name="Gold Blank - Logo Top Righ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4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4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4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4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14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14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ar - Logo Top Right">
  <p:cSld name="Gold Title Bar - Logo Top Righ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4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4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4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14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14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90" name="Google Shape;590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ar - Logo Bottom Right">
  <p:cSld name="Gold Title Bar - Logo Bottom Righ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3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4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4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4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143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14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99" name="Google Shape;599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op Bar - Logo Bottom Right">
  <p:cSld name="Gold Top Bar - Logo Bottom Righ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44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4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4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144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4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144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8" name="Google Shape;608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Horizontal">
  <p:cSld name="Cyan Half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1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1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1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Half Horizontal">
  <p:cSld name="Gold Half Horizontal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11" name="Google Shape;611;p145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5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45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Half Vertical">
  <p:cSld name="Gold Half Vertical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14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6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46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No Bar - Logo Bottom Right">
  <p:cSld name="Gold Title No Bar - Logo Bottom Right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4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4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4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14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14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626" name="Google Shape;626;p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Vertical">
  <p:cSld name="Cyan Half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2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2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2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HWIC">
  <p:cSld name="Cyan Title with HWIC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4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2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5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15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1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1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1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6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126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12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12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12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4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04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0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0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0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10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71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7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7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7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3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93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9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1" name="Google Shape;461;p9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2" name="Google Shape;462;p9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p9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7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137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13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Google Shape;546;p13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Google Shape;547;p13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"/>
          <p:cNvSpPr txBox="1">
            <a:spLocks noGrp="1"/>
          </p:cNvSpPr>
          <p:nvPr>
            <p:ph type="title"/>
          </p:nvPr>
        </p:nvSpPr>
        <p:spPr>
          <a:xfrm>
            <a:off x="551384" y="267512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b="1" dirty="0"/>
              <a:t>Test</a:t>
            </a:r>
            <a:endParaRPr b="1" dirty="0"/>
          </a:p>
        </p:txBody>
      </p:sp>
      <p:sp>
        <p:nvSpPr>
          <p:cNvPr id="633" name="Google Shape;633;p11"/>
          <p:cNvSpPr txBox="1">
            <a:spLocks noGrp="1"/>
          </p:cNvSpPr>
          <p:nvPr>
            <p:ph type="body" idx="1"/>
          </p:nvPr>
        </p:nvSpPr>
        <p:spPr>
          <a:xfrm>
            <a:off x="548384" y="4037132"/>
            <a:ext cx="10369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endParaRPr dirty="0"/>
          </a:p>
        </p:txBody>
      </p:sp>
      <p:pic>
        <p:nvPicPr>
          <p:cNvPr id="635" name="Google Shape;6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Y1</a:t>
            </a:r>
            <a:endParaRPr/>
          </a:p>
        </p:txBody>
      </p:sp>
      <p:sp>
        <p:nvSpPr>
          <p:cNvPr id="707" name="Google Shape;707;p15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08" name="Google Shape;708;p15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Something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5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Y3</a:t>
            </a:r>
            <a:endParaRPr/>
          </a:p>
        </p:txBody>
      </p:sp>
      <p:sp>
        <p:nvSpPr>
          <p:cNvPr id="715" name="Google Shape;715;p15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16" name="Google Shape;716;p15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Something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Explain late entry to Grand Island NE by its strong negative correlation to delinquency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Proposed Segments and target sales by Y5 (&amp; Y10)</a:t>
            </a:r>
            <a:endParaRPr dirty="0"/>
          </a:p>
        </p:txBody>
      </p:sp>
      <p:sp>
        <p:nvSpPr>
          <p:cNvPr id="723" name="Google Shape;723;p15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24" name="Google Shape;724;p15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If not enough space, merge Y5 and </a:t>
            </a:r>
            <a:r>
              <a:rPr lang="en-US" altLang="zh-CN" dirty="0"/>
              <a:t>Y10?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5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Y10+</a:t>
            </a:r>
            <a:endParaRPr/>
          </a:p>
        </p:txBody>
      </p:sp>
      <p:sp>
        <p:nvSpPr>
          <p:cNvPr id="731" name="Google Shape;731;p15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32" name="Google Shape;732;p15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Something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6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Conclusions/Summary</a:t>
            </a:r>
            <a:endParaRPr/>
          </a:p>
        </p:txBody>
      </p:sp>
      <p:sp>
        <p:nvSpPr>
          <p:cNvPr id="738" name="Google Shape;738;p16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9" name="Google Shape;739;p16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Summary would be more appropriate. We just summarize all the previous slides and finalize our recommendations.</a:t>
            </a:r>
            <a:endParaRPr/>
          </a:p>
        </p:txBody>
      </p:sp>
      <p:sp>
        <p:nvSpPr>
          <p:cNvPr id="740" name="Google Shape;740;p16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46" name="Google Shape;746;p161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dirty="0"/>
              <a:t>Appendix A</a:t>
            </a:r>
            <a:endParaRPr dirty="0"/>
          </a:p>
        </p:txBody>
      </p:sp>
      <p:sp>
        <p:nvSpPr>
          <p:cNvPr id="747" name="Google Shape;747;p161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Model assumptions, parameters, and performance</a:t>
            </a:r>
            <a:endParaRPr/>
          </a:p>
        </p:txBody>
      </p:sp>
      <p:sp>
        <p:nvSpPr>
          <p:cNvPr id="748" name="Google Shape;748;p161"/>
          <p:cNvSpPr txBox="1">
            <a:spLocks noGrp="1"/>
          </p:cNvSpPr>
          <p:nvPr>
            <p:ph type="sldNum" idx="4294967295"/>
          </p:nvPr>
        </p:nvSpPr>
        <p:spPr>
          <a:xfrm>
            <a:off x="0" y="6524625"/>
            <a:ext cx="479425" cy="21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0C8077-9510-4691-8B01-B90005F7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Random Forest Model Performance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468C16-A830-4E85-87B0-4830114CA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233827-9BAD-4917-8E7D-580D61C5B2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Include the confusion matrix of the model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6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62" name="Google Shape;762;p162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Appendix B</a:t>
            </a:r>
            <a:endParaRPr/>
          </a:p>
        </p:txBody>
      </p:sp>
      <p:sp>
        <p:nvSpPr>
          <p:cNvPr id="763" name="Google Shape;763;p162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Other crap </a:t>
            </a:r>
            <a:endParaRPr/>
          </a:p>
        </p:txBody>
      </p:sp>
      <p:sp>
        <p:nvSpPr>
          <p:cNvPr id="764" name="Google Shape;764;p162"/>
          <p:cNvSpPr txBox="1">
            <a:spLocks noGrp="1"/>
          </p:cNvSpPr>
          <p:nvPr>
            <p:ph type="sldNum" idx="4294967295"/>
          </p:nvPr>
        </p:nvSpPr>
        <p:spPr>
          <a:xfrm>
            <a:off x="0" y="6524625"/>
            <a:ext cx="479425" cy="21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60853-E15F-4DEC-A9E9-CFE9AEEB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9AEA-7CE4-4C97-A88E-B69CEEB87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6A4D69-3E43-4421-ADB8-4FE86817D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48232B-F16D-4AE9-A22C-4D9CD4ACB6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70" name="Google Shape;770;p16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71" name="Google Shape;771;p163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endParaRPr/>
          </a:p>
        </p:txBody>
      </p:sp>
      <p:sp>
        <p:nvSpPr>
          <p:cNvPr id="772" name="Google Shape;772;p16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73" name="Google Shape;773;p163"/>
          <p:cNvSpPr/>
          <p:nvPr/>
        </p:nvSpPr>
        <p:spPr>
          <a:xfrm>
            <a:off x="2071078" y="2536275"/>
            <a:ext cx="8393723" cy="1785449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Everything after this slide are drafts and should be removed before submission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Case Challenge: Analyzing the Nebraska Mortgage Loan Market</a:t>
            </a:r>
            <a:endParaRPr/>
          </a:p>
        </p:txBody>
      </p:sp>
      <p:sp>
        <p:nvSpPr>
          <p:cNvPr id="642" name="Google Shape;642;p15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Optional. Remove this slide if running out of space</a:t>
            </a:r>
            <a:endParaRPr/>
          </a:p>
        </p:txBody>
      </p:sp>
      <p:sp>
        <p:nvSpPr>
          <p:cNvPr id="643" name="Google Shape;643;p15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Great Lakes Midwest Bank, a regional bank is planning expanding its operations in Nebraska.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Before expanding their operations, they are surveying the health and opportunity of the Nebraska mortgage market.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 deep dive and data analysis of the past data will provide valuable insights for the health of the overall market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task is to analyze the data and determine a recommendation on which segments of the Nebraska mortgage market to focus on.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primary consideration of the analysis is maximizing the dollar value of mortgages issued while limiting the number of defaulting loans.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Additional considerations for future changes in the interest rates, state of the economy, and the ability to execute on the strategy are also explored in our analysis.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6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80" name="Google Shape;780;p16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81" name="Google Shape;781;p16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782" name="Google Shape;782;p164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64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89" name="Google Shape;789;p165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90" name="Google Shape;790;p16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6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96" name="Google Shape;796;p16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97" name="Google Shape;797;p16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67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804" name="Google Shape;804;p167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805" name="Google Shape;805;p167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6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811" name="Google Shape;811;p168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812" name="Google Shape;812;p168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9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818" name="Google Shape;818;p169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819" name="Google Shape;819;p169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7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Market Share &amp; Stage Timeline</a:t>
            </a:r>
            <a:endParaRPr/>
          </a:p>
        </p:txBody>
      </p:sp>
      <p:sp>
        <p:nvSpPr>
          <p:cNvPr id="826" name="Google Shape;826;p17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27" name="Google Shape;827;p17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r>
              <a:rPr lang="en-US" sz="1100"/>
              <a:t>My proposed market share by stages and stage timeline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Y1: $3M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Y2: $5M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Y3-Y5: $15M ~ $30M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 infinity: $50M (~2%)</a:t>
            </a:r>
            <a:endParaRPr sz="1100"/>
          </a:p>
          <a:p>
            <a:pPr marL="2870200" lvl="6" indent="-6096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34" name="Google Shape;834;p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35" name="Google Shape;835;p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 13, 2021    Prepared by Vedang Vadalkar……….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842" name="Google Shape;842;p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49" name="Google Shape;849;p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50" name="Google Shape;850;p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5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Dataset analysis</a:t>
            </a:r>
            <a:endParaRPr/>
          </a:p>
        </p:txBody>
      </p:sp>
      <p:sp>
        <p:nvSpPr>
          <p:cNvPr id="650" name="Google Shape;650;p15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Dataset overview, notable characteristics, initial conclusions</a:t>
            </a:r>
            <a:endParaRPr/>
          </a:p>
        </p:txBody>
      </p:sp>
      <p:sp>
        <p:nvSpPr>
          <p:cNvPr id="651" name="Google Shape;651;p151"/>
          <p:cNvSpPr txBox="1">
            <a:spLocks noGrp="1"/>
          </p:cNvSpPr>
          <p:nvPr>
            <p:ph type="body" idx="2"/>
          </p:nvPr>
        </p:nvSpPr>
        <p:spPr>
          <a:xfrm>
            <a:off x="335361" y="1484784"/>
            <a:ext cx="5119778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The team was provided with a dataset of all conventional single-family, fixed interest rate mortgages from 2000 – 2021Q1.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dataset contained several columns of data pertaining to each mortgage including credit scores, DTI, LTV, etc.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There was missing data in several columns that had to be cleaned before starting any data analysis.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Most of the mortgages were for single family homes followed by Planned Urban Development.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About 72% of the mortgages were prepaid or matured with 26% of the mortgages in progress.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largest seller and servicer of the mortgages was Wells Fargo Bank followed by JP Morgan Chase.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endParaRPr dirty="0"/>
          </a:p>
        </p:txBody>
      </p:sp>
      <p:sp>
        <p:nvSpPr>
          <p:cNvPr id="5" name="Google Shape;651;p151">
            <a:extLst>
              <a:ext uri="{FF2B5EF4-FFF2-40B4-BE49-F238E27FC236}">
                <a16:creationId xmlns:a16="http://schemas.microsoft.com/office/drawing/2014/main" id="{97994EDB-D2C8-49BE-A442-C43476CCD0C0}"/>
              </a:ext>
            </a:extLst>
          </p:cNvPr>
          <p:cNvSpPr txBox="1">
            <a:spLocks/>
          </p:cNvSpPr>
          <p:nvPr/>
        </p:nvSpPr>
        <p:spPr>
          <a:xfrm>
            <a:off x="6096000" y="1484784"/>
            <a:ext cx="5119778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7800">
              <a:spcBef>
                <a:spcPts val="0"/>
              </a:spcBef>
            </a:pPr>
            <a:r>
              <a:rPr lang="en-US" dirty="0"/>
              <a:t>Chart: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Map that illustrates the dominance of Lincoln and Omaha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57" name="Google Shape;857;p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58" name="Google Shape;858;p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59" name="Google Shape;859;p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60" name="Google Shape;860;p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61" name="Google Shape;861;p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68" name="Google Shape;868;p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69" name="Google Shape;869;p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870" name="Google Shape;870;p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73" name="Google Shape;873;p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74" name="Google Shape;874;p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81" name="Google Shape;881;p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82" name="Google Shape;882;p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83" name="Google Shape;883;p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884" name="Google Shape;884;p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85" name="Google Shape;885;p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91" name="Google Shape;891;p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92" name="Google Shape;892;p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93" name="Google Shape;893;p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94" name="Google Shape;894;p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95" name="Google Shape;895;p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901" name="Google Shape;901;p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902" name="Google Shape;902;p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03" name="Google Shape;903;p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904" name="Google Shape;904;p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905" name="Google Shape;905;p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2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11" name="Google Shape;911;p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912" name="Google Shape;912;p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18" name="Google Shape;918;p1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919" name="Google Shape;919;p1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925" name="Google Shape;925;p1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933" name="Google Shape;933;p1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Market Share &amp; Stage Timeline</a:t>
            </a:r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r>
              <a:rPr lang="en-US" sz="1100"/>
              <a:t>My proposed market share by stages and stage timeline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Y1: $3M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Y2: $5M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Y3-Y5: $15M ~ $30M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 infinity: $50M (~2%)</a:t>
            </a:r>
            <a:endParaRPr sz="1100"/>
          </a:p>
          <a:p>
            <a:pPr marL="2870200" lvl="6" indent="-6096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About the model</a:t>
            </a:r>
            <a:endParaRPr/>
          </a:p>
        </p:txBody>
      </p:sp>
      <p:sp>
        <p:nvSpPr>
          <p:cNvPr id="658" name="Google Shape;658;p152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All methods attempted (maybe?); Random Forest; Performance (non-technical)</a:t>
            </a:r>
            <a:endParaRPr/>
          </a:p>
        </p:txBody>
      </p:sp>
      <p:sp>
        <p:nvSpPr>
          <p:cNvPr id="659" name="Google Shape;659;p15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48" name="Google Shape;948;p1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49" name="Google Shape;949;p1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950" name="Google Shape;950;p1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57" name="Google Shape;957;p1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58" name="Google Shape;958;p1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64" name="Google Shape;964;p1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65" name="Google Shape;965;p1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972" name="Google Shape;972;p1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973" name="Google Shape;973;p18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79" name="Google Shape;979;p1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980" name="Google Shape;980;p1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93" name="Google Shape;993;p2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94" name="Google Shape;994;p2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Google Shape;9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001" name="Google Shape;1001;p2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08" name="Google Shape;1008;p2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009" name="Google Shape;1009;p2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16" name="Google Shape;1016;p2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Alternative model built only on knowable variables (Optional)</a:t>
            </a:r>
            <a:endParaRPr/>
          </a:p>
        </p:txBody>
      </p:sp>
      <p:sp>
        <p:nvSpPr>
          <p:cNvPr id="665" name="Google Shape;665;p15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6" name="Google Shape;666;p153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This model will allow us to say “x is negatively and strongly correlated with default”. </a:t>
            </a:r>
            <a:endParaRPr/>
          </a:p>
        </p:txBody>
      </p:sp>
      <p:sp>
        <p:nvSpPr>
          <p:cNvPr id="667" name="Google Shape;667;p153"/>
          <p:cNvSpPr txBox="1">
            <a:spLocks noGrp="1"/>
          </p:cNvSpPr>
          <p:nvPr>
            <p:ph type="body" idx="2"/>
          </p:nvPr>
        </p:nvSpPr>
        <p:spPr>
          <a:xfrm>
            <a:off x="335361" y="1484784"/>
            <a:ext cx="4822794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Generalized Linear Model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Columns strongly correlated with default: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Orig_rt</a:t>
            </a:r>
            <a:r>
              <a:rPr lang="en-US" dirty="0"/>
              <a:t>, 0.16,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Rt_dev</a:t>
            </a:r>
            <a:r>
              <a:rPr lang="en-US" dirty="0"/>
              <a:t>, -0.477,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Rt_increase</a:t>
            </a:r>
            <a:r>
              <a:rPr lang="en-US" dirty="0"/>
              <a:t>, 0886,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Num_bo</a:t>
            </a:r>
            <a:r>
              <a:rPr lang="en-US" dirty="0"/>
              <a:t>, 0.630,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Dti</a:t>
            </a:r>
            <a:r>
              <a:rPr lang="en-US" dirty="0"/>
              <a:t>, -0.015,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/>
              <a:t>CSCORE_AVG, 0.016,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purposeP</a:t>
            </a:r>
            <a:r>
              <a:rPr lang="en-US" dirty="0"/>
              <a:t>, 0.643, 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purposeR</a:t>
            </a:r>
            <a:r>
              <a:rPr lang="en-US" dirty="0"/>
              <a:t>, 0.366,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/>
              <a:t>PROP_TYPMH,  -1.081,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occ_statP</a:t>
            </a:r>
            <a:r>
              <a:rPr lang="en-US" dirty="0"/>
              <a:t>, 0.753, ***</a:t>
            </a:r>
          </a:p>
          <a:p>
            <a:pPr lvl="1"/>
            <a:r>
              <a:rPr lang="en-US" dirty="0"/>
              <a:t>^ put this in order and color-scale it for readability. </a:t>
            </a:r>
          </a:p>
          <a:p>
            <a:endParaRPr lang="en-US" dirty="0"/>
          </a:p>
        </p:txBody>
      </p:sp>
      <p:sp>
        <p:nvSpPr>
          <p:cNvPr id="6" name="Google Shape;667;p153">
            <a:extLst>
              <a:ext uri="{FF2B5EF4-FFF2-40B4-BE49-F238E27FC236}">
                <a16:creationId xmlns:a16="http://schemas.microsoft.com/office/drawing/2014/main" id="{3594EC87-86C4-4832-B607-DB508F685FF8}"/>
              </a:ext>
            </a:extLst>
          </p:cNvPr>
          <p:cNvSpPr txBox="1">
            <a:spLocks/>
          </p:cNvSpPr>
          <p:nvPr/>
        </p:nvSpPr>
        <p:spPr>
          <a:xfrm>
            <a:off x="5599022" y="1472922"/>
            <a:ext cx="4822794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In appendix, include model summary (table/screenshot?) with key variables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If we include this, maybe not in a slide of its own.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23" name="Google Shape;1023;p2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025" name="Google Shape;1025;p2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046" name="Google Shape;1046;p2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047" name="Google Shape;1047;p2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053" name="Google Shape;1053;p2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054" name="Google Shape;1054;p2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060" name="Google Shape;1060;p3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061" name="Google Shape;1061;p3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67" name="Google Shape;1067;p3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68" name="Google Shape;1068;p3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9" name="Google Shape;10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075" name="Google Shape;1075;p3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81" name="Google Shape;1081;p3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082" name="Google Shape;1082;p3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88" name="Google Shape;1088;p3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89" name="Google Shape;1089;p3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Market Analysis</a:t>
            </a:r>
            <a:endParaRPr dirty="0"/>
          </a:p>
        </p:txBody>
      </p:sp>
      <p:sp>
        <p:nvSpPr>
          <p:cNvPr id="674" name="Google Shape;674;p1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 dirty="0"/>
              <a:t>Default%, variable ranges, changes over the years</a:t>
            </a:r>
            <a:endParaRPr dirty="0"/>
          </a:p>
        </p:txBody>
      </p:sp>
      <p:sp>
        <p:nvSpPr>
          <p:cNvPr id="675" name="Google Shape;675;p1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Key statistics of full dataset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2.55% default rate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Interest Rate: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Q1: 0.04% below fed rate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Q2: 0.131% above fed rate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Q3: 0.36% above fed rate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…. other vars such as CSCORE_A, </a:t>
            </a:r>
            <a:r>
              <a:rPr lang="en-US" dirty="0" err="1"/>
              <a:t>orig_amt</a:t>
            </a:r>
            <a:r>
              <a:rPr lang="en-US" dirty="0"/>
              <a:t>, </a:t>
            </a:r>
            <a:r>
              <a:rPr lang="en-US" dirty="0" err="1"/>
              <a:t>dti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Maybe this should be an elegant table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Changes over the years: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Rate changes over the years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 err="1"/>
              <a:t>Orig_amt</a:t>
            </a:r>
            <a:r>
              <a:rPr lang="en-US" dirty="0"/>
              <a:t> changes over the years: increase could mean inflation, or could mean NE’s development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COVID: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Limited data but:</a:t>
            </a:r>
          </a:p>
          <a:p>
            <a:pPr marL="1549400" lvl="3" indent="-177800">
              <a:spcBef>
                <a:spcPts val="0"/>
              </a:spcBef>
              <a:buSzPts val="1200"/>
            </a:pPr>
            <a:r>
              <a:rPr lang="en-US" dirty="0"/>
              <a:t>Spike in </a:t>
            </a:r>
            <a:r>
              <a:rPr lang="en-US" dirty="0" err="1"/>
              <a:t>orig_amt</a:t>
            </a:r>
            <a:r>
              <a:rPr lang="en-US" dirty="0"/>
              <a:t>, ….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Change in Zip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Between similarly sized market of zip681 and zip685, one of them getting stronger and stronger.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U.S. vs NE: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NE’s conforming FRM market outperform U.S. (chart: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</a:t>
            </a:r>
            <a:r>
              <a:rPr lang="zh-CN" altLang="en-US" dirty="0"/>
              <a:t> </a:t>
            </a:r>
            <a:r>
              <a:rPr lang="en-US" altLang="zh-CN" dirty="0"/>
              <a:t>conforming</a:t>
            </a:r>
            <a:r>
              <a:rPr lang="zh-CN" altLang="en-US" dirty="0"/>
              <a:t> </a:t>
            </a:r>
            <a:r>
              <a:rPr lang="en-US" altLang="zh-CN" dirty="0"/>
              <a:t>FRM share of U.S. over years)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Maybe should put this before model. 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More?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6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96" name="Google Shape;1096;p3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97" name="Google Shape;1097;p3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098" name="Google Shape;1098;p3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05" name="Google Shape;1105;p3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06" name="Google Shape;1106;p3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13" name="Google Shape;1113;p3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119" name="Google Shape;1119;p3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1120" name="Google Shape;1120;p38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12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26" name="Google Shape;1126;p3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127" name="Google Shape;1127;p3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40" name="Google Shape;1140;p4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41" name="Google Shape;1141;p4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2" name="Google Shape;11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148" name="Google Shape;1148;p4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155" name="Google Shape;1155;p4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61" name="Google Shape;1161;p4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62" name="Google Shape;1162;p4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Competitors</a:t>
            </a:r>
            <a:endParaRPr dirty="0"/>
          </a:p>
        </p:txBody>
      </p:sp>
      <p:sp>
        <p:nvSpPr>
          <p:cNvPr id="674" name="Google Shape;674;p1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 dirty="0"/>
              <a:t>notable companies/competitors</a:t>
            </a:r>
            <a:endParaRPr dirty="0"/>
          </a:p>
        </p:txBody>
      </p:sp>
      <p:sp>
        <p:nvSpPr>
          <p:cNvPr id="675" name="Google Shape;675;p1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Competitors: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Saw huge re-shuffle after financial crisis.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Some left and some entered.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Big Banks (past 10 years): </a:t>
            </a:r>
            <a:endParaRPr lang="en-US" altLang="zh-CN" dirty="0"/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Wells Fargo largest player, stable at around 15% of market share. Slight skew on higher-end market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U.S. Bank high market share, strong skew to lower-end market. Quicken Loan &amp; Loan Depot have similar profile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BOA have limited presence in NE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Chase increasingly irrelevant, almost left the market completely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Regional banks / mid-sized players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Flagstar Bank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 err="1"/>
              <a:t>Truist</a:t>
            </a:r>
            <a:r>
              <a:rPr lang="en-US" dirty="0"/>
              <a:t> Bank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These 2 banks serve as reference for Great Lakes Midwest Bank (target market / segment share, strategy, etc.)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69" name="Google Shape;1169;p4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70" name="Google Shape;1170;p4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171" name="Google Shape;1171;p4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78" name="Google Shape;1178;p4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79" name="Google Shape;1179;p4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192" name="Google Shape;1192;p4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193" name="Google Shape;1193;p4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14" name="Google Shape;1214;p5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5" name="Google Shape;121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221" name="Google Shape;1221;p5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27" name="Google Shape;1227;p5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228" name="Google Shape;1228;p5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34" name="Google Shape;1234;p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35" name="Google Shape;1235;p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f7cec5bed0_2_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200" cy="56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Market Conditions</a:t>
            </a:r>
            <a:endParaRPr/>
          </a:p>
        </p:txBody>
      </p:sp>
      <p:sp>
        <p:nvSpPr>
          <p:cNvPr id="698" name="Google Shape;698;gf7cec5bed0_2_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00" cy="21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99" name="Google Shape;699;gf7cec5bed0_2_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2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slide can be relating to the rise in interest rates in FY22. Inflation. Housing market demand and supply.</a:t>
            </a:r>
            <a:endParaRPr/>
          </a:p>
        </p:txBody>
      </p:sp>
      <p:sp>
        <p:nvSpPr>
          <p:cNvPr id="700" name="Google Shape;700;gf7cec5bed0_2_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7000" cy="4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Maybe merge with another slide with thin content. Don’t think we have much research / analysis on this.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Only qualitative analysis, no data.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I’ve heard a lot on this topic. No consensus on future inflation direction.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Have heard of housing supply shortage due to supply chain bottleneck, labor shortage, changing housing preferences. (</a:t>
            </a:r>
            <a:r>
              <a:rPr lang="en-US" dirty="0" err="1"/>
              <a:t>cuz</a:t>
            </a:r>
            <a:r>
              <a:rPr lang="en-US" dirty="0"/>
              <a:t> COVID)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During COVID, saw…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spike in higher-end market (backed by </a:t>
            </a:r>
            <a:r>
              <a:rPr lang="en-US" dirty="0" err="1"/>
              <a:t>Geran’s</a:t>
            </a:r>
            <a:r>
              <a:rPr lang="en-US" dirty="0"/>
              <a:t> data)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Higher-end means high </a:t>
            </a:r>
            <a:r>
              <a:rPr lang="en-US" dirty="0" err="1"/>
              <a:t>orig_amt</a:t>
            </a:r>
            <a:r>
              <a:rPr lang="en-US" dirty="0"/>
              <a:t>, good CSCORE_A, lower </a:t>
            </a:r>
            <a:r>
              <a:rPr lang="en-US" dirty="0" err="1"/>
              <a:t>dti</a:t>
            </a:r>
            <a:r>
              <a:rPr lang="en-US" dirty="0"/>
              <a:t>, low </a:t>
            </a:r>
            <a:r>
              <a:rPr lang="en-US" dirty="0" err="1"/>
              <a:t>rt_dev</a:t>
            </a:r>
            <a:r>
              <a:rPr lang="en-US" dirty="0"/>
              <a:t>. 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Add analysis: geographic shift? Did Omaha suburb generate increasing share of mortgages? 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Maybe include map marked in % change.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42" name="Google Shape;1242;p5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43" name="Google Shape;1243;p5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244" name="Google Shape;1244;p5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51" name="Google Shape;1251;p5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52" name="Google Shape;1252;p5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59" name="Google Shape;1259;p5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265" name="Google Shape;1265;p5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266" name="Google Shape;1266;p5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72" name="Google Shape;1272;p5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273" name="Google Shape;1273;p5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6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79" name="Google Shape;1279;p6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280" name="Google Shape;1280;p6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286" name="Google Shape;1286;p6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endParaRPr/>
          </a:p>
        </p:txBody>
      </p:sp>
      <p:sp>
        <p:nvSpPr>
          <p:cNvPr id="1287" name="Google Shape;1287;p6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288" name="Google Shape;1288;p6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289" name="Google Shape;1289;p6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pic>
        <p:nvPicPr>
          <p:cNvPr id="1290" name="Google Shape;129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296" name="Google Shape;1296;p6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/>
          </a:p>
        </p:txBody>
      </p:sp>
      <p:sp>
        <p:nvSpPr>
          <p:cNvPr id="1297" name="Google Shape;1297;p6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298" name="Google Shape;1298;p6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299" name="Google Shape;1299;p6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305" name="Google Shape;1305;p6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06" name="Google Shape;1306;p6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07" name="Google Shape;1307;p6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308" name="Google Shape;1308;p6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314" name="Google Shape;1314;p6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315" name="Google Shape;1315;p6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Timeline and Market Share</a:t>
            </a:r>
            <a:endParaRPr/>
          </a:p>
        </p:txBody>
      </p:sp>
      <p:sp>
        <p:nvSpPr>
          <p:cNvPr id="690" name="Google Shape;690;p15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Timeline, target sales, and justifications (maybe do this in previous slide)</a:t>
            </a:r>
            <a:endParaRPr/>
          </a:p>
        </p:txBody>
      </p:sp>
      <p:sp>
        <p:nvSpPr>
          <p:cNvPr id="691" name="Google Shape;691;p155"/>
          <p:cNvSpPr txBox="1">
            <a:spLocks noGrp="1"/>
          </p:cNvSpPr>
          <p:nvPr>
            <p:ph type="body" idx="2"/>
          </p:nvPr>
        </p:nvSpPr>
        <p:spPr>
          <a:xfrm>
            <a:off x="6432062" y="1484784"/>
            <a:ext cx="5420151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 err="1"/>
              <a:t>Geran’s</a:t>
            </a:r>
            <a:r>
              <a:rPr lang="en-US" dirty="0"/>
              <a:t> or James’ proposed segment. 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Justifications: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Similar regional bank specialized in mortgage lending with limited branches have ~2% market share, give or take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We can’t realistically compete against big banks or national mortgage loan companies</a:t>
            </a:r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  <a:buSzPts val="1200"/>
            </a:pPr>
            <a:endParaRPr dirty="0"/>
          </a:p>
        </p:txBody>
      </p:sp>
      <p:sp>
        <p:nvSpPr>
          <p:cNvPr id="5" name="Google Shape;691;p155">
            <a:extLst>
              <a:ext uri="{FF2B5EF4-FFF2-40B4-BE49-F238E27FC236}">
                <a16:creationId xmlns:a16="http://schemas.microsoft.com/office/drawing/2014/main" id="{F3477123-28A6-4EEA-8BD4-805D89512EA6}"/>
              </a:ext>
            </a:extLst>
          </p:cNvPr>
          <p:cNvSpPr txBox="1">
            <a:spLocks/>
          </p:cNvSpPr>
          <p:nvPr/>
        </p:nvSpPr>
        <p:spPr>
          <a:xfrm>
            <a:off x="675849" y="1484784"/>
            <a:ext cx="5420151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7800">
              <a:spcBef>
                <a:spcPts val="0"/>
              </a:spcBef>
            </a:pPr>
            <a:r>
              <a:rPr lang="en-US" dirty="0" err="1"/>
              <a:t>Geran’s</a:t>
            </a:r>
            <a:r>
              <a:rPr lang="en-US" dirty="0"/>
              <a:t> or James’ proposed segment. 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Y1: $3M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Y2: $5M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Y3-Y5: $15M ~ $30M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 </a:t>
            </a:r>
            <a:r>
              <a:rPr lang="es-ES" dirty="0" err="1"/>
              <a:t>infinity</a:t>
            </a:r>
            <a:r>
              <a:rPr lang="es-ES" dirty="0"/>
              <a:t>: $50M ~ $200M (2~5%)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Include map with colors by stages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Y1: zip = 681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Y3: zip = 681, 680, 685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Y5: zip = east NE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Y10+: zip = all of NE</a:t>
            </a:r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</a:pPr>
            <a:endParaRPr lang="en-US" dirty="0"/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  <a:buSzPts val="1200"/>
            </a:pP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321" name="Google Shape;1321;p6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322" name="Google Shape;1322;p6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328" name="Google Shape;1328;p6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29" name="Google Shape;1329;p6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30" name="Google Shape;1330;p6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331" name="Google Shape;1331;p6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32" name="Google Shape;1332;p6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338" name="Google Shape;1338;p6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39" name="Google Shape;1339;p6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40" name="Google Shape;1340;p6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341" name="Google Shape;1341;p6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42" name="Google Shape;1342;p6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48" name="Google Shape;1348;p6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49" name="Google Shape;1349;p6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350" name="Google Shape;1350;p6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51" name="Google Shape;1351;p6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52" name="Google Shape;1352;p6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58" name="Google Shape;1358;p6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1359" name="Google Shape;1359;p6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65" name="Google Shape;1365;p7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1366" name="Google Shape;1366;p7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tman Cy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Or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Gre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Pi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Dark Te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4001</Words>
  <Application>Microsoft Office PowerPoint</Application>
  <PresentationFormat>Widescreen</PresentationFormat>
  <Paragraphs>725</Paragraphs>
  <Slides>95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Rotman Cyan</vt:lpstr>
      <vt:lpstr>Rotman Orange</vt:lpstr>
      <vt:lpstr>Rotman Grey</vt:lpstr>
      <vt:lpstr>Rotman Blue</vt:lpstr>
      <vt:lpstr>Rotman Pink</vt:lpstr>
      <vt:lpstr>Rotman Dark Teal</vt:lpstr>
      <vt:lpstr>Rotman Gold</vt:lpstr>
      <vt:lpstr>Test</vt:lpstr>
      <vt:lpstr>Case Challenge: Analyzing the Nebraska Mortgage Loan Market</vt:lpstr>
      <vt:lpstr>Dataset analysis</vt:lpstr>
      <vt:lpstr>About the model</vt:lpstr>
      <vt:lpstr>Alternative model built only on knowable variables (Optional)</vt:lpstr>
      <vt:lpstr>Market Analysis</vt:lpstr>
      <vt:lpstr>Competitors</vt:lpstr>
      <vt:lpstr>Future Market Conditions</vt:lpstr>
      <vt:lpstr>Proposed Timeline and Market Share</vt:lpstr>
      <vt:lpstr>Proposed Segments and target sales by Y1</vt:lpstr>
      <vt:lpstr>Proposed Segments and target sales by Y3</vt:lpstr>
      <vt:lpstr>Proposed Segments and target sales by Y5 (&amp; Y10)</vt:lpstr>
      <vt:lpstr>Proposed Segments and target sales by Y10+</vt:lpstr>
      <vt:lpstr>Conclusions/Summary</vt:lpstr>
      <vt:lpstr>Appendix A</vt:lpstr>
      <vt:lpstr>Random Forest Model Performance</vt:lpstr>
      <vt:lpstr>Appendix B</vt:lpstr>
      <vt:lpstr>PowerPoint Presentation</vt:lpstr>
      <vt:lpstr>PowerPoint Presentation</vt:lpstr>
      <vt:lpstr>Slide Title</vt:lpstr>
      <vt:lpstr>Slide Title</vt:lpstr>
      <vt:lpstr>Slide Title</vt:lpstr>
      <vt:lpstr>PowerPoint Presentation</vt:lpstr>
      <vt:lpstr>Big bold text</vt:lpstr>
      <vt:lpstr>Big, bold text</vt:lpstr>
      <vt:lpstr>Proposed Market Share &amp; Stage Timeline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Proposed Market Share &amp; Stage Timeline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Nebraska Mortgage Loan Market</dc:title>
  <dc:creator>Graham Huber</dc:creator>
  <cp:lastModifiedBy>Geran Wen</cp:lastModifiedBy>
  <cp:revision>4</cp:revision>
  <dcterms:created xsi:type="dcterms:W3CDTF">2013-07-26T14:57:40Z</dcterms:created>
  <dcterms:modified xsi:type="dcterms:W3CDTF">2022-09-12T19:51:13Z</dcterms:modified>
</cp:coreProperties>
</file>