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1" r:id="rId3"/>
  </p:sldMasterIdLst>
  <p:notesMasterIdLst>
    <p:notesMasterId r:id="rId30"/>
  </p:notesMasterIdLst>
  <p:sldIdLst>
    <p:sldId id="256" r:id="rId4"/>
    <p:sldId id="257" r:id="rId5"/>
    <p:sldId id="258" r:id="rId6"/>
    <p:sldId id="259" r:id="rId7"/>
    <p:sldId id="260" r:id="rId8"/>
    <p:sldId id="262" r:id="rId9"/>
    <p:sldId id="366" r:id="rId10"/>
    <p:sldId id="263" r:id="rId11"/>
    <p:sldId id="264" r:id="rId12"/>
    <p:sldId id="265" r:id="rId13"/>
    <p:sldId id="266" r:id="rId14"/>
    <p:sldId id="267" r:id="rId15"/>
    <p:sldId id="268" r:id="rId16"/>
    <p:sldId id="365" r:id="rId17"/>
    <p:sldId id="269" r:id="rId18"/>
    <p:sldId id="270" r:id="rId19"/>
    <p:sldId id="271" r:id="rId20"/>
    <p:sldId id="272" r:id="rId21"/>
    <p:sldId id="273" r:id="rId22"/>
    <p:sldId id="274" r:id="rId23"/>
    <p:sldId id="275" r:id="rId24"/>
    <p:sldId id="276" r:id="rId25"/>
    <p:sldId id="277" r:id="rId26"/>
    <p:sldId id="278" r:id="rId27"/>
    <p:sldId id="279" r:id="rId28"/>
    <p:sldId id="364"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8" roundtripDataSignature="AMtx7mjQwrMl78akKZufQ11PT38X4qtB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an We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B9C9C-A1F7-4F7B-8CB7-C75C014D441D}" v="1" dt="2022-11-20T19:15:28.043"/>
  </p1510:revLst>
</p1510:revInfo>
</file>

<file path=ppt/tableStyles.xml><?xml version="1.0" encoding="utf-8"?>
<a:tblStyleLst xmlns:a="http://schemas.openxmlformats.org/drawingml/2006/main" def="{EE99EACD-3FB3-436D-8301-74692E939700}">
  <a:tblStyle styleId="{EE99EACD-3FB3-436D-8301-74692E93970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A27BACEC-1D74-4A8B-8066-50F5C859ACAD}"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96" y="5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font" Target="fonts/font4.fntdata"/><Relationship Id="rId138" Type="http://customschemas.google.com/relationships/presentationmetadata" Target="metadata"/><Relationship Id="rId141"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14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14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139" Type="http://schemas.openxmlformats.org/officeDocument/2006/relationships/commentAuthors" Target="commentAuthors.xml"/><Relationship Id="rId8" Type="http://schemas.openxmlformats.org/officeDocument/2006/relationships/slide" Target="slides/slide5.xml"/><Relationship Id="rId14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7.xml"/><Relationship Id="rId140" Type="http://schemas.openxmlformats.org/officeDocument/2006/relationships/presProps" Target="presProps.xml"/><Relationship Id="rId14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n Wen" userId="ffb2059a811ec975" providerId="LiveId" clId="{1F789258-1D3C-4D2C-9923-30FF060190D2}"/>
    <pc:docChg chg="undo custSel modSld">
      <pc:chgData name="Geran Wen" userId="ffb2059a811ec975" providerId="LiveId" clId="{1F789258-1D3C-4D2C-9923-30FF060190D2}" dt="2022-03-11T03:56:17.069" v="3" actId="164"/>
      <pc:docMkLst>
        <pc:docMk/>
      </pc:docMkLst>
      <pc:sldChg chg="addSp delSp modSp mod">
        <pc:chgData name="Geran Wen" userId="ffb2059a811ec975" providerId="LiveId" clId="{1F789258-1D3C-4D2C-9923-30FF060190D2}" dt="2022-03-11T03:56:17.069" v="3" actId="164"/>
        <pc:sldMkLst>
          <pc:docMk/>
          <pc:sldMk cId="0" sldId="262"/>
        </pc:sldMkLst>
        <pc:spChg chg="mod">
          <ac:chgData name="Geran Wen" userId="ffb2059a811ec975" providerId="LiveId" clId="{1F789258-1D3C-4D2C-9923-30FF060190D2}" dt="2022-03-11T03:56:13.092" v="2" actId="165"/>
          <ac:spMkLst>
            <pc:docMk/>
            <pc:sldMk cId="0" sldId="262"/>
            <ac:spMk id="760" creationId="{00000000-0000-0000-0000-000000000000}"/>
          </ac:spMkLst>
        </pc:spChg>
        <pc:spChg chg="mod">
          <ac:chgData name="Geran Wen" userId="ffb2059a811ec975" providerId="LiveId" clId="{1F789258-1D3C-4D2C-9923-30FF060190D2}" dt="2022-03-11T03:56:13.092" v="2" actId="165"/>
          <ac:spMkLst>
            <pc:docMk/>
            <pc:sldMk cId="0" sldId="262"/>
            <ac:spMk id="761" creationId="{00000000-0000-0000-0000-000000000000}"/>
          </ac:spMkLst>
        </pc:spChg>
        <pc:spChg chg="mod">
          <ac:chgData name="Geran Wen" userId="ffb2059a811ec975" providerId="LiveId" clId="{1F789258-1D3C-4D2C-9923-30FF060190D2}" dt="2022-03-11T03:56:13.092" v="2" actId="165"/>
          <ac:spMkLst>
            <pc:docMk/>
            <pc:sldMk cId="0" sldId="262"/>
            <ac:spMk id="763" creationId="{00000000-0000-0000-0000-000000000000}"/>
          </ac:spMkLst>
        </pc:spChg>
        <pc:spChg chg="mod">
          <ac:chgData name="Geran Wen" userId="ffb2059a811ec975" providerId="LiveId" clId="{1F789258-1D3C-4D2C-9923-30FF060190D2}" dt="2022-03-11T03:56:13.092" v="2" actId="165"/>
          <ac:spMkLst>
            <pc:docMk/>
            <pc:sldMk cId="0" sldId="262"/>
            <ac:spMk id="764" creationId="{00000000-0000-0000-0000-000000000000}"/>
          </ac:spMkLst>
        </pc:spChg>
        <pc:grpChg chg="add mod">
          <ac:chgData name="Geran Wen" userId="ffb2059a811ec975" providerId="LiveId" clId="{1F789258-1D3C-4D2C-9923-30FF060190D2}" dt="2022-03-11T03:56:17.069" v="3" actId="164"/>
          <ac:grpSpMkLst>
            <pc:docMk/>
            <pc:sldMk cId="0" sldId="262"/>
            <ac:grpSpMk id="2" creationId="{C5E90393-B7CC-48D9-8B75-CA4AE669D134}"/>
          </ac:grpSpMkLst>
        </pc:grpChg>
        <pc:grpChg chg="del">
          <ac:chgData name="Geran Wen" userId="ffb2059a811ec975" providerId="LiveId" clId="{1F789258-1D3C-4D2C-9923-30FF060190D2}" dt="2022-03-11T03:56:13.092" v="2" actId="165"/>
          <ac:grpSpMkLst>
            <pc:docMk/>
            <pc:sldMk cId="0" sldId="262"/>
            <ac:grpSpMk id="757" creationId="{00000000-0000-0000-0000-000000000000}"/>
          </ac:grpSpMkLst>
        </pc:grpChg>
        <pc:grpChg chg="mod topLvl">
          <ac:chgData name="Geran Wen" userId="ffb2059a811ec975" providerId="LiveId" clId="{1F789258-1D3C-4D2C-9923-30FF060190D2}" dt="2022-03-11T03:56:17.069" v="3" actId="164"/>
          <ac:grpSpMkLst>
            <pc:docMk/>
            <pc:sldMk cId="0" sldId="262"/>
            <ac:grpSpMk id="759" creationId="{00000000-0000-0000-0000-000000000000}"/>
          </ac:grpSpMkLst>
        </pc:grpChg>
        <pc:grpChg chg="mod topLvl">
          <ac:chgData name="Geran Wen" userId="ffb2059a811ec975" providerId="LiveId" clId="{1F789258-1D3C-4D2C-9923-30FF060190D2}" dt="2022-03-11T03:56:17.069" v="3" actId="164"/>
          <ac:grpSpMkLst>
            <pc:docMk/>
            <pc:sldMk cId="0" sldId="262"/>
            <ac:grpSpMk id="762" creationId="{00000000-0000-0000-0000-000000000000}"/>
          </ac:grpSpMkLst>
        </pc:grpChg>
        <pc:picChg chg="mod">
          <ac:chgData name="Geran Wen" userId="ffb2059a811ec975" providerId="LiveId" clId="{1F789258-1D3C-4D2C-9923-30FF060190D2}" dt="2022-03-11T03:56:10.197" v="1" actId="1076"/>
          <ac:picMkLst>
            <pc:docMk/>
            <pc:sldMk cId="0" sldId="262"/>
            <ac:picMk id="3" creationId="{149CFA13-AF80-4FEA-A4B6-10E8DC1B583D}"/>
          </ac:picMkLst>
        </pc:picChg>
      </pc:sldChg>
    </pc:docChg>
  </pc:docChgLst>
  <pc:docChgLst>
    <pc:chgData name="Geran Wen" userId="ffb2059a811ec975" providerId="LiveId" clId="{EB6B52C3-E1B7-4A8B-AD7A-D673DBCA3600}"/>
    <pc:docChg chg="modSld">
      <pc:chgData name="Geran Wen" userId="ffb2059a811ec975" providerId="LiveId" clId="{EB6B52C3-E1B7-4A8B-AD7A-D673DBCA3600}" dt="2022-10-02T00:13:21.334" v="0" actId="1076"/>
      <pc:docMkLst>
        <pc:docMk/>
      </pc:docMkLst>
      <pc:sldChg chg="modSp mod">
        <pc:chgData name="Geran Wen" userId="ffb2059a811ec975" providerId="LiveId" clId="{EB6B52C3-E1B7-4A8B-AD7A-D673DBCA3600}" dt="2022-10-02T00:13:21.334" v="0" actId="1076"/>
        <pc:sldMkLst>
          <pc:docMk/>
          <pc:sldMk cId="0" sldId="264"/>
        </pc:sldMkLst>
        <pc:spChg chg="mod">
          <ac:chgData name="Geran Wen" userId="ffb2059a811ec975" providerId="LiveId" clId="{EB6B52C3-E1B7-4A8B-AD7A-D673DBCA3600}" dt="2022-10-02T00:13:21.334" v="0" actId="1076"/>
          <ac:spMkLst>
            <pc:docMk/>
            <pc:sldMk cId="0" sldId="264"/>
            <ac:spMk id="804" creationId="{00000000-0000-0000-0000-000000000000}"/>
          </ac:spMkLst>
        </pc:spChg>
      </pc:sldChg>
    </pc:docChg>
  </pc:docChgLst>
  <pc:docChgLst>
    <pc:chgData name="Geran Wen" userId="ffb2059a811ec975" providerId="LiveId" clId="{02DB9C9C-A1F7-4F7B-8CB7-C75C014D441D}"/>
    <pc:docChg chg="modSld">
      <pc:chgData name="Geran Wen" userId="ffb2059a811ec975" providerId="LiveId" clId="{02DB9C9C-A1F7-4F7B-8CB7-C75C014D441D}" dt="2022-11-20T19:15:28.043" v="0" actId="164"/>
      <pc:docMkLst>
        <pc:docMk/>
      </pc:docMkLst>
      <pc:sldChg chg="addSp modSp">
        <pc:chgData name="Geran Wen" userId="ffb2059a811ec975" providerId="LiveId" clId="{02DB9C9C-A1F7-4F7B-8CB7-C75C014D441D}" dt="2022-11-20T19:15:28.043" v="0" actId="164"/>
        <pc:sldMkLst>
          <pc:docMk/>
          <pc:sldMk cId="0" sldId="263"/>
        </pc:sldMkLst>
        <pc:spChg chg="mod">
          <ac:chgData name="Geran Wen" userId="ffb2059a811ec975" providerId="LiveId" clId="{02DB9C9C-A1F7-4F7B-8CB7-C75C014D441D}" dt="2022-11-20T19:15:28.043" v="0" actId="164"/>
          <ac:spMkLst>
            <pc:docMk/>
            <pc:sldMk cId="0" sldId="263"/>
            <ac:spMk id="774" creationId="{00000000-0000-0000-0000-000000000000}"/>
          </ac:spMkLst>
        </pc:spChg>
        <pc:spChg chg="mod">
          <ac:chgData name="Geran Wen" userId="ffb2059a811ec975" providerId="LiveId" clId="{02DB9C9C-A1F7-4F7B-8CB7-C75C014D441D}" dt="2022-11-20T19:15:28.043" v="0" actId="164"/>
          <ac:spMkLst>
            <pc:docMk/>
            <pc:sldMk cId="0" sldId="263"/>
            <ac:spMk id="775" creationId="{00000000-0000-0000-0000-000000000000}"/>
          </ac:spMkLst>
        </pc:spChg>
        <pc:spChg chg="mod">
          <ac:chgData name="Geran Wen" userId="ffb2059a811ec975" providerId="LiveId" clId="{02DB9C9C-A1F7-4F7B-8CB7-C75C014D441D}" dt="2022-11-20T19:15:28.043" v="0" actId="164"/>
          <ac:spMkLst>
            <pc:docMk/>
            <pc:sldMk cId="0" sldId="263"/>
            <ac:spMk id="780" creationId="{00000000-0000-0000-0000-000000000000}"/>
          </ac:spMkLst>
        </pc:spChg>
        <pc:spChg chg="mod">
          <ac:chgData name="Geran Wen" userId="ffb2059a811ec975" providerId="LiveId" clId="{02DB9C9C-A1F7-4F7B-8CB7-C75C014D441D}" dt="2022-11-20T19:15:28.043" v="0" actId="164"/>
          <ac:spMkLst>
            <pc:docMk/>
            <pc:sldMk cId="0" sldId="263"/>
            <ac:spMk id="785" creationId="{00000000-0000-0000-0000-000000000000}"/>
          </ac:spMkLst>
        </pc:spChg>
        <pc:spChg chg="mod">
          <ac:chgData name="Geran Wen" userId="ffb2059a811ec975" providerId="LiveId" clId="{02DB9C9C-A1F7-4F7B-8CB7-C75C014D441D}" dt="2022-11-20T19:15:28.043" v="0" actId="164"/>
          <ac:spMkLst>
            <pc:docMk/>
            <pc:sldMk cId="0" sldId="263"/>
            <ac:spMk id="786" creationId="{00000000-0000-0000-0000-000000000000}"/>
          </ac:spMkLst>
        </pc:spChg>
        <pc:grpChg chg="add mod">
          <ac:chgData name="Geran Wen" userId="ffb2059a811ec975" providerId="LiveId" clId="{02DB9C9C-A1F7-4F7B-8CB7-C75C014D441D}" dt="2022-11-20T19:15:28.043" v="0" actId="164"/>
          <ac:grpSpMkLst>
            <pc:docMk/>
            <pc:sldMk cId="0" sldId="263"/>
            <ac:grpSpMk id="2" creationId="{A2A3D7A7-F702-2D00-7457-C36F4E108179}"/>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fb2059a811ec975/Interest%20Projects/Rotman%20Datathon%202021/Bank%20vs%20Year%20AND%20NE%20mortgage%20origination%20sha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"Other" Sellers</a:t>
            </a:r>
            <a:r>
              <a:rPr lang="en-US" sz="1400" baseline="0" dirty="0"/>
              <a:t> Market Share</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568F8B"/>
            </a:solidFill>
            <a:ln>
              <a:noFill/>
            </a:ln>
            <a:effectLst/>
          </c:spPr>
          <c:invertIfNegative val="0"/>
          <c:val>
            <c:numRef>
              <c:f>'[Bank vs Year AND NE mortgage origination share.xlsx]table4'!$B$93:$W$93</c:f>
              <c:numCache>
                <c:formatCode>0.0%</c:formatCode>
                <c:ptCount val="22"/>
                <c:pt idx="0">
                  <c:v>0.41606941681248349</c:v>
                </c:pt>
                <c:pt idx="1">
                  <c:v>0.27571439870735925</c:v>
                </c:pt>
                <c:pt idx="2">
                  <c:v>0.44218314950697618</c:v>
                </c:pt>
                <c:pt idx="3">
                  <c:v>0.48762423766806784</c:v>
                </c:pt>
                <c:pt idx="4">
                  <c:v>0.44936953165208443</c:v>
                </c:pt>
                <c:pt idx="5">
                  <c:v>0.38850366266811165</c:v>
                </c:pt>
                <c:pt idx="6">
                  <c:v>0.40156744666644661</c:v>
                </c:pt>
                <c:pt idx="7">
                  <c:v>0.42935080714774287</c:v>
                </c:pt>
                <c:pt idx="8">
                  <c:v>0.43816066922123786</c:v>
                </c:pt>
                <c:pt idx="9">
                  <c:v>0.49105367156806645</c:v>
                </c:pt>
                <c:pt idx="10">
                  <c:v>0.52250851987177072</c:v>
                </c:pt>
                <c:pt idx="11">
                  <c:v>0.40755624363375265</c:v>
                </c:pt>
                <c:pt idx="12">
                  <c:v>0.46249342246301961</c:v>
                </c:pt>
                <c:pt idx="13">
                  <c:v>0.54486668653633008</c:v>
                </c:pt>
                <c:pt idx="14">
                  <c:v>0.60414580123462358</c:v>
                </c:pt>
                <c:pt idx="15">
                  <c:v>0.62378335278523533</c:v>
                </c:pt>
                <c:pt idx="16">
                  <c:v>0.61928898345116123</c:v>
                </c:pt>
                <c:pt idx="17">
                  <c:v>0.59277814184942135</c:v>
                </c:pt>
                <c:pt idx="18">
                  <c:v>0.50904826718897378</c:v>
                </c:pt>
                <c:pt idx="19">
                  <c:v>0.50711008550957526</c:v>
                </c:pt>
                <c:pt idx="20">
                  <c:v>0.54468251820785141</c:v>
                </c:pt>
                <c:pt idx="21">
                  <c:v>0.61509463581208035</c:v>
                </c:pt>
              </c:numCache>
            </c:numRef>
          </c:val>
          <c:extLst>
            <c:ext xmlns:c15="http://schemas.microsoft.com/office/drawing/2012/chart" uri="{02D57815-91ED-43cb-92C2-25804820EDAC}">
              <c15:filteredCategoryTitle>
                <c15:cat>
                  <c:strRef>
                    <c:extLst>
                      <c:ext uri="{02D57815-91ED-43cb-92C2-25804820EDAC}">
                        <c15:formulaRef>
                          <c15:sqref>'[Bank vs Year AND NE mortgage origination share.xlsx]table4'!$B$1:$W$1</c15:sqref>
                        </c15:formulaRef>
                      </c:ext>
                    </c:extLst>
                    <c:strCache>
                      <c:ptCount val="22"/>
                      <c:pt idx="0">
                        <c:v>1999</c:v>
                      </c:pt>
                      <c:pt idx="1">
                        <c:v>2000</c:v>
                      </c:pt>
                      <c:pt idx="2">
                        <c:v>2001</c:v>
                      </c:pt>
                      <c:pt idx="3">
                        <c:v>2002</c:v>
                      </c:pt>
                      <c:pt idx="4">
                        <c:v>2003</c:v>
                      </c:pt>
                      <c:pt idx="5">
                        <c:v>2004</c:v>
                      </c:pt>
                      <c:pt idx="6">
                        <c:v>2005</c:v>
                      </c:pt>
                      <c:pt idx="7">
                        <c:v>2006</c:v>
                      </c:pt>
                      <c:pt idx="8">
                        <c:v>2007</c:v>
                      </c:pt>
                      <c:pt idx="9">
                        <c:v>2008</c:v>
                      </c:pt>
                      <c:pt idx="10">
                        <c:v> 2009 </c:v>
                      </c:pt>
                      <c:pt idx="11">
                        <c:v> 2010 </c:v>
                      </c:pt>
                      <c:pt idx="12">
                        <c:v> 2011 </c:v>
                      </c:pt>
                      <c:pt idx="13">
                        <c:v> 2012 </c:v>
                      </c:pt>
                      <c:pt idx="14">
                        <c:v> 2013 </c:v>
                      </c:pt>
                      <c:pt idx="15">
                        <c:v> 2014 </c:v>
                      </c:pt>
                      <c:pt idx="16">
                        <c:v> 2015 </c:v>
                      </c:pt>
                      <c:pt idx="17">
                        <c:v> 2016 </c:v>
                      </c:pt>
                      <c:pt idx="18">
                        <c:v> 2017 </c:v>
                      </c:pt>
                      <c:pt idx="19">
                        <c:v> 2018 </c:v>
                      </c:pt>
                      <c:pt idx="20">
                        <c:v> 2019 </c:v>
                      </c:pt>
                      <c:pt idx="21">
                        <c:v> 2020 </c:v>
                      </c:pt>
                    </c:strCache>
                  </c:strRef>
                </c15:cat>
              </c15:filteredCategoryTitle>
            </c:ext>
            <c:ext xmlns:c16="http://schemas.microsoft.com/office/drawing/2014/chart" uri="{C3380CC4-5D6E-409C-BE32-E72D297353CC}">
              <c16:uniqueId val="{00000000-AF06-4B39-AB7B-BF9E47C1FDE1}"/>
            </c:ext>
          </c:extLst>
        </c:ser>
        <c:dLbls>
          <c:showLegendKey val="0"/>
          <c:showVal val="0"/>
          <c:showCatName val="0"/>
          <c:showSerName val="0"/>
          <c:showPercent val="0"/>
          <c:showBubbleSize val="0"/>
        </c:dLbls>
        <c:gapWidth val="154"/>
        <c:overlap val="-27"/>
        <c:axId val="471401312"/>
        <c:axId val="471402976"/>
      </c:barChart>
      <c:catAx>
        <c:axId val="47140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402976"/>
        <c:crosses val="autoZero"/>
        <c:auto val="1"/>
        <c:lblAlgn val="ctr"/>
        <c:lblOffset val="100"/>
        <c:noMultiLvlLbl val="0"/>
      </c:catAx>
      <c:valAx>
        <c:axId val="471402976"/>
        <c:scaling>
          <c:orientation val="minMax"/>
          <c:min val="0.2"/>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401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1" name="Google Shape;821;p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0" name="Google Shape;840;p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1" name="Google Shape;841;p1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p1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2" name="Google Shape;862;p1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1" name="Google Shape;881;p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9" name="Google Shape;889;p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8" name="Google Shape;898;p1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f194ccf9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gf194ccf9c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0" name="Google Shape;910;gf194ccf9c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9" name="Google Shape;919;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0" name="Google Shape;920;p1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5" name="Google Shape;935;p1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2" name="Google Shape;942;p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3" name="Google Shape;943;p1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f7f317ea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f7f317ea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gf7f317ea5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0" name="Google Shape;950;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1" name="Google Shape;951;p1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0" name="Google Shape;960;p1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1" name="Google Shape;961;p1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0" name="Google Shape;970;p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8" name="Google Shape;978;p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f7da09ce1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Google Shape;986;gf7da09ce1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7" name="Google Shape;987;gf7da09ce1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2" name="Google Shape;682;p1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1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f809f7d253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f809f7d253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f809f7d253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f809f7d253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764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9" name="Google Shape;769;p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0" name="Google Shape;770;p1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f7da5a2ce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gf7da5a2ce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1" name="Google Shape;801;gf7da5a2cee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yan Title with formal logo">
  <p:cSld name="Cyan Title with formal logo">
    <p:spTree>
      <p:nvGrpSpPr>
        <p:cNvPr id="1" name="Shape 16"/>
        <p:cNvGrpSpPr/>
        <p:nvPr/>
      </p:nvGrpSpPr>
      <p:grpSpPr>
        <a:xfrm>
          <a:off x="0" y="0"/>
          <a:ext cx="0" cy="0"/>
          <a:chOff x="0" y="0"/>
          <a:chExt cx="0" cy="0"/>
        </a:xfrm>
      </p:grpSpPr>
      <p:sp>
        <p:nvSpPr>
          <p:cNvPr id="17" name="Google Shape;17;p83"/>
          <p:cNvSpPr/>
          <p:nvPr/>
        </p:nvSpPr>
        <p:spPr>
          <a:xfrm>
            <a:off x="0" y="2348880"/>
            <a:ext cx="12192000" cy="4509120"/>
          </a:xfrm>
          <a:prstGeom prst="rect">
            <a:avLst/>
          </a:prstGeom>
          <a:solidFill>
            <a:srgbClr val="00C2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83"/>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3"/>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20" name="Google Shape;20;p83"/>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3"/>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3"/>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3" name="Google Shape;23;p83"/>
          <p:cNvPicPr preferRelativeResize="0"/>
          <p:nvPr/>
        </p:nvPicPr>
        <p:blipFill rotWithShape="1">
          <a:blip r:embed="rId2">
            <a:alphaModFix/>
          </a:blip>
          <a:srcRect/>
          <a:stretch/>
        </p:blipFill>
        <p:spPr>
          <a:xfrm>
            <a:off x="8635357" y="5756569"/>
            <a:ext cx="2933251" cy="652150"/>
          </a:xfrm>
          <a:prstGeom prst="rect">
            <a:avLst/>
          </a:prstGeom>
          <a:noFill/>
          <a:ln>
            <a:noFill/>
          </a:ln>
        </p:spPr>
      </p:pic>
      <p:pic>
        <p:nvPicPr>
          <p:cNvPr id="24" name="Google Shape;24;p83"/>
          <p:cNvPicPr preferRelativeResize="0"/>
          <p:nvPr/>
        </p:nvPicPr>
        <p:blipFill rotWithShape="1">
          <a:blip r:embed="rId3">
            <a:alphaModFix/>
          </a:blip>
          <a:srcRect/>
          <a:stretch/>
        </p:blipFill>
        <p:spPr>
          <a:xfrm>
            <a:off x="479377" y="876468"/>
            <a:ext cx="2736303" cy="7070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ey Half Vertical">
  <p:cSld name="Grey Half Vertical">
    <p:spTree>
      <p:nvGrpSpPr>
        <p:cNvPr id="1" name="Shape 269"/>
        <p:cNvGrpSpPr/>
        <p:nvPr/>
      </p:nvGrpSpPr>
      <p:grpSpPr>
        <a:xfrm>
          <a:off x="0" y="0"/>
          <a:ext cx="0" cy="0"/>
          <a:chOff x="0" y="0"/>
          <a:chExt cx="0" cy="0"/>
        </a:xfrm>
      </p:grpSpPr>
      <p:sp>
        <p:nvSpPr>
          <p:cNvPr id="270" name="Google Shape;270;p136"/>
          <p:cNvSpPr/>
          <p:nvPr/>
        </p:nvSpPr>
        <p:spPr>
          <a:xfrm>
            <a:off x="10200456" y="6381328"/>
            <a:ext cx="1656184" cy="4766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136"/>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272" name="Google Shape;272;p136"/>
          <p:cNvSpPr/>
          <p:nvPr/>
        </p:nvSpPr>
        <p:spPr>
          <a:xfrm>
            <a:off x="0" y="0"/>
            <a:ext cx="6096000" cy="6858000"/>
          </a:xfrm>
          <a:prstGeom prst="rect">
            <a:avLst/>
          </a:prstGeom>
          <a:solidFill>
            <a:srgbClr val="7C98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3" name="Google Shape;273;p136"/>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p136"/>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ey Blank with Logo Bottom Right">
  <p:cSld name="Grey Blank with Logo Bottom Right">
    <p:spTree>
      <p:nvGrpSpPr>
        <p:cNvPr id="1" name="Shape 275"/>
        <p:cNvGrpSpPr/>
        <p:nvPr/>
      </p:nvGrpSpPr>
      <p:grpSpPr>
        <a:xfrm>
          <a:off x="0" y="0"/>
          <a:ext cx="0" cy="0"/>
          <a:chOff x="0" y="0"/>
          <a:chExt cx="0" cy="0"/>
        </a:xfrm>
      </p:grpSpPr>
      <p:sp>
        <p:nvSpPr>
          <p:cNvPr id="276" name="Google Shape;276;p14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7C98AE"/>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148"/>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148"/>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148"/>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80" name="Google Shape;280;p148"/>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281" name="Google Shape;281;p148"/>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282" name="Google Shape;282;p148"/>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yan - Blank">
  <p:cSld name="Cyan - Blank">
    <p:spTree>
      <p:nvGrpSpPr>
        <p:cNvPr id="1" name="Shape 25"/>
        <p:cNvGrpSpPr/>
        <p:nvPr/>
      </p:nvGrpSpPr>
      <p:grpSpPr>
        <a:xfrm>
          <a:off x="0" y="0"/>
          <a:ext cx="0" cy="0"/>
          <a:chOff x="0" y="0"/>
          <a:chExt cx="0" cy="0"/>
        </a:xfrm>
      </p:grpSpPr>
      <p:sp>
        <p:nvSpPr>
          <p:cNvPr id="26" name="Google Shape;26;p86"/>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86"/>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31" name="Google Shape;31;p86"/>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yan Half Vertical">
  <p:cSld name="Cyan Half Vertical">
    <p:spTree>
      <p:nvGrpSpPr>
        <p:cNvPr id="1" name="Shape 70"/>
        <p:cNvGrpSpPr/>
        <p:nvPr/>
      </p:nvGrpSpPr>
      <p:grpSpPr>
        <a:xfrm>
          <a:off x="0" y="0"/>
          <a:ext cx="0" cy="0"/>
          <a:chOff x="0" y="0"/>
          <a:chExt cx="0" cy="0"/>
        </a:xfrm>
      </p:grpSpPr>
      <p:sp>
        <p:nvSpPr>
          <p:cNvPr id="71" name="Google Shape;71;p92"/>
          <p:cNvSpPr/>
          <p:nvPr/>
        </p:nvSpPr>
        <p:spPr>
          <a:xfrm>
            <a:off x="10200456" y="6381328"/>
            <a:ext cx="1656184" cy="4766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p92"/>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73" name="Google Shape;73;p92"/>
          <p:cNvSpPr/>
          <p:nvPr/>
        </p:nvSpPr>
        <p:spPr>
          <a:xfrm>
            <a:off x="0" y="0"/>
            <a:ext cx="6096000" cy="6858000"/>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 name="Google Shape;74;p92"/>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2"/>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14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47"/>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7"/>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7"/>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p147"/>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00" name="Google Shape;100;p147"/>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range Half Horizontal">
  <p:cSld name="Orange Half Horizontal">
    <p:spTree>
      <p:nvGrpSpPr>
        <p:cNvPr id="1" name="Shape 108"/>
        <p:cNvGrpSpPr/>
        <p:nvPr/>
      </p:nvGrpSpPr>
      <p:grpSpPr>
        <a:xfrm>
          <a:off x="0" y="0"/>
          <a:ext cx="0" cy="0"/>
          <a:chOff x="0" y="0"/>
          <a:chExt cx="0" cy="0"/>
        </a:xfrm>
      </p:grpSpPr>
      <p:sp>
        <p:nvSpPr>
          <p:cNvPr id="109" name="Google Shape;109;p124"/>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110" name="Google Shape;110;p124"/>
          <p:cNvSpPr/>
          <p:nvPr/>
        </p:nvSpPr>
        <p:spPr>
          <a:xfrm>
            <a:off x="0" y="3212976"/>
            <a:ext cx="12192000" cy="3645024"/>
          </a:xfrm>
          <a:prstGeom prst="rect">
            <a:avLst/>
          </a:prstGeom>
          <a:solidFill>
            <a:srgbClr val="FF8C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124"/>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4"/>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range Title Bar -  Logo Top Right">
  <p:cSld name="Orange Title Bar -  Logo Top Right">
    <p:spTree>
      <p:nvGrpSpPr>
        <p:cNvPr id="1" name="Shape 113"/>
        <p:cNvGrpSpPr/>
        <p:nvPr/>
      </p:nvGrpSpPr>
      <p:grpSpPr>
        <a:xfrm>
          <a:off x="0" y="0"/>
          <a:ext cx="0" cy="0"/>
          <a:chOff x="0" y="0"/>
          <a:chExt cx="0" cy="0"/>
        </a:xfrm>
      </p:grpSpPr>
      <p:sp>
        <p:nvSpPr>
          <p:cNvPr id="114" name="Google Shape;114;p121"/>
          <p:cNvSpPr/>
          <p:nvPr/>
        </p:nvSpPr>
        <p:spPr>
          <a:xfrm>
            <a:off x="0" y="838201"/>
            <a:ext cx="12192000" cy="533400"/>
          </a:xfrm>
          <a:prstGeom prst="rect">
            <a:avLst/>
          </a:prstGeom>
          <a:solidFill>
            <a:srgbClr val="FF8C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121"/>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8C3F"/>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21"/>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21"/>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2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121"/>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20" name="Google Shape;120;p121"/>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121" name="Google Shape;121;p121"/>
          <p:cNvPicPr preferRelativeResize="0"/>
          <p:nvPr/>
        </p:nvPicPr>
        <p:blipFill rotWithShape="1">
          <a:blip r:embed="rId2">
            <a:alphaModFix/>
          </a:blip>
          <a:srcRect/>
          <a:stretch/>
        </p:blipFill>
        <p:spPr>
          <a:xfrm>
            <a:off x="10293069" y="419026"/>
            <a:ext cx="1616364" cy="417686"/>
          </a:xfrm>
          <a:prstGeom prst="rect">
            <a:avLst/>
          </a:prstGeom>
          <a:noFill/>
          <a:ln>
            <a:noFill/>
          </a:ln>
        </p:spPr>
      </p:pic>
      <p:sp>
        <p:nvSpPr>
          <p:cNvPr id="122" name="Google Shape;122;p121"/>
          <p:cNvSpPr/>
          <p:nvPr/>
        </p:nvSpPr>
        <p:spPr>
          <a:xfrm>
            <a:off x="10293069" y="6453336"/>
            <a:ext cx="1616364" cy="28803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range Title No Bar - Logo Bottom Right">
  <p:cSld name="Orange Title No Bar - Logo Bottom Right">
    <p:spTree>
      <p:nvGrpSpPr>
        <p:cNvPr id="1" name="Shape 123"/>
        <p:cNvGrpSpPr/>
        <p:nvPr/>
      </p:nvGrpSpPr>
      <p:grpSpPr>
        <a:xfrm>
          <a:off x="0" y="0"/>
          <a:ext cx="0" cy="0"/>
          <a:chOff x="0" y="0"/>
          <a:chExt cx="0" cy="0"/>
        </a:xfrm>
      </p:grpSpPr>
      <p:sp>
        <p:nvSpPr>
          <p:cNvPr id="124" name="Google Shape;124;p120"/>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8C3F"/>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20"/>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20"/>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20"/>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28" name="Google Shape;128;p120"/>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29" name="Google Shape;129;p120"/>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130" name="Google Shape;130;p120"/>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rey Half Horizontal">
  <p:cSld name="Grey Half Horizontal">
    <p:spTree>
      <p:nvGrpSpPr>
        <p:cNvPr id="1" name="Shape 195"/>
        <p:cNvGrpSpPr/>
        <p:nvPr/>
      </p:nvGrpSpPr>
      <p:grpSpPr>
        <a:xfrm>
          <a:off x="0" y="0"/>
          <a:ext cx="0" cy="0"/>
          <a:chOff x="0" y="0"/>
          <a:chExt cx="0" cy="0"/>
        </a:xfrm>
      </p:grpSpPr>
      <p:sp>
        <p:nvSpPr>
          <p:cNvPr id="196" name="Google Shape;196;p135"/>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197" name="Google Shape;197;p135"/>
          <p:cNvSpPr/>
          <p:nvPr/>
        </p:nvSpPr>
        <p:spPr>
          <a:xfrm>
            <a:off x="0" y="3212976"/>
            <a:ext cx="12192000" cy="3645024"/>
          </a:xfrm>
          <a:prstGeom prst="rect">
            <a:avLst/>
          </a:prstGeom>
          <a:solidFill>
            <a:srgbClr val="7C98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8" name="Google Shape;198;p135"/>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135"/>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ey Title Bar - Logo Top Right">
  <p:cSld name="Grey Title Bar - Logo Top Right">
    <p:spTree>
      <p:nvGrpSpPr>
        <p:cNvPr id="1" name="Shape 200"/>
        <p:cNvGrpSpPr/>
        <p:nvPr/>
      </p:nvGrpSpPr>
      <p:grpSpPr>
        <a:xfrm>
          <a:off x="0" y="0"/>
          <a:ext cx="0" cy="0"/>
          <a:chOff x="0" y="0"/>
          <a:chExt cx="0" cy="0"/>
        </a:xfrm>
      </p:grpSpPr>
      <p:sp>
        <p:nvSpPr>
          <p:cNvPr id="201" name="Google Shape;201;p132"/>
          <p:cNvSpPr/>
          <p:nvPr/>
        </p:nvSpPr>
        <p:spPr>
          <a:xfrm>
            <a:off x="0" y="838201"/>
            <a:ext cx="12192000" cy="533400"/>
          </a:xfrm>
          <a:prstGeom prst="rect">
            <a:avLst/>
          </a:prstGeom>
          <a:solidFill>
            <a:srgbClr val="7C98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13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C98AE"/>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132"/>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132"/>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13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06" name="Google Shape;206;p13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207" name="Google Shape;207;p132"/>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208" name="Google Shape;208;p132"/>
          <p:cNvPicPr preferRelativeResize="0"/>
          <p:nvPr/>
        </p:nvPicPr>
        <p:blipFill rotWithShape="1">
          <a:blip r:embed="rId2">
            <a:alphaModFix/>
          </a:blip>
          <a:srcRect/>
          <a:stretch/>
        </p:blipFill>
        <p:spPr>
          <a:xfrm>
            <a:off x="10293069" y="419026"/>
            <a:ext cx="1616364" cy="4176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C2E2"/>
              </a:buClr>
              <a:buSzPts val="2400"/>
              <a:buFont typeface="Arial"/>
              <a:buNone/>
              <a:defRPr sz="2400" b="1" i="0" u="none" strike="noStrike" cap="none">
                <a:solidFill>
                  <a:srgbClr val="00C2E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2"/>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2" name="Google Shape;12;p82"/>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2"/>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6">
            <a:alphaModFix/>
          </a:blip>
          <a:srcRect/>
          <a:stretch/>
        </p:blipFill>
        <p:spPr>
          <a:xfrm>
            <a:off x="10293069" y="6424516"/>
            <a:ext cx="1616364" cy="4176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6" r:id="rId3"/>
    <p:sldLayoutId id="214748365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15"/>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F8C3F"/>
              </a:buClr>
              <a:buSzPts val="2400"/>
              <a:buFont typeface="Arial"/>
              <a:buNone/>
              <a:defRPr sz="2400" b="1" i="0" u="none" strike="noStrike" cap="none">
                <a:solidFill>
                  <a:srgbClr val="FF8C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115"/>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04" name="Google Shape;104;p115"/>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115"/>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15"/>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07" name="Google Shape;107;p115"/>
          <p:cNvPicPr preferRelativeResize="0"/>
          <p:nvPr/>
        </p:nvPicPr>
        <p:blipFill rotWithShape="1">
          <a:blip r:embed="rId5">
            <a:alphaModFix/>
          </a:blip>
          <a:srcRect/>
          <a:stretch/>
        </p:blipFill>
        <p:spPr>
          <a:xfrm>
            <a:off x="10293069" y="6424516"/>
            <a:ext cx="1616364" cy="4176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126"/>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7C98AE"/>
              </a:buClr>
              <a:buSzPts val="2400"/>
              <a:buFont typeface="Arial"/>
              <a:buNone/>
              <a:defRPr sz="2400" b="1" i="0" u="none" strike="noStrike" cap="none">
                <a:solidFill>
                  <a:srgbClr val="7C98A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1" name="Google Shape;191;p126"/>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92" name="Google Shape;192;p12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12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12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81" r:id="rId3"/>
    <p:sldLayoutId id="214748368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1"/>
          <p:cNvSpPr txBox="1">
            <a:spLocks noGrp="1"/>
          </p:cNvSpPr>
          <p:nvPr>
            <p:ph type="title"/>
          </p:nvPr>
        </p:nvSpPr>
        <p:spPr>
          <a:xfrm>
            <a:off x="551384" y="2675121"/>
            <a:ext cx="10363200" cy="13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800"/>
              <a:buFont typeface="Arial"/>
              <a:buNone/>
            </a:pPr>
            <a:r>
              <a:rPr lang="en-US" sz="4400" b="1" dirty="0"/>
              <a:t>Nebraska Mortgage Segments &amp; Market Entry Strategy</a:t>
            </a:r>
            <a:endParaRPr sz="4400" b="1" dirty="0"/>
          </a:p>
        </p:txBody>
      </p:sp>
      <p:sp>
        <p:nvSpPr>
          <p:cNvPr id="633" name="Google Shape;633;p11"/>
          <p:cNvSpPr txBox="1">
            <a:spLocks noGrp="1"/>
          </p:cNvSpPr>
          <p:nvPr>
            <p:ph type="body" idx="1"/>
          </p:nvPr>
        </p:nvSpPr>
        <p:spPr>
          <a:xfrm>
            <a:off x="548384" y="4037132"/>
            <a:ext cx="10369200" cy="100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920"/>
              <a:buNone/>
            </a:pPr>
            <a:r>
              <a:rPr lang="en-US" dirty="0"/>
              <a:t>A Quantitative study of FRM Market in Nebraska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pic>
        <p:nvPicPr>
          <p:cNvPr id="831" name="Google Shape;831;p153" descr="Diagram&#10;&#10;Description automatically generated"/>
          <p:cNvPicPr preferRelativeResize="0"/>
          <p:nvPr/>
        </p:nvPicPr>
        <p:blipFill rotWithShape="1">
          <a:blip r:embed="rId3">
            <a:alphaModFix/>
          </a:blip>
          <a:srcRect l="3132" t="14388" r="3133" b="14388"/>
          <a:stretch/>
        </p:blipFill>
        <p:spPr>
          <a:xfrm>
            <a:off x="9601200" y="180336"/>
            <a:ext cx="2255439" cy="1057681"/>
          </a:xfrm>
          <a:prstGeom prst="rect">
            <a:avLst/>
          </a:prstGeom>
          <a:noFill/>
          <a:ln>
            <a:noFill/>
          </a:ln>
        </p:spPr>
      </p:pic>
      <p:sp>
        <p:nvSpPr>
          <p:cNvPr id="823" name="Google Shape;823;p153"/>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Year 3 Segments and Milestones – Omaha + Lincoln</a:t>
            </a:r>
            <a:endParaRPr/>
          </a:p>
        </p:txBody>
      </p:sp>
      <p:sp>
        <p:nvSpPr>
          <p:cNvPr id="824" name="Google Shape;824;p153"/>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Broaden physical presence &amp; risk appetite to ensure high marginal return</a:t>
            </a:r>
            <a:endParaRPr>
              <a:solidFill>
                <a:srgbClr val="C00000"/>
              </a:solidFill>
            </a:endParaRPr>
          </a:p>
        </p:txBody>
      </p:sp>
      <p:sp>
        <p:nvSpPr>
          <p:cNvPr id="825" name="Google Shape;825;p153"/>
          <p:cNvSpPr/>
          <p:nvPr/>
        </p:nvSpPr>
        <p:spPr>
          <a:xfrm>
            <a:off x="422163" y="13373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Century Gothic"/>
                <a:ea typeface="Century Gothic"/>
                <a:cs typeface="Century Gothic"/>
                <a:sym typeface="Century Gothic"/>
              </a:rPr>
              <a:t>Segment B, C, &amp; D</a:t>
            </a:r>
            <a:endParaRPr sz="1400" b="0" i="0" u="none" strike="noStrike" cap="none" dirty="0">
              <a:solidFill>
                <a:srgbClr val="000000"/>
              </a:solidFill>
              <a:latin typeface="Arial"/>
              <a:ea typeface="Arial"/>
              <a:cs typeface="Arial"/>
              <a:sym typeface="Arial"/>
            </a:endParaRPr>
          </a:p>
        </p:txBody>
      </p:sp>
      <p:sp>
        <p:nvSpPr>
          <p:cNvPr id="826" name="Google Shape;826;p153"/>
          <p:cNvSpPr/>
          <p:nvPr/>
        </p:nvSpPr>
        <p:spPr>
          <a:xfrm rot="-8100000">
            <a:off x="4824869" y="1474290"/>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3"/>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10</a:t>
            </a:fld>
            <a:endParaRPr/>
          </a:p>
        </p:txBody>
      </p:sp>
      <p:sp>
        <p:nvSpPr>
          <p:cNvPr id="828" name="Google Shape;828;p153"/>
          <p:cNvSpPr/>
          <p:nvPr/>
        </p:nvSpPr>
        <p:spPr>
          <a:xfrm>
            <a:off x="6499336" y="13373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 – </a:t>
            </a:r>
            <a:r>
              <a:rPr lang="en-US" sz="1200" b="1" i="0" u="none" strike="noStrike" cap="none">
                <a:solidFill>
                  <a:schemeClr val="lt1"/>
                </a:solidFill>
                <a:latin typeface="Century Gothic"/>
                <a:ea typeface="Century Gothic"/>
                <a:cs typeface="Century Gothic"/>
                <a:sym typeface="Century Gothic"/>
              </a:rPr>
              <a:t>Changes</a:t>
            </a:r>
            <a:endParaRPr sz="1400" b="0" i="0" u="none" strike="noStrike" cap="none">
              <a:solidFill>
                <a:srgbClr val="000000"/>
              </a:solidFill>
              <a:latin typeface="Arial"/>
              <a:ea typeface="Arial"/>
              <a:cs typeface="Arial"/>
              <a:sym typeface="Arial"/>
            </a:endParaRPr>
          </a:p>
        </p:txBody>
      </p:sp>
      <p:sp>
        <p:nvSpPr>
          <p:cNvPr id="829" name="Google Shape;829;p153"/>
          <p:cNvSpPr/>
          <p:nvPr/>
        </p:nvSpPr>
        <p:spPr>
          <a:xfrm rot="-2700000">
            <a:off x="10925557" y="14460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830" name="Google Shape;830;p153"/>
          <p:cNvGraphicFramePr/>
          <p:nvPr/>
        </p:nvGraphicFramePr>
        <p:xfrm>
          <a:off x="553455" y="4888773"/>
          <a:ext cx="11085100" cy="1454505"/>
        </p:xfrm>
        <a:graphic>
          <a:graphicData uri="http://schemas.openxmlformats.org/drawingml/2006/table">
            <a:tbl>
              <a:tblPr>
                <a:noFill/>
                <a:tableStyleId>{A27BACEC-1D74-4A8B-8066-50F5C859ACAD}</a:tableStyleId>
              </a:tblPr>
              <a:tblGrid>
                <a:gridCol w="1633475">
                  <a:extLst>
                    <a:ext uri="{9D8B030D-6E8A-4147-A177-3AD203B41FA5}">
                      <a16:colId xmlns:a16="http://schemas.microsoft.com/office/drawing/2014/main" val="20000"/>
                    </a:ext>
                  </a:extLst>
                </a:gridCol>
                <a:gridCol w="1821175">
                  <a:extLst>
                    <a:ext uri="{9D8B030D-6E8A-4147-A177-3AD203B41FA5}">
                      <a16:colId xmlns:a16="http://schemas.microsoft.com/office/drawing/2014/main" val="20001"/>
                    </a:ext>
                  </a:extLst>
                </a:gridCol>
                <a:gridCol w="1805950">
                  <a:extLst>
                    <a:ext uri="{9D8B030D-6E8A-4147-A177-3AD203B41FA5}">
                      <a16:colId xmlns:a16="http://schemas.microsoft.com/office/drawing/2014/main" val="20002"/>
                    </a:ext>
                  </a:extLst>
                </a:gridCol>
                <a:gridCol w="975350">
                  <a:extLst>
                    <a:ext uri="{9D8B030D-6E8A-4147-A177-3AD203B41FA5}">
                      <a16:colId xmlns:a16="http://schemas.microsoft.com/office/drawing/2014/main" val="20003"/>
                    </a:ext>
                  </a:extLst>
                </a:gridCol>
                <a:gridCol w="2598425">
                  <a:extLst>
                    <a:ext uri="{9D8B030D-6E8A-4147-A177-3AD203B41FA5}">
                      <a16:colId xmlns:a16="http://schemas.microsoft.com/office/drawing/2014/main" val="20004"/>
                    </a:ext>
                  </a:extLst>
                </a:gridCol>
                <a:gridCol w="2250725">
                  <a:extLst>
                    <a:ext uri="{9D8B030D-6E8A-4147-A177-3AD203B41FA5}">
                      <a16:colId xmlns:a16="http://schemas.microsoft.com/office/drawing/2014/main" val="20005"/>
                    </a:ext>
                  </a:extLst>
                </a:gridCol>
              </a:tblGrid>
              <a:tr h="341350">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a:t>
                      </a:r>
                      <a:endParaRPr/>
                    </a:p>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000000"/>
                          </a:solidFill>
                          <a:latin typeface="Century Gothic"/>
                          <a:ea typeface="Century Gothic"/>
                          <a:cs typeface="Century Gothic"/>
                          <a:sym typeface="Century Gothic"/>
                        </a:rPr>
                        <a:t>Default Rate</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77425">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Segment B</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20%</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1%</a:t>
                      </a:r>
                      <a:endParaRPr sz="1100" b="1" i="0" u="none" strike="noStrike" cap="none">
                        <a:solidFill>
                          <a:schemeClr val="dk1"/>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~2.0%</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Between $4.5 and $6M</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0.200%</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77425">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Segment C</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9%</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0.5%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Between $1.3 and$1.5M</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0.045%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77425">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Segment D</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11%</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0.5%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Between $1.4 and $1.7M</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0.055%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774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Aggregate:</a:t>
                      </a:r>
                      <a:endParaRPr sz="1100" b="1"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Between $7.2 and $9.2M</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0.300%</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833" name="Google Shape;833;p153"/>
          <p:cNvSpPr txBox="1"/>
          <p:nvPr/>
        </p:nvSpPr>
        <p:spPr>
          <a:xfrm>
            <a:off x="6499337" y="1704286"/>
            <a:ext cx="4937488" cy="26010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Location:</a:t>
            </a:r>
            <a:endParaRPr dirty="0"/>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Expand to include Lincoln and suburbs between Lincoln and Omaha</a:t>
            </a:r>
            <a:endParaRPr dirty="0"/>
          </a:p>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Property Type: </a:t>
            </a:r>
            <a:endParaRPr dirty="0"/>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Expanded to all property types except Manufactured Homes, which positively correlates to default.</a:t>
            </a:r>
            <a:endParaRPr dirty="0"/>
          </a:p>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Occupancy: </a:t>
            </a:r>
            <a:endParaRPr dirty="0"/>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Expanded the occupancy status to also include secondary. </a:t>
            </a:r>
            <a:endParaRPr dirty="0"/>
          </a:p>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Original Amount, Debt-to-income: </a:t>
            </a:r>
            <a:br>
              <a:rPr lang="en-US" sz="1200" b="1" i="0" u="none" strike="noStrike" cap="none" dirty="0">
                <a:solidFill>
                  <a:srgbClr val="262626"/>
                </a:solidFill>
                <a:latin typeface="Arial"/>
                <a:ea typeface="Arial"/>
                <a:cs typeface="Arial"/>
                <a:sym typeface="Arial"/>
              </a:rPr>
            </a:br>
            <a:r>
              <a:rPr lang="en-US" sz="1200" b="0" i="0" u="none" strike="noStrike" cap="none" dirty="0">
                <a:solidFill>
                  <a:srgbClr val="262626"/>
                </a:solidFill>
                <a:latin typeface="Arial"/>
                <a:ea typeface="Arial"/>
                <a:cs typeface="Arial"/>
                <a:sym typeface="Arial"/>
              </a:rPr>
              <a:t>Extended from ¾ of full dataset to under Fannie Mae limits. </a:t>
            </a:r>
            <a:endParaRPr dirty="0"/>
          </a:p>
          <a:p>
            <a:pPr marL="0" marR="0" lvl="0" indent="0" algn="l" rtl="0">
              <a:lnSpc>
                <a:spcPct val="100000"/>
              </a:lnSpc>
              <a:spcBef>
                <a:spcPts val="600"/>
              </a:spcBef>
              <a:spcAft>
                <a:spcPts val="0"/>
              </a:spcAft>
              <a:buClr>
                <a:srgbClr val="262626"/>
              </a:buClr>
              <a:buSzPts val="1200"/>
              <a:buFont typeface="Arial"/>
              <a:buNone/>
            </a:pPr>
            <a:endParaRPr sz="1200" b="0" i="0" u="none" strike="noStrike" cap="none" dirty="0">
              <a:solidFill>
                <a:srgbClr val="262626"/>
              </a:solidFill>
              <a:latin typeface="Arial"/>
              <a:ea typeface="Arial"/>
              <a:cs typeface="Arial"/>
              <a:sym typeface="Arial"/>
            </a:endParaRPr>
          </a:p>
        </p:txBody>
      </p:sp>
      <p:graphicFrame>
        <p:nvGraphicFramePr>
          <p:cNvPr id="836" name="Google Shape;836;p153"/>
          <p:cNvGraphicFramePr/>
          <p:nvPr>
            <p:extLst>
              <p:ext uri="{D42A27DB-BD31-4B8C-83A1-F6EECF244321}">
                <p14:modId xmlns:p14="http://schemas.microsoft.com/office/powerpoint/2010/main" val="4267268921"/>
              </p:ext>
            </p:extLst>
          </p:nvPr>
        </p:nvGraphicFramePr>
        <p:xfrm>
          <a:off x="385952" y="2007379"/>
          <a:ext cx="4997075" cy="2399600"/>
        </p:xfrm>
        <a:graphic>
          <a:graphicData uri="http://schemas.openxmlformats.org/drawingml/2006/table">
            <a:tbl>
              <a:tblPr bandRow="1">
                <a:noFill/>
                <a:tableStyleId>{EE99EACD-3FB3-436D-8301-74692E939700}</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3895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dirty="0">
                          <a:solidFill>
                            <a:schemeClr val="dk1"/>
                          </a:solidFill>
                          <a:latin typeface="Century Gothic"/>
                          <a:ea typeface="Century Gothic"/>
                          <a:cs typeface="Century Gothic"/>
                          <a:sym typeface="Century Gothic"/>
                        </a:rPr>
                        <a:t>3-digit ZIP code:</a:t>
                      </a:r>
                      <a:endParaRPr sz="1600" b="1"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681 (</a:t>
                      </a:r>
                      <a:r>
                        <a:rPr lang="en-US" sz="1100" b="1" u="none" strike="noStrike" cap="none"/>
                        <a:t>B</a:t>
                      </a:r>
                      <a:r>
                        <a:rPr lang="en-US" sz="1100" u="none" strike="noStrike" cap="none">
                          <a:latin typeface="Century Gothic"/>
                          <a:ea typeface="Century Gothic"/>
                          <a:cs typeface="Century Gothic"/>
                          <a:sym typeface="Century Gothic"/>
                        </a:rPr>
                        <a:t>: Omaha) &amp; 685 (</a:t>
                      </a:r>
                      <a:r>
                        <a:rPr lang="en-US" sz="1100" b="1" u="none" strike="noStrike" cap="none"/>
                        <a:t>C</a:t>
                      </a:r>
                      <a:r>
                        <a:rPr lang="en-US" sz="1100" u="none" strike="noStrike" cap="none">
                          <a:latin typeface="Century Gothic"/>
                          <a:ea typeface="Century Gothic"/>
                          <a:cs typeface="Century Gothic"/>
                          <a:sym typeface="Century Gothic"/>
                        </a:rPr>
                        <a:t>: Lincoln) &amp; </a:t>
                      </a:r>
                      <a:endParaRPr sz="1400" u="none" strike="noStrike" cap="none"/>
                    </a:p>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680 (</a:t>
                      </a:r>
                      <a:r>
                        <a:rPr lang="en-US" sz="1100" b="1" u="none" strike="noStrike" cap="none"/>
                        <a:t>D</a:t>
                      </a:r>
                      <a:r>
                        <a:rPr lang="en-US" sz="1100" u="none" strike="noStrike" cap="none">
                          <a:latin typeface="Century Gothic"/>
                          <a:ea typeface="Century Gothic"/>
                          <a:cs typeface="Century Gothic"/>
                          <a:sym typeface="Century Gothic"/>
                        </a:rPr>
                        <a:t>: Omaha suburbs)</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Exclude Manufactured Home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Exclude cash-out refinance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Principal &amp; Second</a:t>
                      </a:r>
                      <a:endParaRPr sz="110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3</a:t>
                      </a:r>
                      <a:r>
                        <a:rPr lang="en-US" sz="1100" i="0" u="none" strike="noStrike" cap="none" baseline="30000">
                          <a:solidFill>
                            <a:schemeClr val="dk1"/>
                          </a:solidFill>
                          <a:latin typeface="Century Gothic"/>
                          <a:ea typeface="Century Gothic"/>
                          <a:cs typeface="Century Gothic"/>
                          <a:sym typeface="Century Gothic"/>
                        </a:rPr>
                        <a:t>rd</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a:t>
                      </a:r>
                      <a:r>
                        <a:rPr lang="en-US" sz="1100" i="0" u="none" strike="noStrike" cap="none" baseline="30000">
                          <a:solidFill>
                            <a:schemeClr val="dk1"/>
                          </a:solidFill>
                          <a:latin typeface="Century Gothic"/>
                          <a:ea typeface="Century Gothic"/>
                          <a:cs typeface="Century Gothic"/>
                          <a:sym typeface="Century Gothic"/>
                        </a:rPr>
                        <a:t>st</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Max</a:t>
                      </a:r>
                      <a:r>
                        <a:rPr lang="en-US" sz="1100" u="none" strike="noStrike" cap="none" baseline="30000" dirty="0">
                          <a:latin typeface="Century Gothic"/>
                          <a:ea typeface="Century Gothic"/>
                          <a:cs typeface="Century Gothic"/>
                          <a:sym typeface="Century Gothic"/>
                        </a:rPr>
                        <a:t>[1]</a:t>
                      </a:r>
                      <a:r>
                        <a:rPr lang="en-US" sz="1100" u="none" strike="noStrike" cap="none" dirty="0">
                          <a:latin typeface="Century Gothic"/>
                          <a:ea typeface="Century Gothic"/>
                          <a:cs typeface="Century Gothic"/>
                          <a:sym typeface="Century Gothic"/>
                        </a:rPr>
                        <a:t> </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Limit of 50%</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cxnSp>
        <p:nvCxnSpPr>
          <p:cNvPr id="837" name="Google Shape;837;p153"/>
          <p:cNvCxnSpPr/>
          <p:nvPr/>
        </p:nvCxnSpPr>
        <p:spPr>
          <a:xfrm rot="10800000">
            <a:off x="2579961" y="2158123"/>
            <a:ext cx="0" cy="2236077"/>
          </a:xfrm>
          <a:prstGeom prst="straightConnector1">
            <a:avLst/>
          </a:prstGeom>
          <a:noFill/>
          <a:ln w="9525" cap="rnd" cmpd="sng">
            <a:solidFill>
              <a:srgbClr val="3A4AC5"/>
            </a:solidFill>
            <a:prstDash val="dashDot"/>
            <a:round/>
            <a:headEnd type="none" w="sm" len="sm"/>
            <a:tailEnd type="none" w="sm" len="sm"/>
          </a:ln>
        </p:spPr>
      </p:cxnSp>
      <p:sp>
        <p:nvSpPr>
          <p:cNvPr id="17" name="Google Shape;726;p177">
            <a:extLst>
              <a:ext uri="{FF2B5EF4-FFF2-40B4-BE49-F238E27FC236}">
                <a16:creationId xmlns:a16="http://schemas.microsoft.com/office/drawing/2014/main" id="{C1602231-3A4A-4F3C-85E7-F7635F7F344B}"/>
              </a:ext>
            </a:extLst>
          </p:cNvPr>
          <p:cNvSpPr txBox="1"/>
          <p:nvPr/>
        </p:nvSpPr>
        <p:spPr>
          <a:xfrm>
            <a:off x="865475" y="651984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Fannie Mae’s limit on maximum loan amount are different from year to year and periodically adjusted. </a:t>
            </a:r>
            <a:endParaRPr sz="1400" b="0" i="0" u="none" strike="noStrike" cap="none" dirty="0">
              <a:solidFill>
                <a:srgbClr val="000000"/>
              </a:solidFill>
              <a:latin typeface="Arial"/>
              <a:ea typeface="Arial"/>
              <a:cs typeface="Arial"/>
              <a:sym typeface="Arial"/>
            </a:endParaRPr>
          </a:p>
        </p:txBody>
      </p:sp>
      <p:sp>
        <p:nvSpPr>
          <p:cNvPr id="2" name="Google Shape;813;gf7da5a2cee_0_16">
            <a:extLst>
              <a:ext uri="{FF2B5EF4-FFF2-40B4-BE49-F238E27FC236}">
                <a16:creationId xmlns:a16="http://schemas.microsoft.com/office/drawing/2014/main" id="{77AF2211-89CA-E4B2-2B0D-E5BC779E1B39}"/>
              </a:ext>
            </a:extLst>
          </p:cNvPr>
          <p:cNvSpPr/>
          <p:nvPr/>
        </p:nvSpPr>
        <p:spPr>
          <a:xfrm>
            <a:off x="422163" y="4471619"/>
            <a:ext cx="11163405" cy="391409"/>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3" name="Google Shape;807;gf7da5a2cee_0_16">
            <a:extLst>
              <a:ext uri="{FF2B5EF4-FFF2-40B4-BE49-F238E27FC236}">
                <a16:creationId xmlns:a16="http://schemas.microsoft.com/office/drawing/2014/main" id="{95BD845B-DB1E-8FFA-A207-D0B384C54A9C}"/>
              </a:ext>
            </a:extLst>
          </p:cNvPr>
          <p:cNvSpPr txBox="1"/>
          <p:nvPr/>
        </p:nvSpPr>
        <p:spPr>
          <a:xfrm>
            <a:off x="500531" y="1731115"/>
            <a:ext cx="1152283"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364DC5"/>
                </a:solidFill>
                <a:latin typeface="Century Gothic"/>
                <a:ea typeface="Century Gothic"/>
                <a:cs typeface="Century Gothic"/>
                <a:sym typeface="Century Gothic"/>
              </a:rPr>
              <a:t>Variables</a:t>
            </a:r>
            <a:endParaRPr sz="1400" b="0" i="0" u="none" strike="noStrike" cap="none" dirty="0">
              <a:solidFill>
                <a:srgbClr val="000000"/>
              </a:solidFill>
              <a:latin typeface="Arial"/>
              <a:ea typeface="Arial"/>
              <a:cs typeface="Arial"/>
              <a:sym typeface="Arial"/>
            </a:endParaRPr>
          </a:p>
        </p:txBody>
      </p:sp>
      <p:sp>
        <p:nvSpPr>
          <p:cNvPr id="4" name="Google Shape;808;gf7da5a2cee_0_16">
            <a:extLst>
              <a:ext uri="{FF2B5EF4-FFF2-40B4-BE49-F238E27FC236}">
                <a16:creationId xmlns:a16="http://schemas.microsoft.com/office/drawing/2014/main" id="{3A79FE5F-128E-E9D1-701B-B5E3CE7F3962}"/>
              </a:ext>
            </a:extLst>
          </p:cNvPr>
          <p:cNvSpPr txBox="1"/>
          <p:nvPr/>
        </p:nvSpPr>
        <p:spPr>
          <a:xfrm>
            <a:off x="3358769" y="1722421"/>
            <a:ext cx="1323438"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4" name="Google Shape;825;p153">
            <a:extLst>
              <a:ext uri="{FF2B5EF4-FFF2-40B4-BE49-F238E27FC236}">
                <a16:creationId xmlns:a16="http://schemas.microsoft.com/office/drawing/2014/main" id="{3599988E-8E52-D14F-D1C7-633AD2A1E9DF}"/>
              </a:ext>
            </a:extLst>
          </p:cNvPr>
          <p:cNvSpPr/>
          <p:nvPr/>
        </p:nvSpPr>
        <p:spPr>
          <a:xfrm>
            <a:off x="422163" y="13373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Century Gothic"/>
                <a:ea typeface="Century Gothic"/>
                <a:cs typeface="Century Gothic"/>
                <a:sym typeface="Century Gothic"/>
              </a:rPr>
              <a:t>Segment E &amp; F</a:t>
            </a:r>
            <a:endParaRPr sz="1400" b="0" i="0" u="none" strike="noStrike" cap="none" dirty="0">
              <a:solidFill>
                <a:srgbClr val="000000"/>
              </a:solidFill>
              <a:latin typeface="Arial"/>
              <a:ea typeface="Arial"/>
              <a:cs typeface="Arial"/>
              <a:sym typeface="Arial"/>
            </a:endParaRPr>
          </a:p>
        </p:txBody>
      </p:sp>
      <p:sp>
        <p:nvSpPr>
          <p:cNvPr id="843" name="Google Shape;843;p156"/>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Year 5 Segments and Milestones – East Nebraska</a:t>
            </a:r>
            <a:endParaRPr/>
          </a:p>
        </p:txBody>
      </p:sp>
      <p:sp>
        <p:nvSpPr>
          <p:cNvPr id="844" name="Google Shape;844;p156"/>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dirty="0"/>
              <a:t>Grow GLMB’s presence and widen segment definition to capture higher market share</a:t>
            </a:r>
            <a:endParaRPr dirty="0">
              <a:solidFill>
                <a:srgbClr val="C00000"/>
              </a:solidFill>
            </a:endParaRPr>
          </a:p>
        </p:txBody>
      </p:sp>
      <p:graphicFrame>
        <p:nvGraphicFramePr>
          <p:cNvPr id="845" name="Google Shape;845;p156"/>
          <p:cNvGraphicFramePr/>
          <p:nvPr>
            <p:extLst>
              <p:ext uri="{D42A27DB-BD31-4B8C-83A1-F6EECF244321}">
                <p14:modId xmlns:p14="http://schemas.microsoft.com/office/powerpoint/2010/main" val="4179114875"/>
              </p:ext>
            </p:extLst>
          </p:nvPr>
        </p:nvGraphicFramePr>
        <p:xfrm>
          <a:off x="385952" y="2007379"/>
          <a:ext cx="4997075" cy="2392000"/>
        </p:xfrm>
        <a:graphic>
          <a:graphicData uri="http://schemas.openxmlformats.org/drawingml/2006/table">
            <a:tbl>
              <a:tblPr>
                <a:noFill/>
                <a:tableStyleId>{A27BACEC-1D74-4A8B-8066-50F5C859ACAD}</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dirty="0">
                          <a:solidFill>
                            <a:schemeClr val="dk1"/>
                          </a:solidFill>
                          <a:latin typeface="Century Gothic"/>
                          <a:ea typeface="Century Gothic"/>
                          <a:cs typeface="Century Gothic"/>
                          <a:sym typeface="Century Gothic"/>
                        </a:rPr>
                        <a:t>3-digit ZIP code:</a:t>
                      </a:r>
                      <a:endParaRPr sz="1600" b="1"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680, 681, 685 (</a:t>
                      </a:r>
                      <a:r>
                        <a:rPr lang="en-US" sz="1100" b="1" u="none" strike="noStrike" cap="none" dirty="0"/>
                        <a:t>E</a:t>
                      </a:r>
                      <a:r>
                        <a:rPr lang="en-US" sz="1100" u="none" strike="noStrike" cap="none" dirty="0">
                          <a:latin typeface="Century Gothic"/>
                          <a:ea typeface="Century Gothic"/>
                          <a:cs typeface="Century Gothic"/>
                          <a:sym typeface="Century Gothic"/>
                        </a:rPr>
                        <a:t>) &amp; 683</a:t>
                      </a:r>
                      <a:r>
                        <a:rPr lang="en-US" sz="1100" u="none" strike="noStrike" cap="none" baseline="30000" dirty="0">
                          <a:latin typeface="Century Gothic"/>
                          <a:ea typeface="Century Gothic"/>
                          <a:cs typeface="Century Gothic"/>
                          <a:sym typeface="Century Gothic"/>
                        </a:rPr>
                        <a:t>[1]</a:t>
                      </a:r>
                      <a:r>
                        <a:rPr lang="en-US" sz="1100" u="none" strike="noStrike" cap="none" dirty="0">
                          <a:latin typeface="Century Gothic"/>
                          <a:ea typeface="Century Gothic"/>
                          <a:cs typeface="Century Gothic"/>
                          <a:sym typeface="Century Gothic"/>
                        </a:rPr>
                        <a:t> , 686, 687 (</a:t>
                      </a:r>
                      <a:r>
                        <a:rPr lang="en-US" sz="1100" b="1" u="none" strike="noStrike" cap="none" dirty="0"/>
                        <a:t>F</a:t>
                      </a:r>
                      <a:r>
                        <a:rPr lang="en-US" sz="1100" u="none" strike="noStrike" cap="none" dirty="0">
                          <a:latin typeface="Century Gothic"/>
                          <a:ea typeface="Century Gothic"/>
                          <a:cs typeface="Century Gothic"/>
                          <a:sym typeface="Century Gothic"/>
                        </a:rPr>
                        <a:t>)</a:t>
                      </a:r>
                      <a:endParaRPr sz="1100" u="none" strike="noStrike" cap="none" dirty="0">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Exclude Manufactured Home</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Purchase, Cash-out, Refinance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Principal &amp; Second &amp; Investor </a:t>
                      </a:r>
                      <a:endParaRPr sz="110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a:t>
                      </a:r>
                      <a:r>
                        <a:rPr lang="en-US" sz="1100" u="none" strike="noStrike" cap="none">
                          <a:latin typeface="Century Gothic"/>
                          <a:ea typeface="Century Gothic"/>
                          <a:cs typeface="Century Gothic"/>
                          <a:sym typeface="Century Gothic"/>
                        </a:rPr>
                        <a:t>85</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15</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Max</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50% of Fannie Mae Limit</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850" name="Google Shape;850;p156"/>
          <p:cNvSpPr/>
          <p:nvPr/>
        </p:nvSpPr>
        <p:spPr>
          <a:xfrm rot="-8100000">
            <a:off x="4824869" y="147426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56"/>
          <p:cNvSpPr txBox="1">
            <a:spLocks noGrp="1"/>
          </p:cNvSpPr>
          <p:nvPr>
            <p:ph type="body" idx="2"/>
          </p:nvPr>
        </p:nvSpPr>
        <p:spPr>
          <a:xfrm>
            <a:off x="6499337" y="1884614"/>
            <a:ext cx="4937400" cy="3004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200" b="1" dirty="0"/>
              <a:t>Location:</a:t>
            </a:r>
            <a:endParaRPr sz="1400" dirty="0">
              <a:solidFill>
                <a:schemeClr val="dk1"/>
              </a:solidFill>
            </a:endParaRPr>
          </a:p>
          <a:p>
            <a:pPr marL="0" lvl="0" indent="0" algn="l" rtl="0">
              <a:lnSpc>
                <a:spcPct val="100000"/>
              </a:lnSpc>
              <a:spcBef>
                <a:spcPts val="0"/>
              </a:spcBef>
              <a:spcAft>
                <a:spcPts val="0"/>
              </a:spcAft>
              <a:buSzPts val="1200"/>
              <a:buNone/>
            </a:pPr>
            <a:r>
              <a:rPr lang="en-US" sz="1200" dirty="0"/>
              <a:t>Expand to include all east Nebraska (3-digit ZIP of 683, 686, 687)</a:t>
            </a:r>
            <a:endParaRPr sz="1400" dirty="0">
              <a:solidFill>
                <a:schemeClr val="dk1"/>
              </a:solidFill>
            </a:endParaRPr>
          </a:p>
          <a:p>
            <a:pPr marL="0" lvl="0" indent="0" algn="l" rtl="0">
              <a:lnSpc>
                <a:spcPct val="100000"/>
              </a:lnSpc>
              <a:spcBef>
                <a:spcPts val="1200"/>
              </a:spcBef>
              <a:spcAft>
                <a:spcPts val="0"/>
              </a:spcAft>
              <a:buClr>
                <a:schemeClr val="dk1"/>
              </a:buClr>
              <a:buSzPts val="1200"/>
              <a:buFont typeface="Arial"/>
              <a:buNone/>
            </a:pPr>
            <a:r>
              <a:rPr lang="en-US" sz="1200" b="1" dirty="0"/>
              <a:t>Loan Purpose:</a:t>
            </a:r>
            <a:r>
              <a:rPr lang="en-US" sz="1200" dirty="0"/>
              <a:t> </a:t>
            </a:r>
            <a:endParaRPr sz="1200" dirty="0">
              <a:solidFill>
                <a:schemeClr val="dk1"/>
              </a:solidFill>
            </a:endParaRPr>
          </a:p>
          <a:p>
            <a:pPr marL="0" lvl="0" indent="0" algn="l" rtl="0">
              <a:lnSpc>
                <a:spcPct val="100000"/>
              </a:lnSpc>
              <a:spcBef>
                <a:spcPts val="0"/>
              </a:spcBef>
              <a:spcAft>
                <a:spcPts val="0"/>
              </a:spcAft>
              <a:buSzPts val="1200"/>
              <a:buNone/>
            </a:pPr>
            <a:r>
              <a:rPr lang="en-US" sz="1200" dirty="0"/>
              <a:t>Expand to include Purchase, Cash-out, and Refinance. </a:t>
            </a:r>
            <a:endParaRPr sz="1200" dirty="0"/>
          </a:p>
          <a:p>
            <a:pPr marL="0" lvl="0" indent="0" algn="l" rtl="0">
              <a:lnSpc>
                <a:spcPct val="100000"/>
              </a:lnSpc>
              <a:spcBef>
                <a:spcPts val="1200"/>
              </a:spcBef>
              <a:spcAft>
                <a:spcPts val="0"/>
              </a:spcAft>
              <a:buSzPts val="1200"/>
              <a:buNone/>
            </a:pPr>
            <a:r>
              <a:rPr lang="en-US" sz="1200" b="1" dirty="0"/>
              <a:t>Occupancy: </a:t>
            </a:r>
            <a:endParaRPr sz="1400" dirty="0">
              <a:solidFill>
                <a:schemeClr val="dk1"/>
              </a:solidFill>
            </a:endParaRPr>
          </a:p>
          <a:p>
            <a:pPr marL="0" lvl="0" indent="0" algn="l" rtl="0">
              <a:lnSpc>
                <a:spcPct val="100000"/>
              </a:lnSpc>
              <a:spcBef>
                <a:spcPts val="0"/>
              </a:spcBef>
              <a:spcAft>
                <a:spcPts val="0"/>
              </a:spcAft>
              <a:buSzPts val="1200"/>
              <a:buNone/>
            </a:pPr>
            <a:r>
              <a:rPr lang="en-US" sz="1200" dirty="0"/>
              <a:t>Expanded the occupancy status to also include investment.</a:t>
            </a:r>
            <a:endParaRPr sz="1200" dirty="0"/>
          </a:p>
          <a:p>
            <a:pPr marL="0" lvl="0" indent="0" algn="l" rtl="0">
              <a:lnSpc>
                <a:spcPct val="100000"/>
              </a:lnSpc>
              <a:spcBef>
                <a:spcPts val="1200"/>
              </a:spcBef>
              <a:spcAft>
                <a:spcPts val="0"/>
              </a:spcAft>
              <a:buSzPts val="1200"/>
              <a:buNone/>
            </a:pPr>
            <a:r>
              <a:rPr lang="en-US" sz="1200" b="1" dirty="0"/>
              <a:t>Rate Deviation, Credit Score, Original Amount, Debt-to-income: </a:t>
            </a:r>
            <a:br>
              <a:rPr lang="en-US" sz="1200" b="1" dirty="0"/>
            </a:br>
            <a:r>
              <a:rPr lang="en-US" sz="1200" dirty="0"/>
              <a:t>Lifted rate deviation threshold to 85</a:t>
            </a:r>
            <a:r>
              <a:rPr lang="en-US" sz="1200" baseline="30000" dirty="0"/>
              <a:t>th</a:t>
            </a:r>
            <a:r>
              <a:rPr lang="en-US" sz="1200" dirty="0"/>
              <a:t> percentile, lowered credit score threshold to 15</a:t>
            </a:r>
            <a:r>
              <a:rPr lang="en-US" sz="1200" baseline="30000" dirty="0"/>
              <a:t>th</a:t>
            </a:r>
            <a:r>
              <a:rPr lang="en-US" sz="1200" dirty="0"/>
              <a:t> percentile, so that a wider segment may qualify. </a:t>
            </a:r>
            <a:endParaRPr dirty="0"/>
          </a:p>
          <a:p>
            <a:pPr marL="0" lvl="0" indent="0" algn="l" rtl="0">
              <a:lnSpc>
                <a:spcPct val="100000"/>
              </a:lnSpc>
              <a:spcBef>
                <a:spcPts val="1200"/>
              </a:spcBef>
              <a:spcAft>
                <a:spcPts val="600"/>
              </a:spcAft>
              <a:buSzPts val="1200"/>
              <a:buNone/>
            </a:pPr>
            <a:endParaRPr sz="1400" dirty="0"/>
          </a:p>
        </p:txBody>
      </p:sp>
      <p:sp>
        <p:nvSpPr>
          <p:cNvPr id="852" name="Google Shape;852;p156"/>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11</a:t>
            </a:fld>
            <a:endParaRPr/>
          </a:p>
        </p:txBody>
      </p:sp>
      <p:graphicFrame>
        <p:nvGraphicFramePr>
          <p:cNvPr id="856" name="Google Shape;856;p156"/>
          <p:cNvGraphicFramePr/>
          <p:nvPr/>
        </p:nvGraphicFramePr>
        <p:xfrm>
          <a:off x="553455" y="4948073"/>
          <a:ext cx="11085125" cy="1285080"/>
        </p:xfrm>
        <a:graphic>
          <a:graphicData uri="http://schemas.openxmlformats.org/drawingml/2006/table">
            <a:tbl>
              <a:tblPr>
                <a:noFill/>
                <a:tableStyleId>{A27BACEC-1D74-4A8B-8066-50F5C859ACAD}</a:tableStyleId>
              </a:tblPr>
              <a:tblGrid>
                <a:gridCol w="1397275">
                  <a:extLst>
                    <a:ext uri="{9D8B030D-6E8A-4147-A177-3AD203B41FA5}">
                      <a16:colId xmlns:a16="http://schemas.microsoft.com/office/drawing/2014/main" val="20000"/>
                    </a:ext>
                  </a:extLst>
                </a:gridCol>
                <a:gridCol w="1988825">
                  <a:extLst>
                    <a:ext uri="{9D8B030D-6E8A-4147-A177-3AD203B41FA5}">
                      <a16:colId xmlns:a16="http://schemas.microsoft.com/office/drawing/2014/main" val="20001"/>
                    </a:ext>
                  </a:extLst>
                </a:gridCol>
                <a:gridCol w="1889750">
                  <a:extLst>
                    <a:ext uri="{9D8B030D-6E8A-4147-A177-3AD203B41FA5}">
                      <a16:colId xmlns:a16="http://schemas.microsoft.com/office/drawing/2014/main" val="20002"/>
                    </a:ext>
                  </a:extLst>
                </a:gridCol>
                <a:gridCol w="1196350">
                  <a:extLst>
                    <a:ext uri="{9D8B030D-6E8A-4147-A177-3AD203B41FA5}">
                      <a16:colId xmlns:a16="http://schemas.microsoft.com/office/drawing/2014/main" val="20003"/>
                    </a:ext>
                  </a:extLst>
                </a:gridCol>
                <a:gridCol w="2476500">
                  <a:extLst>
                    <a:ext uri="{9D8B030D-6E8A-4147-A177-3AD203B41FA5}">
                      <a16:colId xmlns:a16="http://schemas.microsoft.com/office/drawing/2014/main" val="20004"/>
                    </a:ext>
                  </a:extLst>
                </a:gridCol>
                <a:gridCol w="2136425">
                  <a:extLst>
                    <a:ext uri="{9D8B030D-6E8A-4147-A177-3AD203B41FA5}">
                      <a16:colId xmlns:a16="http://schemas.microsoft.com/office/drawing/2014/main" val="20005"/>
                    </a:ext>
                  </a:extLst>
                </a:gridCol>
              </a:tblGrid>
              <a:tr h="313425">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a:t>
                      </a:r>
                      <a:endParaRPr/>
                    </a:p>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000000"/>
                          </a:solidFill>
                          <a:latin typeface="Century Gothic"/>
                          <a:ea typeface="Century Gothic"/>
                          <a:cs typeface="Century Gothic"/>
                          <a:sym typeface="Century Gothic"/>
                        </a:rPr>
                        <a:t>Default Rate</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E</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50%</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2%</a:t>
                      </a:r>
                      <a:endParaRPr sz="1100" b="1" i="0" u="none" strike="noStrike" cap="none">
                        <a:solidFill>
                          <a:schemeClr val="dk1"/>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$24 and $36M</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1.000%</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F</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5%</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1.5%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$2.4 and$2.7M</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0.075%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313425">
                <a:tc>
                  <a:txBody>
                    <a:bodyPr/>
                    <a:lstStyle/>
                    <a:p>
                      <a:pPr marL="0" marR="0" lvl="0" indent="0" algn="ctr" rtl="0">
                        <a:lnSpc>
                          <a:spcPct val="100000"/>
                        </a:lnSpc>
                        <a:spcBef>
                          <a:spcPts val="0"/>
                        </a:spcBef>
                        <a:spcAft>
                          <a:spcPts val="0"/>
                        </a:spcAft>
                        <a:buClr>
                          <a:schemeClr val="dk1"/>
                        </a:buClr>
                        <a:buSzPts val="1100"/>
                        <a:buFont typeface="Arial"/>
                        <a:buNone/>
                      </a:pPr>
                      <a:r>
                        <a:rPr lang="en-US" sz="1100" b="1" u="none" strike="noStrike" cap="none">
                          <a:latin typeface="Century Gothic"/>
                          <a:ea typeface="Century Gothic"/>
                          <a:cs typeface="Century Gothic"/>
                          <a:sym typeface="Century Gothic"/>
                        </a:rPr>
                        <a:t>Aggregate</a:t>
                      </a:r>
                      <a:endParaRPr sz="1100" b="1"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Between $26.4 and $38.7M</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1.075%</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pic>
        <p:nvPicPr>
          <p:cNvPr id="857" name="Google Shape;857;p156" descr="Diagram, map&#10;&#10;Description automatically generated"/>
          <p:cNvPicPr preferRelativeResize="0"/>
          <p:nvPr/>
        </p:nvPicPr>
        <p:blipFill rotWithShape="1">
          <a:blip r:embed="rId3">
            <a:alphaModFix/>
          </a:blip>
          <a:srcRect l="4423" t="15183" r="4421" b="15182"/>
          <a:stretch/>
        </p:blipFill>
        <p:spPr>
          <a:xfrm>
            <a:off x="9601201" y="182880"/>
            <a:ext cx="2283908" cy="1076742"/>
          </a:xfrm>
          <a:prstGeom prst="rect">
            <a:avLst/>
          </a:prstGeom>
          <a:noFill/>
          <a:ln>
            <a:noFill/>
          </a:ln>
        </p:spPr>
      </p:pic>
      <p:sp>
        <p:nvSpPr>
          <p:cNvPr id="858" name="Google Shape;858;p156"/>
          <p:cNvSpPr txBox="1"/>
          <p:nvPr/>
        </p:nvSpPr>
        <p:spPr>
          <a:xfrm>
            <a:off x="865475" y="646269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[1] 3-digit ZIP code of 683 is a merger of 684 and 683. Check Appendix B for details. </a:t>
            </a:r>
            <a:endParaRPr sz="900" b="0" i="0" u="none" strike="noStrike" cap="none">
              <a:solidFill>
                <a:srgbClr val="7F7F7F"/>
              </a:solidFill>
              <a:latin typeface="Arial"/>
              <a:ea typeface="Arial"/>
              <a:cs typeface="Arial"/>
              <a:sym typeface="Arial"/>
            </a:endParaRPr>
          </a:p>
        </p:txBody>
      </p:sp>
      <p:sp>
        <p:nvSpPr>
          <p:cNvPr id="2" name="Google Shape;813;gf7da5a2cee_0_16">
            <a:extLst>
              <a:ext uri="{FF2B5EF4-FFF2-40B4-BE49-F238E27FC236}">
                <a16:creationId xmlns:a16="http://schemas.microsoft.com/office/drawing/2014/main" id="{E16839A5-0668-4DBE-715F-EA98AABBCFC3}"/>
              </a:ext>
            </a:extLst>
          </p:cNvPr>
          <p:cNvSpPr/>
          <p:nvPr/>
        </p:nvSpPr>
        <p:spPr>
          <a:xfrm>
            <a:off x="422163" y="4471619"/>
            <a:ext cx="11163405" cy="391409"/>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5" name="Google Shape;828;p153">
            <a:extLst>
              <a:ext uri="{FF2B5EF4-FFF2-40B4-BE49-F238E27FC236}">
                <a16:creationId xmlns:a16="http://schemas.microsoft.com/office/drawing/2014/main" id="{794F5BF8-A2CB-E98E-C716-D4C29A0673C7}"/>
              </a:ext>
            </a:extLst>
          </p:cNvPr>
          <p:cNvSpPr/>
          <p:nvPr/>
        </p:nvSpPr>
        <p:spPr>
          <a:xfrm>
            <a:off x="6499336" y="13373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 – </a:t>
            </a:r>
            <a:r>
              <a:rPr lang="en-US" sz="1200" b="1" i="0" u="none" strike="noStrike" cap="none">
                <a:solidFill>
                  <a:schemeClr val="lt1"/>
                </a:solidFill>
                <a:latin typeface="Century Gothic"/>
                <a:ea typeface="Century Gothic"/>
                <a:cs typeface="Century Gothic"/>
                <a:sym typeface="Century Gothic"/>
              </a:rPr>
              <a:t>Changes</a:t>
            </a:r>
            <a:endParaRPr sz="1400" b="0" i="0" u="none" strike="noStrike" cap="none">
              <a:solidFill>
                <a:srgbClr val="000000"/>
              </a:solidFill>
              <a:latin typeface="Arial"/>
              <a:ea typeface="Arial"/>
              <a:cs typeface="Arial"/>
              <a:sym typeface="Arial"/>
            </a:endParaRPr>
          </a:p>
        </p:txBody>
      </p:sp>
      <p:sp>
        <p:nvSpPr>
          <p:cNvPr id="6" name="Google Shape;829;p153">
            <a:extLst>
              <a:ext uri="{FF2B5EF4-FFF2-40B4-BE49-F238E27FC236}">
                <a16:creationId xmlns:a16="http://schemas.microsoft.com/office/drawing/2014/main" id="{8BF9A24B-F959-D1EE-B00C-E039A0315FAB}"/>
              </a:ext>
            </a:extLst>
          </p:cNvPr>
          <p:cNvSpPr/>
          <p:nvPr/>
        </p:nvSpPr>
        <p:spPr>
          <a:xfrm rot="18900000">
            <a:off x="10925557" y="14460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807;gf7da5a2cee_0_16">
            <a:extLst>
              <a:ext uri="{FF2B5EF4-FFF2-40B4-BE49-F238E27FC236}">
                <a16:creationId xmlns:a16="http://schemas.microsoft.com/office/drawing/2014/main" id="{F9DC111D-3872-5638-19AB-D937DC60BE36}"/>
              </a:ext>
            </a:extLst>
          </p:cNvPr>
          <p:cNvSpPr txBox="1"/>
          <p:nvPr/>
        </p:nvSpPr>
        <p:spPr>
          <a:xfrm>
            <a:off x="500531" y="1731115"/>
            <a:ext cx="1152283"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364DC5"/>
                </a:solidFill>
                <a:latin typeface="Century Gothic"/>
                <a:ea typeface="Century Gothic"/>
                <a:cs typeface="Century Gothic"/>
                <a:sym typeface="Century Gothic"/>
              </a:rPr>
              <a:t>Variables</a:t>
            </a:r>
            <a:endParaRPr sz="1400" b="0" i="0" u="none" strike="noStrike" cap="none" dirty="0">
              <a:solidFill>
                <a:srgbClr val="000000"/>
              </a:solidFill>
              <a:latin typeface="Arial"/>
              <a:ea typeface="Arial"/>
              <a:cs typeface="Arial"/>
              <a:sym typeface="Arial"/>
            </a:endParaRPr>
          </a:p>
        </p:txBody>
      </p:sp>
      <p:sp>
        <p:nvSpPr>
          <p:cNvPr id="8" name="Google Shape;808;gf7da5a2cee_0_16">
            <a:extLst>
              <a:ext uri="{FF2B5EF4-FFF2-40B4-BE49-F238E27FC236}">
                <a16:creationId xmlns:a16="http://schemas.microsoft.com/office/drawing/2014/main" id="{46CD5E7D-2EA7-EC07-20E7-4C02CAB6EE71}"/>
              </a:ext>
            </a:extLst>
          </p:cNvPr>
          <p:cNvSpPr txBox="1"/>
          <p:nvPr/>
        </p:nvSpPr>
        <p:spPr>
          <a:xfrm>
            <a:off x="3358769" y="1722421"/>
            <a:ext cx="1323438"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cxnSp>
        <p:nvCxnSpPr>
          <p:cNvPr id="12" name="Google Shape;837;p153">
            <a:extLst>
              <a:ext uri="{FF2B5EF4-FFF2-40B4-BE49-F238E27FC236}">
                <a16:creationId xmlns:a16="http://schemas.microsoft.com/office/drawing/2014/main" id="{C15F95FE-2BD9-6E6E-62BC-40C414BC12F9}"/>
              </a:ext>
            </a:extLst>
          </p:cNvPr>
          <p:cNvCxnSpPr/>
          <p:nvPr/>
        </p:nvCxnSpPr>
        <p:spPr>
          <a:xfrm rot="10800000">
            <a:off x="2579961" y="2120023"/>
            <a:ext cx="0" cy="2236077"/>
          </a:xfrm>
          <a:prstGeom prst="straightConnector1">
            <a:avLst/>
          </a:prstGeom>
          <a:noFill/>
          <a:ln w="9525" cap="rnd" cmpd="sng">
            <a:solidFill>
              <a:srgbClr val="3A4AC5"/>
            </a:solidFill>
            <a:prstDash val="dashDot"/>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57"/>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Year 10+ Segments and Milestones – Entire Nebraska</a:t>
            </a:r>
            <a:endParaRPr/>
          </a:p>
        </p:txBody>
      </p:sp>
      <p:sp>
        <p:nvSpPr>
          <p:cNvPr id="865" name="Google Shape;865;p157"/>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Become an established institution in NE with significant and stable market share</a:t>
            </a:r>
            <a:endParaRPr>
              <a:solidFill>
                <a:srgbClr val="C00000"/>
              </a:solidFill>
            </a:endParaRPr>
          </a:p>
        </p:txBody>
      </p:sp>
      <p:graphicFrame>
        <p:nvGraphicFramePr>
          <p:cNvPr id="866" name="Google Shape;866;p157"/>
          <p:cNvGraphicFramePr/>
          <p:nvPr>
            <p:extLst>
              <p:ext uri="{D42A27DB-BD31-4B8C-83A1-F6EECF244321}">
                <p14:modId xmlns:p14="http://schemas.microsoft.com/office/powerpoint/2010/main" val="1666921909"/>
              </p:ext>
            </p:extLst>
          </p:nvPr>
        </p:nvGraphicFramePr>
        <p:xfrm>
          <a:off x="385952" y="2007379"/>
          <a:ext cx="4997075" cy="2392000"/>
        </p:xfrm>
        <a:graphic>
          <a:graphicData uri="http://schemas.openxmlformats.org/drawingml/2006/table">
            <a:tbl>
              <a:tblPr>
                <a:noFill/>
                <a:tableStyleId>{A27BACEC-1D74-4A8B-8066-50F5C859ACAD}</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3-digit ZIP code: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East NE (</a:t>
                      </a:r>
                      <a:r>
                        <a:rPr lang="en-US" sz="1100" b="1" u="none" strike="noStrike" cap="none"/>
                        <a:t>G</a:t>
                      </a:r>
                      <a:r>
                        <a:rPr lang="en-US" sz="1100" u="none" strike="noStrike" cap="none">
                          <a:latin typeface="Century Gothic"/>
                          <a:ea typeface="Century Gothic"/>
                          <a:cs typeface="Century Gothic"/>
                          <a:sym typeface="Century Gothic"/>
                        </a:rPr>
                        <a:t>) &amp; West NE (</a:t>
                      </a:r>
                      <a:r>
                        <a:rPr lang="en-US" sz="1100" b="1" u="none" strike="noStrike" cap="none"/>
                        <a:t>H</a:t>
                      </a:r>
                      <a:r>
                        <a:rPr lang="en-US" sz="1100" u="none" strike="noStrike" cap="none">
                          <a:latin typeface="Century Gothic"/>
                          <a:ea typeface="Century Gothic"/>
                          <a:cs typeface="Century Gothic"/>
                          <a:sym typeface="Century Gothic"/>
                        </a:rPr>
                        <a:t>)</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Exclude Manufactured Home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Exclude Ref</a:t>
                      </a:r>
                      <a:r>
                        <a:rPr lang="en-US" sz="1100" u="none" strike="noStrike" cap="none">
                          <a:latin typeface="Century Gothic"/>
                          <a:ea typeface="Century Gothic"/>
                          <a:cs typeface="Century Gothic"/>
                          <a:sym typeface="Century Gothic"/>
                        </a:rPr>
                        <a:t>inance-Not Specified </a:t>
                      </a:r>
                      <a:r>
                        <a:rPr lang="en-US" sz="1100" i="0" u="none" strike="noStrike" cap="none">
                          <a:solidFill>
                            <a:schemeClr val="dk1"/>
                          </a:solidFill>
                          <a:latin typeface="Century Gothic"/>
                          <a:ea typeface="Century Gothic"/>
                          <a:cs typeface="Century Gothic"/>
                          <a:sym typeface="Century Gothic"/>
                        </a:rPr>
                        <a:t> </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Principal &amp; Second &amp; Investor </a:t>
                      </a:r>
                      <a:endParaRPr sz="110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a:t>
                      </a:r>
                      <a:r>
                        <a:rPr lang="en-US" sz="1100" u="none" strike="noStrike" cap="none">
                          <a:latin typeface="Century Gothic"/>
                          <a:ea typeface="Century Gothic"/>
                          <a:cs typeface="Century Gothic"/>
                          <a:sym typeface="Century Gothic"/>
                        </a:rPr>
                        <a:t>90</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a:t>
                      </a:r>
                      <a:r>
                        <a:rPr lang="en-US" sz="1100" u="none" strike="noStrike" cap="none">
                          <a:latin typeface="Century Gothic"/>
                          <a:ea typeface="Century Gothic"/>
                          <a:cs typeface="Century Gothic"/>
                          <a:sym typeface="Century Gothic"/>
                        </a:rPr>
                        <a:t>0</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Max</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dirty="0">
                          <a:solidFill>
                            <a:schemeClr val="dk1"/>
                          </a:solidFill>
                          <a:latin typeface="Century Gothic"/>
                          <a:ea typeface="Century Gothic"/>
                          <a:cs typeface="Century Gothic"/>
                          <a:sym typeface="Century Gothic"/>
                        </a:rPr>
                        <a:t>Debt-to-income</a:t>
                      </a:r>
                      <a:endParaRPr sz="1600" b="1"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50% of Fannie Mae Limit</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872" name="Google Shape;872;p157"/>
          <p:cNvSpPr txBox="1">
            <a:spLocks noGrp="1"/>
          </p:cNvSpPr>
          <p:nvPr>
            <p:ph type="body" idx="2"/>
          </p:nvPr>
        </p:nvSpPr>
        <p:spPr>
          <a:xfrm>
            <a:off x="6499337" y="1871154"/>
            <a:ext cx="4937400" cy="2207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200" b="1"/>
              <a:t>Location:</a:t>
            </a:r>
            <a:endParaRPr sz="1400">
              <a:solidFill>
                <a:schemeClr val="dk1"/>
              </a:solidFill>
            </a:endParaRPr>
          </a:p>
          <a:p>
            <a:pPr marL="0" lvl="0" indent="0" algn="l" rtl="0">
              <a:lnSpc>
                <a:spcPct val="100000"/>
              </a:lnSpc>
              <a:spcBef>
                <a:spcPts val="600"/>
              </a:spcBef>
              <a:spcAft>
                <a:spcPts val="0"/>
              </a:spcAft>
              <a:buSzPts val="1200"/>
              <a:buNone/>
            </a:pPr>
            <a:r>
              <a:rPr lang="en-US" sz="1200"/>
              <a:t>The branch expanded to include all Nebraska areas.</a:t>
            </a:r>
            <a:endParaRPr/>
          </a:p>
          <a:p>
            <a:pPr marL="0" lvl="0" indent="0" algn="l" rtl="0">
              <a:lnSpc>
                <a:spcPct val="100000"/>
              </a:lnSpc>
              <a:spcBef>
                <a:spcPts val="600"/>
              </a:spcBef>
              <a:spcAft>
                <a:spcPts val="0"/>
              </a:spcAft>
              <a:buSzPts val="1200"/>
              <a:buNone/>
            </a:pPr>
            <a:endParaRPr sz="1200"/>
          </a:p>
          <a:p>
            <a:pPr marL="0" lvl="0" indent="0" algn="l" rtl="0">
              <a:lnSpc>
                <a:spcPct val="100000"/>
              </a:lnSpc>
              <a:spcBef>
                <a:spcPts val="0"/>
              </a:spcBef>
              <a:spcAft>
                <a:spcPts val="0"/>
              </a:spcAft>
              <a:buSzPts val="1200"/>
              <a:buNone/>
            </a:pPr>
            <a:r>
              <a:rPr lang="en-US" sz="1200" b="1"/>
              <a:t>Rate Deviation, Credit Score, Original Amount, Debt-to-income:</a:t>
            </a:r>
            <a:endParaRPr/>
          </a:p>
          <a:p>
            <a:pPr marL="0" lvl="0" indent="0" algn="l" rtl="0">
              <a:lnSpc>
                <a:spcPct val="100000"/>
              </a:lnSpc>
              <a:spcBef>
                <a:spcPts val="600"/>
              </a:spcBef>
              <a:spcAft>
                <a:spcPts val="600"/>
              </a:spcAft>
              <a:buSzPts val="1200"/>
              <a:buNone/>
            </a:pPr>
            <a:r>
              <a:rPr lang="en-US" sz="1200"/>
              <a:t>Lifted rate deviation threshold to 90</a:t>
            </a:r>
            <a:r>
              <a:rPr lang="en-US" sz="1200" baseline="30000"/>
              <a:t>th</a:t>
            </a:r>
            <a:r>
              <a:rPr lang="en-US" sz="1200"/>
              <a:t> percentile, lowered credit score threshold to 10</a:t>
            </a:r>
            <a:r>
              <a:rPr lang="en-US" sz="1200" baseline="30000"/>
              <a:t>th</a:t>
            </a:r>
            <a:r>
              <a:rPr lang="en-US" sz="1200"/>
              <a:t> percentile, so that a wider segment may qualify.</a:t>
            </a:r>
            <a:endParaRPr sz="1400"/>
          </a:p>
        </p:txBody>
      </p:sp>
      <p:sp>
        <p:nvSpPr>
          <p:cNvPr id="873" name="Google Shape;873;p157"/>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12</a:t>
            </a:fld>
            <a:endParaRPr/>
          </a:p>
        </p:txBody>
      </p:sp>
      <p:graphicFrame>
        <p:nvGraphicFramePr>
          <p:cNvPr id="877" name="Google Shape;877;p157"/>
          <p:cNvGraphicFramePr/>
          <p:nvPr/>
        </p:nvGraphicFramePr>
        <p:xfrm>
          <a:off x="553442" y="4948073"/>
          <a:ext cx="11085100" cy="1285080"/>
        </p:xfrm>
        <a:graphic>
          <a:graphicData uri="http://schemas.openxmlformats.org/drawingml/2006/table">
            <a:tbl>
              <a:tblPr>
                <a:noFill/>
                <a:tableStyleId>{A27BACEC-1D74-4A8B-8066-50F5C859ACAD}</a:tableStyleId>
              </a:tblPr>
              <a:tblGrid>
                <a:gridCol w="1359175">
                  <a:extLst>
                    <a:ext uri="{9D8B030D-6E8A-4147-A177-3AD203B41FA5}">
                      <a16:colId xmlns:a16="http://schemas.microsoft.com/office/drawing/2014/main" val="20000"/>
                    </a:ext>
                  </a:extLst>
                </a:gridCol>
                <a:gridCol w="1965950">
                  <a:extLst>
                    <a:ext uri="{9D8B030D-6E8A-4147-A177-3AD203B41FA5}">
                      <a16:colId xmlns:a16="http://schemas.microsoft.com/office/drawing/2014/main" val="20001"/>
                    </a:ext>
                  </a:extLst>
                </a:gridCol>
                <a:gridCol w="1859275">
                  <a:extLst>
                    <a:ext uri="{9D8B030D-6E8A-4147-A177-3AD203B41FA5}">
                      <a16:colId xmlns:a16="http://schemas.microsoft.com/office/drawing/2014/main" val="20002"/>
                    </a:ext>
                  </a:extLst>
                </a:gridCol>
                <a:gridCol w="1158250">
                  <a:extLst>
                    <a:ext uri="{9D8B030D-6E8A-4147-A177-3AD203B41FA5}">
                      <a16:colId xmlns:a16="http://schemas.microsoft.com/office/drawing/2014/main" val="20003"/>
                    </a:ext>
                  </a:extLst>
                </a:gridCol>
                <a:gridCol w="2636525">
                  <a:extLst>
                    <a:ext uri="{9D8B030D-6E8A-4147-A177-3AD203B41FA5}">
                      <a16:colId xmlns:a16="http://schemas.microsoft.com/office/drawing/2014/main" val="20004"/>
                    </a:ext>
                  </a:extLst>
                </a:gridCol>
                <a:gridCol w="2105925">
                  <a:extLst>
                    <a:ext uri="{9D8B030D-6E8A-4147-A177-3AD203B41FA5}">
                      <a16:colId xmlns:a16="http://schemas.microsoft.com/office/drawing/2014/main" val="20005"/>
                    </a:ext>
                  </a:extLst>
                </a:gridCol>
              </a:tblGrid>
              <a:tr h="313425">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a:t>
                      </a:r>
                      <a:endParaRPr/>
                    </a:p>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000000"/>
                          </a:solidFill>
                          <a:latin typeface="Century Gothic"/>
                          <a:ea typeface="Century Gothic"/>
                          <a:cs typeface="Century Gothic"/>
                          <a:sym typeface="Century Gothic"/>
                        </a:rPr>
                        <a:t>Default Rate</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G</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76%</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4%</a:t>
                      </a:r>
                      <a:endParaRPr sz="1100" b="1" i="0" u="none" strike="noStrike" cap="none">
                        <a:solidFill>
                          <a:schemeClr val="dk1"/>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$72 and $92 Million</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3.04%</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H</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10%</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3%</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~3.5%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$8.1 and$9.6 Million</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0.30%</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Aggregate</a:t>
                      </a:r>
                      <a:endParaRPr sz="1100" b="1"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Between $80.1and $101.6 Million</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3.34%</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pic>
        <p:nvPicPr>
          <p:cNvPr id="878" name="Google Shape;878;p157"/>
          <p:cNvPicPr preferRelativeResize="0"/>
          <p:nvPr/>
        </p:nvPicPr>
        <p:blipFill rotWithShape="1">
          <a:blip r:embed="rId3">
            <a:alphaModFix/>
          </a:blip>
          <a:srcRect l="4161" t="14392" r="4159" b="14392"/>
          <a:stretch/>
        </p:blipFill>
        <p:spPr>
          <a:xfrm>
            <a:off x="9601200" y="182880"/>
            <a:ext cx="2346077" cy="1124712"/>
          </a:xfrm>
          <a:prstGeom prst="rect">
            <a:avLst/>
          </a:prstGeom>
          <a:noFill/>
          <a:ln>
            <a:noFill/>
          </a:ln>
        </p:spPr>
      </p:pic>
      <p:sp>
        <p:nvSpPr>
          <p:cNvPr id="8" name="Google Shape;825;p153">
            <a:extLst>
              <a:ext uri="{FF2B5EF4-FFF2-40B4-BE49-F238E27FC236}">
                <a16:creationId xmlns:a16="http://schemas.microsoft.com/office/drawing/2014/main" id="{738A3C68-8BBB-CFBD-A7B6-C2D830FD959A}"/>
              </a:ext>
            </a:extLst>
          </p:cNvPr>
          <p:cNvSpPr/>
          <p:nvPr/>
        </p:nvSpPr>
        <p:spPr>
          <a:xfrm>
            <a:off x="422163" y="13373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Century Gothic"/>
                <a:ea typeface="Century Gothic"/>
                <a:cs typeface="Century Gothic"/>
                <a:sym typeface="Century Gothic"/>
              </a:rPr>
              <a:t>Segment </a:t>
            </a:r>
            <a:r>
              <a:rPr lang="en-US" sz="1600" b="1" dirty="0">
                <a:solidFill>
                  <a:schemeClr val="lt1"/>
                </a:solidFill>
                <a:latin typeface="Century Gothic"/>
                <a:ea typeface="Century Gothic"/>
                <a:cs typeface="Century Gothic"/>
                <a:sym typeface="Century Gothic"/>
              </a:rPr>
              <a:t>G</a:t>
            </a:r>
            <a:r>
              <a:rPr lang="en-US" sz="1600" b="1" i="0" u="none" strike="noStrike" cap="none" dirty="0">
                <a:solidFill>
                  <a:schemeClr val="lt1"/>
                </a:solidFill>
                <a:latin typeface="Century Gothic"/>
                <a:ea typeface="Century Gothic"/>
                <a:cs typeface="Century Gothic"/>
                <a:sym typeface="Century Gothic"/>
              </a:rPr>
              <a:t> &amp; </a:t>
            </a:r>
            <a:r>
              <a:rPr lang="en-US" sz="1600" b="1" dirty="0">
                <a:solidFill>
                  <a:schemeClr val="lt1"/>
                </a:solidFill>
                <a:latin typeface="Century Gothic"/>
                <a:ea typeface="Century Gothic"/>
                <a:cs typeface="Century Gothic"/>
                <a:sym typeface="Century Gothic"/>
              </a:rPr>
              <a:t>H</a:t>
            </a:r>
            <a:endParaRPr sz="1400" b="0" i="0" u="none" strike="noStrike" cap="none" dirty="0">
              <a:solidFill>
                <a:srgbClr val="000000"/>
              </a:solidFill>
              <a:latin typeface="Arial"/>
              <a:ea typeface="Arial"/>
              <a:cs typeface="Arial"/>
              <a:sym typeface="Arial"/>
            </a:endParaRPr>
          </a:p>
        </p:txBody>
      </p:sp>
      <p:sp>
        <p:nvSpPr>
          <p:cNvPr id="9" name="Google Shape;850;p156">
            <a:extLst>
              <a:ext uri="{FF2B5EF4-FFF2-40B4-BE49-F238E27FC236}">
                <a16:creationId xmlns:a16="http://schemas.microsoft.com/office/drawing/2014/main" id="{5152ACDF-D4EE-444E-67F6-93BD0D9119BD}"/>
              </a:ext>
            </a:extLst>
          </p:cNvPr>
          <p:cNvSpPr/>
          <p:nvPr/>
        </p:nvSpPr>
        <p:spPr>
          <a:xfrm rot="13500000">
            <a:off x="4824869" y="147426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828;p153">
            <a:extLst>
              <a:ext uri="{FF2B5EF4-FFF2-40B4-BE49-F238E27FC236}">
                <a16:creationId xmlns:a16="http://schemas.microsoft.com/office/drawing/2014/main" id="{F02EF88D-0047-92BB-AA93-564C79C5427B}"/>
              </a:ext>
            </a:extLst>
          </p:cNvPr>
          <p:cNvSpPr/>
          <p:nvPr/>
        </p:nvSpPr>
        <p:spPr>
          <a:xfrm>
            <a:off x="6499336" y="13373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 – </a:t>
            </a:r>
            <a:r>
              <a:rPr lang="en-US" sz="1200" b="1" i="0" u="none" strike="noStrike" cap="none">
                <a:solidFill>
                  <a:schemeClr val="lt1"/>
                </a:solidFill>
                <a:latin typeface="Century Gothic"/>
                <a:ea typeface="Century Gothic"/>
                <a:cs typeface="Century Gothic"/>
                <a:sym typeface="Century Gothic"/>
              </a:rPr>
              <a:t>Changes</a:t>
            </a:r>
            <a:endParaRPr sz="1400" b="0" i="0" u="none" strike="noStrike" cap="none">
              <a:solidFill>
                <a:srgbClr val="000000"/>
              </a:solidFill>
              <a:latin typeface="Arial"/>
              <a:ea typeface="Arial"/>
              <a:cs typeface="Arial"/>
              <a:sym typeface="Arial"/>
            </a:endParaRPr>
          </a:p>
        </p:txBody>
      </p:sp>
      <p:sp>
        <p:nvSpPr>
          <p:cNvPr id="11" name="Google Shape;829;p153">
            <a:extLst>
              <a:ext uri="{FF2B5EF4-FFF2-40B4-BE49-F238E27FC236}">
                <a16:creationId xmlns:a16="http://schemas.microsoft.com/office/drawing/2014/main" id="{2C157E9F-CCB7-5160-F9BE-EBA01DDF0417}"/>
              </a:ext>
            </a:extLst>
          </p:cNvPr>
          <p:cNvSpPr/>
          <p:nvPr/>
        </p:nvSpPr>
        <p:spPr>
          <a:xfrm rot="18900000">
            <a:off x="10925557" y="14460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807;gf7da5a2cee_0_16">
            <a:extLst>
              <a:ext uri="{FF2B5EF4-FFF2-40B4-BE49-F238E27FC236}">
                <a16:creationId xmlns:a16="http://schemas.microsoft.com/office/drawing/2014/main" id="{E934DD07-8E8B-4632-319C-11D3A209DB83}"/>
              </a:ext>
            </a:extLst>
          </p:cNvPr>
          <p:cNvSpPr txBox="1"/>
          <p:nvPr/>
        </p:nvSpPr>
        <p:spPr>
          <a:xfrm>
            <a:off x="500531" y="1731115"/>
            <a:ext cx="1152283"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364DC5"/>
                </a:solidFill>
                <a:latin typeface="Century Gothic"/>
                <a:ea typeface="Century Gothic"/>
                <a:cs typeface="Century Gothic"/>
                <a:sym typeface="Century Gothic"/>
              </a:rPr>
              <a:t>Variables</a:t>
            </a:r>
            <a:endParaRPr sz="1400" b="0" i="0" u="none" strike="noStrike" cap="none" dirty="0">
              <a:solidFill>
                <a:srgbClr val="000000"/>
              </a:solidFill>
              <a:latin typeface="Arial"/>
              <a:ea typeface="Arial"/>
              <a:cs typeface="Arial"/>
              <a:sym typeface="Arial"/>
            </a:endParaRPr>
          </a:p>
        </p:txBody>
      </p:sp>
      <p:sp>
        <p:nvSpPr>
          <p:cNvPr id="13" name="Google Shape;808;gf7da5a2cee_0_16">
            <a:extLst>
              <a:ext uri="{FF2B5EF4-FFF2-40B4-BE49-F238E27FC236}">
                <a16:creationId xmlns:a16="http://schemas.microsoft.com/office/drawing/2014/main" id="{61BF438C-BD5C-4F9B-936D-4A112DA29D94}"/>
              </a:ext>
            </a:extLst>
          </p:cNvPr>
          <p:cNvSpPr txBox="1"/>
          <p:nvPr/>
        </p:nvSpPr>
        <p:spPr>
          <a:xfrm>
            <a:off x="3358769" y="1722421"/>
            <a:ext cx="1323438"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cxnSp>
        <p:nvCxnSpPr>
          <p:cNvPr id="15" name="Google Shape;837;p153">
            <a:extLst>
              <a:ext uri="{FF2B5EF4-FFF2-40B4-BE49-F238E27FC236}">
                <a16:creationId xmlns:a16="http://schemas.microsoft.com/office/drawing/2014/main" id="{C8B0463C-BC68-0C8C-5BEB-6C37D603158E}"/>
              </a:ext>
            </a:extLst>
          </p:cNvPr>
          <p:cNvCxnSpPr/>
          <p:nvPr/>
        </p:nvCxnSpPr>
        <p:spPr>
          <a:xfrm rot="10800000">
            <a:off x="2579961" y="2158123"/>
            <a:ext cx="0" cy="2236077"/>
          </a:xfrm>
          <a:prstGeom prst="straightConnector1">
            <a:avLst/>
          </a:prstGeom>
          <a:noFill/>
          <a:ln w="9525" cap="rnd" cmpd="sng">
            <a:solidFill>
              <a:srgbClr val="3A4AC5"/>
            </a:solidFill>
            <a:prstDash val="dashDot"/>
            <a:round/>
            <a:headEnd type="none" w="sm" len="sm"/>
            <a:tailEnd type="none" w="sm" len="sm"/>
          </a:ln>
        </p:spPr>
      </p:cxnSp>
      <p:sp>
        <p:nvSpPr>
          <p:cNvPr id="16" name="Google Shape;813;gf7da5a2cee_0_16">
            <a:extLst>
              <a:ext uri="{FF2B5EF4-FFF2-40B4-BE49-F238E27FC236}">
                <a16:creationId xmlns:a16="http://schemas.microsoft.com/office/drawing/2014/main" id="{D75BB901-1750-5565-0E39-2CC890EE69B6}"/>
              </a:ext>
            </a:extLst>
          </p:cNvPr>
          <p:cNvSpPr/>
          <p:nvPr/>
        </p:nvSpPr>
        <p:spPr>
          <a:xfrm>
            <a:off x="422163" y="4471619"/>
            <a:ext cx="11163405" cy="391409"/>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60"/>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dirty="0"/>
              <a:t>Summary</a:t>
            </a:r>
            <a:endParaRPr dirty="0"/>
          </a:p>
        </p:txBody>
      </p:sp>
      <p:sp>
        <p:nvSpPr>
          <p:cNvPr id="884" name="Google Shape;884;p160"/>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13</a:t>
            </a:fld>
            <a:endParaRPr/>
          </a:p>
        </p:txBody>
      </p:sp>
      <p:sp>
        <p:nvSpPr>
          <p:cNvPr id="886" name="Google Shape;886;p160"/>
          <p:cNvSpPr txBox="1">
            <a:spLocks noGrp="1"/>
          </p:cNvSpPr>
          <p:nvPr>
            <p:ph type="body" idx="2"/>
          </p:nvPr>
        </p:nvSpPr>
        <p:spPr>
          <a:xfrm>
            <a:off x="1352551" y="5200650"/>
            <a:ext cx="8782049" cy="914400"/>
          </a:xfrm>
          <a:prstGeom prst="rect">
            <a:avLst/>
          </a:prstGeom>
          <a:noFill/>
          <a:ln>
            <a:noFill/>
          </a:ln>
        </p:spPr>
        <p:txBody>
          <a:bodyPr spcFirstLastPara="1" wrap="square" lIns="91425" tIns="45700" rIns="91425" bIns="45700" anchor="t" anchorCtr="0">
            <a:noAutofit/>
          </a:bodyPr>
          <a:lstStyle/>
          <a:p>
            <a:pPr marL="152400" indent="0">
              <a:spcBef>
                <a:spcPts val="600"/>
              </a:spcBef>
              <a:buNone/>
            </a:pPr>
            <a:r>
              <a:rPr lang="en-US" sz="1600" dirty="0"/>
              <a:t>We proposed a business plan with detailed segment for Year 1, Year 3, Year 5, &amp; Year 10+. </a:t>
            </a:r>
          </a:p>
          <a:p>
            <a:pPr marL="152400" indent="0">
              <a:spcBef>
                <a:spcPts val="600"/>
              </a:spcBef>
              <a:buNone/>
            </a:pPr>
            <a:r>
              <a:rPr lang="en-US" sz="1600" dirty="0"/>
              <a:t>According to our business plan, Great Lakes Midwest Bank will reach a 3.34% market share in Nebraska’s Fixed-Rate-Mortgage market.</a:t>
            </a:r>
          </a:p>
        </p:txBody>
      </p:sp>
      <p:sp>
        <p:nvSpPr>
          <p:cNvPr id="12" name="Google Shape;774;p155">
            <a:extLst>
              <a:ext uri="{FF2B5EF4-FFF2-40B4-BE49-F238E27FC236}">
                <a16:creationId xmlns:a16="http://schemas.microsoft.com/office/drawing/2014/main" id="{8A01AC2A-AFC2-47A4-962E-ADEED99CBD76}"/>
              </a:ext>
            </a:extLst>
          </p:cNvPr>
          <p:cNvSpPr/>
          <p:nvPr/>
        </p:nvSpPr>
        <p:spPr>
          <a:xfrm rot="5400000">
            <a:off x="-1310363" y="3412307"/>
            <a:ext cx="4953981" cy="283504"/>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Arial"/>
              <a:buNone/>
            </a:pPr>
            <a:endParaRPr sz="900" b="0" i="0" u="none" strike="noStrike" cap="none">
              <a:solidFill>
                <a:srgbClr val="FFFFFF"/>
              </a:solidFill>
              <a:latin typeface="Century Gothic"/>
              <a:ea typeface="Century Gothic"/>
              <a:cs typeface="Century Gothic"/>
              <a:sym typeface="Century Gothic"/>
            </a:endParaRPr>
          </a:p>
        </p:txBody>
      </p:sp>
      <p:sp>
        <p:nvSpPr>
          <p:cNvPr id="13" name="Google Shape;775;p155">
            <a:extLst>
              <a:ext uri="{FF2B5EF4-FFF2-40B4-BE49-F238E27FC236}">
                <a16:creationId xmlns:a16="http://schemas.microsoft.com/office/drawing/2014/main" id="{E94F71CF-048D-4426-990F-6C748C46FF6D}"/>
              </a:ext>
            </a:extLst>
          </p:cNvPr>
          <p:cNvSpPr/>
          <p:nvPr/>
        </p:nvSpPr>
        <p:spPr>
          <a:xfrm>
            <a:off x="1085872" y="1232872"/>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780;p155">
            <a:extLst>
              <a:ext uri="{FF2B5EF4-FFF2-40B4-BE49-F238E27FC236}">
                <a16:creationId xmlns:a16="http://schemas.microsoft.com/office/drawing/2014/main" id="{C7C9C8A2-70D2-46B0-8690-49DB1D901988}"/>
              </a:ext>
            </a:extLst>
          </p:cNvPr>
          <p:cNvSpPr/>
          <p:nvPr/>
        </p:nvSpPr>
        <p:spPr>
          <a:xfrm>
            <a:off x="1085872" y="3380953"/>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785;p155">
            <a:extLst>
              <a:ext uri="{FF2B5EF4-FFF2-40B4-BE49-F238E27FC236}">
                <a16:creationId xmlns:a16="http://schemas.microsoft.com/office/drawing/2014/main" id="{A0BFB8E1-014E-4442-B141-37ABFF6B6123}"/>
              </a:ext>
            </a:extLst>
          </p:cNvPr>
          <p:cNvSpPr/>
          <p:nvPr/>
        </p:nvSpPr>
        <p:spPr>
          <a:xfrm>
            <a:off x="1085872" y="432232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 name="Google Shape;786;p155">
            <a:extLst>
              <a:ext uri="{FF2B5EF4-FFF2-40B4-BE49-F238E27FC236}">
                <a16:creationId xmlns:a16="http://schemas.microsoft.com/office/drawing/2014/main" id="{135A6226-F3BB-4124-955E-6AD444067479}"/>
              </a:ext>
            </a:extLst>
          </p:cNvPr>
          <p:cNvSpPr/>
          <p:nvPr/>
        </p:nvSpPr>
        <p:spPr>
          <a:xfrm>
            <a:off x="1085872" y="536402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745;gf809f7d253_1_48">
            <a:extLst>
              <a:ext uri="{FF2B5EF4-FFF2-40B4-BE49-F238E27FC236}">
                <a16:creationId xmlns:a16="http://schemas.microsoft.com/office/drawing/2014/main" id="{81164AB2-AD32-4ACA-9705-99AF20EA862B}"/>
              </a:ext>
            </a:extLst>
          </p:cNvPr>
          <p:cNvSpPr txBox="1">
            <a:spLocks/>
          </p:cNvSpPr>
          <p:nvPr/>
        </p:nvSpPr>
        <p:spPr>
          <a:xfrm>
            <a:off x="1352550" y="1069687"/>
            <a:ext cx="8480558"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320040"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2pPr>
            <a:lvl3pPr marL="1371600" marR="0" lvl="2" indent="-320039"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3pPr>
            <a:lvl4pPr marL="1828800" marR="0" lvl="3" indent="-320039"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4pPr>
            <a:lvl5pPr marL="2286000" marR="0" lvl="4" indent="-320039"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5pPr>
            <a:lvl6pPr marL="2743200" marR="0" lvl="5" indent="-320039" algn="l" rtl="0">
              <a:lnSpc>
                <a:spcPct val="100000"/>
              </a:lnSpc>
              <a:spcBef>
                <a:spcPts val="600"/>
              </a:spcBef>
              <a:spcAft>
                <a:spcPts val="0"/>
              </a:spcAft>
              <a:buClr>
                <a:schemeClr val="dk1"/>
              </a:buClr>
              <a:buSzPts val="1440"/>
              <a:buFont typeface="Arial"/>
              <a:buChar char="•"/>
              <a:defRPr sz="1300" b="0" i="0" u="none" strike="noStrike" cap="none">
                <a:solidFill>
                  <a:schemeClr val="dk1"/>
                </a:solidFill>
                <a:latin typeface="Arial"/>
                <a:ea typeface="Arial"/>
                <a:cs typeface="Arial"/>
                <a:sym typeface="Arial"/>
              </a:defRPr>
            </a:lvl6pPr>
            <a:lvl7pPr marL="3200400" marR="0" lvl="6" indent="-320039" algn="l" rtl="0">
              <a:lnSpc>
                <a:spcPct val="100000"/>
              </a:lnSpc>
              <a:spcBef>
                <a:spcPts val="600"/>
              </a:spcBef>
              <a:spcAft>
                <a:spcPts val="0"/>
              </a:spcAft>
              <a:buClr>
                <a:schemeClr val="dk1"/>
              </a:buClr>
              <a:buSzPts val="1440"/>
              <a:buFont typeface="Arial"/>
              <a:buChar char="•"/>
              <a:defRPr sz="1300" b="0" i="0" u="none" strike="noStrike" cap="none">
                <a:solidFill>
                  <a:schemeClr val="dk1"/>
                </a:solidFill>
                <a:latin typeface="Arial"/>
                <a:ea typeface="Arial"/>
                <a:cs typeface="Arial"/>
                <a:sym typeface="Arial"/>
              </a:defRPr>
            </a:lvl7pPr>
            <a:lvl8pPr marL="3657600" marR="0" lvl="7" indent="-320040" algn="l" rtl="0">
              <a:lnSpc>
                <a:spcPct val="100000"/>
              </a:lnSpc>
              <a:spcBef>
                <a:spcPts val="600"/>
              </a:spcBef>
              <a:spcAft>
                <a:spcPts val="0"/>
              </a:spcAft>
              <a:buClr>
                <a:schemeClr val="dk1"/>
              </a:buClr>
              <a:buSzPts val="1440"/>
              <a:buFont typeface="Arial"/>
              <a:buChar char="•"/>
              <a:defRPr sz="1300" b="0" i="0" u="none" strike="noStrike" cap="none">
                <a:solidFill>
                  <a:schemeClr val="dk1"/>
                </a:solidFill>
                <a:latin typeface="Arial"/>
                <a:ea typeface="Arial"/>
                <a:cs typeface="Arial"/>
                <a:sym typeface="Arial"/>
              </a:defRPr>
            </a:lvl8pPr>
            <a:lvl9pPr marL="4114800" marR="0" lvl="8" indent="-320040" algn="l" rtl="0">
              <a:lnSpc>
                <a:spcPct val="100000"/>
              </a:lnSpc>
              <a:spcBef>
                <a:spcPts val="600"/>
              </a:spcBef>
              <a:spcAft>
                <a:spcPts val="600"/>
              </a:spcAft>
              <a:buClr>
                <a:schemeClr val="dk1"/>
              </a:buClr>
              <a:buSzPts val="1440"/>
              <a:buFont typeface="Arial"/>
              <a:buChar char="•"/>
              <a:defRPr sz="1300" b="0" i="0" u="none" strike="noStrike" cap="none">
                <a:solidFill>
                  <a:schemeClr val="dk1"/>
                </a:solidFill>
                <a:latin typeface="Arial"/>
                <a:ea typeface="Arial"/>
                <a:cs typeface="Arial"/>
                <a:sym typeface="Arial"/>
              </a:defRPr>
            </a:lvl9pPr>
          </a:lstStyle>
          <a:p>
            <a:pPr marL="152400" indent="0">
              <a:spcBef>
                <a:spcPts val="600"/>
              </a:spcBef>
              <a:buFont typeface="Arial"/>
              <a:buNone/>
            </a:pPr>
            <a:r>
              <a:rPr lang="en-US" sz="1600" dirty="0"/>
              <a:t>In this work, we predicted the “on-going” mortgages using machine learning algorithms, specifically Random Forest classifiers, using both ‘knowable’ and ‘unknowable’ variables. </a:t>
            </a:r>
          </a:p>
        </p:txBody>
      </p:sp>
      <p:sp>
        <p:nvSpPr>
          <p:cNvPr id="19" name="Google Shape;745;gf809f7d253_1_48">
            <a:extLst>
              <a:ext uri="{FF2B5EF4-FFF2-40B4-BE49-F238E27FC236}">
                <a16:creationId xmlns:a16="http://schemas.microsoft.com/office/drawing/2014/main" id="{D805B472-9BE4-4066-8ACC-80B2F242E90E}"/>
              </a:ext>
            </a:extLst>
          </p:cNvPr>
          <p:cNvSpPr txBox="1">
            <a:spLocks/>
          </p:cNvSpPr>
          <p:nvPr/>
        </p:nvSpPr>
        <p:spPr>
          <a:xfrm>
            <a:off x="1352550" y="2127828"/>
            <a:ext cx="8534400"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152400" indent="0">
              <a:spcBef>
                <a:spcPts val="600"/>
              </a:spcBef>
              <a:buClr>
                <a:srgbClr val="262626"/>
              </a:buClr>
              <a:buSzPts val="1200"/>
              <a:buNone/>
              <a:defRPr sz="1600">
                <a:solidFill>
                  <a:srgbClr val="262626"/>
                </a:solidFill>
              </a:defRPr>
            </a:lvl1pPr>
            <a:lvl2pPr marL="914400" indent="-320040">
              <a:spcBef>
                <a:spcPts val="600"/>
              </a:spcBef>
              <a:buClr>
                <a:srgbClr val="262626"/>
              </a:buClr>
              <a:buSzPts val="1440"/>
              <a:buChar char="•"/>
              <a:defRPr sz="1300">
                <a:solidFill>
                  <a:srgbClr val="262626"/>
                </a:solidFill>
              </a:defRPr>
            </a:lvl2pPr>
            <a:lvl3pPr marL="1371600" indent="-320039">
              <a:spcBef>
                <a:spcPts val="600"/>
              </a:spcBef>
              <a:buClr>
                <a:srgbClr val="262626"/>
              </a:buClr>
              <a:buSzPts val="1440"/>
              <a:buChar char="•"/>
              <a:defRPr sz="1300">
                <a:solidFill>
                  <a:srgbClr val="262626"/>
                </a:solidFill>
              </a:defRPr>
            </a:lvl3pPr>
            <a:lvl4pPr marL="1828800" indent="-320039">
              <a:spcBef>
                <a:spcPts val="600"/>
              </a:spcBef>
              <a:buClr>
                <a:srgbClr val="262626"/>
              </a:buClr>
              <a:buSzPts val="1440"/>
              <a:buChar char="•"/>
              <a:defRPr sz="1300">
                <a:solidFill>
                  <a:srgbClr val="262626"/>
                </a:solidFill>
              </a:defRPr>
            </a:lvl4pPr>
            <a:lvl5pPr marL="2286000" indent="-320039">
              <a:spcBef>
                <a:spcPts val="600"/>
              </a:spcBef>
              <a:buClr>
                <a:srgbClr val="262626"/>
              </a:buClr>
              <a:buSzPts val="1440"/>
              <a:buChar char="•"/>
              <a:defRPr sz="1300">
                <a:solidFill>
                  <a:srgbClr val="262626"/>
                </a:solidFill>
              </a:defRPr>
            </a:lvl5pPr>
            <a:lvl6pPr marL="2743200" indent="-320039">
              <a:spcBef>
                <a:spcPts val="600"/>
              </a:spcBef>
              <a:buClr>
                <a:schemeClr val="dk1"/>
              </a:buClr>
              <a:buSzPts val="1440"/>
              <a:buChar char="•"/>
              <a:defRPr sz="1300">
                <a:solidFill>
                  <a:schemeClr val="dk1"/>
                </a:solidFill>
              </a:defRPr>
            </a:lvl6pPr>
            <a:lvl7pPr marL="3200400" indent="-320039">
              <a:spcBef>
                <a:spcPts val="600"/>
              </a:spcBef>
              <a:buClr>
                <a:schemeClr val="dk1"/>
              </a:buClr>
              <a:buSzPts val="1440"/>
              <a:buChar char="•"/>
              <a:defRPr sz="1300">
                <a:solidFill>
                  <a:schemeClr val="dk1"/>
                </a:solidFill>
              </a:defRPr>
            </a:lvl7pPr>
            <a:lvl8pPr marL="3657600" indent="-320040">
              <a:spcBef>
                <a:spcPts val="600"/>
              </a:spcBef>
              <a:buClr>
                <a:schemeClr val="dk1"/>
              </a:buClr>
              <a:buSzPts val="1440"/>
              <a:buChar char="•"/>
              <a:defRPr sz="1300">
                <a:solidFill>
                  <a:schemeClr val="dk1"/>
                </a:solidFill>
              </a:defRPr>
            </a:lvl8pPr>
            <a:lvl9pPr marL="4114800" indent="-320040">
              <a:spcBef>
                <a:spcPts val="600"/>
              </a:spcBef>
              <a:spcAft>
                <a:spcPts val="600"/>
              </a:spcAft>
              <a:buClr>
                <a:schemeClr val="dk1"/>
              </a:buClr>
              <a:buSzPts val="1440"/>
              <a:buChar char="•"/>
              <a:defRPr sz="1300">
                <a:solidFill>
                  <a:schemeClr val="dk1"/>
                </a:solidFill>
              </a:defRPr>
            </a:lvl9pPr>
          </a:lstStyle>
          <a:p>
            <a:r>
              <a:rPr lang="en-US" dirty="0"/>
              <a:t>We found the </a:t>
            </a:r>
            <a:r>
              <a:rPr lang="en-US" sz="1600" dirty="0"/>
              <a:t>Random Forest</a:t>
            </a:r>
            <a:r>
              <a:rPr lang="en-US" dirty="0"/>
              <a:t> models to have the highest accuracy in predicting mortgages “in progress”, compared to other ML models like Stochastic Gradient Descent. </a:t>
            </a:r>
          </a:p>
        </p:txBody>
      </p:sp>
      <p:sp>
        <p:nvSpPr>
          <p:cNvPr id="20" name="Google Shape;745;gf809f7d253_1_48">
            <a:extLst>
              <a:ext uri="{FF2B5EF4-FFF2-40B4-BE49-F238E27FC236}">
                <a16:creationId xmlns:a16="http://schemas.microsoft.com/office/drawing/2014/main" id="{7F6EC5BD-AEEB-4E12-858D-59DB38C1B936}"/>
              </a:ext>
            </a:extLst>
          </p:cNvPr>
          <p:cNvSpPr txBox="1">
            <a:spLocks/>
          </p:cNvSpPr>
          <p:nvPr/>
        </p:nvSpPr>
        <p:spPr>
          <a:xfrm>
            <a:off x="1352550" y="3217719"/>
            <a:ext cx="8648700"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152400" indent="0">
              <a:spcBef>
                <a:spcPts val="600"/>
              </a:spcBef>
              <a:buClr>
                <a:srgbClr val="262626"/>
              </a:buClr>
              <a:buSzPts val="1200"/>
              <a:buNone/>
              <a:defRPr sz="1600">
                <a:solidFill>
                  <a:srgbClr val="262626"/>
                </a:solidFill>
              </a:defRPr>
            </a:lvl1pPr>
            <a:lvl2pPr marL="914400" indent="-320040">
              <a:spcBef>
                <a:spcPts val="600"/>
              </a:spcBef>
              <a:buClr>
                <a:srgbClr val="262626"/>
              </a:buClr>
              <a:buSzPts val="1440"/>
              <a:buChar char="•"/>
              <a:defRPr sz="1300">
                <a:solidFill>
                  <a:srgbClr val="262626"/>
                </a:solidFill>
              </a:defRPr>
            </a:lvl2pPr>
            <a:lvl3pPr marL="1371600" indent="-320039">
              <a:spcBef>
                <a:spcPts val="600"/>
              </a:spcBef>
              <a:buClr>
                <a:srgbClr val="262626"/>
              </a:buClr>
              <a:buSzPts val="1440"/>
              <a:buChar char="•"/>
              <a:defRPr sz="1300">
                <a:solidFill>
                  <a:srgbClr val="262626"/>
                </a:solidFill>
              </a:defRPr>
            </a:lvl3pPr>
            <a:lvl4pPr marL="1828800" indent="-320039">
              <a:spcBef>
                <a:spcPts val="600"/>
              </a:spcBef>
              <a:buClr>
                <a:srgbClr val="262626"/>
              </a:buClr>
              <a:buSzPts val="1440"/>
              <a:buChar char="•"/>
              <a:defRPr sz="1300">
                <a:solidFill>
                  <a:srgbClr val="262626"/>
                </a:solidFill>
              </a:defRPr>
            </a:lvl4pPr>
            <a:lvl5pPr marL="2286000" indent="-320039">
              <a:spcBef>
                <a:spcPts val="600"/>
              </a:spcBef>
              <a:buClr>
                <a:srgbClr val="262626"/>
              </a:buClr>
              <a:buSzPts val="1440"/>
              <a:buChar char="•"/>
              <a:defRPr sz="1300">
                <a:solidFill>
                  <a:srgbClr val="262626"/>
                </a:solidFill>
              </a:defRPr>
            </a:lvl5pPr>
            <a:lvl6pPr marL="2743200" indent="-320039">
              <a:spcBef>
                <a:spcPts val="600"/>
              </a:spcBef>
              <a:buClr>
                <a:schemeClr val="dk1"/>
              </a:buClr>
              <a:buSzPts val="1440"/>
              <a:buChar char="•"/>
              <a:defRPr sz="1300">
                <a:solidFill>
                  <a:schemeClr val="dk1"/>
                </a:solidFill>
              </a:defRPr>
            </a:lvl6pPr>
            <a:lvl7pPr marL="3200400" indent="-320039">
              <a:spcBef>
                <a:spcPts val="600"/>
              </a:spcBef>
              <a:buClr>
                <a:schemeClr val="dk1"/>
              </a:buClr>
              <a:buSzPts val="1440"/>
              <a:buChar char="•"/>
              <a:defRPr sz="1300">
                <a:solidFill>
                  <a:schemeClr val="dk1"/>
                </a:solidFill>
              </a:defRPr>
            </a:lvl7pPr>
            <a:lvl8pPr marL="3657600" indent="-320040">
              <a:spcBef>
                <a:spcPts val="600"/>
              </a:spcBef>
              <a:buClr>
                <a:schemeClr val="dk1"/>
              </a:buClr>
              <a:buSzPts val="1440"/>
              <a:buChar char="•"/>
              <a:defRPr sz="1300">
                <a:solidFill>
                  <a:schemeClr val="dk1"/>
                </a:solidFill>
              </a:defRPr>
            </a:lvl8pPr>
            <a:lvl9pPr marL="4114800" indent="-320040">
              <a:spcBef>
                <a:spcPts val="600"/>
              </a:spcBef>
              <a:spcAft>
                <a:spcPts val="600"/>
              </a:spcAft>
              <a:buClr>
                <a:schemeClr val="dk1"/>
              </a:buClr>
              <a:buSzPts val="1440"/>
              <a:buChar char="•"/>
              <a:defRPr sz="1300">
                <a:solidFill>
                  <a:schemeClr val="dk1"/>
                </a:solidFill>
              </a:defRPr>
            </a:lvl9pPr>
          </a:lstStyle>
          <a:p>
            <a:r>
              <a:rPr lang="en-US" dirty="0"/>
              <a:t>We conducted competitor analysis and set our reference point at midsized banks like Flagstar Bank and </a:t>
            </a:r>
            <a:r>
              <a:rPr lang="en-US" dirty="0" err="1"/>
              <a:t>Truist</a:t>
            </a:r>
            <a:r>
              <a:rPr lang="en-US" dirty="0"/>
              <a:t> Bank to anchor the proposed market-entry strategy. </a:t>
            </a:r>
          </a:p>
        </p:txBody>
      </p:sp>
      <p:sp>
        <p:nvSpPr>
          <p:cNvPr id="21" name="Google Shape;745;gf809f7d253_1_48">
            <a:extLst>
              <a:ext uri="{FF2B5EF4-FFF2-40B4-BE49-F238E27FC236}">
                <a16:creationId xmlns:a16="http://schemas.microsoft.com/office/drawing/2014/main" id="{9A942C51-5CBD-44D0-A807-0C16530966C2}"/>
              </a:ext>
            </a:extLst>
          </p:cNvPr>
          <p:cNvSpPr txBox="1">
            <a:spLocks/>
          </p:cNvSpPr>
          <p:nvPr/>
        </p:nvSpPr>
        <p:spPr>
          <a:xfrm>
            <a:off x="1352550" y="4186960"/>
            <a:ext cx="8648700"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152400" indent="0">
              <a:spcBef>
                <a:spcPts val="600"/>
              </a:spcBef>
              <a:buClr>
                <a:srgbClr val="262626"/>
              </a:buClr>
              <a:buSzPts val="1200"/>
              <a:buNone/>
              <a:defRPr sz="1600">
                <a:solidFill>
                  <a:srgbClr val="262626"/>
                </a:solidFill>
              </a:defRPr>
            </a:lvl1pPr>
            <a:lvl2pPr marL="914400" indent="-320040">
              <a:spcBef>
                <a:spcPts val="600"/>
              </a:spcBef>
              <a:buClr>
                <a:srgbClr val="262626"/>
              </a:buClr>
              <a:buSzPts val="1440"/>
              <a:buChar char="•"/>
              <a:defRPr sz="1300">
                <a:solidFill>
                  <a:srgbClr val="262626"/>
                </a:solidFill>
              </a:defRPr>
            </a:lvl2pPr>
            <a:lvl3pPr marL="1371600" indent="-320039">
              <a:spcBef>
                <a:spcPts val="600"/>
              </a:spcBef>
              <a:buClr>
                <a:srgbClr val="262626"/>
              </a:buClr>
              <a:buSzPts val="1440"/>
              <a:buChar char="•"/>
              <a:defRPr sz="1300">
                <a:solidFill>
                  <a:srgbClr val="262626"/>
                </a:solidFill>
              </a:defRPr>
            </a:lvl3pPr>
            <a:lvl4pPr marL="1828800" indent="-320039">
              <a:spcBef>
                <a:spcPts val="600"/>
              </a:spcBef>
              <a:buClr>
                <a:srgbClr val="262626"/>
              </a:buClr>
              <a:buSzPts val="1440"/>
              <a:buChar char="•"/>
              <a:defRPr sz="1300">
                <a:solidFill>
                  <a:srgbClr val="262626"/>
                </a:solidFill>
              </a:defRPr>
            </a:lvl4pPr>
            <a:lvl5pPr marL="2286000" indent="-320039">
              <a:spcBef>
                <a:spcPts val="600"/>
              </a:spcBef>
              <a:buClr>
                <a:srgbClr val="262626"/>
              </a:buClr>
              <a:buSzPts val="1440"/>
              <a:buChar char="•"/>
              <a:defRPr sz="1300">
                <a:solidFill>
                  <a:srgbClr val="262626"/>
                </a:solidFill>
              </a:defRPr>
            </a:lvl5pPr>
            <a:lvl6pPr marL="2743200" indent="-320039">
              <a:spcBef>
                <a:spcPts val="600"/>
              </a:spcBef>
              <a:buClr>
                <a:schemeClr val="dk1"/>
              </a:buClr>
              <a:buSzPts val="1440"/>
              <a:buChar char="•"/>
              <a:defRPr sz="1300">
                <a:solidFill>
                  <a:schemeClr val="dk1"/>
                </a:solidFill>
              </a:defRPr>
            </a:lvl6pPr>
            <a:lvl7pPr marL="3200400" indent="-320039">
              <a:spcBef>
                <a:spcPts val="600"/>
              </a:spcBef>
              <a:buClr>
                <a:schemeClr val="dk1"/>
              </a:buClr>
              <a:buSzPts val="1440"/>
              <a:buChar char="•"/>
              <a:defRPr sz="1300">
                <a:solidFill>
                  <a:schemeClr val="dk1"/>
                </a:solidFill>
              </a:defRPr>
            </a:lvl7pPr>
            <a:lvl8pPr marL="3657600" indent="-320040">
              <a:spcBef>
                <a:spcPts val="600"/>
              </a:spcBef>
              <a:buClr>
                <a:schemeClr val="dk1"/>
              </a:buClr>
              <a:buSzPts val="1440"/>
              <a:buChar char="•"/>
              <a:defRPr sz="1300">
                <a:solidFill>
                  <a:schemeClr val="dk1"/>
                </a:solidFill>
              </a:defRPr>
            </a:lvl8pPr>
            <a:lvl9pPr marL="4114800" indent="-320040">
              <a:spcBef>
                <a:spcPts val="600"/>
              </a:spcBef>
              <a:spcAft>
                <a:spcPts val="600"/>
              </a:spcAft>
              <a:buClr>
                <a:schemeClr val="dk1"/>
              </a:buClr>
              <a:buSzPts val="1440"/>
              <a:buChar char="•"/>
              <a:defRPr sz="1300">
                <a:solidFill>
                  <a:schemeClr val="dk1"/>
                </a:solidFill>
              </a:defRPr>
            </a:lvl9pPr>
          </a:lstStyle>
          <a:p>
            <a:r>
              <a:rPr lang="en-US" dirty="0"/>
              <a:t>We built separate ML models, including Random Forest and Logistic Regression, to guide the ways we segment the market for different stages. </a:t>
            </a:r>
          </a:p>
        </p:txBody>
      </p:sp>
      <p:sp>
        <p:nvSpPr>
          <p:cNvPr id="22" name="Google Shape;780;p155">
            <a:extLst>
              <a:ext uri="{FF2B5EF4-FFF2-40B4-BE49-F238E27FC236}">
                <a16:creationId xmlns:a16="http://schemas.microsoft.com/office/drawing/2014/main" id="{8A09CD4D-AEC3-4079-80DE-2275AD406F40}"/>
              </a:ext>
            </a:extLst>
          </p:cNvPr>
          <p:cNvSpPr/>
          <p:nvPr/>
        </p:nvSpPr>
        <p:spPr>
          <a:xfrm>
            <a:off x="1085872" y="2336685"/>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0A6EC54-A818-4A5F-BAE0-87535DE21CAF}"/>
              </a:ext>
            </a:extLst>
          </p:cNvPr>
          <p:cNvSpPr>
            <a:spLocks noGrp="1"/>
          </p:cNvSpPr>
          <p:nvPr>
            <p:ph type="body" idx="1"/>
          </p:nvPr>
        </p:nvSpPr>
        <p:spPr/>
        <p:txBody>
          <a:bodyPr/>
          <a:lstStyle/>
          <a:p>
            <a:endParaRPr lang="en-US"/>
          </a:p>
        </p:txBody>
      </p:sp>
      <p:sp>
        <p:nvSpPr>
          <p:cNvPr id="6" name="Title 5">
            <a:extLst>
              <a:ext uri="{FF2B5EF4-FFF2-40B4-BE49-F238E27FC236}">
                <a16:creationId xmlns:a16="http://schemas.microsoft.com/office/drawing/2014/main" id="{613DAA31-584A-4BAA-A90F-EE8390B3CC0B}"/>
              </a:ext>
            </a:extLst>
          </p:cNvPr>
          <p:cNvSpPr>
            <a:spLocks noGrp="1"/>
          </p:cNvSpPr>
          <p:nvPr>
            <p:ph type="ctrTitle"/>
          </p:nvPr>
        </p:nvSpPr>
        <p:spPr>
          <a:xfrm>
            <a:off x="392511" y="2353468"/>
            <a:ext cx="5256583" cy="563564"/>
          </a:xfrm>
        </p:spPr>
        <p:txBody>
          <a:bodyPr/>
          <a:lstStyle/>
          <a:p>
            <a:r>
              <a:rPr lang="en-US" dirty="0"/>
              <a:t>Thank you</a:t>
            </a:r>
          </a:p>
        </p:txBody>
      </p:sp>
      <p:sp>
        <p:nvSpPr>
          <p:cNvPr id="3" name="Slide Number Placeholder 2">
            <a:extLst>
              <a:ext uri="{FF2B5EF4-FFF2-40B4-BE49-F238E27FC236}">
                <a16:creationId xmlns:a16="http://schemas.microsoft.com/office/drawing/2014/main" id="{136CFD21-A6C8-42E0-8BFD-AE0555EE31D2}"/>
              </a:ext>
            </a:extLst>
          </p:cNvPr>
          <p:cNvSpPr>
            <a:spLocks noGrp="1"/>
          </p:cNvSpPr>
          <p:nvPr>
            <p:ph type="sldNum" idx="4294967295"/>
          </p:nvPr>
        </p:nvSpPr>
        <p:spPr>
          <a:xfrm>
            <a:off x="0" y="6524625"/>
            <a:ext cx="479425" cy="217488"/>
          </a:xfrm>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99955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61"/>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00"/>
              </a:spcBef>
              <a:spcAft>
                <a:spcPts val="0"/>
              </a:spcAft>
              <a:buClr>
                <a:srgbClr val="262626"/>
              </a:buClr>
              <a:buSzPts val="1200"/>
              <a:buNone/>
            </a:pPr>
            <a:endParaRPr/>
          </a:p>
        </p:txBody>
      </p:sp>
      <p:sp>
        <p:nvSpPr>
          <p:cNvPr id="892" name="Google Shape;892;p161"/>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5000"/>
              <a:buFont typeface="Arial"/>
              <a:buNone/>
            </a:pPr>
            <a:r>
              <a:rPr lang="en-US"/>
              <a:t>Appendix A</a:t>
            </a:r>
            <a:endParaRPr/>
          </a:p>
        </p:txBody>
      </p:sp>
      <p:sp>
        <p:nvSpPr>
          <p:cNvPr id="893" name="Google Shape;893;p161"/>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Model assumptions, parameters, and performance</a:t>
            </a:r>
            <a:endParaRPr/>
          </a:p>
        </p:txBody>
      </p:sp>
      <p:sp>
        <p:nvSpPr>
          <p:cNvPr id="894" name="Google Shape;894;p161"/>
          <p:cNvSpPr txBox="1">
            <a:spLocks noGrp="1"/>
          </p:cNvSpPr>
          <p:nvPr>
            <p:ph type="sldNum" idx="4294967295"/>
          </p:nvPr>
        </p:nvSpPr>
        <p:spPr>
          <a:xfrm>
            <a:off x="0" y="6524625"/>
            <a:ext cx="479425" cy="21748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pic>
        <p:nvPicPr>
          <p:cNvPr id="900" name="Google Shape;900;p152"/>
          <p:cNvPicPr preferRelativeResize="0"/>
          <p:nvPr/>
        </p:nvPicPr>
        <p:blipFill rotWithShape="1">
          <a:blip r:embed="rId3">
            <a:alphaModFix/>
          </a:blip>
          <a:srcRect/>
          <a:stretch/>
        </p:blipFill>
        <p:spPr>
          <a:xfrm>
            <a:off x="5931339" y="1371600"/>
            <a:ext cx="6181186" cy="3460550"/>
          </a:xfrm>
          <a:prstGeom prst="rect">
            <a:avLst/>
          </a:prstGeom>
          <a:noFill/>
          <a:ln>
            <a:noFill/>
          </a:ln>
        </p:spPr>
      </p:pic>
      <p:sp>
        <p:nvSpPr>
          <p:cNvPr id="901" name="Google Shape;901;p15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[Random Forest] The Prediction Model</a:t>
            </a:r>
            <a:endParaRPr/>
          </a:p>
        </p:txBody>
      </p:sp>
      <p:sp>
        <p:nvSpPr>
          <p:cNvPr id="902" name="Google Shape;902;p15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sz="1600"/>
              <a:t>Full Random Forest Model Breakdown</a:t>
            </a:r>
            <a:endParaRPr sz="1600"/>
          </a:p>
        </p:txBody>
      </p:sp>
      <p:sp>
        <p:nvSpPr>
          <p:cNvPr id="903" name="Google Shape;903;p152"/>
          <p:cNvSpPr txBox="1">
            <a:spLocks noGrp="1"/>
          </p:cNvSpPr>
          <p:nvPr>
            <p:ph type="body" idx="2"/>
          </p:nvPr>
        </p:nvSpPr>
        <p:spPr>
          <a:xfrm>
            <a:off x="335361" y="1484784"/>
            <a:ext cx="5874940" cy="3696816"/>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400"/>
              </a:spcBef>
              <a:spcAft>
                <a:spcPts val="0"/>
              </a:spcAft>
              <a:buSzPts val="1200"/>
              <a:buNone/>
            </a:pPr>
            <a:r>
              <a:rPr lang="en-US" sz="1400" b="1"/>
              <a:t>Preparations:</a:t>
            </a:r>
            <a:endParaRPr/>
          </a:p>
          <a:p>
            <a:pPr marL="152400" lvl="0" indent="0" algn="l" rtl="0">
              <a:lnSpc>
                <a:spcPct val="100000"/>
              </a:lnSpc>
              <a:spcBef>
                <a:spcPts val="400"/>
              </a:spcBef>
              <a:spcAft>
                <a:spcPts val="0"/>
              </a:spcAft>
              <a:buSzPts val="1200"/>
              <a:buNone/>
            </a:pPr>
            <a:r>
              <a:rPr lang="en-US" sz="1400"/>
              <a:t>Random Forest model was created from the decision trees and used on the dataset. </a:t>
            </a:r>
            <a:endParaRPr/>
          </a:p>
          <a:p>
            <a:pPr marL="152400" lvl="0" indent="0" algn="l" rtl="0">
              <a:lnSpc>
                <a:spcPct val="100000"/>
              </a:lnSpc>
              <a:spcBef>
                <a:spcPts val="400"/>
              </a:spcBef>
              <a:spcAft>
                <a:spcPts val="0"/>
              </a:spcAft>
              <a:buSzPts val="1200"/>
              <a:buNone/>
            </a:pPr>
            <a:endParaRPr sz="1400"/>
          </a:p>
          <a:p>
            <a:pPr marL="152400" lvl="0" indent="0" algn="l" rtl="0">
              <a:lnSpc>
                <a:spcPct val="100000"/>
              </a:lnSpc>
              <a:spcBef>
                <a:spcPts val="400"/>
              </a:spcBef>
              <a:spcAft>
                <a:spcPts val="0"/>
              </a:spcAft>
              <a:buSzPts val="1200"/>
              <a:buNone/>
            </a:pPr>
            <a:r>
              <a:rPr lang="en-US" sz="1400" b="1"/>
              <a:t>Results:</a:t>
            </a:r>
            <a:endParaRPr/>
          </a:p>
          <a:p>
            <a:pPr marL="152400" lvl="0" indent="0" algn="l" rtl="0">
              <a:lnSpc>
                <a:spcPct val="100000"/>
              </a:lnSpc>
              <a:spcBef>
                <a:spcPts val="400"/>
              </a:spcBef>
              <a:spcAft>
                <a:spcPts val="0"/>
              </a:spcAft>
              <a:buSzPts val="1200"/>
              <a:buNone/>
            </a:pPr>
            <a:r>
              <a:rPr lang="en-US" sz="1400"/>
              <a:t>This model has 100% accuracy in predicting the mortgages that are in-progress but will be prepaid or matured during the term. It has a 95% accuracy in predicting the mortgages that will result in a delinquent status during their term. And it has 88% accuracy in predicting the mortgages that will result in a Deed-in-Lieu or REO disposition status.</a:t>
            </a:r>
            <a:endParaRPr sz="1600"/>
          </a:p>
          <a:p>
            <a:pPr marL="152400" lvl="0" indent="0" algn="l" rtl="0">
              <a:lnSpc>
                <a:spcPct val="100000"/>
              </a:lnSpc>
              <a:spcBef>
                <a:spcPts val="400"/>
              </a:spcBef>
              <a:spcAft>
                <a:spcPts val="0"/>
              </a:spcAft>
              <a:buSzPts val="1200"/>
              <a:buNone/>
            </a:pPr>
            <a:r>
              <a:rPr lang="en-US" sz="1400"/>
              <a:t>This model gave us a high degree of confidence in predicting the outcomes of the currently in-progress mortgages.</a:t>
            </a:r>
            <a:endParaRPr sz="1400"/>
          </a:p>
        </p:txBody>
      </p:sp>
      <p:sp>
        <p:nvSpPr>
          <p:cNvPr id="904" name="Google Shape;904;p152"/>
          <p:cNvSpPr txBox="1"/>
          <p:nvPr/>
        </p:nvSpPr>
        <p:spPr>
          <a:xfrm>
            <a:off x="7081850" y="1781175"/>
            <a:ext cx="543000" cy="2134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R</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S</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L</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N</a:t>
            </a:r>
            <a:endParaRPr sz="1700" b="0" i="0" u="none" strike="noStrike" cap="none">
              <a:solidFill>
                <a:srgbClr val="000000"/>
              </a:solidFill>
              <a:latin typeface="Arial"/>
              <a:ea typeface="Arial"/>
              <a:cs typeface="Arial"/>
              <a:sym typeface="Arial"/>
            </a:endParaRPr>
          </a:p>
        </p:txBody>
      </p:sp>
      <p:sp>
        <p:nvSpPr>
          <p:cNvPr id="905" name="Google Shape;905;p152"/>
          <p:cNvSpPr txBox="1"/>
          <p:nvPr/>
        </p:nvSpPr>
        <p:spPr>
          <a:xfrm>
            <a:off x="7081850" y="4966700"/>
            <a:ext cx="2344514" cy="147652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P </a:t>
            </a:r>
            <a:r>
              <a:rPr lang="en-US" sz="1500" b="0" i="0" u="none" strike="noStrike" cap="none">
                <a:solidFill>
                  <a:srgbClr val="262626"/>
                </a:solidFill>
                <a:latin typeface="Arial"/>
                <a:ea typeface="Arial"/>
                <a:cs typeface="Arial"/>
                <a:sym typeface="Arial"/>
              </a:rPr>
              <a:t>= Prepaid or Matured</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D </a:t>
            </a:r>
            <a:r>
              <a:rPr lang="en-US" sz="1500" b="0" i="0" u="none" strike="noStrike" cap="none">
                <a:solidFill>
                  <a:srgbClr val="262626"/>
                </a:solidFill>
                <a:latin typeface="Arial"/>
                <a:ea typeface="Arial"/>
                <a:cs typeface="Arial"/>
                <a:sym typeface="Arial"/>
              </a:rPr>
              <a:t>= Delinquent</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T </a:t>
            </a:r>
            <a:r>
              <a:rPr lang="en-US" sz="1500" b="0" i="0" u="none" strike="noStrike" cap="none">
                <a:solidFill>
                  <a:srgbClr val="262626"/>
                </a:solidFill>
                <a:latin typeface="Arial"/>
                <a:ea typeface="Arial"/>
                <a:cs typeface="Arial"/>
                <a:sym typeface="Arial"/>
              </a:rPr>
              <a:t>= Third Party Sale</a:t>
            </a:r>
            <a:endParaRPr/>
          </a:p>
          <a:p>
            <a:pPr marL="0" marR="0" lvl="0" indent="0" algn="l" rtl="0">
              <a:lnSpc>
                <a:spcPct val="115000"/>
              </a:lnSpc>
              <a:spcBef>
                <a:spcPts val="0"/>
              </a:spcBef>
              <a:spcAft>
                <a:spcPts val="0"/>
              </a:spcAft>
              <a:buNone/>
            </a:pPr>
            <a:r>
              <a:rPr lang="en-US" sz="1400" b="0" i="0" u="none" strike="noStrike" cap="none">
                <a:solidFill>
                  <a:schemeClr val="dk1"/>
                </a:solidFill>
                <a:latin typeface="Calibri"/>
                <a:ea typeface="Calibri"/>
                <a:cs typeface="Calibri"/>
                <a:sym typeface="Calibri"/>
              </a:rPr>
              <a:t>F </a:t>
            </a:r>
            <a:r>
              <a:rPr lang="en-US" sz="1400" b="0" i="0" u="none" strike="noStrike" cap="none">
                <a:solidFill>
                  <a:srgbClr val="262626"/>
                </a:solidFill>
                <a:latin typeface="Arial"/>
                <a:ea typeface="Arial"/>
                <a:cs typeface="Arial"/>
                <a:sym typeface="Arial"/>
              </a:rPr>
              <a:t>= Deed-in-Lieu; REO       Disposition</a:t>
            </a:r>
            <a:endParaRPr sz="1400" b="0" i="0" u="none" strike="noStrike" cap="none">
              <a:solidFill>
                <a:schemeClr val="dk1"/>
              </a:solidFill>
              <a:latin typeface="Calibri"/>
              <a:ea typeface="Calibri"/>
              <a:cs typeface="Calibri"/>
              <a:sym typeface="Calibri"/>
            </a:endParaRPr>
          </a:p>
        </p:txBody>
      </p:sp>
      <p:sp>
        <p:nvSpPr>
          <p:cNvPr id="906" name="Google Shape;906;p152"/>
          <p:cNvSpPr txBox="1"/>
          <p:nvPr/>
        </p:nvSpPr>
        <p:spPr>
          <a:xfrm>
            <a:off x="9531286" y="4966700"/>
            <a:ext cx="2843100" cy="1212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R </a:t>
            </a:r>
            <a:r>
              <a:rPr lang="en-US" sz="1500" b="0" i="0" u="none" strike="noStrike" cap="none">
                <a:solidFill>
                  <a:srgbClr val="262626"/>
                </a:solidFill>
                <a:latin typeface="Arial"/>
                <a:ea typeface="Arial"/>
                <a:cs typeface="Arial"/>
                <a:sym typeface="Arial"/>
              </a:rPr>
              <a:t>= Repurchased</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S </a:t>
            </a:r>
            <a:r>
              <a:rPr lang="en-US" sz="1500" b="0" i="0" u="none" strike="noStrike" cap="none">
                <a:solidFill>
                  <a:srgbClr val="262626"/>
                </a:solidFill>
                <a:latin typeface="Arial"/>
                <a:ea typeface="Arial"/>
                <a:cs typeface="Arial"/>
                <a:sym typeface="Arial"/>
              </a:rPr>
              <a:t>= Short Sale</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L </a:t>
            </a:r>
            <a:r>
              <a:rPr lang="en-US" sz="1500" b="0" i="0" u="none" strike="noStrike" cap="none">
                <a:solidFill>
                  <a:srgbClr val="262626"/>
                </a:solidFill>
                <a:latin typeface="Arial"/>
                <a:ea typeface="Arial"/>
                <a:cs typeface="Arial"/>
                <a:sym typeface="Arial"/>
              </a:rPr>
              <a:t>= Reperforming Loan Sale</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500"/>
              <a:buFont typeface="Arial"/>
              <a:buNone/>
            </a:pPr>
            <a:r>
              <a:rPr lang="en-US" sz="1500" b="0" i="0" u="none" strike="noStrike" cap="none">
                <a:solidFill>
                  <a:schemeClr val="dk1"/>
                </a:solidFill>
                <a:latin typeface="Calibri"/>
                <a:ea typeface="Calibri"/>
                <a:cs typeface="Calibri"/>
                <a:sym typeface="Calibri"/>
              </a:rPr>
              <a:t>N </a:t>
            </a:r>
            <a:r>
              <a:rPr lang="en-US" sz="1500" b="0" i="0" u="none" strike="noStrike" cap="none">
                <a:solidFill>
                  <a:srgbClr val="262626"/>
                </a:solidFill>
                <a:latin typeface="Arial"/>
                <a:ea typeface="Arial"/>
                <a:cs typeface="Arial"/>
                <a:sym typeface="Arial"/>
              </a:rPr>
              <a:t>= Notes Sales</a:t>
            </a:r>
            <a:endParaRPr sz="1400" b="0" i="0" u="none" strike="noStrike" cap="none">
              <a:solidFill>
                <a:srgbClr val="000000"/>
              </a:solidFill>
              <a:latin typeface="Arial"/>
              <a:ea typeface="Arial"/>
              <a:cs typeface="Arial"/>
              <a:sym typeface="Arial"/>
            </a:endParaRPr>
          </a:p>
        </p:txBody>
      </p:sp>
      <p:sp>
        <p:nvSpPr>
          <p:cNvPr id="9" name="Google Shape;990;gf7da09ce10_0_1">
            <a:extLst>
              <a:ext uri="{FF2B5EF4-FFF2-40B4-BE49-F238E27FC236}">
                <a16:creationId xmlns:a16="http://schemas.microsoft.com/office/drawing/2014/main" id="{2E5D6760-8AF1-4DF0-9831-0EB55338C85E}"/>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gf194ccf9c5_0_0"/>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Random Forest Model </a:t>
            </a:r>
            <a:endParaRPr/>
          </a:p>
        </p:txBody>
      </p:sp>
      <p:sp>
        <p:nvSpPr>
          <p:cNvPr id="913" name="Google Shape;913;gf194ccf9c5_0_0"/>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Feature importance Score</a:t>
            </a:r>
            <a:endParaRPr/>
          </a:p>
        </p:txBody>
      </p:sp>
      <p:sp>
        <p:nvSpPr>
          <p:cNvPr id="914" name="Google Shape;914;gf194ccf9c5_0_0"/>
          <p:cNvSpPr txBox="1">
            <a:spLocks noGrp="1"/>
          </p:cNvSpPr>
          <p:nvPr>
            <p:ph type="body" idx="2"/>
          </p:nvPr>
        </p:nvSpPr>
        <p:spPr>
          <a:xfrm>
            <a:off x="335354" y="1484775"/>
            <a:ext cx="7064700" cy="4752600"/>
          </a:xfrm>
          <a:prstGeom prst="rect">
            <a:avLst/>
          </a:prstGeom>
          <a:noFill/>
          <a:ln>
            <a:noFill/>
          </a:ln>
        </p:spPr>
        <p:txBody>
          <a:bodyPr spcFirstLastPara="1" wrap="square" lIns="91425" tIns="45700" rIns="91425" bIns="45700" anchor="t" anchorCtr="0">
            <a:noAutofit/>
          </a:bodyPr>
          <a:lstStyle/>
          <a:p>
            <a:pPr marL="457200" lvl="0" indent="-304800" algn="l" rtl="0">
              <a:lnSpc>
                <a:spcPct val="100000"/>
              </a:lnSpc>
              <a:spcBef>
                <a:spcPts val="300"/>
              </a:spcBef>
              <a:spcAft>
                <a:spcPts val="0"/>
              </a:spcAft>
              <a:buClr>
                <a:srgbClr val="262626"/>
              </a:buClr>
              <a:buSzPts val="1200"/>
              <a:buChar char="•"/>
            </a:pPr>
            <a:r>
              <a:rPr lang="en-US"/>
              <a:t>Random Forest Model Feature Scores</a:t>
            </a:r>
            <a:endParaRPr/>
          </a:p>
          <a:p>
            <a:pPr marL="457200" lvl="0" indent="-304800" algn="l" rtl="0">
              <a:lnSpc>
                <a:spcPct val="100000"/>
              </a:lnSpc>
              <a:spcBef>
                <a:spcPts val="300"/>
              </a:spcBef>
              <a:spcAft>
                <a:spcPts val="0"/>
              </a:spcAft>
              <a:buSzPts val="1200"/>
              <a:buChar char="•"/>
            </a:pPr>
            <a:r>
              <a:rPr lang="en-US"/>
              <a:t>The feature importance score gives us insight into the segments of choosing</a:t>
            </a:r>
            <a:endParaRPr/>
          </a:p>
          <a:p>
            <a:pPr marL="457200" lvl="0" indent="-304800" algn="l" rtl="0">
              <a:lnSpc>
                <a:spcPct val="100000"/>
              </a:lnSpc>
              <a:spcBef>
                <a:spcPts val="300"/>
              </a:spcBef>
              <a:spcAft>
                <a:spcPts val="0"/>
              </a:spcAft>
              <a:buSzPts val="1200"/>
              <a:buChar char="•"/>
            </a:pPr>
            <a:r>
              <a:rPr lang="en-US"/>
              <a:t>Since you cannot segmenting based on “_DTE” and “_UPB”, we main focus on the variables on the figures below. </a:t>
            </a:r>
            <a:endParaRPr/>
          </a:p>
          <a:p>
            <a:pPr marL="457200" lvl="0" indent="-304800" algn="l" rtl="0">
              <a:spcBef>
                <a:spcPts val="300"/>
              </a:spcBef>
              <a:spcAft>
                <a:spcPts val="0"/>
              </a:spcAft>
              <a:buSzPts val="1200"/>
              <a:buChar char="•"/>
            </a:pPr>
            <a:r>
              <a:rPr lang="en-US"/>
              <a:t>Note: The first figure has larger importance score than the second figure.</a:t>
            </a:r>
            <a:endParaRPr/>
          </a:p>
        </p:txBody>
      </p:sp>
      <p:pic>
        <p:nvPicPr>
          <p:cNvPr id="915" name="Google Shape;915;gf194ccf9c5_0_0"/>
          <p:cNvPicPr preferRelativeResize="0"/>
          <p:nvPr/>
        </p:nvPicPr>
        <p:blipFill>
          <a:blip r:embed="rId3">
            <a:alphaModFix/>
          </a:blip>
          <a:stretch>
            <a:fillRect/>
          </a:stretch>
        </p:blipFill>
        <p:spPr>
          <a:xfrm>
            <a:off x="7545025" y="4135000"/>
            <a:ext cx="4168876" cy="2375968"/>
          </a:xfrm>
          <a:prstGeom prst="rect">
            <a:avLst/>
          </a:prstGeom>
          <a:noFill/>
          <a:ln>
            <a:noFill/>
          </a:ln>
        </p:spPr>
      </p:pic>
      <p:pic>
        <p:nvPicPr>
          <p:cNvPr id="916" name="Google Shape;916;gf194ccf9c5_0_0"/>
          <p:cNvPicPr preferRelativeResize="0"/>
          <p:nvPr/>
        </p:nvPicPr>
        <p:blipFill>
          <a:blip r:embed="rId4">
            <a:alphaModFix/>
          </a:blip>
          <a:stretch>
            <a:fillRect/>
          </a:stretch>
        </p:blipFill>
        <p:spPr>
          <a:xfrm>
            <a:off x="7545025" y="1646200"/>
            <a:ext cx="4168877" cy="2488800"/>
          </a:xfrm>
          <a:prstGeom prst="rect">
            <a:avLst/>
          </a:prstGeom>
          <a:noFill/>
          <a:ln>
            <a:noFill/>
          </a:ln>
        </p:spPr>
      </p:pic>
      <p:sp>
        <p:nvSpPr>
          <p:cNvPr id="7" name="Google Shape;990;gf7da09ce10_0_1">
            <a:extLst>
              <a:ext uri="{FF2B5EF4-FFF2-40B4-BE49-F238E27FC236}">
                <a16:creationId xmlns:a16="http://schemas.microsoft.com/office/drawing/2014/main" id="{05379310-0B29-486E-ACB2-DB8E3BADF04B}"/>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15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[Random Forest] Model Performance</a:t>
            </a:r>
            <a:endParaRPr/>
          </a:p>
        </p:txBody>
      </p:sp>
      <p:sp>
        <p:nvSpPr>
          <p:cNvPr id="923" name="Google Shape;923;p158"/>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Confusion Matrix</a:t>
            </a:r>
            <a:endParaRPr/>
          </a:p>
        </p:txBody>
      </p:sp>
      <p:sp>
        <p:nvSpPr>
          <p:cNvPr id="924" name="Google Shape;924;p158"/>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endParaRPr/>
          </a:p>
        </p:txBody>
      </p:sp>
      <p:grpSp>
        <p:nvGrpSpPr>
          <p:cNvPr id="925" name="Google Shape;925;p158"/>
          <p:cNvGrpSpPr/>
          <p:nvPr/>
        </p:nvGrpSpPr>
        <p:grpSpPr>
          <a:xfrm>
            <a:off x="478225" y="2324100"/>
            <a:ext cx="6865450" cy="2534512"/>
            <a:chOff x="478225" y="2324100"/>
            <a:chExt cx="6865450" cy="2534512"/>
          </a:xfrm>
        </p:grpSpPr>
        <p:grpSp>
          <p:nvGrpSpPr>
            <p:cNvPr id="926" name="Google Shape;926;p158"/>
            <p:cNvGrpSpPr/>
            <p:nvPr/>
          </p:nvGrpSpPr>
          <p:grpSpPr>
            <a:xfrm>
              <a:off x="478225" y="2863466"/>
              <a:ext cx="6493854" cy="1995146"/>
              <a:chOff x="335350" y="1819479"/>
              <a:chExt cx="6493854" cy="1995146"/>
            </a:xfrm>
          </p:grpSpPr>
          <p:grpSp>
            <p:nvGrpSpPr>
              <p:cNvPr id="927" name="Google Shape;927;p158"/>
              <p:cNvGrpSpPr/>
              <p:nvPr/>
            </p:nvGrpSpPr>
            <p:grpSpPr>
              <a:xfrm>
                <a:off x="2430593" y="1819479"/>
                <a:ext cx="4398611" cy="1995146"/>
                <a:chOff x="3159403" y="3019738"/>
                <a:chExt cx="2090791" cy="737877"/>
              </a:xfrm>
            </p:grpSpPr>
            <p:pic>
              <p:nvPicPr>
                <p:cNvPr id="928" name="Google Shape;928;p158"/>
                <p:cNvPicPr preferRelativeResize="0"/>
                <p:nvPr/>
              </p:nvPicPr>
              <p:blipFill rotWithShape="1">
                <a:blip r:embed="rId3">
                  <a:alphaModFix/>
                </a:blip>
                <a:srcRect/>
                <a:stretch/>
              </p:blipFill>
              <p:spPr>
                <a:xfrm>
                  <a:off x="3159403" y="3019738"/>
                  <a:ext cx="1950772" cy="666117"/>
                </a:xfrm>
                <a:prstGeom prst="rect">
                  <a:avLst/>
                </a:prstGeom>
                <a:noFill/>
                <a:ln>
                  <a:noFill/>
                </a:ln>
              </p:spPr>
            </p:pic>
            <p:pic>
              <p:nvPicPr>
                <p:cNvPr id="929" name="Google Shape;929;p158"/>
                <p:cNvPicPr preferRelativeResize="0"/>
                <p:nvPr/>
              </p:nvPicPr>
              <p:blipFill rotWithShape="1">
                <a:blip r:embed="rId4">
                  <a:alphaModFix/>
                </a:blip>
                <a:srcRect/>
                <a:stretch/>
              </p:blipFill>
              <p:spPr>
                <a:xfrm>
                  <a:off x="5021596" y="3091494"/>
                  <a:ext cx="228598" cy="666121"/>
                </a:xfrm>
                <a:prstGeom prst="rect">
                  <a:avLst/>
                </a:prstGeom>
                <a:noFill/>
                <a:ln>
                  <a:noFill/>
                </a:ln>
              </p:spPr>
            </p:pic>
          </p:grpSp>
          <p:sp>
            <p:nvSpPr>
              <p:cNvPr id="930" name="Google Shape;930;p158"/>
              <p:cNvSpPr txBox="1"/>
              <p:nvPr/>
            </p:nvSpPr>
            <p:spPr>
              <a:xfrm>
                <a:off x="335350" y="1971675"/>
                <a:ext cx="20955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Prepaid or Matured</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Delinquent</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Deed-in-Lieu; REO Disposition</a:t>
                </a:r>
                <a:endParaRPr sz="1400" b="1" i="0" u="none" strike="noStrike" cap="none">
                  <a:solidFill>
                    <a:srgbClr val="000000"/>
                  </a:solidFill>
                  <a:latin typeface="Arial"/>
                  <a:ea typeface="Arial"/>
                  <a:cs typeface="Arial"/>
                  <a:sym typeface="Arial"/>
                </a:endParaRPr>
              </a:p>
            </p:txBody>
          </p:sp>
        </p:grpSp>
        <p:sp>
          <p:nvSpPr>
            <p:cNvPr id="931" name="Google Shape;931;p158"/>
            <p:cNvSpPr txBox="1"/>
            <p:nvPr/>
          </p:nvSpPr>
          <p:spPr>
            <a:xfrm>
              <a:off x="2595575" y="2324100"/>
              <a:ext cx="4748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Prepaid or Matured    Delinquent      Deed-in-Lieu; </a:t>
              </a:r>
              <a:endParaRPr sz="1400" b="1" i="0" u="none" strike="noStrike" cap="none">
                <a:solidFill>
                  <a:srgbClr val="000000"/>
                </a:solidFill>
                <a:latin typeface="Arial"/>
                <a:ea typeface="Arial"/>
                <a:cs typeface="Arial"/>
                <a:sym typeface="Arial"/>
              </a:endParaRPr>
            </a:p>
            <a:p>
              <a:pPr marL="2743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     REO Disposition</a:t>
              </a:r>
              <a:endParaRPr sz="1400" b="1" i="0" u="none" strike="noStrike" cap="none">
                <a:solidFill>
                  <a:srgbClr val="000000"/>
                </a:solidFill>
                <a:latin typeface="Arial"/>
                <a:ea typeface="Arial"/>
                <a:cs typeface="Arial"/>
                <a:sym typeface="Arial"/>
              </a:endParaRPr>
            </a:p>
          </p:txBody>
        </p:sp>
      </p:grpSp>
      <p:sp>
        <p:nvSpPr>
          <p:cNvPr id="12" name="Google Shape;990;gf7da09ce10_0_1">
            <a:extLst>
              <a:ext uri="{FF2B5EF4-FFF2-40B4-BE49-F238E27FC236}">
                <a16:creationId xmlns:a16="http://schemas.microsoft.com/office/drawing/2014/main" id="{C6CF83CE-F540-490F-8D04-E908599E2C1D}"/>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7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[Linear Regression] Model Performance</a:t>
            </a:r>
            <a:endParaRPr/>
          </a:p>
        </p:txBody>
      </p:sp>
      <p:sp>
        <p:nvSpPr>
          <p:cNvPr id="938" name="Google Shape;938;p178"/>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Confusion Matrix</a:t>
            </a:r>
            <a:endParaRPr/>
          </a:p>
        </p:txBody>
      </p:sp>
      <p:pic>
        <p:nvPicPr>
          <p:cNvPr id="939" name="Google Shape;939;p178"/>
          <p:cNvPicPr preferRelativeResize="0"/>
          <p:nvPr/>
        </p:nvPicPr>
        <p:blipFill rotWithShape="1">
          <a:blip r:embed="rId3">
            <a:alphaModFix/>
          </a:blip>
          <a:srcRect/>
          <a:stretch/>
        </p:blipFill>
        <p:spPr>
          <a:xfrm>
            <a:off x="4155337" y="2549050"/>
            <a:ext cx="3394813" cy="1451802"/>
          </a:xfrm>
          <a:prstGeom prst="rect">
            <a:avLst/>
          </a:prstGeom>
          <a:noFill/>
          <a:ln>
            <a:noFill/>
          </a:ln>
        </p:spPr>
      </p:pic>
      <p:sp>
        <p:nvSpPr>
          <p:cNvPr id="5" name="Google Shape;990;gf7da09ce10_0_1">
            <a:extLst>
              <a:ext uri="{FF2B5EF4-FFF2-40B4-BE49-F238E27FC236}">
                <a16:creationId xmlns:a16="http://schemas.microsoft.com/office/drawing/2014/main" id="{3392304B-389E-45AB-9B0B-445A95812164}"/>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640"/>
        <p:cNvGrpSpPr/>
        <p:nvPr/>
      </p:nvGrpSpPr>
      <p:grpSpPr>
        <a:xfrm>
          <a:off x="0" y="0"/>
          <a:ext cx="0" cy="0"/>
          <a:chOff x="0" y="0"/>
          <a:chExt cx="0" cy="0"/>
        </a:xfrm>
      </p:grpSpPr>
      <p:grpSp>
        <p:nvGrpSpPr>
          <p:cNvPr id="641" name="Google Shape;641;gf7f317ea55_0_0"/>
          <p:cNvGrpSpPr/>
          <p:nvPr/>
        </p:nvGrpSpPr>
        <p:grpSpPr>
          <a:xfrm>
            <a:off x="4737587" y="4003600"/>
            <a:ext cx="6760185" cy="2183618"/>
            <a:chOff x="4737587" y="4003600"/>
            <a:chExt cx="6760185" cy="2183618"/>
          </a:xfrm>
        </p:grpSpPr>
        <p:sp>
          <p:nvSpPr>
            <p:cNvPr id="642" name="Google Shape;642;gf7f317ea55_0_0"/>
            <p:cNvSpPr/>
            <p:nvPr/>
          </p:nvSpPr>
          <p:spPr>
            <a:xfrm>
              <a:off x="4737587" y="4003600"/>
              <a:ext cx="6760185" cy="2183618"/>
            </a:xfrm>
            <a:prstGeom prst="roundRect">
              <a:avLst>
                <a:gd name="adj" fmla="val 5297"/>
              </a:avLst>
            </a:prstGeom>
            <a:solidFill>
              <a:srgbClr val="FFFFFF"/>
            </a:solidFill>
            <a:ln>
              <a:noFill/>
            </a:ln>
            <a:effectLst>
              <a:outerShdw blurRad="101600" dist="25400" dir="5400000" rotWithShape="0">
                <a:srgbClr val="E3E4ED"/>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Century Gothic"/>
                <a:ea typeface="Century Gothic"/>
                <a:cs typeface="Century Gothic"/>
                <a:sym typeface="Century Gothic"/>
              </a:endParaRPr>
            </a:p>
          </p:txBody>
        </p:sp>
        <p:sp>
          <p:nvSpPr>
            <p:cNvPr id="643" name="Google Shape;643;gf7f317ea55_0_0"/>
            <p:cNvSpPr txBox="1"/>
            <p:nvPr/>
          </p:nvSpPr>
          <p:spPr>
            <a:xfrm>
              <a:off x="4778740" y="4156822"/>
              <a:ext cx="6633216" cy="2026119"/>
            </a:xfrm>
            <a:prstGeom prst="rect">
              <a:avLst/>
            </a:prstGeom>
            <a:noFill/>
            <a:ln>
              <a:noFill/>
            </a:ln>
          </p:spPr>
          <p:txBody>
            <a:bodyPr spcFirstLastPara="1" wrap="square" lIns="91425" tIns="45700" rIns="91425" bIns="45700" anchor="t" anchorCtr="0">
              <a:noAutofit/>
            </a:bodyPr>
            <a:lstStyle/>
            <a:p>
              <a:pPr marL="155448" marR="0" lvl="0" indent="0" algn="l" rtl="0">
                <a:lnSpc>
                  <a:spcPct val="100000"/>
                </a:lnSpc>
                <a:spcBef>
                  <a:spcPts val="0"/>
                </a:spcBef>
                <a:spcAft>
                  <a:spcPts val="0"/>
                </a:spcAft>
                <a:buClr>
                  <a:srgbClr val="6132C5"/>
                </a:buClr>
                <a:buSzPts val="1600"/>
                <a:buFont typeface="Arial"/>
                <a:buNone/>
              </a:pPr>
              <a:r>
                <a:rPr lang="en-US" sz="1600" b="1" i="0" u="none" strike="noStrike" cap="none" dirty="0">
                  <a:solidFill>
                    <a:srgbClr val="6132C5"/>
                  </a:solidFill>
                  <a:latin typeface="Century Gothic"/>
                  <a:ea typeface="Century Gothic"/>
                  <a:cs typeface="Century Gothic"/>
                  <a:sym typeface="Century Gothic"/>
                </a:rPr>
                <a:t>KEY RESULTS</a:t>
              </a:r>
              <a:endParaRPr dirty="0"/>
            </a:p>
            <a:p>
              <a:pPr marL="381000" marR="0" lvl="0" indent="-228600" algn="l" rtl="0">
                <a:lnSpc>
                  <a:spcPct val="100000"/>
                </a:lnSpc>
                <a:spcBef>
                  <a:spcPts val="10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Developed a </a:t>
              </a:r>
              <a:r>
                <a:rPr lang="en-US" sz="1200" b="1" i="0" u="none" strike="noStrike" cap="none" dirty="0">
                  <a:solidFill>
                    <a:srgbClr val="262626"/>
                  </a:solidFill>
                  <a:latin typeface="Arial"/>
                  <a:ea typeface="Arial"/>
                  <a:cs typeface="Arial"/>
                  <a:sym typeface="Arial"/>
                </a:rPr>
                <a:t>4-stage market-entry plan</a:t>
              </a:r>
              <a:r>
                <a:rPr lang="en-US" sz="1200" b="0" i="0" u="none" strike="noStrike" cap="none" dirty="0">
                  <a:solidFill>
                    <a:srgbClr val="262626"/>
                  </a:solidFill>
                  <a:latin typeface="Arial"/>
                  <a:ea typeface="Arial"/>
                  <a:cs typeface="Arial"/>
                  <a:sym typeface="Arial"/>
                </a:rPr>
                <a:t> with timelines and milestones. </a:t>
              </a:r>
              <a:endParaRPr dirty="0"/>
            </a:p>
            <a:p>
              <a:pPr marL="381000" marR="0" lvl="0" indent="-228600" algn="l" rtl="0">
                <a:lnSpc>
                  <a:spcPct val="100000"/>
                </a:lnSpc>
                <a:spcBef>
                  <a:spcPts val="1000"/>
                </a:spcBef>
                <a:spcAft>
                  <a:spcPts val="0"/>
                </a:spcAft>
                <a:buClr>
                  <a:srgbClr val="262626"/>
                </a:buClr>
                <a:buSzPts val="1200"/>
                <a:buFont typeface="Arial"/>
                <a:buAutoNum type="arabicPeriod"/>
              </a:pPr>
              <a:r>
                <a:rPr lang="en-US" sz="1200" i="0" u="none" strike="noStrike" cap="none" dirty="0">
                  <a:solidFill>
                    <a:srgbClr val="262626"/>
                  </a:solidFill>
                  <a:latin typeface="Arial"/>
                  <a:ea typeface="Arial"/>
                  <a:cs typeface="Arial"/>
                  <a:sym typeface="Arial"/>
                </a:rPr>
                <a:t>Define </a:t>
              </a:r>
              <a:r>
                <a:rPr lang="en-US" sz="1200" b="1" i="0" u="none" strike="noStrike" cap="none" dirty="0">
                  <a:solidFill>
                    <a:srgbClr val="262626"/>
                  </a:solidFill>
                  <a:latin typeface="Arial"/>
                  <a:ea typeface="Arial"/>
                  <a:cs typeface="Arial"/>
                  <a:sym typeface="Arial"/>
                </a:rPr>
                <a:t>appropriate segments</a:t>
              </a:r>
              <a:r>
                <a:rPr lang="en-US" sz="1200" b="0" i="0" u="none" strike="noStrike" cap="none" dirty="0">
                  <a:solidFill>
                    <a:srgbClr val="262626"/>
                  </a:solidFill>
                  <a:latin typeface="Arial"/>
                  <a:ea typeface="Arial"/>
                  <a:cs typeface="Arial"/>
                  <a:sym typeface="Arial"/>
                </a:rPr>
                <a:t> for different stages of the strategy.</a:t>
              </a:r>
              <a:endParaRPr dirty="0"/>
            </a:p>
            <a:p>
              <a:pPr marL="381000" marR="0" lvl="0" indent="-228600" algn="l" rtl="0">
                <a:lnSpc>
                  <a:spcPct val="100000"/>
                </a:lnSpc>
                <a:spcBef>
                  <a:spcPts val="10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In the end, the team projects that Great Lakes Midwest Bank will </a:t>
              </a:r>
              <a:r>
                <a:rPr lang="en-US" sz="1200" i="0" u="none" strike="noStrike" cap="none" dirty="0">
                  <a:solidFill>
                    <a:srgbClr val="262626"/>
                  </a:solidFill>
                  <a:latin typeface="Arial"/>
                  <a:ea typeface="Arial"/>
                  <a:cs typeface="Arial"/>
                  <a:sym typeface="Arial"/>
                </a:rPr>
                <a:t>capture between </a:t>
              </a:r>
              <a:r>
                <a:rPr lang="en-US" sz="1200" b="1" i="0" u="none" strike="noStrike" cap="none" dirty="0">
                  <a:solidFill>
                    <a:srgbClr val="262626"/>
                  </a:solidFill>
                  <a:latin typeface="Arial"/>
                  <a:ea typeface="Arial"/>
                  <a:cs typeface="Arial"/>
                  <a:sym typeface="Arial"/>
                </a:rPr>
                <a:t>$80M to $102M</a:t>
              </a:r>
              <a:r>
                <a:rPr lang="en-US" sz="1200" i="0" u="none" strike="noStrike" cap="none" dirty="0">
                  <a:solidFill>
                    <a:srgbClr val="262626"/>
                  </a:solidFill>
                  <a:latin typeface="Arial"/>
                  <a:ea typeface="Arial"/>
                  <a:cs typeface="Arial"/>
                  <a:sym typeface="Arial"/>
                </a:rPr>
                <a:t> in mortgage issuance</a:t>
              </a:r>
              <a:r>
                <a:rPr lang="en-US" sz="1200" b="0" i="0" u="none" strike="noStrike" cap="none" dirty="0">
                  <a:solidFill>
                    <a:srgbClr val="262626"/>
                  </a:solidFill>
                  <a:latin typeface="Arial"/>
                  <a:ea typeface="Arial"/>
                  <a:cs typeface="Arial"/>
                  <a:sym typeface="Arial"/>
                </a:rPr>
                <a:t>, which accounts for </a:t>
              </a:r>
              <a:r>
                <a:rPr lang="en-US" sz="1200" b="1" i="0" u="none" strike="noStrike" cap="none" dirty="0">
                  <a:solidFill>
                    <a:srgbClr val="262626"/>
                  </a:solidFill>
                  <a:latin typeface="Arial"/>
                  <a:ea typeface="Arial"/>
                  <a:cs typeface="Arial"/>
                  <a:sym typeface="Arial"/>
                </a:rPr>
                <a:t>approximately 3.3% </a:t>
              </a:r>
              <a:r>
                <a:rPr lang="en-US" sz="1200" i="0" u="none" strike="noStrike" cap="none" dirty="0">
                  <a:solidFill>
                    <a:srgbClr val="262626"/>
                  </a:solidFill>
                  <a:latin typeface="Arial"/>
                  <a:ea typeface="Arial"/>
                  <a:cs typeface="Arial"/>
                  <a:sym typeface="Arial"/>
                </a:rPr>
                <a:t>of the Nebraska Conforming FRM market</a:t>
              </a:r>
              <a:r>
                <a:rPr lang="en-US" sz="1200" b="0" i="0" u="none" strike="noStrike" cap="none" dirty="0">
                  <a:solidFill>
                    <a:srgbClr val="262626"/>
                  </a:solidFill>
                  <a:latin typeface="Arial"/>
                  <a:ea typeface="Arial"/>
                  <a:cs typeface="Arial"/>
                  <a:sym typeface="Arial"/>
                </a:rPr>
                <a:t>.</a:t>
              </a:r>
              <a:endParaRPr dirty="0"/>
            </a:p>
          </p:txBody>
        </p:sp>
      </p:grpSp>
      <p:sp>
        <p:nvSpPr>
          <p:cNvPr id="644" name="Google Shape;644;gf7f317ea55_0_0"/>
          <p:cNvSpPr/>
          <p:nvPr/>
        </p:nvSpPr>
        <p:spPr>
          <a:xfrm>
            <a:off x="335352" y="1371601"/>
            <a:ext cx="3602575" cy="4815617"/>
          </a:xfrm>
          <a:prstGeom prst="roundRect">
            <a:avLst>
              <a:gd name="adj" fmla="val 5297"/>
            </a:avLst>
          </a:prstGeom>
          <a:solidFill>
            <a:srgbClr val="FFFFFF"/>
          </a:solidFill>
          <a:ln>
            <a:noFill/>
          </a:ln>
          <a:effectLst>
            <a:outerShdw blurRad="101600" dist="25400" dir="5400000" rotWithShape="0">
              <a:srgbClr val="E3E4ED"/>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Century Gothic"/>
              <a:ea typeface="Century Gothic"/>
              <a:cs typeface="Century Gothic"/>
              <a:sym typeface="Century Gothic"/>
            </a:endParaRPr>
          </a:p>
        </p:txBody>
      </p:sp>
      <p:sp>
        <p:nvSpPr>
          <p:cNvPr id="645" name="Google Shape;645;gf7f317ea55_0_0"/>
          <p:cNvSpPr txBox="1">
            <a:spLocks noGrp="1"/>
          </p:cNvSpPr>
          <p:nvPr>
            <p:ph type="ctrTitle"/>
          </p:nvPr>
        </p:nvSpPr>
        <p:spPr>
          <a:xfrm>
            <a:off x="335360" y="274638"/>
            <a:ext cx="11331345"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dirty="0"/>
              <a:t>Challenge: Analyzing the Nebraska Fixed-Rate Mortgage Loan Market</a:t>
            </a:r>
            <a:endParaRPr dirty="0"/>
          </a:p>
        </p:txBody>
      </p:sp>
      <p:sp>
        <p:nvSpPr>
          <p:cNvPr id="646" name="Google Shape;646;gf7f317ea55_0_0"/>
          <p:cNvSpPr txBox="1">
            <a:spLocks noGrp="1"/>
          </p:cNvSpPr>
          <p:nvPr>
            <p:ph type="body" idx="2"/>
          </p:nvPr>
        </p:nvSpPr>
        <p:spPr>
          <a:xfrm>
            <a:off x="372276" y="1524824"/>
            <a:ext cx="3392115" cy="4468279"/>
          </a:xfrm>
          <a:prstGeom prst="rect">
            <a:avLst/>
          </a:prstGeom>
          <a:noFill/>
          <a:ln>
            <a:noFill/>
          </a:ln>
        </p:spPr>
        <p:txBody>
          <a:bodyPr spcFirstLastPara="1" wrap="square" lIns="91425" tIns="45700" rIns="91425" bIns="45700" anchor="t" anchorCtr="0">
            <a:noAutofit/>
          </a:bodyPr>
          <a:lstStyle/>
          <a:p>
            <a:pPr marL="155448" marR="0" lvl="0" indent="0" algn="l" rtl="0">
              <a:lnSpc>
                <a:spcPct val="100000"/>
              </a:lnSpc>
              <a:spcBef>
                <a:spcPts val="0"/>
              </a:spcBef>
              <a:spcAft>
                <a:spcPts val="0"/>
              </a:spcAft>
              <a:buClr>
                <a:srgbClr val="6132C5"/>
              </a:buClr>
              <a:buSzPts val="1600"/>
              <a:buFont typeface="Century Gothic"/>
              <a:buNone/>
            </a:pPr>
            <a:r>
              <a:rPr lang="en-US" sz="1600" b="1" i="0" u="none" strike="noStrike" cap="none" dirty="0">
                <a:solidFill>
                  <a:srgbClr val="6132C5"/>
                </a:solidFill>
                <a:latin typeface="Century Gothic"/>
                <a:ea typeface="Century Gothic"/>
                <a:cs typeface="Century Gothic"/>
                <a:sym typeface="Century Gothic"/>
              </a:rPr>
              <a:t>CASE CHALLENGE</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Great Lakes Midwest Bank (GLMB)</a:t>
            </a:r>
            <a:r>
              <a:rPr lang="en-US" sz="1200" b="0" i="0" u="none" strike="noStrike" cap="none" dirty="0">
                <a:solidFill>
                  <a:srgbClr val="262626"/>
                </a:solidFill>
                <a:latin typeface="Arial"/>
                <a:ea typeface="Arial"/>
                <a:cs typeface="Arial"/>
                <a:sym typeface="Arial"/>
              </a:rPr>
              <a:t>, a regional bank is planning expanding its operations in </a:t>
            </a:r>
            <a:r>
              <a:rPr lang="en-US" sz="1200" b="1" i="0" u="none" strike="noStrike" cap="none" dirty="0">
                <a:solidFill>
                  <a:srgbClr val="262626"/>
                </a:solidFill>
                <a:latin typeface="Arial"/>
                <a:ea typeface="Arial"/>
                <a:cs typeface="Arial"/>
                <a:sym typeface="Arial"/>
              </a:rPr>
              <a:t>Nebraska</a:t>
            </a:r>
            <a:r>
              <a:rPr lang="en-US" sz="1200" b="0" i="0" u="none" strike="noStrike" cap="none" dirty="0">
                <a:solidFill>
                  <a:srgbClr val="262626"/>
                </a:solidFill>
                <a:latin typeface="Arial"/>
                <a:ea typeface="Arial"/>
                <a:cs typeface="Arial"/>
                <a:sym typeface="Arial"/>
              </a:rPr>
              <a:t>.</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Before expanding their operations, they are surveying the health and opportunity of the Nebraska mortgage market.</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A dataset from Fannie Mae</a:t>
            </a:r>
            <a:r>
              <a:rPr lang="en-US" sz="1200" b="0" i="0" u="none" strike="noStrike" cap="none" dirty="0">
                <a:solidFill>
                  <a:srgbClr val="262626"/>
                </a:solidFill>
                <a:latin typeface="Arial"/>
                <a:ea typeface="Arial"/>
                <a:cs typeface="Arial"/>
                <a:sym typeface="Arial"/>
              </a:rPr>
              <a:t> was made available for analysis. About a quarter of all entries are “in-progress” mortgages and need to be predicted to obtain full pictur</a:t>
            </a:r>
            <a:r>
              <a:rPr lang="en-US" sz="1200" dirty="0"/>
              <a:t>e.</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task is to analyze the dataset and determine which segments of the Nebraska mortgage market GLMB should focus on. </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primary consideration of the analysis is to </a:t>
            </a:r>
            <a:r>
              <a:rPr lang="en-US" sz="1200" b="1" i="0" u="none" strike="noStrike" cap="none" dirty="0">
                <a:solidFill>
                  <a:srgbClr val="262626"/>
                </a:solidFill>
                <a:latin typeface="Arial"/>
                <a:ea typeface="Arial"/>
                <a:cs typeface="Arial"/>
                <a:sym typeface="Arial"/>
              </a:rPr>
              <a:t>maximize the dollar value of mortgages</a:t>
            </a:r>
            <a:r>
              <a:rPr lang="en-US" sz="1200" b="0" i="0" u="none" strike="noStrike" cap="none" dirty="0">
                <a:solidFill>
                  <a:srgbClr val="262626"/>
                </a:solidFill>
                <a:latin typeface="Arial"/>
                <a:ea typeface="Arial"/>
                <a:cs typeface="Arial"/>
                <a:sym typeface="Arial"/>
              </a:rPr>
              <a:t> issued while limiting the number of </a:t>
            </a:r>
            <a:r>
              <a:rPr lang="en-US" sz="1200" dirty="0"/>
              <a:t>mortgage delinquencies</a:t>
            </a:r>
            <a:r>
              <a:rPr lang="en-US" sz="1200" b="0" i="0" u="none" strike="noStrike" cap="none" dirty="0">
                <a:solidFill>
                  <a:srgbClr val="262626"/>
                </a:solidFill>
                <a:latin typeface="Arial"/>
                <a:ea typeface="Arial"/>
                <a:cs typeface="Arial"/>
                <a:sym typeface="Arial"/>
              </a:rPr>
              <a:t>.</a:t>
            </a:r>
            <a:endParaRPr dirty="0"/>
          </a:p>
          <a:p>
            <a:pPr marL="152400" marR="0" lvl="0" indent="0" algn="l" rtl="0">
              <a:lnSpc>
                <a:spcPct val="100000"/>
              </a:lnSpc>
              <a:spcBef>
                <a:spcPts val="1000"/>
              </a:spcBef>
              <a:spcAft>
                <a:spcPts val="0"/>
              </a:spcAft>
              <a:buClr>
                <a:srgbClr val="262626"/>
              </a:buClr>
              <a:buSzPts val="1200"/>
              <a:buFont typeface="Arial"/>
              <a:buNone/>
            </a:pPr>
            <a:endParaRPr dirty="0"/>
          </a:p>
        </p:txBody>
      </p:sp>
      <p:sp>
        <p:nvSpPr>
          <p:cNvPr id="647" name="Google Shape;647;gf7f317ea55_0_0"/>
          <p:cNvSpPr/>
          <p:nvPr/>
        </p:nvSpPr>
        <p:spPr>
          <a:xfrm rot="5400000">
            <a:off x="2940573" y="3726975"/>
            <a:ext cx="2816700" cy="268200"/>
          </a:xfrm>
          <a:prstGeom prst="triangle">
            <a:avLst>
              <a:gd name="adj" fmla="val 50144"/>
            </a:avLst>
          </a:prstGeom>
          <a:solidFill>
            <a:srgbClr val="A5A5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gf7f317ea55_0_0"/>
          <p:cNvSpPr/>
          <p:nvPr/>
        </p:nvSpPr>
        <p:spPr>
          <a:xfrm rot="10800000">
            <a:off x="6846275" y="3648186"/>
            <a:ext cx="2816700" cy="268200"/>
          </a:xfrm>
          <a:prstGeom prst="triangle">
            <a:avLst>
              <a:gd name="adj" fmla="val 50144"/>
            </a:avLst>
          </a:prstGeom>
          <a:solidFill>
            <a:srgbClr val="A5A5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gf7f317ea55_0_0"/>
          <p:cNvGrpSpPr/>
          <p:nvPr/>
        </p:nvGrpSpPr>
        <p:grpSpPr>
          <a:xfrm>
            <a:off x="4759919" y="1367192"/>
            <a:ext cx="6760185" cy="2183618"/>
            <a:chOff x="4759919" y="1367192"/>
            <a:chExt cx="6760185" cy="2183618"/>
          </a:xfrm>
        </p:grpSpPr>
        <p:sp>
          <p:nvSpPr>
            <p:cNvPr id="650" name="Google Shape;650;gf7f317ea55_0_0"/>
            <p:cNvSpPr/>
            <p:nvPr/>
          </p:nvSpPr>
          <p:spPr>
            <a:xfrm>
              <a:off x="4759919" y="1367192"/>
              <a:ext cx="6760185" cy="2183618"/>
            </a:xfrm>
            <a:prstGeom prst="roundRect">
              <a:avLst>
                <a:gd name="adj" fmla="val 5297"/>
              </a:avLst>
            </a:prstGeom>
            <a:solidFill>
              <a:srgbClr val="FFFFFF"/>
            </a:solidFill>
            <a:ln>
              <a:noFill/>
            </a:ln>
            <a:effectLst>
              <a:outerShdw blurRad="101600" dist="25400" dir="5400000" rotWithShape="0">
                <a:srgbClr val="E3E4ED"/>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Century Gothic"/>
                <a:ea typeface="Century Gothic"/>
                <a:cs typeface="Century Gothic"/>
                <a:sym typeface="Century Gothic"/>
              </a:endParaRPr>
            </a:p>
          </p:txBody>
        </p:sp>
        <p:sp>
          <p:nvSpPr>
            <p:cNvPr id="651" name="Google Shape;651;gf7f317ea55_0_0"/>
            <p:cNvSpPr txBox="1"/>
            <p:nvPr/>
          </p:nvSpPr>
          <p:spPr>
            <a:xfrm>
              <a:off x="4801072" y="1520414"/>
              <a:ext cx="6633216" cy="2026119"/>
            </a:xfrm>
            <a:prstGeom prst="rect">
              <a:avLst/>
            </a:prstGeom>
            <a:noFill/>
            <a:ln>
              <a:noFill/>
            </a:ln>
          </p:spPr>
          <p:txBody>
            <a:bodyPr spcFirstLastPara="1" wrap="square" lIns="91425" tIns="45700" rIns="91425" bIns="45700" anchor="t" anchorCtr="0">
              <a:noAutofit/>
            </a:bodyPr>
            <a:lstStyle/>
            <a:p>
              <a:pPr marL="155448" marR="0" lvl="0" indent="0" algn="l" rtl="0">
                <a:lnSpc>
                  <a:spcPct val="100000"/>
                </a:lnSpc>
                <a:spcBef>
                  <a:spcPts val="0"/>
                </a:spcBef>
                <a:spcAft>
                  <a:spcPts val="0"/>
                </a:spcAft>
                <a:buClr>
                  <a:srgbClr val="6132C5"/>
                </a:buClr>
                <a:buSzPts val="1600"/>
                <a:buFont typeface="Arial"/>
                <a:buNone/>
              </a:pPr>
              <a:r>
                <a:rPr lang="en-US" sz="1600" b="1" i="0" u="none" strike="noStrike" cap="none" dirty="0">
                  <a:solidFill>
                    <a:srgbClr val="6132C5"/>
                  </a:solidFill>
                  <a:latin typeface="Century Gothic"/>
                  <a:ea typeface="Century Gothic"/>
                  <a:cs typeface="Century Gothic"/>
                  <a:sym typeface="Century Gothic"/>
                </a:rPr>
                <a:t>METHOD</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A </a:t>
              </a:r>
              <a:r>
                <a:rPr lang="en-US" sz="1200" b="1" i="0" u="none" strike="noStrike" cap="none" dirty="0">
                  <a:solidFill>
                    <a:srgbClr val="262626"/>
                  </a:solidFill>
                  <a:latin typeface="Arial"/>
                  <a:ea typeface="Arial"/>
                  <a:cs typeface="Arial"/>
                  <a:sym typeface="Arial"/>
                </a:rPr>
                <a:t>random forest classification model</a:t>
              </a:r>
              <a:r>
                <a:rPr lang="en-US" sz="1200" b="0" i="0" u="none" strike="noStrike" cap="none" dirty="0">
                  <a:solidFill>
                    <a:srgbClr val="262626"/>
                  </a:solidFill>
                  <a:latin typeface="Arial"/>
                  <a:ea typeface="Arial"/>
                  <a:cs typeface="Arial"/>
                  <a:sym typeface="Arial"/>
                </a:rPr>
                <a:t> was built to predict outcomes of “in-progress” mortgages to arrive at full dataset. </a:t>
              </a:r>
              <a:endParaRPr dirty="0"/>
            </a:p>
            <a:p>
              <a:pPr marL="152400" marR="0" lvl="0" indent="0" algn="l" rtl="0">
                <a:lnSpc>
                  <a:spcPct val="100000"/>
                </a:lnSpc>
                <a:spcBef>
                  <a:spcPts val="1000"/>
                </a:spcBef>
                <a:spcAft>
                  <a:spcPts val="0"/>
                </a:spcAft>
                <a:buClr>
                  <a:srgbClr val="262626"/>
                </a:buClr>
                <a:buSzPts val="1200"/>
                <a:buFont typeface="Arial"/>
                <a:buNone/>
              </a:pPr>
              <a:r>
                <a:rPr lang="en-US" sz="1200" dirty="0">
                  <a:solidFill>
                    <a:srgbClr val="262626"/>
                  </a:solidFill>
                </a:rPr>
                <a:t>The team then b</a:t>
              </a:r>
              <a:r>
                <a:rPr lang="en-US" sz="1200" b="0" i="0" u="none" strike="noStrike" cap="none" dirty="0">
                  <a:solidFill>
                    <a:srgbClr val="262626"/>
                  </a:solidFill>
                  <a:latin typeface="Arial"/>
                  <a:ea typeface="Arial"/>
                  <a:cs typeface="Arial"/>
                  <a:sym typeface="Arial"/>
                </a:rPr>
                <a:t>uilt new </a:t>
              </a:r>
              <a:r>
                <a:rPr lang="en-US" sz="1200" b="1" i="0" u="none" strike="noStrike" cap="none" dirty="0">
                  <a:solidFill>
                    <a:srgbClr val="262626"/>
                  </a:solidFill>
                  <a:latin typeface="Arial"/>
                  <a:ea typeface="Arial"/>
                  <a:cs typeface="Arial"/>
                  <a:sym typeface="Arial"/>
                </a:rPr>
                <a:t>Random </a:t>
              </a:r>
              <a:r>
                <a:rPr lang="en-US" sz="1200" b="1" dirty="0">
                  <a:solidFill>
                    <a:srgbClr val="262626"/>
                  </a:solidFill>
                </a:rPr>
                <a:t>Forest &amp; </a:t>
              </a:r>
              <a:r>
                <a:rPr lang="en-US" sz="1200" b="1" i="0" u="none" strike="noStrike" cap="none" dirty="0">
                  <a:solidFill>
                    <a:srgbClr val="262626"/>
                  </a:solidFill>
                  <a:latin typeface="Arial"/>
                  <a:ea typeface="Arial"/>
                  <a:cs typeface="Arial"/>
                  <a:sym typeface="Arial"/>
                </a:rPr>
                <a:t>Logistic Regression </a:t>
              </a:r>
              <a:r>
                <a:rPr lang="en-US" sz="1200" i="0" u="none" strike="noStrike" cap="none" dirty="0">
                  <a:solidFill>
                    <a:srgbClr val="262626"/>
                  </a:solidFill>
                  <a:latin typeface="Arial"/>
                  <a:ea typeface="Arial"/>
                  <a:cs typeface="Arial"/>
                  <a:sym typeface="Arial"/>
                </a:rPr>
                <a:t>models </a:t>
              </a:r>
              <a:r>
                <a:rPr lang="en-US" sz="1200" b="0" i="0" u="none" strike="noStrike" cap="none" dirty="0">
                  <a:solidFill>
                    <a:srgbClr val="262626"/>
                  </a:solidFill>
                  <a:latin typeface="Arial"/>
                  <a:ea typeface="Arial"/>
                  <a:cs typeface="Arial"/>
                  <a:sym typeface="Arial"/>
                </a:rPr>
                <a:t>with knowable</a:t>
              </a:r>
              <a:r>
                <a:rPr lang="en-US" sz="1200" b="0" i="0" u="none" strike="noStrike" cap="none" baseline="30000" dirty="0">
                  <a:solidFill>
                    <a:srgbClr val="262626"/>
                  </a:solidFill>
                  <a:latin typeface="Arial"/>
                  <a:ea typeface="Arial"/>
                  <a:cs typeface="Arial"/>
                  <a:sym typeface="Arial"/>
                </a:rPr>
                <a:t>[1]</a:t>
              </a:r>
              <a:r>
                <a:rPr lang="en-US" sz="1200" b="0" i="0" u="none" strike="noStrike" cap="none" dirty="0">
                  <a:solidFill>
                    <a:srgbClr val="262626"/>
                  </a:solidFill>
                  <a:latin typeface="Arial"/>
                  <a:ea typeface="Arial"/>
                  <a:cs typeface="Arial"/>
                  <a:sym typeface="Arial"/>
                </a:rPr>
                <a:t> variables only, determining how to slice the mortgage loan market into appropriate segments. </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team studied the competitive landscape of </a:t>
              </a:r>
              <a:r>
                <a:rPr lang="en-US" sz="1200" dirty="0">
                  <a:solidFill>
                    <a:srgbClr val="262626"/>
                  </a:solidFill>
                </a:rPr>
                <a:t>mortgage issuers </a:t>
              </a:r>
              <a:r>
                <a:rPr lang="en-US" sz="1200" b="0" i="0" u="none" strike="noStrike" cap="none" dirty="0">
                  <a:solidFill>
                    <a:srgbClr val="262626"/>
                  </a:solidFill>
                  <a:latin typeface="Arial"/>
                  <a:ea typeface="Arial"/>
                  <a:cs typeface="Arial"/>
                  <a:sym typeface="Arial"/>
                </a:rPr>
                <a:t>to better understand the market dynamics, while establishing </a:t>
              </a:r>
              <a:r>
                <a:rPr lang="en-US" sz="1200" dirty="0">
                  <a:solidFill>
                    <a:srgbClr val="262626"/>
                  </a:solidFill>
                </a:rPr>
                <a:t>a </a:t>
              </a:r>
              <a:r>
                <a:rPr lang="en-US" sz="1200" b="0" i="0" u="none" strike="noStrike" cap="none" dirty="0">
                  <a:solidFill>
                    <a:srgbClr val="262626"/>
                  </a:solidFill>
                  <a:latin typeface="Arial"/>
                  <a:ea typeface="Arial"/>
                  <a:cs typeface="Arial"/>
                  <a:sym typeface="Arial"/>
                </a:rPr>
                <a:t>reference point for our market-entry strategy. </a:t>
              </a:r>
              <a:endParaRPr dirty="0"/>
            </a:p>
          </p:txBody>
        </p:sp>
      </p:grpSp>
      <p:sp>
        <p:nvSpPr>
          <p:cNvPr id="13" name="Google Shape;726;p177">
            <a:extLst>
              <a:ext uri="{FF2B5EF4-FFF2-40B4-BE49-F238E27FC236}">
                <a16:creationId xmlns:a16="http://schemas.microsoft.com/office/drawing/2014/main" id="{5475CB7D-E9C6-4066-A140-A5367431B2B2}"/>
              </a:ext>
            </a:extLst>
          </p:cNvPr>
          <p:cNvSpPr txBox="1"/>
          <p:nvPr/>
        </p:nvSpPr>
        <p:spPr>
          <a:xfrm>
            <a:off x="865475" y="651984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Knowable: defined as the variables that can be known at the point of mortgage issuance. For example</a:t>
            </a:r>
            <a:r>
              <a:rPr lang="en-US" sz="900" dirty="0">
                <a:solidFill>
                  <a:srgbClr val="7F7F7F"/>
                </a:solidFill>
              </a:rPr>
              <a:t>, `</a:t>
            </a:r>
            <a:r>
              <a:rPr lang="en-US" sz="900" b="0" i="0" u="none" strike="noStrike" cap="none" dirty="0">
                <a:solidFill>
                  <a:srgbClr val="7F7F7F"/>
                </a:solidFill>
                <a:latin typeface="Arial"/>
                <a:ea typeface="Arial"/>
                <a:cs typeface="Arial"/>
                <a:sym typeface="Arial"/>
              </a:rPr>
              <a:t>F30_DTE` is not knowable when mortgage was newly issued. </a:t>
            </a:r>
            <a:endParaRPr sz="1400" b="0" i="0" u="none" strike="noStrike" cap="none" dirty="0">
              <a:solidFill>
                <a:srgbClr val="000000"/>
              </a:solidFill>
              <a:latin typeface="Arial"/>
              <a:ea typeface="Arial"/>
              <a:cs typeface="Arial"/>
              <a:sym typeface="Arial"/>
            </a:endParaRPr>
          </a:p>
        </p:txBody>
      </p:sp>
      <p:sp>
        <p:nvSpPr>
          <p:cNvPr id="15" name="Google Shape;990;gf7da09ce10_0_1">
            <a:extLst>
              <a:ext uri="{FF2B5EF4-FFF2-40B4-BE49-F238E27FC236}">
                <a16:creationId xmlns:a16="http://schemas.microsoft.com/office/drawing/2014/main" id="{5FB06512-FD47-40FD-90A6-A80E3221193D}"/>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179"/>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[Linear Regression] Model Performance</a:t>
            </a:r>
            <a:endParaRPr/>
          </a:p>
        </p:txBody>
      </p:sp>
      <p:sp>
        <p:nvSpPr>
          <p:cNvPr id="946" name="Google Shape;946;p179"/>
          <p:cNvSpPr txBox="1">
            <a:spLocks noGrp="1"/>
          </p:cNvSpPr>
          <p:nvPr>
            <p:ph type="subTitle" idx="1"/>
          </p:nvPr>
        </p:nvSpPr>
        <p:spPr>
          <a:xfrm>
            <a:off x="335361" y="838201"/>
            <a:ext cx="5081189"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solidFill>
                  <a:srgbClr val="7F7F7F"/>
                </a:solidFill>
              </a:rPr>
              <a:t>Variable Summary</a:t>
            </a:r>
            <a:endParaRPr>
              <a:solidFill>
                <a:srgbClr val="7F7F7F"/>
              </a:solidFill>
            </a:endParaRPr>
          </a:p>
        </p:txBody>
      </p:sp>
      <p:pic>
        <p:nvPicPr>
          <p:cNvPr id="947" name="Google Shape;947;p179"/>
          <p:cNvPicPr preferRelativeResize="0"/>
          <p:nvPr/>
        </p:nvPicPr>
        <p:blipFill rotWithShape="1">
          <a:blip r:embed="rId3">
            <a:alphaModFix/>
          </a:blip>
          <a:srcRect t="2258" b="6463"/>
          <a:stretch/>
        </p:blipFill>
        <p:spPr>
          <a:xfrm>
            <a:off x="7054850" y="57149"/>
            <a:ext cx="5137150" cy="6775813"/>
          </a:xfrm>
          <a:prstGeom prst="rect">
            <a:avLst/>
          </a:prstGeom>
          <a:noFill/>
          <a:ln>
            <a:noFill/>
          </a:ln>
        </p:spPr>
      </p:pic>
      <p:sp>
        <p:nvSpPr>
          <p:cNvPr id="5" name="Google Shape;990;gf7da09ce10_0_1">
            <a:extLst>
              <a:ext uri="{FF2B5EF4-FFF2-40B4-BE49-F238E27FC236}">
                <a16:creationId xmlns:a16="http://schemas.microsoft.com/office/drawing/2014/main" id="{9A9B7794-6667-42AF-A6EF-71A73066EA15}"/>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159"/>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[Stochastic Gradient Descent] Models Performance</a:t>
            </a:r>
            <a:endParaRPr/>
          </a:p>
        </p:txBody>
      </p:sp>
      <p:sp>
        <p:nvSpPr>
          <p:cNvPr id="954" name="Google Shape;954;p159"/>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Stochastic Gradient Descent</a:t>
            </a:r>
            <a:endParaRPr/>
          </a:p>
        </p:txBody>
      </p:sp>
      <p:sp>
        <p:nvSpPr>
          <p:cNvPr id="955" name="Google Shape;955;p159"/>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P </a:t>
            </a:r>
            <a:r>
              <a:rPr lang="en-US"/>
              <a:t>= Prepaid or Matured</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D </a:t>
            </a:r>
            <a:r>
              <a:rPr lang="en-US"/>
              <a:t>= Delinquent</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F </a:t>
            </a:r>
            <a:r>
              <a:rPr lang="en-US"/>
              <a:t>= Deed-in-Lieu; REO Disposition</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T </a:t>
            </a:r>
            <a:r>
              <a:rPr lang="en-US"/>
              <a:t>= Third Party Sale</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R </a:t>
            </a:r>
            <a:r>
              <a:rPr lang="en-US"/>
              <a:t>= Repurchased</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S </a:t>
            </a:r>
            <a:r>
              <a:rPr lang="en-US"/>
              <a:t>= Short Sale</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L </a:t>
            </a:r>
            <a:r>
              <a:rPr lang="en-US"/>
              <a:t>= Reperforming Loan Sale</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N </a:t>
            </a:r>
            <a:r>
              <a:rPr lang="en-US"/>
              <a:t>= Notes Sales</a:t>
            </a:r>
            <a:endParaRPr/>
          </a:p>
          <a:p>
            <a:pPr marL="0" lvl="0" indent="0" algn="l" rtl="0">
              <a:lnSpc>
                <a:spcPct val="100000"/>
              </a:lnSpc>
              <a:spcBef>
                <a:spcPts val="300"/>
              </a:spcBef>
              <a:spcAft>
                <a:spcPts val="0"/>
              </a:spcAft>
              <a:buSzPts val="1200"/>
              <a:buNone/>
            </a:pPr>
            <a:endParaRPr/>
          </a:p>
        </p:txBody>
      </p:sp>
      <p:pic>
        <p:nvPicPr>
          <p:cNvPr id="956" name="Google Shape;956;p159"/>
          <p:cNvPicPr preferRelativeResize="0"/>
          <p:nvPr/>
        </p:nvPicPr>
        <p:blipFill rotWithShape="1">
          <a:blip r:embed="rId3">
            <a:alphaModFix/>
          </a:blip>
          <a:srcRect/>
          <a:stretch/>
        </p:blipFill>
        <p:spPr>
          <a:xfrm>
            <a:off x="5068295" y="2612250"/>
            <a:ext cx="6784050" cy="3625125"/>
          </a:xfrm>
          <a:prstGeom prst="rect">
            <a:avLst/>
          </a:prstGeom>
          <a:noFill/>
          <a:ln>
            <a:noFill/>
          </a:ln>
        </p:spPr>
      </p:pic>
      <p:sp>
        <p:nvSpPr>
          <p:cNvPr id="957" name="Google Shape;957;p159"/>
          <p:cNvSpPr txBox="1"/>
          <p:nvPr/>
        </p:nvSpPr>
        <p:spPr>
          <a:xfrm>
            <a:off x="6567500" y="3048000"/>
            <a:ext cx="543000" cy="2134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R</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S</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L</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N</a:t>
            </a:r>
            <a:endParaRPr sz="1700" b="0" i="0" u="none" strike="noStrike" cap="none">
              <a:solidFill>
                <a:srgbClr val="000000"/>
              </a:solidFill>
              <a:latin typeface="Arial"/>
              <a:ea typeface="Arial"/>
              <a:cs typeface="Arial"/>
              <a:sym typeface="Arial"/>
            </a:endParaRPr>
          </a:p>
        </p:txBody>
      </p:sp>
      <p:sp>
        <p:nvSpPr>
          <p:cNvPr id="7" name="Google Shape;990;gf7da09ce10_0_1">
            <a:extLst>
              <a:ext uri="{FF2B5EF4-FFF2-40B4-BE49-F238E27FC236}">
                <a16:creationId xmlns:a16="http://schemas.microsoft.com/office/drawing/2014/main" id="{FCC6F689-3349-4362-9464-8811210C08A4}"/>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74"/>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[Decision Tree] Model performance</a:t>
            </a:r>
            <a:endParaRPr/>
          </a:p>
        </p:txBody>
      </p:sp>
      <p:sp>
        <p:nvSpPr>
          <p:cNvPr id="964" name="Google Shape;964;p174"/>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Decision Trees</a:t>
            </a:r>
            <a:endParaRPr/>
          </a:p>
        </p:txBody>
      </p:sp>
      <p:sp>
        <p:nvSpPr>
          <p:cNvPr id="965" name="Google Shape;965;p174"/>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P </a:t>
            </a:r>
            <a:r>
              <a:rPr lang="en-US"/>
              <a:t>= Prepaid or Matured</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 </a:t>
            </a:r>
            <a:r>
              <a:rPr lang="en-US"/>
              <a:t>= Delinquent</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F </a:t>
            </a:r>
            <a:r>
              <a:rPr lang="en-US"/>
              <a:t>= Deed-in-Lieu; REO Disposition</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 </a:t>
            </a:r>
            <a:r>
              <a:rPr lang="en-US"/>
              <a:t>= Third Party Sale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R </a:t>
            </a:r>
            <a:r>
              <a:rPr lang="en-US"/>
              <a:t>= Repurchased</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 </a:t>
            </a:r>
            <a:r>
              <a:rPr lang="en-US"/>
              <a:t>= Short Sale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L </a:t>
            </a:r>
            <a:r>
              <a:rPr lang="en-US"/>
              <a:t>= Reperforming Loan Sale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N </a:t>
            </a:r>
            <a:r>
              <a:rPr lang="en-US"/>
              <a:t>= Notes Sales</a:t>
            </a:r>
            <a:endParaRPr/>
          </a:p>
        </p:txBody>
      </p:sp>
      <p:pic>
        <p:nvPicPr>
          <p:cNvPr id="966" name="Google Shape;966;p174"/>
          <p:cNvPicPr preferRelativeResize="0"/>
          <p:nvPr/>
        </p:nvPicPr>
        <p:blipFill rotWithShape="1">
          <a:blip r:embed="rId3">
            <a:alphaModFix/>
          </a:blip>
          <a:srcRect/>
          <a:stretch/>
        </p:blipFill>
        <p:spPr>
          <a:xfrm>
            <a:off x="5123950" y="2657475"/>
            <a:ext cx="6728400" cy="3579900"/>
          </a:xfrm>
          <a:prstGeom prst="rect">
            <a:avLst/>
          </a:prstGeom>
          <a:noFill/>
          <a:ln>
            <a:noFill/>
          </a:ln>
        </p:spPr>
      </p:pic>
      <p:sp>
        <p:nvSpPr>
          <p:cNvPr id="967" name="Google Shape;967;p174"/>
          <p:cNvSpPr txBox="1"/>
          <p:nvPr/>
        </p:nvSpPr>
        <p:spPr>
          <a:xfrm>
            <a:off x="6510300" y="3024200"/>
            <a:ext cx="543000" cy="2134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R</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S</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L</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N</a:t>
            </a:r>
            <a:endParaRPr sz="1700" b="0" i="0" u="none" strike="noStrike" cap="none">
              <a:solidFill>
                <a:srgbClr val="000000"/>
              </a:solidFill>
              <a:latin typeface="Arial"/>
              <a:ea typeface="Arial"/>
              <a:cs typeface="Arial"/>
              <a:sym typeface="Arial"/>
            </a:endParaRPr>
          </a:p>
        </p:txBody>
      </p:sp>
      <p:sp>
        <p:nvSpPr>
          <p:cNvPr id="7" name="Google Shape;990;gf7da09ce10_0_1">
            <a:extLst>
              <a:ext uri="{FF2B5EF4-FFF2-40B4-BE49-F238E27FC236}">
                <a16:creationId xmlns:a16="http://schemas.microsoft.com/office/drawing/2014/main" id="{66A00435-1189-4753-A829-4F8528FEC311}"/>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62"/>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00"/>
              </a:spcBef>
              <a:spcAft>
                <a:spcPts val="0"/>
              </a:spcAft>
              <a:buClr>
                <a:srgbClr val="262626"/>
              </a:buClr>
              <a:buSzPts val="1200"/>
              <a:buNone/>
            </a:pPr>
            <a:endParaRPr/>
          </a:p>
        </p:txBody>
      </p:sp>
      <p:sp>
        <p:nvSpPr>
          <p:cNvPr id="973" name="Google Shape;973;p162"/>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5000"/>
              <a:buFont typeface="Arial"/>
              <a:buNone/>
            </a:pPr>
            <a:r>
              <a:rPr lang="en-US"/>
              <a:t>Appendix B</a:t>
            </a:r>
            <a:endParaRPr/>
          </a:p>
        </p:txBody>
      </p:sp>
      <p:sp>
        <p:nvSpPr>
          <p:cNvPr id="974" name="Google Shape;974;p162"/>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dirty="0"/>
              <a:t>Miscellaneous</a:t>
            </a:r>
            <a:endParaRPr dirty="0"/>
          </a:p>
        </p:txBody>
      </p:sp>
      <p:sp>
        <p:nvSpPr>
          <p:cNvPr id="975" name="Google Shape;975;p162"/>
          <p:cNvSpPr txBox="1">
            <a:spLocks noGrp="1"/>
          </p:cNvSpPr>
          <p:nvPr>
            <p:ph type="sldNum" idx="4294967295"/>
          </p:nvPr>
        </p:nvSpPr>
        <p:spPr>
          <a:xfrm>
            <a:off x="0" y="6524625"/>
            <a:ext cx="479425" cy="21748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7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C98AE"/>
              </a:buClr>
              <a:buSzPts val="2400"/>
              <a:buFont typeface="Arial"/>
              <a:buNone/>
            </a:pPr>
            <a:r>
              <a:rPr lang="en-US"/>
              <a:t>Confirm Dataset Size &amp; Share</a:t>
            </a:r>
            <a:endParaRPr/>
          </a:p>
        </p:txBody>
      </p:sp>
      <p:sp>
        <p:nvSpPr>
          <p:cNvPr id="981" name="Google Shape;981;p17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24</a:t>
            </a:fld>
            <a:endParaRPr/>
          </a:p>
        </p:txBody>
      </p:sp>
      <p:sp>
        <p:nvSpPr>
          <p:cNvPr id="982" name="Google Shape;982;p17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fontScale="92500"/>
          </a:bodyPr>
          <a:lstStyle/>
          <a:p>
            <a:pPr marL="457200" lvl="0" indent="-304800" algn="l" rtl="0">
              <a:lnSpc>
                <a:spcPct val="100000"/>
              </a:lnSpc>
              <a:spcBef>
                <a:spcPts val="360"/>
              </a:spcBef>
              <a:spcAft>
                <a:spcPts val="0"/>
              </a:spcAft>
              <a:buClr>
                <a:schemeClr val="lt1"/>
              </a:buClr>
              <a:buSzPts val="1440"/>
              <a:buNone/>
            </a:pPr>
            <a:r>
              <a:rPr lang="en-US" dirty="0"/>
              <a:t>Confirmed that Dataframe represents approximately all NE conforming FRM sold to FNMA</a:t>
            </a:r>
            <a:endParaRPr dirty="0"/>
          </a:p>
        </p:txBody>
      </p:sp>
      <p:sp>
        <p:nvSpPr>
          <p:cNvPr id="983" name="Google Shape;983;p172"/>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p>
            <a:pPr marL="457200" lvl="0" indent="-304800" algn="l" rtl="0">
              <a:lnSpc>
                <a:spcPct val="200000"/>
              </a:lnSpc>
              <a:spcBef>
                <a:spcPts val="300"/>
              </a:spcBef>
              <a:spcAft>
                <a:spcPts val="0"/>
              </a:spcAft>
              <a:buSzPts val="1200"/>
              <a:buChar char="•"/>
            </a:pPr>
            <a:r>
              <a:rPr lang="en-US" dirty="0"/>
              <a:t>The team wanted to confirm if the dataframe in fact represents the entire Nebraska Conforming FRM that was sold to FNMA. </a:t>
            </a:r>
            <a:endParaRPr dirty="0"/>
          </a:p>
          <a:p>
            <a:pPr marL="457200" lvl="0" indent="-304800" algn="l" rtl="0">
              <a:lnSpc>
                <a:spcPct val="200000"/>
              </a:lnSpc>
              <a:spcBef>
                <a:spcPts val="0"/>
              </a:spcBef>
              <a:spcAft>
                <a:spcPts val="0"/>
              </a:spcAft>
              <a:buSzPts val="1200"/>
              <a:buChar char="•"/>
            </a:pPr>
            <a:r>
              <a:rPr lang="en-US" dirty="0"/>
              <a:t>According to “</a:t>
            </a:r>
            <a:r>
              <a:rPr lang="en-US" i="1" dirty="0"/>
              <a:t>Mortgage Bankers Association’s Databook of State and National Mortgage Originations 2013</a:t>
            </a:r>
            <a:r>
              <a:rPr lang="en-US" dirty="0"/>
              <a:t>” report, page 20 &amp; 24, FNMA purchased between $2 - 2.5 billion in mortgages in 2012 and 2013 each, which is broadly in line with the sum of `</a:t>
            </a:r>
            <a:r>
              <a:rPr lang="en-US" dirty="0" err="1"/>
              <a:t>orig_amt</a:t>
            </a:r>
            <a:r>
              <a:rPr lang="en-US" dirty="0"/>
              <a:t>` from our dataset in 2012 and 2013. </a:t>
            </a:r>
            <a:endParaRPr dirty="0"/>
          </a:p>
          <a:p>
            <a:pPr marL="457200" lvl="0" indent="-304800" algn="l" rtl="0">
              <a:lnSpc>
                <a:spcPct val="200000"/>
              </a:lnSpc>
              <a:spcBef>
                <a:spcPts val="0"/>
              </a:spcBef>
              <a:spcAft>
                <a:spcPts val="0"/>
              </a:spcAft>
              <a:buSzPts val="1200"/>
              <a:buChar char="•"/>
            </a:pPr>
            <a:r>
              <a:rPr lang="en-US" dirty="0"/>
              <a:t>The team therefore confirms that the dataset can be treated as the complete Nebraska Confirming FRM market that’s sold to FNMA, not a percentage of the total.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gf7da09ce10_0_1"/>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en-US" dirty="0"/>
              <a:t>Merging zip_3 == 683 &amp; 684</a:t>
            </a:r>
            <a:endParaRPr dirty="0"/>
          </a:p>
        </p:txBody>
      </p:sp>
      <p:sp>
        <p:nvSpPr>
          <p:cNvPr id="990" name="Google Shape;990;gf7da09ce10_0_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25</a:t>
            </a:fld>
            <a:endParaRPr/>
          </a:p>
        </p:txBody>
      </p:sp>
      <p:sp>
        <p:nvSpPr>
          <p:cNvPr id="991" name="Google Shape;991;gf7da09ce10_0_1"/>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endParaRPr dirty="0"/>
          </a:p>
        </p:txBody>
      </p:sp>
      <p:sp>
        <p:nvSpPr>
          <p:cNvPr id="992" name="Google Shape;992;gf7da09ce10_0_1"/>
          <p:cNvSpPr txBox="1">
            <a:spLocks noGrp="1"/>
          </p:cNvSpPr>
          <p:nvPr>
            <p:ph type="body" idx="2"/>
          </p:nvPr>
        </p:nvSpPr>
        <p:spPr>
          <a:xfrm>
            <a:off x="335360" y="1484784"/>
            <a:ext cx="11516853" cy="2572866"/>
          </a:xfrm>
          <a:prstGeom prst="rect">
            <a:avLst/>
          </a:prstGeom>
          <a:noFill/>
          <a:ln>
            <a:noFill/>
          </a:ln>
        </p:spPr>
        <p:txBody>
          <a:bodyPr spcFirstLastPara="1" wrap="square" lIns="91425" tIns="45700" rIns="91425" bIns="45700" anchor="t" anchorCtr="0">
            <a:noAutofit/>
          </a:bodyPr>
          <a:lstStyle/>
          <a:p>
            <a:pPr marL="457200" lvl="0" indent="-304800" algn="l" rtl="0">
              <a:lnSpc>
                <a:spcPct val="200000"/>
              </a:lnSpc>
              <a:spcBef>
                <a:spcPts val="300"/>
              </a:spcBef>
              <a:spcAft>
                <a:spcPts val="0"/>
              </a:spcAft>
              <a:buClr>
                <a:srgbClr val="262626"/>
              </a:buClr>
              <a:buSzPts val="1200"/>
              <a:buChar char="•"/>
            </a:pPr>
            <a:r>
              <a:rPr lang="en-US" dirty="0"/>
              <a:t>Because the map of 3-digit ZIP code map of 683 and 684 are random and intertwined, for our purpose they are treated as one. </a:t>
            </a:r>
            <a:endParaRPr dirty="0"/>
          </a:p>
          <a:p>
            <a:pPr marL="457200" lvl="0" indent="-304800" algn="l" rtl="0">
              <a:lnSpc>
                <a:spcPct val="200000"/>
              </a:lnSpc>
              <a:spcBef>
                <a:spcPts val="300"/>
              </a:spcBef>
              <a:spcAft>
                <a:spcPts val="0"/>
              </a:spcAft>
              <a:buClr>
                <a:srgbClr val="262626"/>
              </a:buClr>
              <a:buSzPts val="1200"/>
              <a:buChar char="•"/>
            </a:pPr>
            <a:r>
              <a:rPr lang="en-US" dirty="0"/>
              <a:t>Throughout the slide, when zip_3 of 683 is invoked, it means the union of 683 and 684. </a:t>
            </a:r>
            <a:endParaRPr dirty="0"/>
          </a:p>
        </p:txBody>
      </p:sp>
      <p:pic>
        <p:nvPicPr>
          <p:cNvPr id="993" name="Google Shape;993;gf7da09ce10_0_1"/>
          <p:cNvPicPr preferRelativeResize="0"/>
          <p:nvPr/>
        </p:nvPicPr>
        <p:blipFill rotWithShape="1">
          <a:blip r:embed="rId3">
            <a:alphaModFix/>
          </a:blip>
          <a:srcRect l="21669" t="6408" r="21668" b="50000"/>
          <a:stretch/>
        </p:blipFill>
        <p:spPr>
          <a:xfrm>
            <a:off x="4279900" y="4107761"/>
            <a:ext cx="3124200" cy="14833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B784DA6-C82D-48D2-9A2D-F0C929B78CD7}"/>
              </a:ext>
            </a:extLst>
          </p:cNvPr>
          <p:cNvSpPr>
            <a:spLocks noGrp="1"/>
          </p:cNvSpPr>
          <p:nvPr>
            <p:ph type="body" idx="1"/>
          </p:nvPr>
        </p:nvSpPr>
        <p:spPr/>
        <p:txBody>
          <a:bodyPr/>
          <a:lstStyle/>
          <a:p>
            <a:endParaRPr lang="en-US" dirty="0"/>
          </a:p>
        </p:txBody>
      </p:sp>
      <p:sp>
        <p:nvSpPr>
          <p:cNvPr id="6" name="Title 5">
            <a:extLst>
              <a:ext uri="{FF2B5EF4-FFF2-40B4-BE49-F238E27FC236}">
                <a16:creationId xmlns:a16="http://schemas.microsoft.com/office/drawing/2014/main" id="{C056C62D-8BCD-478C-BDAD-B38313DAF85D}"/>
              </a:ext>
            </a:extLst>
          </p:cNvPr>
          <p:cNvSpPr>
            <a:spLocks noGrp="1"/>
          </p:cNvSpPr>
          <p:nvPr>
            <p:ph type="ctrTitle"/>
          </p:nvPr>
        </p:nvSpPr>
        <p:spPr/>
        <p:txBody>
          <a:bodyPr/>
          <a:lstStyle/>
          <a:p>
            <a:r>
              <a:rPr lang="en-US" dirty="0"/>
              <a:t>Thank you</a:t>
            </a:r>
          </a:p>
        </p:txBody>
      </p:sp>
      <p:sp>
        <p:nvSpPr>
          <p:cNvPr id="8" name="Subtitle 7">
            <a:extLst>
              <a:ext uri="{FF2B5EF4-FFF2-40B4-BE49-F238E27FC236}">
                <a16:creationId xmlns:a16="http://schemas.microsoft.com/office/drawing/2014/main" id="{60679191-1EB1-4F9D-A51F-B56A888A7783}"/>
              </a:ext>
            </a:extLst>
          </p:cNvPr>
          <p:cNvSpPr>
            <a:spLocks noGrp="1"/>
          </p:cNvSpPr>
          <p:nvPr>
            <p:ph type="subTitle" idx="2"/>
          </p:nvPr>
        </p:nvSpPr>
        <p:spPr/>
        <p:txBody>
          <a:bodyPr/>
          <a:lstStyle/>
          <a:p>
            <a:r>
              <a:rPr lang="en-US" dirty="0"/>
              <a:t>Oct 13</a:t>
            </a:r>
            <a:r>
              <a:rPr lang="en-US" baseline="30000" dirty="0"/>
              <a:t>th</a:t>
            </a:r>
            <a:r>
              <a:rPr lang="en-US" dirty="0"/>
              <a:t>, 2021</a:t>
            </a:r>
          </a:p>
        </p:txBody>
      </p:sp>
      <p:sp>
        <p:nvSpPr>
          <p:cNvPr id="3" name="Slide Number Placeholder 2">
            <a:extLst>
              <a:ext uri="{FF2B5EF4-FFF2-40B4-BE49-F238E27FC236}">
                <a16:creationId xmlns:a16="http://schemas.microsoft.com/office/drawing/2014/main" id="{B0858F84-438A-4D71-BD2C-3C2E2392E0D3}"/>
              </a:ext>
            </a:extLst>
          </p:cNvPr>
          <p:cNvSpPr>
            <a:spLocks noGrp="1"/>
          </p:cNvSpPr>
          <p:nvPr>
            <p:ph type="sldNum" idx="4294967295"/>
          </p:nvPr>
        </p:nvSpPr>
        <p:spPr>
          <a:xfrm>
            <a:off x="0" y="6524625"/>
            <a:ext cx="479425" cy="217488"/>
          </a:xfrm>
        </p:spPr>
        <p:txBody>
          <a:bodyPr/>
          <a:lstStyle/>
          <a:p>
            <a:pPr marL="0" lvl="0" indent="0" algn="ct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251219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75"/>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3</a:t>
            </a:fld>
            <a:endParaRPr dirty="0"/>
          </a:p>
        </p:txBody>
      </p:sp>
      <p:sp>
        <p:nvSpPr>
          <p:cNvPr id="658" name="Google Shape;658;p175"/>
          <p:cNvSpPr txBox="1">
            <a:spLocks noGrp="1"/>
          </p:cNvSpPr>
          <p:nvPr>
            <p:ph type="body" idx="2"/>
          </p:nvPr>
        </p:nvSpPr>
        <p:spPr>
          <a:xfrm>
            <a:off x="735774" y="4641056"/>
            <a:ext cx="5529768" cy="1298291"/>
          </a:xfrm>
          <a:prstGeom prst="rect">
            <a:avLst/>
          </a:prstGeom>
          <a:noFill/>
          <a:ln>
            <a:noFill/>
          </a:ln>
        </p:spPr>
        <p:txBody>
          <a:bodyPr spcFirstLastPara="1" wrap="square" lIns="91425" tIns="45700" rIns="91425" bIns="45700" anchor="t" anchorCtr="0">
            <a:noAutofit/>
          </a:bodyPr>
          <a:lstStyle/>
          <a:p>
            <a:pPr marL="460375" indent="-307975">
              <a:spcBef>
                <a:spcPts val="600"/>
              </a:spcBef>
              <a:buFont typeface="Noto Sans Symbols"/>
              <a:buChar char="❖"/>
            </a:pPr>
            <a:r>
              <a:rPr lang="en-US" sz="1200" b="1" dirty="0"/>
              <a:t>100%</a:t>
            </a:r>
            <a:r>
              <a:rPr lang="en-US" sz="1200" dirty="0"/>
              <a:t> accuracy in predicting the mortgages that are “in-progress” but will be prepaid or matured during the term.  </a:t>
            </a:r>
            <a:endParaRPr sz="1200" dirty="0"/>
          </a:p>
          <a:p>
            <a:pPr marL="460375" indent="-307975">
              <a:spcBef>
                <a:spcPts val="600"/>
              </a:spcBef>
              <a:buFont typeface="Noto Sans Symbols"/>
              <a:buChar char="❖"/>
            </a:pPr>
            <a:r>
              <a:rPr lang="en-US" sz="1200" b="1" dirty="0"/>
              <a:t>95%</a:t>
            </a:r>
            <a:r>
              <a:rPr lang="en-US" sz="1200" dirty="0"/>
              <a:t> accuracy in predicting the mortgages that will result in a delinquent status during their term. </a:t>
            </a:r>
            <a:endParaRPr sz="1200" dirty="0"/>
          </a:p>
          <a:p>
            <a:pPr marL="460375" indent="-307975">
              <a:spcBef>
                <a:spcPts val="600"/>
              </a:spcBef>
              <a:buFont typeface="Noto Sans Symbols"/>
              <a:buChar char="❖"/>
            </a:pPr>
            <a:r>
              <a:rPr lang="en-US" sz="1200" b="1" dirty="0"/>
              <a:t>88%</a:t>
            </a:r>
            <a:r>
              <a:rPr lang="en-US" sz="1200" dirty="0"/>
              <a:t> accuracy in predicting the mortgages that will result in a Deed-in-Lieu or REO disposition status [Appendix A].</a:t>
            </a:r>
            <a:endParaRPr sz="1200" dirty="0"/>
          </a:p>
        </p:txBody>
      </p:sp>
      <p:sp>
        <p:nvSpPr>
          <p:cNvPr id="659" name="Google Shape;659;p175"/>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The Prediction Model</a:t>
            </a:r>
            <a:endParaRPr/>
          </a:p>
        </p:txBody>
      </p:sp>
      <p:sp>
        <p:nvSpPr>
          <p:cNvPr id="660" name="Google Shape;660;p175"/>
          <p:cNvSpPr txBox="1">
            <a:spLocks noGrp="1"/>
          </p:cNvSpPr>
          <p:nvPr>
            <p:ph type="subTitle" idx="1"/>
          </p:nvPr>
        </p:nvSpPr>
        <p:spPr>
          <a:xfrm>
            <a:off x="335361" y="838201"/>
            <a:ext cx="1090579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sz="1600" dirty="0"/>
              <a:t>Random Forest model was chosen to predict in-progress mortgages as to obtain complete dataset for later analysis </a:t>
            </a:r>
          </a:p>
          <a:p>
            <a:pPr marL="0" lvl="0" indent="0" algn="l" rtl="0">
              <a:lnSpc>
                <a:spcPct val="100000"/>
              </a:lnSpc>
              <a:spcBef>
                <a:spcPts val="0"/>
              </a:spcBef>
              <a:spcAft>
                <a:spcPts val="0"/>
              </a:spcAft>
              <a:buClr>
                <a:srgbClr val="A5A5A5"/>
              </a:buClr>
              <a:buSzPts val="1440"/>
              <a:buNone/>
            </a:pPr>
            <a:endParaRPr sz="1600" dirty="0"/>
          </a:p>
        </p:txBody>
      </p:sp>
      <p:grpSp>
        <p:nvGrpSpPr>
          <p:cNvPr id="661" name="Google Shape;661;p175"/>
          <p:cNvGrpSpPr/>
          <p:nvPr/>
        </p:nvGrpSpPr>
        <p:grpSpPr>
          <a:xfrm>
            <a:off x="6498212" y="1359250"/>
            <a:ext cx="1997797" cy="675999"/>
            <a:chOff x="8378386" y="1620382"/>
            <a:chExt cx="1162489" cy="393354"/>
          </a:xfrm>
        </p:grpSpPr>
        <p:sp>
          <p:nvSpPr>
            <p:cNvPr id="662" name="Google Shape;662;p175"/>
            <p:cNvSpPr/>
            <p:nvPr/>
          </p:nvSpPr>
          <p:spPr>
            <a:xfrm>
              <a:off x="8378386" y="1620382"/>
              <a:ext cx="116248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Classification - SGD</a:t>
              </a:r>
              <a:endParaRPr sz="1200" b="1" i="0" u="none" strike="noStrike" cap="none">
                <a:solidFill>
                  <a:schemeClr val="lt1"/>
                </a:solidFill>
                <a:latin typeface="Century Gothic"/>
                <a:ea typeface="Century Gothic"/>
                <a:cs typeface="Century Gothic"/>
                <a:sym typeface="Century Gothic"/>
              </a:endParaRPr>
            </a:p>
          </p:txBody>
        </p:sp>
        <p:sp>
          <p:nvSpPr>
            <p:cNvPr id="663" name="Google Shape;663;p175"/>
            <p:cNvSpPr/>
            <p:nvPr/>
          </p:nvSpPr>
          <p:spPr>
            <a:xfrm rot="-8100000">
              <a:off x="9333737" y="1773844"/>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grpSp>
        <p:nvGrpSpPr>
          <p:cNvPr id="664" name="Google Shape;664;p175"/>
          <p:cNvGrpSpPr/>
          <p:nvPr/>
        </p:nvGrpSpPr>
        <p:grpSpPr>
          <a:xfrm>
            <a:off x="9378660" y="1359250"/>
            <a:ext cx="1997797" cy="675999"/>
            <a:chOff x="9858835" y="1620382"/>
            <a:chExt cx="1162489" cy="393354"/>
          </a:xfrm>
        </p:grpSpPr>
        <p:sp>
          <p:nvSpPr>
            <p:cNvPr id="665" name="Google Shape;665;p175"/>
            <p:cNvSpPr/>
            <p:nvPr/>
          </p:nvSpPr>
          <p:spPr>
            <a:xfrm>
              <a:off x="9858835" y="1620382"/>
              <a:ext cx="116248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Century Gothic"/>
                  <a:ea typeface="Century Gothic"/>
                  <a:cs typeface="Century Gothic"/>
                  <a:sym typeface="Century Gothic"/>
                </a:rPr>
                <a:t>Random Forest</a:t>
              </a:r>
              <a:endParaRPr sz="1200" b="1" i="0" u="none" strike="noStrike" cap="none" dirty="0">
                <a:solidFill>
                  <a:schemeClr val="lt1"/>
                </a:solidFill>
                <a:latin typeface="Century Gothic"/>
                <a:ea typeface="Century Gothic"/>
                <a:cs typeface="Century Gothic"/>
                <a:sym typeface="Century Gothic"/>
              </a:endParaRPr>
            </a:p>
          </p:txBody>
        </p:sp>
        <p:sp>
          <p:nvSpPr>
            <p:cNvPr id="666" name="Google Shape;666;p175"/>
            <p:cNvSpPr/>
            <p:nvPr/>
          </p:nvSpPr>
          <p:spPr>
            <a:xfrm rot="-8100000">
              <a:off x="10830568" y="1773843"/>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grpSp>
        <p:nvGrpSpPr>
          <p:cNvPr id="667" name="Google Shape;667;p175"/>
          <p:cNvGrpSpPr/>
          <p:nvPr/>
        </p:nvGrpSpPr>
        <p:grpSpPr>
          <a:xfrm>
            <a:off x="685684" y="1359250"/>
            <a:ext cx="2038079" cy="675999"/>
            <a:chOff x="5129146" y="1620382"/>
            <a:chExt cx="1185929" cy="393354"/>
          </a:xfrm>
        </p:grpSpPr>
        <p:sp>
          <p:nvSpPr>
            <p:cNvPr id="668" name="Google Shape;668;p175"/>
            <p:cNvSpPr/>
            <p:nvPr/>
          </p:nvSpPr>
          <p:spPr>
            <a:xfrm>
              <a:off x="5129146" y="1620382"/>
              <a:ext cx="118592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Cleaning &amp; Parsing</a:t>
              </a:r>
              <a:endParaRPr sz="1400" b="0" i="0" u="none" strike="noStrike" cap="none">
                <a:solidFill>
                  <a:srgbClr val="000000"/>
                </a:solidFill>
                <a:latin typeface="Arial"/>
                <a:ea typeface="Arial"/>
                <a:cs typeface="Arial"/>
                <a:sym typeface="Arial"/>
              </a:endParaRPr>
            </a:p>
          </p:txBody>
        </p:sp>
        <p:sp>
          <p:nvSpPr>
            <p:cNvPr id="669" name="Google Shape;669;p175"/>
            <p:cNvSpPr/>
            <p:nvPr/>
          </p:nvSpPr>
          <p:spPr>
            <a:xfrm rot="-8100000">
              <a:off x="6120627" y="1773843"/>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sp>
        <p:nvSpPr>
          <p:cNvPr id="670" name="Google Shape;670;p175"/>
          <p:cNvSpPr txBox="1"/>
          <p:nvPr/>
        </p:nvSpPr>
        <p:spPr>
          <a:xfrm>
            <a:off x="403412" y="2179777"/>
            <a:ext cx="2602622" cy="1965056"/>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team started off with </a:t>
            </a:r>
            <a:r>
              <a:rPr lang="en-US" sz="1200" i="0" u="sng" strike="noStrike" cap="none" dirty="0">
                <a:solidFill>
                  <a:srgbClr val="262626"/>
                </a:solidFill>
                <a:latin typeface="Arial"/>
                <a:ea typeface="Arial"/>
                <a:cs typeface="Arial"/>
                <a:sym typeface="Arial"/>
              </a:rPr>
              <a:t>cleaning the dataset and filling the missing data</a:t>
            </a:r>
            <a:r>
              <a:rPr lang="en-US" sz="1200" b="0" i="0" u="none" strike="noStrike" cap="none" dirty="0">
                <a:solidFill>
                  <a:srgbClr val="262626"/>
                </a:solidFill>
                <a:latin typeface="Arial"/>
                <a:ea typeface="Arial"/>
                <a:cs typeface="Arial"/>
                <a:sym typeface="Arial"/>
              </a:rPr>
              <a:t> in preparation for data analysis.</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data was first converted to be parsed by the model. </a:t>
            </a:r>
            <a:endParaRPr sz="1400" b="0" i="0" u="none" strike="noStrike" cap="none" dirty="0">
              <a:solidFill>
                <a:srgbClr val="000000"/>
              </a:solidFill>
              <a:latin typeface="Arial"/>
              <a:ea typeface="Arial"/>
              <a:cs typeface="Arial"/>
              <a:sym typeface="Arial"/>
            </a:endParaRPr>
          </a:p>
        </p:txBody>
      </p:sp>
      <p:grpSp>
        <p:nvGrpSpPr>
          <p:cNvPr id="671" name="Google Shape;671;p175"/>
          <p:cNvGrpSpPr/>
          <p:nvPr/>
        </p:nvGrpSpPr>
        <p:grpSpPr>
          <a:xfrm>
            <a:off x="3524640" y="1359250"/>
            <a:ext cx="2038079" cy="675999"/>
            <a:chOff x="6864207" y="1620382"/>
            <a:chExt cx="1185929" cy="393354"/>
          </a:xfrm>
        </p:grpSpPr>
        <p:sp>
          <p:nvSpPr>
            <p:cNvPr id="672" name="Google Shape;672;p175"/>
            <p:cNvSpPr/>
            <p:nvPr/>
          </p:nvSpPr>
          <p:spPr>
            <a:xfrm>
              <a:off x="6864207" y="1620382"/>
              <a:ext cx="118592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Linear Regression</a:t>
              </a:r>
              <a:endParaRPr sz="1400" b="0" i="0" u="none" strike="noStrike" cap="none">
                <a:solidFill>
                  <a:srgbClr val="000000"/>
                </a:solidFill>
                <a:latin typeface="Arial"/>
                <a:ea typeface="Arial"/>
                <a:cs typeface="Arial"/>
                <a:sym typeface="Arial"/>
              </a:endParaRPr>
            </a:p>
          </p:txBody>
        </p:sp>
        <p:sp>
          <p:nvSpPr>
            <p:cNvPr id="673" name="Google Shape;673;p175"/>
            <p:cNvSpPr/>
            <p:nvPr/>
          </p:nvSpPr>
          <p:spPr>
            <a:xfrm rot="-8100000">
              <a:off x="7841477" y="1773844"/>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sp>
        <p:nvSpPr>
          <p:cNvPr id="674" name="Google Shape;674;p175"/>
          <p:cNvSpPr txBox="1"/>
          <p:nvPr/>
        </p:nvSpPr>
        <p:spPr>
          <a:xfrm>
            <a:off x="3343835" y="2199820"/>
            <a:ext cx="2399688" cy="1849766"/>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Logistic Regression was the first modeling attempted. The </a:t>
            </a:r>
            <a:r>
              <a:rPr lang="en-US" sz="1200" b="0" i="0" u="sng" strike="noStrike" cap="none" dirty="0">
                <a:solidFill>
                  <a:srgbClr val="262626"/>
                </a:solidFill>
                <a:latin typeface="Arial"/>
                <a:ea typeface="Arial"/>
                <a:cs typeface="Arial"/>
                <a:sym typeface="Arial"/>
              </a:rPr>
              <a:t>binary </a:t>
            </a:r>
            <a:r>
              <a:rPr lang="en-US" sz="1200" u="sng" dirty="0">
                <a:solidFill>
                  <a:srgbClr val="262626"/>
                </a:solidFill>
              </a:rPr>
              <a:t>outcomes</a:t>
            </a:r>
            <a:r>
              <a:rPr lang="en-US" sz="1200" dirty="0">
                <a:solidFill>
                  <a:srgbClr val="262626"/>
                </a:solidFill>
              </a:rPr>
              <a:t> </a:t>
            </a:r>
            <a:r>
              <a:rPr lang="en-US" sz="1200" b="0" i="0" u="none" strike="noStrike" cap="none" dirty="0">
                <a:solidFill>
                  <a:srgbClr val="262626"/>
                </a:solidFill>
                <a:latin typeface="Arial"/>
                <a:ea typeface="Arial"/>
                <a:cs typeface="Arial"/>
                <a:sym typeface="Arial"/>
              </a:rPr>
              <a:t>were mature and delinquent. The results </a:t>
            </a:r>
            <a:r>
              <a:rPr lang="en-US" sz="1200" dirty="0">
                <a:solidFill>
                  <a:srgbClr val="262626"/>
                </a:solidFill>
              </a:rPr>
              <a:t>were ok but can be further improved. </a:t>
            </a:r>
          </a:p>
          <a:p>
            <a:pPr marL="152400">
              <a:spcBef>
                <a:spcPts val="600"/>
              </a:spcBef>
              <a:spcAft>
                <a:spcPts val="600"/>
              </a:spcAft>
              <a:buClr>
                <a:srgbClr val="262626"/>
              </a:buClr>
              <a:buSzPts val="1200"/>
            </a:pPr>
            <a:r>
              <a:rPr lang="en-US" sz="1200" dirty="0">
                <a:solidFill>
                  <a:srgbClr val="262626"/>
                </a:solidFill>
              </a:rPr>
              <a:t>The model was later modified to help define market segments</a:t>
            </a:r>
          </a:p>
        </p:txBody>
      </p:sp>
      <p:sp>
        <p:nvSpPr>
          <p:cNvPr id="675" name="Google Shape;675;p175"/>
          <p:cNvSpPr txBox="1"/>
          <p:nvPr/>
        </p:nvSpPr>
        <p:spPr>
          <a:xfrm>
            <a:off x="6271565" y="2221533"/>
            <a:ext cx="2451094" cy="173446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next classification model was </a:t>
            </a:r>
            <a:r>
              <a:rPr lang="en-US" sz="1200" b="0" i="0" u="sng" strike="noStrike" cap="none" dirty="0">
                <a:solidFill>
                  <a:srgbClr val="262626"/>
                </a:solidFill>
                <a:latin typeface="Arial"/>
                <a:ea typeface="Arial"/>
                <a:cs typeface="Arial"/>
                <a:sym typeface="Arial"/>
              </a:rPr>
              <a:t>Stochastic Gradient Descent</a:t>
            </a:r>
            <a:r>
              <a:rPr lang="en-US" sz="1200" b="0" i="0" u="none" strike="noStrike" cap="none" dirty="0">
                <a:solidFill>
                  <a:srgbClr val="262626"/>
                </a:solidFill>
                <a:latin typeface="Arial"/>
                <a:ea typeface="Arial"/>
                <a:cs typeface="Arial"/>
                <a:sym typeface="Arial"/>
              </a:rPr>
              <a:t>. But, as the data was too unbalanced, the model overfitted to the dataset, which resulted in many false negatives.</a:t>
            </a:r>
            <a:endParaRPr lang="en-US" sz="1400" b="0" i="0" u="none" strike="noStrike" cap="none" dirty="0">
              <a:solidFill>
                <a:srgbClr val="000000"/>
              </a:solidFill>
              <a:latin typeface="Arial"/>
              <a:ea typeface="Arial"/>
              <a:cs typeface="Arial"/>
              <a:sym typeface="Arial"/>
            </a:endParaRPr>
          </a:p>
        </p:txBody>
      </p:sp>
      <p:sp>
        <p:nvSpPr>
          <p:cNvPr id="676" name="Google Shape;676;p175"/>
          <p:cNvSpPr txBox="1"/>
          <p:nvPr/>
        </p:nvSpPr>
        <p:spPr>
          <a:xfrm>
            <a:off x="9144000" y="2182299"/>
            <a:ext cx="2467116" cy="1849766"/>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Finally</a:t>
            </a:r>
            <a:r>
              <a:rPr lang="en-US" sz="1200" dirty="0">
                <a:solidFill>
                  <a:srgbClr val="262626"/>
                </a:solidFill>
              </a:rPr>
              <a:t>, </a:t>
            </a:r>
            <a:r>
              <a:rPr lang="en-US" sz="1200" b="0" i="0" u="none" strike="noStrike" cap="none" dirty="0">
                <a:solidFill>
                  <a:srgbClr val="262626"/>
                </a:solidFill>
                <a:latin typeface="Arial"/>
                <a:ea typeface="Arial"/>
                <a:cs typeface="Arial"/>
                <a:sym typeface="Arial"/>
              </a:rPr>
              <a:t>a </a:t>
            </a:r>
            <a:r>
              <a:rPr lang="en-US" sz="1200" b="0" i="0" u="sng" strike="noStrike" cap="none" dirty="0">
                <a:solidFill>
                  <a:srgbClr val="262626"/>
                </a:solidFill>
                <a:latin typeface="Arial"/>
                <a:ea typeface="Arial"/>
                <a:cs typeface="Arial"/>
                <a:sym typeface="Arial"/>
              </a:rPr>
              <a:t>Random Forest</a:t>
            </a:r>
            <a:r>
              <a:rPr lang="en-US" sz="1200" b="0" i="0" u="none" strike="noStrike" cap="none" dirty="0">
                <a:solidFill>
                  <a:srgbClr val="262626"/>
                </a:solidFill>
                <a:latin typeface="Arial"/>
                <a:ea typeface="Arial"/>
                <a:cs typeface="Arial"/>
                <a:sym typeface="Arial"/>
              </a:rPr>
              <a:t> model was created from the decision trees and used on the dataset.</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This time it </a:t>
            </a:r>
            <a:r>
              <a:rPr lang="en-US" sz="1200" b="0" i="0" u="sng" strike="noStrike" cap="none" dirty="0">
                <a:solidFill>
                  <a:srgbClr val="262626"/>
                </a:solidFill>
                <a:latin typeface="Arial"/>
                <a:ea typeface="Arial"/>
                <a:cs typeface="Arial"/>
                <a:sym typeface="Arial"/>
              </a:rPr>
              <a:t>outperformed all previous models and yielded the most consistent results</a:t>
            </a:r>
            <a:r>
              <a:rPr lang="en-US" sz="1200" b="0" i="0" u="none" strike="noStrike" cap="none" dirty="0">
                <a:solidFill>
                  <a:srgbClr val="262626"/>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cxnSp>
        <p:nvCxnSpPr>
          <p:cNvPr id="677" name="Google Shape;677;p175"/>
          <p:cNvCxnSpPr/>
          <p:nvPr/>
        </p:nvCxnSpPr>
        <p:spPr>
          <a:xfrm rot="10800000">
            <a:off x="566643" y="4223667"/>
            <a:ext cx="10972800" cy="0"/>
          </a:xfrm>
          <a:prstGeom prst="straightConnector1">
            <a:avLst/>
          </a:prstGeom>
          <a:noFill/>
          <a:ln w="9525" cap="rnd" cmpd="sng">
            <a:solidFill>
              <a:srgbClr val="3A4AC5"/>
            </a:solidFill>
            <a:prstDash val="dashDot"/>
            <a:round/>
            <a:headEnd type="none" w="sm" len="sm"/>
            <a:tailEnd type="none" w="sm" len="sm"/>
          </a:ln>
        </p:spPr>
      </p:cxnSp>
      <p:sp>
        <p:nvSpPr>
          <p:cNvPr id="678" name="Google Shape;678;p175"/>
          <p:cNvSpPr txBox="1"/>
          <p:nvPr/>
        </p:nvSpPr>
        <p:spPr>
          <a:xfrm>
            <a:off x="939383" y="4293146"/>
            <a:ext cx="387730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364DC5"/>
                </a:solidFill>
                <a:latin typeface="Century Gothic"/>
                <a:ea typeface="Century Gothic"/>
                <a:cs typeface="Century Gothic"/>
                <a:sym typeface="Century Gothic"/>
              </a:rPr>
              <a:t>Random Forest Model has:</a:t>
            </a:r>
            <a:endParaRPr sz="1400" b="0" i="0" u="none" strike="noStrike" cap="none" dirty="0">
              <a:solidFill>
                <a:srgbClr val="000000"/>
              </a:solidFill>
              <a:latin typeface="Arial"/>
              <a:ea typeface="Arial"/>
              <a:cs typeface="Arial"/>
              <a:sym typeface="Arial"/>
            </a:endParaRPr>
          </a:p>
        </p:txBody>
      </p:sp>
      <p:sp>
        <p:nvSpPr>
          <p:cNvPr id="2" name="Google Shape;668;p175">
            <a:extLst>
              <a:ext uri="{FF2B5EF4-FFF2-40B4-BE49-F238E27FC236}">
                <a16:creationId xmlns:a16="http://schemas.microsoft.com/office/drawing/2014/main" id="{58CB6866-A9B4-6079-DA08-8B3F7DD149D9}"/>
              </a:ext>
            </a:extLst>
          </p:cNvPr>
          <p:cNvSpPr/>
          <p:nvPr/>
        </p:nvSpPr>
        <p:spPr>
          <a:xfrm rot="5400000">
            <a:off x="5990693" y="5178556"/>
            <a:ext cx="1578443" cy="321303"/>
          </a:xfrm>
          <a:prstGeom prst="roundRect">
            <a:avLst>
              <a:gd name="adj" fmla="val 30274"/>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lang="en-US" b="0" i="0" u="none" strike="noStrike" cap="none" dirty="0">
              <a:solidFill>
                <a:srgbClr val="000000"/>
              </a:solidFill>
              <a:latin typeface="Arial"/>
              <a:ea typeface="Arial"/>
              <a:cs typeface="Arial"/>
              <a:sym typeface="Arial"/>
            </a:endParaRPr>
          </a:p>
        </p:txBody>
      </p:sp>
      <p:sp>
        <p:nvSpPr>
          <p:cNvPr id="9" name="Google Shape;673;p175">
            <a:extLst>
              <a:ext uri="{FF2B5EF4-FFF2-40B4-BE49-F238E27FC236}">
                <a16:creationId xmlns:a16="http://schemas.microsoft.com/office/drawing/2014/main" id="{BA142D48-A1F8-ADC4-9E79-D9AF085294E0}"/>
              </a:ext>
            </a:extLst>
          </p:cNvPr>
          <p:cNvSpPr/>
          <p:nvPr/>
        </p:nvSpPr>
        <p:spPr>
          <a:xfrm rot="13500000">
            <a:off x="6666524" y="5264938"/>
            <a:ext cx="148538" cy="148538"/>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2758A051-402F-EBBF-0BDE-215494405614}"/>
              </a:ext>
            </a:extLst>
          </p:cNvPr>
          <p:cNvSpPr txBox="1"/>
          <p:nvPr/>
        </p:nvSpPr>
        <p:spPr>
          <a:xfrm>
            <a:off x="6862323" y="4641056"/>
            <a:ext cx="4843295" cy="1277273"/>
          </a:xfrm>
          <a:prstGeom prst="rect">
            <a:avLst/>
          </a:prstGeom>
          <a:noFill/>
        </p:spPr>
        <p:txBody>
          <a:bodyPr wrap="square">
            <a:spAutoFit/>
          </a:bodyPr>
          <a:lstStyle/>
          <a:p>
            <a:pPr marL="460375" indent="-307975">
              <a:spcBef>
                <a:spcPts val="600"/>
              </a:spcBef>
              <a:buClr>
                <a:srgbClr val="262626"/>
              </a:buClr>
              <a:buSzPts val="1200"/>
              <a:buFont typeface="Noto Sans Symbols"/>
              <a:buChar char="❖"/>
            </a:pPr>
            <a:r>
              <a:rPr lang="en-US" sz="1200" dirty="0">
                <a:solidFill>
                  <a:srgbClr val="262626"/>
                </a:solidFill>
              </a:rPr>
              <a:t>The model gave us a high degree of confidence in predicting the outcomes of the currently “in-progress” mortgages.</a:t>
            </a:r>
          </a:p>
          <a:p>
            <a:pPr marL="460375" indent="-307975">
              <a:spcBef>
                <a:spcPts val="600"/>
              </a:spcBef>
              <a:buClr>
                <a:srgbClr val="262626"/>
              </a:buClr>
              <a:buSzPts val="1200"/>
              <a:buFont typeface="Noto Sans Symbols"/>
              <a:buChar char="❖"/>
            </a:pPr>
            <a:r>
              <a:rPr lang="en-US" altLang="zh-CN" sz="1200" dirty="0">
                <a:solidFill>
                  <a:srgbClr val="262626"/>
                </a:solidFill>
              </a:rPr>
              <a:t>The predicted outcome of </a:t>
            </a:r>
            <a:r>
              <a:rPr lang="zh-CN" altLang="en-US" sz="1200" dirty="0">
                <a:solidFill>
                  <a:srgbClr val="262626"/>
                </a:solidFill>
              </a:rPr>
              <a:t>“</a:t>
            </a:r>
            <a:r>
              <a:rPr lang="en-US" altLang="zh-CN" sz="1200" dirty="0">
                <a:solidFill>
                  <a:srgbClr val="262626"/>
                </a:solidFill>
              </a:rPr>
              <a:t>in-progress” mortgages are combined to get </a:t>
            </a:r>
            <a:r>
              <a:rPr lang="en-US" altLang="zh-CN" sz="1200" u="sng" dirty="0">
                <a:solidFill>
                  <a:srgbClr val="262626"/>
                </a:solidFill>
              </a:rPr>
              <a:t>full dataset</a:t>
            </a:r>
            <a:r>
              <a:rPr lang="en-US" altLang="zh-CN" sz="1200" dirty="0">
                <a:solidFill>
                  <a:srgbClr val="262626"/>
                </a:solidFill>
              </a:rPr>
              <a:t>, which </a:t>
            </a:r>
            <a:r>
              <a:rPr lang="en-US" altLang="zh-CN" sz="1200" u="sng" dirty="0">
                <a:solidFill>
                  <a:srgbClr val="262626"/>
                </a:solidFill>
              </a:rPr>
              <a:t>lays the foundation for the strategy</a:t>
            </a:r>
            <a:r>
              <a:rPr lang="en-US" altLang="zh-CN" sz="1200" dirty="0">
                <a:solidFill>
                  <a:srgbClr val="262626"/>
                </a:solidFill>
              </a:rPr>
              <a:t>, backed by market analysis, competitive landscape, and customer segmentation</a:t>
            </a:r>
            <a:endParaRPr lang="en-US" sz="1200" dirty="0">
              <a:solidFill>
                <a:srgbClr val="262626"/>
              </a:solidFill>
            </a:endParaRPr>
          </a:p>
        </p:txBody>
      </p:sp>
      <p:sp>
        <p:nvSpPr>
          <p:cNvPr id="13" name="Google Shape;678;p175">
            <a:extLst>
              <a:ext uri="{FF2B5EF4-FFF2-40B4-BE49-F238E27FC236}">
                <a16:creationId xmlns:a16="http://schemas.microsoft.com/office/drawing/2014/main" id="{8DEA6615-0405-76E9-C321-A6D9B9609291}"/>
              </a:ext>
            </a:extLst>
          </p:cNvPr>
          <p:cNvSpPr txBox="1"/>
          <p:nvPr/>
        </p:nvSpPr>
        <p:spPr>
          <a:xfrm>
            <a:off x="7245601" y="4293146"/>
            <a:ext cx="387730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364DC5"/>
                </a:solidFill>
                <a:latin typeface="Century Gothic"/>
                <a:ea typeface="Century Gothic"/>
                <a:cs typeface="Century Gothic"/>
                <a:sym typeface="Century Gothic"/>
              </a:rPr>
              <a:t>Which means: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154"/>
          <p:cNvGrpSpPr/>
          <p:nvPr/>
        </p:nvGrpSpPr>
        <p:grpSpPr>
          <a:xfrm>
            <a:off x="6209969" y="3043352"/>
            <a:ext cx="5295569" cy="3214125"/>
            <a:chOff x="6209969" y="2423161"/>
            <a:chExt cx="5295569" cy="3214125"/>
          </a:xfrm>
        </p:grpSpPr>
        <p:pic>
          <p:nvPicPr>
            <p:cNvPr id="685" name="Google Shape;685;p154" descr="Chart, line chart&#10;&#10;Description automatically generated"/>
            <p:cNvPicPr preferRelativeResize="0"/>
            <p:nvPr/>
          </p:nvPicPr>
          <p:blipFill rotWithShape="1">
            <a:blip r:embed="rId3">
              <a:alphaModFix/>
            </a:blip>
            <a:srcRect/>
            <a:stretch/>
          </p:blipFill>
          <p:spPr>
            <a:xfrm>
              <a:off x="6209969" y="2423161"/>
              <a:ext cx="5208073" cy="3214125"/>
            </a:xfrm>
            <a:prstGeom prst="rect">
              <a:avLst/>
            </a:prstGeom>
            <a:noFill/>
            <a:ln>
              <a:noFill/>
            </a:ln>
          </p:spPr>
        </p:pic>
        <p:grpSp>
          <p:nvGrpSpPr>
            <p:cNvPr id="686" name="Google Shape;686;p154"/>
            <p:cNvGrpSpPr/>
            <p:nvPr/>
          </p:nvGrpSpPr>
          <p:grpSpPr>
            <a:xfrm>
              <a:off x="6467062" y="2830237"/>
              <a:ext cx="543338" cy="951986"/>
              <a:chOff x="6467062" y="1778389"/>
              <a:chExt cx="543338" cy="951986"/>
            </a:xfrm>
          </p:grpSpPr>
          <p:sp>
            <p:nvSpPr>
              <p:cNvPr id="687" name="Google Shape;687;p154"/>
              <p:cNvSpPr/>
              <p:nvPr/>
            </p:nvSpPr>
            <p:spPr>
              <a:xfrm>
                <a:off x="6467062" y="1778389"/>
                <a:ext cx="543338" cy="243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JPM</a:t>
                </a:r>
                <a:endParaRPr sz="1400" b="0" i="0" u="none" strike="noStrike" cap="none">
                  <a:solidFill>
                    <a:srgbClr val="000000"/>
                  </a:solidFill>
                  <a:latin typeface="Arial"/>
                  <a:ea typeface="Arial"/>
                  <a:cs typeface="Arial"/>
                  <a:sym typeface="Arial"/>
                </a:endParaRPr>
              </a:p>
            </p:txBody>
          </p:sp>
          <p:sp>
            <p:nvSpPr>
              <p:cNvPr id="688" name="Google Shape;688;p154"/>
              <p:cNvSpPr/>
              <p:nvPr/>
            </p:nvSpPr>
            <p:spPr>
              <a:xfrm>
                <a:off x="6467062" y="2015035"/>
                <a:ext cx="543338" cy="243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BOA</a:t>
                </a:r>
                <a:endParaRPr sz="1400" b="0" i="0" u="none" strike="noStrike" cap="none">
                  <a:solidFill>
                    <a:srgbClr val="000000"/>
                  </a:solidFill>
                  <a:latin typeface="Arial"/>
                  <a:ea typeface="Arial"/>
                  <a:cs typeface="Arial"/>
                  <a:sym typeface="Arial"/>
                </a:endParaRPr>
              </a:p>
            </p:txBody>
          </p:sp>
          <p:sp>
            <p:nvSpPr>
              <p:cNvPr id="689" name="Google Shape;689;p154"/>
              <p:cNvSpPr/>
              <p:nvPr/>
            </p:nvSpPr>
            <p:spPr>
              <a:xfrm>
                <a:off x="6467062" y="2486429"/>
                <a:ext cx="543338" cy="243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FHB</a:t>
                </a:r>
                <a:endParaRPr sz="1400" b="0" i="0" u="none" strike="noStrike" cap="none">
                  <a:solidFill>
                    <a:srgbClr val="000000"/>
                  </a:solidFill>
                  <a:latin typeface="Arial"/>
                  <a:ea typeface="Arial"/>
                  <a:cs typeface="Arial"/>
                  <a:sym typeface="Arial"/>
                </a:endParaRPr>
              </a:p>
            </p:txBody>
          </p:sp>
        </p:grpSp>
        <p:grpSp>
          <p:nvGrpSpPr>
            <p:cNvPr id="690" name="Google Shape;690;p154"/>
            <p:cNvGrpSpPr/>
            <p:nvPr/>
          </p:nvGrpSpPr>
          <p:grpSpPr>
            <a:xfrm>
              <a:off x="11115924" y="2864745"/>
              <a:ext cx="389614" cy="882969"/>
              <a:chOff x="6543924" y="1812897"/>
              <a:chExt cx="389614" cy="882969"/>
            </a:xfrm>
          </p:grpSpPr>
          <p:sp>
            <p:nvSpPr>
              <p:cNvPr id="691" name="Google Shape;691;p154"/>
              <p:cNvSpPr/>
              <p:nvPr/>
            </p:nvSpPr>
            <p:spPr>
              <a:xfrm>
                <a:off x="6543924" y="1812897"/>
                <a:ext cx="389614" cy="17492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WFC</a:t>
                </a:r>
                <a:endParaRPr sz="1400" b="0" i="0" u="none" strike="noStrike" cap="none">
                  <a:solidFill>
                    <a:srgbClr val="000000"/>
                  </a:solidFill>
                  <a:latin typeface="Arial"/>
                  <a:ea typeface="Arial"/>
                  <a:cs typeface="Arial"/>
                  <a:sym typeface="Arial"/>
                </a:endParaRPr>
              </a:p>
            </p:txBody>
          </p:sp>
          <p:sp>
            <p:nvSpPr>
              <p:cNvPr id="692" name="Google Shape;692;p154"/>
              <p:cNvSpPr/>
              <p:nvPr/>
            </p:nvSpPr>
            <p:spPr>
              <a:xfrm>
                <a:off x="6543924" y="2049543"/>
                <a:ext cx="389614" cy="17492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USB</a:t>
                </a:r>
                <a:endParaRPr sz="1400" b="0" i="0" u="none" strike="noStrike" cap="none">
                  <a:solidFill>
                    <a:srgbClr val="000000"/>
                  </a:solidFill>
                  <a:latin typeface="Arial"/>
                  <a:ea typeface="Arial"/>
                  <a:cs typeface="Arial"/>
                  <a:sym typeface="Arial"/>
                </a:endParaRPr>
              </a:p>
            </p:txBody>
          </p:sp>
          <p:sp>
            <p:nvSpPr>
              <p:cNvPr id="693" name="Google Shape;693;p154"/>
              <p:cNvSpPr/>
              <p:nvPr/>
            </p:nvSpPr>
            <p:spPr>
              <a:xfrm>
                <a:off x="6543924" y="2520937"/>
                <a:ext cx="389614" cy="17492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QKN</a:t>
                </a:r>
                <a:endParaRPr sz="1400" b="0" i="0" u="none" strike="noStrike" cap="none">
                  <a:solidFill>
                    <a:srgbClr val="000000"/>
                  </a:solidFill>
                  <a:latin typeface="Arial"/>
                  <a:ea typeface="Arial"/>
                  <a:cs typeface="Arial"/>
                  <a:sym typeface="Arial"/>
                </a:endParaRPr>
              </a:p>
            </p:txBody>
          </p:sp>
        </p:grpSp>
        <p:cxnSp>
          <p:nvCxnSpPr>
            <p:cNvPr id="694" name="Google Shape;694;p154"/>
            <p:cNvCxnSpPr/>
            <p:nvPr/>
          </p:nvCxnSpPr>
          <p:spPr>
            <a:xfrm rot="10800000">
              <a:off x="8533128" y="2892931"/>
              <a:ext cx="0" cy="2253300"/>
            </a:xfrm>
            <a:prstGeom prst="straightConnector1">
              <a:avLst/>
            </a:prstGeom>
            <a:noFill/>
            <a:ln w="28575" cap="rnd" cmpd="sng">
              <a:solidFill>
                <a:srgbClr val="C00000"/>
              </a:solidFill>
              <a:prstDash val="dash"/>
              <a:round/>
              <a:headEnd type="none" w="sm" len="sm"/>
              <a:tailEnd type="none" w="sm" len="sm"/>
            </a:ln>
          </p:spPr>
        </p:cxnSp>
      </p:grpSp>
      <p:sp>
        <p:nvSpPr>
          <p:cNvPr id="695" name="Google Shape;695;p154"/>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dirty="0"/>
              <a:t>Market Analysis of Full Dataset</a:t>
            </a:r>
            <a:endParaRPr dirty="0"/>
          </a:p>
        </p:txBody>
      </p:sp>
      <p:sp>
        <p:nvSpPr>
          <p:cNvPr id="696" name="Google Shape;696;p154"/>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dirty="0"/>
              <a:t>Analysis of dataset suggests NE’s market is competitive and allows space for newcomers</a:t>
            </a:r>
            <a:endParaRPr dirty="0"/>
          </a:p>
        </p:txBody>
      </p:sp>
      <p:sp>
        <p:nvSpPr>
          <p:cNvPr id="697" name="Google Shape;697;p154"/>
          <p:cNvSpPr txBox="1"/>
          <p:nvPr/>
        </p:nvSpPr>
        <p:spPr>
          <a:xfrm>
            <a:off x="6096000" y="1458371"/>
            <a:ext cx="5211300" cy="1333108"/>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Fierce Competition</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Nebraska’s Fixed-Rate-Mortgage (FRM) market has seen major reshuffle set on by 08’s financial crisis. </a:t>
            </a:r>
            <a:endParaRPr sz="1200" b="0" i="0" u="none" strike="noStrike" cap="none" dirty="0">
              <a:solidFill>
                <a:srgbClr val="262626"/>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Top sellers from early 2000s (JPM, BOA) rarely stayed at top ten after 10+ years. Wells Fargo and U.S. Bank now dominates the market, along with non-bank entities such like Quicken Loan. </a:t>
            </a:r>
            <a:endParaRPr sz="1500" b="0" i="0" u="none" strike="noStrike" cap="none" dirty="0">
              <a:solidFill>
                <a:srgbClr val="262626"/>
              </a:solidFill>
              <a:latin typeface="Arial"/>
              <a:ea typeface="Arial"/>
              <a:cs typeface="Arial"/>
              <a:sym typeface="Arial"/>
            </a:endParaRPr>
          </a:p>
        </p:txBody>
      </p:sp>
      <p:sp>
        <p:nvSpPr>
          <p:cNvPr id="698" name="Google Shape;698;p154"/>
          <p:cNvSpPr txBox="1"/>
          <p:nvPr/>
        </p:nvSpPr>
        <p:spPr>
          <a:xfrm>
            <a:off x="520861" y="2928730"/>
            <a:ext cx="5211300" cy="137160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Open Market</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9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share of “Other” sellers has steadily increased over the past two decades, suggesting that while top sellers dominate, other players including new entrants to the market have a decent chance to succeed</a:t>
            </a:r>
            <a:endParaRPr sz="1500" b="0" i="0" u="none" strike="noStrike" cap="none" dirty="0">
              <a:solidFill>
                <a:srgbClr val="262626"/>
              </a:solidFill>
              <a:latin typeface="Arial"/>
              <a:ea typeface="Arial"/>
              <a:cs typeface="Arial"/>
              <a:sym typeface="Arial"/>
            </a:endParaRPr>
          </a:p>
        </p:txBody>
      </p:sp>
      <p:graphicFrame>
        <p:nvGraphicFramePr>
          <p:cNvPr id="699" name="Google Shape;699;p154"/>
          <p:cNvGraphicFramePr/>
          <p:nvPr/>
        </p:nvGraphicFramePr>
        <p:xfrm>
          <a:off x="773958" y="4075043"/>
          <a:ext cx="5142741" cy="1944756"/>
        </p:xfrm>
        <a:graphic>
          <a:graphicData uri="http://schemas.openxmlformats.org/drawingml/2006/chart">
            <c:chart xmlns:c="http://schemas.openxmlformats.org/drawingml/2006/chart" xmlns:r="http://schemas.openxmlformats.org/officeDocument/2006/relationships" r:id="rId4"/>
          </a:graphicData>
        </a:graphic>
      </p:graphicFrame>
      <p:sp>
        <p:nvSpPr>
          <p:cNvPr id="700" name="Google Shape;700;p154"/>
          <p:cNvSpPr txBox="1"/>
          <p:nvPr/>
        </p:nvSpPr>
        <p:spPr>
          <a:xfrm>
            <a:off x="750264" y="1806877"/>
            <a:ext cx="1343579" cy="8925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64DC5"/>
                </a:solidFill>
                <a:latin typeface="Century Gothic"/>
                <a:ea typeface="Century Gothic"/>
                <a:cs typeface="Century Gothic"/>
                <a:sym typeface="Century Gothic"/>
              </a:rPr>
              <a:t>2.55%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Delinquency </a:t>
            </a:r>
            <a:br>
              <a:rPr lang="en-US" sz="1400" b="1" i="0" u="none" strike="noStrike" cap="none">
                <a:solidFill>
                  <a:srgbClr val="262626"/>
                </a:solidFill>
                <a:latin typeface="Century Gothic"/>
                <a:ea typeface="Century Gothic"/>
                <a:cs typeface="Century Gothic"/>
                <a:sym typeface="Century Gothic"/>
              </a:rPr>
            </a:br>
            <a:r>
              <a:rPr lang="en-US" sz="1400" b="1" i="0" u="none" strike="noStrike" cap="none">
                <a:solidFill>
                  <a:srgbClr val="262626"/>
                </a:solidFill>
                <a:latin typeface="Century Gothic"/>
                <a:ea typeface="Century Gothic"/>
                <a:cs typeface="Century Gothic"/>
                <a:sym typeface="Century Gothic"/>
              </a:rPr>
              <a:t>Rate</a:t>
            </a:r>
            <a:endParaRPr sz="1200" b="0" i="0" u="none" strike="noStrike" cap="none">
              <a:solidFill>
                <a:srgbClr val="262626"/>
              </a:solidFill>
              <a:latin typeface="Arial"/>
              <a:ea typeface="Arial"/>
              <a:cs typeface="Arial"/>
              <a:sym typeface="Arial"/>
            </a:endParaRPr>
          </a:p>
        </p:txBody>
      </p:sp>
      <p:sp>
        <p:nvSpPr>
          <p:cNvPr id="701" name="Google Shape;701;p154"/>
          <p:cNvSpPr txBox="1"/>
          <p:nvPr/>
        </p:nvSpPr>
        <p:spPr>
          <a:xfrm>
            <a:off x="520861" y="1458371"/>
            <a:ext cx="1896334" cy="307777"/>
          </a:xfrm>
          <a:prstGeom prst="rect">
            <a:avLst/>
          </a:prstGeom>
          <a:noFill/>
          <a:ln>
            <a:noFill/>
          </a:ln>
        </p:spPr>
        <p:txBody>
          <a:bodyPr spcFirstLastPara="1" wrap="square" lIns="91425" tIns="45700" rIns="91425" bIns="45700" anchor="t" anchorCtr="0">
            <a:spAutoFit/>
          </a:bodyPr>
          <a:lstStyle/>
          <a:p>
            <a:pPr marL="152400" marR="0" lvl="0" indent="0" algn="l" rtl="0">
              <a:lnSpc>
                <a:spcPct val="100000"/>
              </a:lnSpc>
              <a:spcBef>
                <a:spcPts val="0"/>
              </a:spcBef>
              <a:spcAft>
                <a:spcPts val="0"/>
              </a:spcAft>
              <a:buClr>
                <a:srgbClr val="262626"/>
              </a:buClr>
              <a:buSzPts val="1200"/>
              <a:buFont typeface="Arial"/>
              <a:buNone/>
            </a:pPr>
            <a:r>
              <a:rPr lang="en-US" sz="1400" b="1" i="0" u="none" strike="noStrike" cap="none">
                <a:solidFill>
                  <a:srgbClr val="262626"/>
                </a:solidFill>
                <a:latin typeface="Arial"/>
                <a:ea typeface="Arial"/>
                <a:cs typeface="Arial"/>
                <a:sym typeface="Arial"/>
              </a:rPr>
              <a:t>Key Statistics</a:t>
            </a:r>
            <a:endParaRPr sz="1400" b="0" i="0" u="none" strike="noStrike" cap="none">
              <a:solidFill>
                <a:srgbClr val="000000"/>
              </a:solidFill>
              <a:latin typeface="Arial"/>
              <a:ea typeface="Arial"/>
              <a:cs typeface="Arial"/>
              <a:sym typeface="Arial"/>
            </a:endParaRPr>
          </a:p>
        </p:txBody>
      </p:sp>
      <p:sp>
        <p:nvSpPr>
          <p:cNvPr id="702" name="Google Shape;702;p154"/>
          <p:cNvSpPr txBox="1"/>
          <p:nvPr/>
        </p:nvSpPr>
        <p:spPr>
          <a:xfrm>
            <a:off x="2294143" y="1798202"/>
            <a:ext cx="1343579" cy="8925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64DC5"/>
                </a:solidFill>
                <a:latin typeface="Century Gothic"/>
                <a:ea typeface="Century Gothic"/>
                <a:cs typeface="Century Gothic"/>
                <a:sym typeface="Century Gothic"/>
              </a:rPr>
              <a:t>0.131%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Above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Fed Rate</a:t>
            </a:r>
            <a:endParaRPr sz="1200" b="0" i="0" u="none" strike="noStrike" cap="none">
              <a:solidFill>
                <a:srgbClr val="262626"/>
              </a:solidFill>
              <a:latin typeface="Arial"/>
              <a:ea typeface="Arial"/>
              <a:cs typeface="Arial"/>
              <a:sym typeface="Arial"/>
            </a:endParaRPr>
          </a:p>
        </p:txBody>
      </p:sp>
      <p:sp>
        <p:nvSpPr>
          <p:cNvPr id="703" name="Google Shape;703;p154"/>
          <p:cNvSpPr txBox="1"/>
          <p:nvPr/>
        </p:nvSpPr>
        <p:spPr>
          <a:xfrm>
            <a:off x="3880331" y="1798202"/>
            <a:ext cx="1343579" cy="8925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64DC5"/>
                </a:solidFill>
                <a:latin typeface="Century Gothic"/>
                <a:ea typeface="Century Gothic"/>
                <a:cs typeface="Century Gothic"/>
                <a:sym typeface="Century Gothic"/>
              </a:rPr>
              <a:t>751.92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Average Credit Score</a:t>
            </a:r>
            <a:endParaRPr sz="1200" b="0" i="0" u="none" strike="noStrike" cap="none">
              <a:solidFill>
                <a:srgbClr val="262626"/>
              </a:solidFill>
              <a:latin typeface="Arial"/>
              <a:ea typeface="Arial"/>
              <a:cs typeface="Arial"/>
              <a:sym typeface="Arial"/>
            </a:endParaRPr>
          </a:p>
        </p:txBody>
      </p:sp>
      <p:sp>
        <p:nvSpPr>
          <p:cNvPr id="23" name="Google Shape;990;gf7da09ce10_0_1">
            <a:extLst>
              <a:ext uri="{FF2B5EF4-FFF2-40B4-BE49-F238E27FC236}">
                <a16:creationId xmlns:a16="http://schemas.microsoft.com/office/drawing/2014/main" id="{374E7B28-5AA5-41A5-B586-6D1DB83368B2}"/>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7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Competitor Analysis of 4 Banks of Different Market Cap</a:t>
            </a:r>
            <a:endParaRPr/>
          </a:p>
        </p:txBody>
      </p:sp>
      <p:sp>
        <p:nvSpPr>
          <p:cNvPr id="710" name="Google Shape;710;p177"/>
          <p:cNvSpPr txBox="1">
            <a:spLocks noGrp="1"/>
          </p:cNvSpPr>
          <p:nvPr>
            <p:ph type="subTitle" idx="1"/>
          </p:nvPr>
        </p:nvSpPr>
        <p:spPr>
          <a:xfrm>
            <a:off x="335361" y="838201"/>
            <a:ext cx="10719989"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Historic data from midsized regional banks provides reference point for GLMB’s target market share</a:t>
            </a:r>
            <a:endParaRPr/>
          </a:p>
        </p:txBody>
      </p:sp>
      <p:pic>
        <p:nvPicPr>
          <p:cNvPr id="711" name="Google Shape;711;p177" descr="US Bank black logo transparent PNG - StickPNG"/>
          <p:cNvPicPr preferRelativeResize="0"/>
          <p:nvPr/>
        </p:nvPicPr>
        <p:blipFill rotWithShape="1">
          <a:blip r:embed="rId3">
            <a:alphaModFix/>
          </a:blip>
          <a:srcRect/>
          <a:stretch/>
        </p:blipFill>
        <p:spPr>
          <a:xfrm>
            <a:off x="5685107" y="1336058"/>
            <a:ext cx="1149326" cy="363524"/>
          </a:xfrm>
          <a:prstGeom prst="rect">
            <a:avLst/>
          </a:prstGeom>
          <a:noFill/>
          <a:ln>
            <a:noFill/>
          </a:ln>
        </p:spPr>
      </p:pic>
      <p:pic>
        <p:nvPicPr>
          <p:cNvPr id="712" name="Google Shape;712;p177"/>
          <p:cNvPicPr preferRelativeResize="0"/>
          <p:nvPr/>
        </p:nvPicPr>
        <p:blipFill rotWithShape="1">
          <a:blip r:embed="rId4">
            <a:alphaModFix/>
          </a:blip>
          <a:srcRect/>
          <a:stretch/>
        </p:blipFill>
        <p:spPr>
          <a:xfrm>
            <a:off x="7741505" y="1252802"/>
            <a:ext cx="1325088" cy="530036"/>
          </a:xfrm>
          <a:prstGeom prst="rect">
            <a:avLst/>
          </a:prstGeom>
          <a:noFill/>
          <a:ln>
            <a:noFill/>
          </a:ln>
        </p:spPr>
      </p:pic>
      <p:pic>
        <p:nvPicPr>
          <p:cNvPr id="713" name="Google Shape;713;p177" descr="Wells Fargo Logo - Pasadena Playhouse"/>
          <p:cNvPicPr preferRelativeResize="0"/>
          <p:nvPr/>
        </p:nvPicPr>
        <p:blipFill rotWithShape="1">
          <a:blip r:embed="rId5">
            <a:alphaModFix/>
          </a:blip>
          <a:srcRect t="25170" b="25170"/>
          <a:stretch/>
        </p:blipFill>
        <p:spPr>
          <a:xfrm>
            <a:off x="3782320" y="1344475"/>
            <a:ext cx="698126" cy="346690"/>
          </a:xfrm>
          <a:prstGeom prst="rect">
            <a:avLst/>
          </a:prstGeom>
          <a:noFill/>
          <a:ln>
            <a:noFill/>
          </a:ln>
        </p:spPr>
      </p:pic>
      <p:graphicFrame>
        <p:nvGraphicFramePr>
          <p:cNvPr id="714" name="Google Shape;714;p177"/>
          <p:cNvGraphicFramePr/>
          <p:nvPr>
            <p:extLst>
              <p:ext uri="{D42A27DB-BD31-4B8C-83A1-F6EECF244321}">
                <p14:modId xmlns:p14="http://schemas.microsoft.com/office/powerpoint/2010/main" val="848844938"/>
              </p:ext>
            </p:extLst>
          </p:nvPr>
        </p:nvGraphicFramePr>
        <p:xfrm>
          <a:off x="462184" y="1867251"/>
          <a:ext cx="11035425" cy="2385025"/>
        </p:xfrm>
        <a:graphic>
          <a:graphicData uri="http://schemas.openxmlformats.org/drawingml/2006/table">
            <a:tbl>
              <a:tblPr bandRow="1">
                <a:noFill/>
                <a:tableStyleId>{EE99EACD-3FB3-436D-8301-74692E939700}</a:tableStyleId>
              </a:tblPr>
              <a:tblGrid>
                <a:gridCol w="26229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Market Share </a:t>
                      </a:r>
                      <a:r>
                        <a:rPr lang="en-US" sz="1100" b="0" u="none" strike="noStrike" cap="none">
                          <a:latin typeface="Century Gothic"/>
                          <a:ea typeface="Century Gothic"/>
                          <a:cs typeface="Century Gothic"/>
                          <a:sym typeface="Century Gothic"/>
                        </a:rPr>
                        <a:t>(appx. range, recent)</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15% ~ 18%</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4% ~ 10%</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0.8% ~ 4%</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0.6% ~ 3%</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Default rate </a:t>
                      </a:r>
                      <a:r>
                        <a:rPr lang="en-US" sz="1100" b="0" u="none" strike="noStrike" cap="none">
                          <a:latin typeface="Century Gothic"/>
                          <a:ea typeface="Century Gothic"/>
                          <a:cs typeface="Century Gothic"/>
                          <a:sym typeface="Century Gothic"/>
                        </a:rPr>
                        <a:t>(since 2009, 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1.34% ~ 3.39% ~ 4.95%</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0.29% ~ 4.23% ~ 7.67%</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1.14% ~ 2.06% ~ 3.80%</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3.37% ~ 5.23% ~ 6.40%</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Mean loan amount</a:t>
                      </a:r>
                      <a:r>
                        <a:rPr lang="en-US" sz="1100" b="0" u="none" strike="noStrike" cap="none">
                          <a:latin typeface="Century Gothic"/>
                          <a:ea typeface="Century Gothic"/>
                          <a:cs typeface="Century Gothic"/>
                          <a:sym typeface="Century Gothic"/>
                        </a:rPr>
                        <a:t> (q1~q2~q3)($)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147.5K ~ 162.7K ~ 172.0K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125.0K ~ 139.3K ~ 152.5K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131.0K ~160.8K ~ 194K</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144.5K ~ 156.6K ~ 158.3K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Mean rate deviation</a:t>
                      </a:r>
                      <a:r>
                        <a:rPr lang="en-US" sz="1100" b="0" u="none" strike="noStrike" cap="none" baseline="30000">
                          <a:latin typeface="Century Gothic"/>
                          <a:ea typeface="Century Gothic"/>
                          <a:cs typeface="Century Gothic"/>
                          <a:sym typeface="Century Gothic"/>
                        </a:rPr>
                        <a:t>[1]</a:t>
                      </a:r>
                      <a:r>
                        <a:rPr lang="en-US" sz="1100" b="1" u="none" strike="noStrike" cap="none">
                          <a:latin typeface="Century Gothic"/>
                          <a:ea typeface="Century Gothic"/>
                          <a:cs typeface="Century Gothic"/>
                          <a:sym typeface="Century Gothic"/>
                        </a:rPr>
                        <a:t>  </a:t>
                      </a:r>
                      <a:r>
                        <a:rPr lang="en-US" sz="1100" b="0" u="none" strike="noStrike" cap="none">
                          <a:latin typeface="Century Gothic"/>
                          <a:ea typeface="Century Gothic"/>
                          <a:cs typeface="Century Gothic"/>
                          <a:sym typeface="Century Gothic"/>
                        </a:rPr>
                        <a:t>(q1~q2~q3)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0.184% ~ 0.1946% ~ 0.231%</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-0.045% ~ 0.061% ~ 0. 153%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0.135% ~ 0.173% ~ 0.227%</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0.246% ~ 0.295% ~ 0.348%</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Mean credit score </a:t>
                      </a:r>
                      <a:r>
                        <a:rPr lang="en-US" sz="1100" b="0" u="none" strike="noStrike" cap="none">
                          <a:latin typeface="Century Gothic"/>
                          <a:ea typeface="Century Gothic"/>
                          <a:cs typeface="Century Gothic"/>
                          <a:sym typeface="Century Gothic"/>
                        </a:rPr>
                        <a:t>(q1~q2~q3)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771.0 ~ 773.5 ~ 776.2</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745.2 ~ 759.0 ~ 775</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773.8 ~ 778.5 ~ 785.0</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765.0 ~ 768.1 ~ 771.2</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Market Cap </a:t>
                      </a:r>
                      <a:r>
                        <a:rPr lang="en-US" sz="1100" b="0" u="none" strike="noStrike" cap="none">
                          <a:latin typeface="Century Gothic"/>
                          <a:ea typeface="Century Gothic"/>
                          <a:cs typeface="Century Gothic"/>
                          <a:sym typeface="Century Gothic"/>
                        </a:rPr>
                        <a:t>(2019)</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$222.43B</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$90.96B</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$33.06B</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 $2.16B</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Branch Locations </a:t>
                      </a:r>
                      <a:r>
                        <a:rPr lang="en-US" sz="1100" b="0" u="none" strike="noStrike" cap="none">
                          <a:latin typeface="Century Gothic"/>
                          <a:ea typeface="Century Gothic"/>
                          <a:cs typeface="Century Gothic"/>
                          <a:sym typeface="Century Gothic"/>
                        </a:rPr>
                        <a:t>(appx.)</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5200</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3067</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1218</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150</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67025">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Operating States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50 + DC</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26</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a:latin typeface="Century Gothic"/>
                          <a:ea typeface="Century Gothic"/>
                          <a:cs typeface="Century Gothic"/>
                          <a:sym typeface="Century Gothic"/>
                        </a:rPr>
                        <a:t>11, Southern + DC</a:t>
                      </a:r>
                      <a:endParaRPr sz="1400" b="1" u="sng"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5, Midwest + California</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Ranking</a:t>
                      </a:r>
                      <a:r>
                        <a:rPr lang="en-US" sz="1100" b="0" u="none" strike="noStrike" cap="none">
                          <a:latin typeface="Century Gothic"/>
                          <a:ea typeface="Century Gothic"/>
                          <a:cs typeface="Century Gothic"/>
                          <a:sym typeface="Century Gothic"/>
                        </a:rPr>
                        <a:t> (2019)</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a:latin typeface="Century Gothic"/>
                          <a:ea typeface="Century Gothic"/>
                          <a:cs typeface="Century Gothic"/>
                          <a:sym typeface="Century Gothic"/>
                        </a:rPr>
                        <a:t>9</a:t>
                      </a:r>
                      <a:endParaRPr sz="1400" b="1" u="sng"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7</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pic>
        <p:nvPicPr>
          <p:cNvPr id="715" name="Google Shape;715;p177" descr="Flagstar Bank logo CMYK-01 • BAILEY LAUERMAN"/>
          <p:cNvPicPr preferRelativeResize="0"/>
          <p:nvPr/>
        </p:nvPicPr>
        <p:blipFill rotWithShape="1">
          <a:blip r:embed="rId6">
            <a:alphaModFix/>
          </a:blip>
          <a:srcRect/>
          <a:stretch/>
        </p:blipFill>
        <p:spPr>
          <a:xfrm>
            <a:off x="9917039" y="1343902"/>
            <a:ext cx="963242" cy="347836"/>
          </a:xfrm>
          <a:prstGeom prst="rect">
            <a:avLst/>
          </a:prstGeom>
          <a:noFill/>
          <a:ln>
            <a:noFill/>
          </a:ln>
        </p:spPr>
      </p:pic>
      <p:grpSp>
        <p:nvGrpSpPr>
          <p:cNvPr id="716" name="Google Shape;716;p177"/>
          <p:cNvGrpSpPr/>
          <p:nvPr/>
        </p:nvGrpSpPr>
        <p:grpSpPr>
          <a:xfrm>
            <a:off x="3681808" y="4432283"/>
            <a:ext cx="2908172" cy="369939"/>
            <a:chOff x="3715265" y="4620823"/>
            <a:chExt cx="2908172" cy="369939"/>
          </a:xfrm>
        </p:grpSpPr>
        <p:sp>
          <p:nvSpPr>
            <p:cNvPr id="717" name="Google Shape;717;p177"/>
            <p:cNvSpPr/>
            <p:nvPr/>
          </p:nvSpPr>
          <p:spPr>
            <a:xfrm>
              <a:off x="3715265" y="4625637"/>
              <a:ext cx="2908172" cy="365125"/>
            </a:xfrm>
            <a:prstGeom prst="roundRect">
              <a:avLst>
                <a:gd name="adj" fmla="val 31654"/>
              </a:avLst>
            </a:prstGeom>
            <a:gradFill>
              <a:gsLst>
                <a:gs pos="0">
                  <a:srgbClr val="6132C5"/>
                </a:gs>
                <a:gs pos="16000">
                  <a:srgbClr val="6132C5"/>
                </a:gs>
                <a:gs pos="100000">
                  <a:srgbClr val="285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FFFFFF"/>
                </a:buClr>
                <a:buSzPts val="800"/>
                <a:buFont typeface="Arial"/>
                <a:buNone/>
              </a:pPr>
              <a:endParaRPr sz="800" b="0" i="0" u="none" strike="noStrike" cap="none">
                <a:solidFill>
                  <a:srgbClr val="0C0C0C"/>
                </a:solidFill>
                <a:latin typeface="Century Gothic"/>
                <a:ea typeface="Century Gothic"/>
                <a:cs typeface="Century Gothic"/>
                <a:sym typeface="Century Gothic"/>
              </a:endParaRPr>
            </a:p>
          </p:txBody>
        </p:sp>
        <p:sp>
          <p:nvSpPr>
            <p:cNvPr id="718" name="Google Shape;718;p177"/>
            <p:cNvSpPr/>
            <p:nvPr/>
          </p:nvSpPr>
          <p:spPr>
            <a:xfrm rot="-2700000">
              <a:off x="5081835" y="4657073"/>
              <a:ext cx="175032" cy="1750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9" name="Google Shape;719;p177"/>
          <p:cNvSpPr txBox="1"/>
          <p:nvPr/>
        </p:nvSpPr>
        <p:spPr>
          <a:xfrm>
            <a:off x="2799762" y="4928077"/>
            <a:ext cx="4267200" cy="1525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US" sz="1200" b="0" i="0" u="none" strike="noStrike" cap="none">
                <a:solidFill>
                  <a:srgbClr val="262626"/>
                </a:solidFill>
                <a:latin typeface="Arial"/>
                <a:ea typeface="Arial"/>
                <a:cs typeface="Arial"/>
                <a:sym typeface="Arial"/>
              </a:rPr>
              <a:t>Although both large banks dominate the market, mortgages by Wells Fargo have very different profile from U.S. Bank.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a:solidFill>
                  <a:srgbClr val="262626"/>
                </a:solidFill>
                <a:latin typeface="Arial"/>
                <a:ea typeface="Arial"/>
                <a:cs typeface="Arial"/>
                <a:sym typeface="Arial"/>
              </a:rPr>
              <a:t>While Wells Fargo consistently targets those requesting higher than average loan amounts, borrowers of U.S. Bank consistently have lower credit score, and request less in loan. Borrowers of U.S. Bank also have higher default rate.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262626"/>
              </a:buClr>
              <a:buSzPts val="1200"/>
              <a:buFont typeface="Arial"/>
              <a:buNone/>
            </a:pPr>
            <a:endParaRPr sz="1500" b="0" i="0" u="none" strike="noStrike" cap="none">
              <a:solidFill>
                <a:srgbClr val="262626"/>
              </a:solidFill>
              <a:latin typeface="Arial"/>
              <a:ea typeface="Arial"/>
              <a:cs typeface="Arial"/>
              <a:sym typeface="Arial"/>
            </a:endParaRPr>
          </a:p>
        </p:txBody>
      </p:sp>
      <p:grpSp>
        <p:nvGrpSpPr>
          <p:cNvPr id="720" name="Google Shape;720;p177"/>
          <p:cNvGrpSpPr/>
          <p:nvPr/>
        </p:nvGrpSpPr>
        <p:grpSpPr>
          <a:xfrm>
            <a:off x="7953756" y="4432283"/>
            <a:ext cx="2908172" cy="369939"/>
            <a:chOff x="3715265" y="4620823"/>
            <a:chExt cx="2908172" cy="369939"/>
          </a:xfrm>
        </p:grpSpPr>
        <p:sp>
          <p:nvSpPr>
            <p:cNvPr id="721" name="Google Shape;721;p177"/>
            <p:cNvSpPr/>
            <p:nvPr/>
          </p:nvSpPr>
          <p:spPr>
            <a:xfrm>
              <a:off x="3715265" y="4625637"/>
              <a:ext cx="2908172" cy="365125"/>
            </a:xfrm>
            <a:prstGeom prst="roundRect">
              <a:avLst>
                <a:gd name="adj" fmla="val 31654"/>
              </a:avLst>
            </a:prstGeom>
            <a:gradFill>
              <a:gsLst>
                <a:gs pos="0">
                  <a:srgbClr val="6132C5"/>
                </a:gs>
                <a:gs pos="16000">
                  <a:srgbClr val="6132C5"/>
                </a:gs>
                <a:gs pos="100000">
                  <a:srgbClr val="285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FFFFFF"/>
                </a:buClr>
                <a:buSzPts val="800"/>
                <a:buFont typeface="Arial"/>
                <a:buNone/>
              </a:pPr>
              <a:endParaRPr sz="800" b="0" i="0" u="none" strike="noStrike" cap="none">
                <a:solidFill>
                  <a:srgbClr val="0C0C0C"/>
                </a:solidFill>
                <a:latin typeface="Century Gothic"/>
                <a:ea typeface="Century Gothic"/>
                <a:cs typeface="Century Gothic"/>
                <a:sym typeface="Century Gothic"/>
              </a:endParaRPr>
            </a:p>
          </p:txBody>
        </p:sp>
        <p:sp>
          <p:nvSpPr>
            <p:cNvPr id="722" name="Google Shape;722;p177"/>
            <p:cNvSpPr/>
            <p:nvPr/>
          </p:nvSpPr>
          <p:spPr>
            <a:xfrm rot="-2700000">
              <a:off x="5081835" y="4657073"/>
              <a:ext cx="175032" cy="1750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3" name="Google Shape;723;p177"/>
          <p:cNvSpPr txBox="1"/>
          <p:nvPr/>
        </p:nvSpPr>
        <p:spPr>
          <a:xfrm>
            <a:off x="7614230" y="4928077"/>
            <a:ext cx="4254862" cy="1525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US" sz="1200" b="0" i="0" u="none" strike="noStrike" cap="none" dirty="0" err="1">
                <a:solidFill>
                  <a:srgbClr val="262626"/>
                </a:solidFill>
                <a:latin typeface="Arial"/>
                <a:ea typeface="Arial"/>
                <a:cs typeface="Arial"/>
                <a:sym typeface="Arial"/>
              </a:rPr>
              <a:t>Truist</a:t>
            </a:r>
            <a:r>
              <a:rPr lang="en-US" sz="1200" b="0" i="0" u="none" strike="noStrike" cap="none" dirty="0">
                <a:solidFill>
                  <a:srgbClr val="262626"/>
                </a:solidFill>
                <a:latin typeface="Arial"/>
                <a:ea typeface="Arial"/>
                <a:cs typeface="Arial"/>
                <a:sym typeface="Arial"/>
              </a:rPr>
              <a:t> and Flagstar both have similar market share in NE FRM market: less than top players, but noteworthy given its resources. As a regional bank, GLMB should realistically aim to capture a similarly-sized market share. </a:t>
            </a:r>
          </a:p>
          <a:p>
            <a:pPr marL="0" marR="0" lvl="0" indent="0" algn="l" rtl="0">
              <a:lnSpc>
                <a:spcPct val="100000"/>
              </a:lnSpc>
              <a:spcBef>
                <a:spcPts val="600"/>
              </a:spcBef>
              <a:spcAft>
                <a:spcPts val="600"/>
              </a:spcAft>
              <a:buClr>
                <a:srgbClr val="262626"/>
              </a:buClr>
              <a:buSzPts val="1200"/>
              <a:buFont typeface="Arial"/>
              <a:buNone/>
            </a:pPr>
            <a:r>
              <a:rPr lang="en-US" sz="1400" b="1" i="0" u="none" strike="noStrike" cap="none" dirty="0">
                <a:solidFill>
                  <a:srgbClr val="364DC5"/>
                </a:solidFill>
                <a:latin typeface="Century Gothic"/>
                <a:ea typeface="Century Gothic"/>
                <a:cs typeface="Century Gothic"/>
                <a:sym typeface="Century Gothic"/>
              </a:rPr>
              <a:t>Numbers from Flagstar and </a:t>
            </a:r>
            <a:r>
              <a:rPr lang="en-US" sz="1400" b="1" i="0" u="none" strike="noStrike" cap="none" dirty="0" err="1">
                <a:solidFill>
                  <a:srgbClr val="364DC5"/>
                </a:solidFill>
                <a:latin typeface="Century Gothic"/>
                <a:ea typeface="Century Gothic"/>
                <a:cs typeface="Century Gothic"/>
                <a:sym typeface="Century Gothic"/>
              </a:rPr>
              <a:t>Truist</a:t>
            </a:r>
            <a:r>
              <a:rPr lang="en-US" sz="1400" b="1" i="0" u="none" strike="noStrike" cap="none" dirty="0">
                <a:solidFill>
                  <a:srgbClr val="364DC5"/>
                </a:solidFill>
                <a:latin typeface="Century Gothic"/>
                <a:ea typeface="Century Gothic"/>
                <a:cs typeface="Century Gothic"/>
                <a:sym typeface="Century Gothic"/>
              </a:rPr>
              <a:t> bank serves as our references. </a:t>
            </a:r>
            <a:endParaRPr sz="1600" b="1" i="0" u="none" strike="noStrike" cap="none" dirty="0">
              <a:solidFill>
                <a:srgbClr val="364DC5"/>
              </a:solidFill>
              <a:latin typeface="Century Gothic"/>
              <a:ea typeface="Century Gothic"/>
              <a:cs typeface="Century Gothic"/>
              <a:sym typeface="Century Gothic"/>
            </a:endParaRPr>
          </a:p>
        </p:txBody>
      </p:sp>
      <p:cxnSp>
        <p:nvCxnSpPr>
          <p:cNvPr id="724" name="Google Shape;724;p177"/>
          <p:cNvCxnSpPr/>
          <p:nvPr/>
        </p:nvCxnSpPr>
        <p:spPr>
          <a:xfrm rot="10800000">
            <a:off x="7271043" y="1423693"/>
            <a:ext cx="0" cy="5029628"/>
          </a:xfrm>
          <a:prstGeom prst="straightConnector1">
            <a:avLst/>
          </a:prstGeom>
          <a:noFill/>
          <a:ln w="9525" cap="rnd" cmpd="sng">
            <a:solidFill>
              <a:srgbClr val="3A4AC5"/>
            </a:solidFill>
            <a:prstDash val="dashDot"/>
            <a:round/>
            <a:headEnd type="none" w="sm" len="sm"/>
            <a:tailEnd type="none" w="sm" len="sm"/>
          </a:ln>
        </p:spPr>
      </p:cxnSp>
      <p:sp>
        <p:nvSpPr>
          <p:cNvPr id="725" name="Google Shape;725;p177"/>
          <p:cNvSpPr txBox="1"/>
          <p:nvPr/>
        </p:nvSpPr>
        <p:spPr>
          <a:xfrm>
            <a:off x="678727" y="5001297"/>
            <a:ext cx="1936605"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364DC5"/>
                </a:solidFill>
                <a:latin typeface="Century Gothic"/>
                <a:ea typeface="Century Gothic"/>
                <a:cs typeface="Century Gothic"/>
                <a:sym typeface="Century Gothic"/>
              </a:rPr>
              <a:t>Conclusions:</a:t>
            </a:r>
            <a:endParaRPr sz="1400" b="0" i="0" u="none" strike="noStrike" cap="none">
              <a:solidFill>
                <a:srgbClr val="000000"/>
              </a:solidFill>
              <a:latin typeface="Arial"/>
              <a:ea typeface="Arial"/>
              <a:cs typeface="Arial"/>
              <a:sym typeface="Arial"/>
            </a:endParaRPr>
          </a:p>
        </p:txBody>
      </p:sp>
      <p:sp>
        <p:nvSpPr>
          <p:cNvPr id="726" name="Google Shape;726;p177"/>
          <p:cNvSpPr txBox="1"/>
          <p:nvPr/>
        </p:nvSpPr>
        <p:spPr>
          <a:xfrm>
            <a:off x="865475" y="651984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Rate Deviation: defined as the difference between mortgage original interest rate and the Federal Reserve interest rate at the month of mortgage issuance. </a:t>
            </a:r>
            <a:endParaRPr sz="1400" b="0" i="0" u="none" strike="noStrike" cap="none" dirty="0">
              <a:solidFill>
                <a:srgbClr val="000000"/>
              </a:solidFill>
              <a:latin typeface="Arial"/>
              <a:ea typeface="Arial"/>
              <a:cs typeface="Arial"/>
              <a:sym typeface="Arial"/>
            </a:endParaRPr>
          </a:p>
        </p:txBody>
      </p:sp>
      <p:sp>
        <p:nvSpPr>
          <p:cNvPr id="21" name="Google Shape;990;gf7da09ce10_0_1">
            <a:extLst>
              <a:ext uri="{FF2B5EF4-FFF2-40B4-BE49-F238E27FC236}">
                <a16:creationId xmlns:a16="http://schemas.microsoft.com/office/drawing/2014/main" id="{7AA1B172-AF6D-46A2-9D99-9549F648DA09}"/>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742"/>
        <p:cNvGrpSpPr/>
        <p:nvPr/>
      </p:nvGrpSpPr>
      <p:grpSpPr>
        <a:xfrm>
          <a:off x="0" y="0"/>
          <a:ext cx="0" cy="0"/>
          <a:chOff x="0" y="0"/>
          <a:chExt cx="0" cy="0"/>
        </a:xfrm>
      </p:grpSpPr>
      <p:pic>
        <p:nvPicPr>
          <p:cNvPr id="3" name="Picture 2">
            <a:extLst>
              <a:ext uri="{FF2B5EF4-FFF2-40B4-BE49-F238E27FC236}">
                <a16:creationId xmlns:a16="http://schemas.microsoft.com/office/drawing/2014/main" id="{149CFA13-AF80-4FEA-A4B6-10E8DC1B583D}"/>
              </a:ext>
            </a:extLst>
          </p:cNvPr>
          <p:cNvPicPr>
            <a:picLocks noChangeAspect="1"/>
          </p:cNvPicPr>
          <p:nvPr/>
        </p:nvPicPr>
        <p:blipFill>
          <a:blip r:embed="rId3"/>
          <a:stretch>
            <a:fillRect/>
          </a:stretch>
        </p:blipFill>
        <p:spPr>
          <a:xfrm>
            <a:off x="6012887" y="2305457"/>
            <a:ext cx="4991718" cy="3080603"/>
          </a:xfrm>
          <a:prstGeom prst="rect">
            <a:avLst/>
          </a:prstGeom>
        </p:spPr>
      </p:pic>
      <p:sp>
        <p:nvSpPr>
          <p:cNvPr id="743" name="Google Shape;743;gf809f7d253_1_48"/>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Variables to Define Segments</a:t>
            </a:r>
            <a:endParaRPr/>
          </a:p>
        </p:txBody>
      </p:sp>
      <p:sp>
        <p:nvSpPr>
          <p:cNvPr id="744" name="Google Shape;744;gf809f7d253_1_48"/>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6</a:t>
            </a:fld>
            <a:endParaRPr/>
          </a:p>
        </p:txBody>
      </p:sp>
      <p:sp>
        <p:nvSpPr>
          <p:cNvPr id="745" name="Google Shape;745;gf809f7d253_1_48"/>
          <p:cNvSpPr txBox="1">
            <a:spLocks noGrp="1"/>
          </p:cNvSpPr>
          <p:nvPr>
            <p:ph type="body" idx="2"/>
          </p:nvPr>
        </p:nvSpPr>
        <p:spPr>
          <a:xfrm>
            <a:off x="335350" y="1332375"/>
            <a:ext cx="4822800" cy="11016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r>
              <a:rPr lang="en-US" b="1" dirty="0"/>
              <a:t>Variables with Significant Impact</a:t>
            </a:r>
            <a:endParaRPr b="1" dirty="0"/>
          </a:p>
          <a:p>
            <a:pPr marL="152400" lvl="0" indent="0" algn="l" rtl="0">
              <a:lnSpc>
                <a:spcPct val="100000"/>
              </a:lnSpc>
              <a:spcBef>
                <a:spcPts val="600"/>
              </a:spcBef>
              <a:spcAft>
                <a:spcPts val="0"/>
              </a:spcAft>
              <a:buClr>
                <a:srgbClr val="262626"/>
              </a:buClr>
              <a:buSzPts val="1200"/>
              <a:buNone/>
            </a:pPr>
            <a:r>
              <a:rPr lang="en-US" sz="1200" dirty="0"/>
              <a:t>Logistic Regression and Random Forest models</a:t>
            </a:r>
            <a:r>
              <a:rPr lang="en-US" sz="1200" baseline="30000" dirty="0"/>
              <a:t>[1]</a:t>
            </a:r>
            <a:r>
              <a:rPr lang="en-US" sz="1200" dirty="0"/>
              <a:t> was created with only variables knowable at time of mortgage issuance.</a:t>
            </a:r>
            <a:endParaRPr dirty="0"/>
          </a:p>
          <a:p>
            <a:pPr marL="152400" lvl="0" indent="0" algn="l" rtl="0">
              <a:lnSpc>
                <a:spcPct val="100000"/>
              </a:lnSpc>
              <a:spcBef>
                <a:spcPts val="600"/>
              </a:spcBef>
              <a:spcAft>
                <a:spcPts val="0"/>
              </a:spcAft>
              <a:buClr>
                <a:srgbClr val="262626"/>
              </a:buClr>
              <a:buSzPts val="1200"/>
              <a:buNone/>
            </a:pPr>
            <a:r>
              <a:rPr lang="en-US" sz="1200" dirty="0"/>
              <a:t>All variables listed below have strong statistical significance.</a:t>
            </a:r>
            <a:endParaRPr dirty="0"/>
          </a:p>
        </p:txBody>
      </p:sp>
      <p:graphicFrame>
        <p:nvGraphicFramePr>
          <p:cNvPr id="746" name="Google Shape;746;gf809f7d253_1_48"/>
          <p:cNvGraphicFramePr/>
          <p:nvPr/>
        </p:nvGraphicFramePr>
        <p:xfrm>
          <a:off x="533481" y="2864428"/>
          <a:ext cx="3679400" cy="2401650"/>
        </p:xfrm>
        <a:graphic>
          <a:graphicData uri="http://schemas.openxmlformats.org/drawingml/2006/table">
            <a:tbl>
              <a:tblPr bandRow="1">
                <a:noFill/>
                <a:tableStyleId>{EE99EACD-3FB3-436D-8301-74692E939700}</a:tableStyleId>
              </a:tblPr>
              <a:tblGrid>
                <a:gridCol w="2226825">
                  <a:extLst>
                    <a:ext uri="{9D8B030D-6E8A-4147-A177-3AD203B41FA5}">
                      <a16:colId xmlns:a16="http://schemas.microsoft.com/office/drawing/2014/main" val="20000"/>
                    </a:ext>
                  </a:extLst>
                </a:gridCol>
                <a:gridCol w="1452575">
                  <a:extLst>
                    <a:ext uri="{9D8B030D-6E8A-4147-A177-3AD203B41FA5}">
                      <a16:colId xmlns:a16="http://schemas.microsoft.com/office/drawing/2014/main" val="20001"/>
                    </a:ext>
                  </a:extLst>
                </a:gridCol>
              </a:tblGrid>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Principal Residence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0.75</a:t>
                      </a:r>
                      <a:r>
                        <a:rPr lang="en-US" sz="1050" u="none" strike="noStrike" cap="none" dirty="0">
                          <a:latin typeface="Century Gothic"/>
                          <a:ea typeface="Century Gothic"/>
                          <a:cs typeface="Century Gothic"/>
                          <a:sym typeface="Century Gothic"/>
                        </a:rPr>
                        <a:t>3</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Purpose: Purchase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0.643</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Purpose: Refinance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0.36</a:t>
                      </a:r>
                      <a:r>
                        <a:rPr lang="en-US" sz="1050" u="none" strike="noStrike" cap="none" dirty="0">
                          <a:latin typeface="Century Gothic"/>
                          <a:ea typeface="Century Gothic"/>
                          <a:cs typeface="Century Gothic"/>
                          <a:sym typeface="Century Gothic"/>
                        </a:rPr>
                        <a:t>6</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Original Interest Rate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0.164</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Credit Score Average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0.01</a:t>
                      </a:r>
                      <a:r>
                        <a:rPr lang="en-US" sz="1050" u="none" strike="noStrike" cap="none" dirty="0">
                          <a:latin typeface="Century Gothic"/>
                          <a:ea typeface="Century Gothic"/>
                          <a:cs typeface="Century Gothic"/>
                          <a:sym typeface="Century Gothic"/>
                        </a:rPr>
                        <a:t>6</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Debt-To-Income ratio</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-0.01</a:t>
                      </a:r>
                      <a:r>
                        <a:rPr lang="en-US" sz="1050" u="none" strike="noStrike" cap="none" dirty="0">
                          <a:latin typeface="Century Gothic"/>
                          <a:ea typeface="Century Gothic"/>
                          <a:cs typeface="Century Gothic"/>
                          <a:sym typeface="Century Gothic"/>
                        </a:rPr>
                        <a:t>5</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Rate Deviation</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-0.477</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Grand Islands NE, MSA</a:t>
                      </a:r>
                      <a:r>
                        <a:rPr lang="en-US" sz="1400" u="none" strike="noStrike" cap="none" baseline="30000">
                          <a:solidFill>
                            <a:srgbClr val="262626"/>
                          </a:solidFill>
                        </a:rPr>
                        <a:t>[2]</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-0.563</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Property Type: Mfd. Home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-1.081</a:t>
                      </a: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747" name="Google Shape;747;gf809f7d253_1_48"/>
          <p:cNvSpPr txBox="1"/>
          <p:nvPr/>
        </p:nvSpPr>
        <p:spPr>
          <a:xfrm>
            <a:off x="917524" y="2550982"/>
            <a:ext cx="1003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748" name="Google Shape;748;gf809f7d253_1_48"/>
          <p:cNvSpPr txBox="1"/>
          <p:nvPr/>
        </p:nvSpPr>
        <p:spPr>
          <a:xfrm>
            <a:off x="2898451" y="2550982"/>
            <a:ext cx="1152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Effects</a:t>
            </a:r>
            <a:endParaRPr sz="1400" b="0" i="0" u="none" strike="noStrike" cap="none">
              <a:solidFill>
                <a:srgbClr val="000000"/>
              </a:solidFill>
              <a:latin typeface="Arial"/>
              <a:ea typeface="Arial"/>
              <a:cs typeface="Arial"/>
              <a:sym typeface="Arial"/>
            </a:endParaRPr>
          </a:p>
        </p:txBody>
      </p:sp>
      <p:grpSp>
        <p:nvGrpSpPr>
          <p:cNvPr id="749" name="Google Shape;749;gf809f7d253_1_48"/>
          <p:cNvGrpSpPr/>
          <p:nvPr/>
        </p:nvGrpSpPr>
        <p:grpSpPr>
          <a:xfrm>
            <a:off x="4110221" y="2801011"/>
            <a:ext cx="212100" cy="2572855"/>
            <a:chOff x="4301052" y="2800354"/>
            <a:chExt cx="212100" cy="2572855"/>
          </a:xfrm>
        </p:grpSpPr>
        <p:sp>
          <p:nvSpPr>
            <p:cNvPr id="750" name="Google Shape;750;gf809f7d253_1_48"/>
            <p:cNvSpPr/>
            <p:nvPr/>
          </p:nvSpPr>
          <p:spPr>
            <a:xfrm>
              <a:off x="4318134" y="2819400"/>
              <a:ext cx="174064" cy="2488140"/>
            </a:xfrm>
            <a:custGeom>
              <a:avLst/>
              <a:gdLst/>
              <a:ahLst/>
              <a:cxnLst/>
              <a:rect l="l" t="t" r="r" b="b"/>
              <a:pathLst>
                <a:path w="174064" h="2287945" extrusionOk="0">
                  <a:moveTo>
                    <a:pt x="87032" y="0"/>
                  </a:moveTo>
                  <a:cubicBezTo>
                    <a:pt x="135098" y="0"/>
                    <a:pt x="174064" y="38966"/>
                    <a:pt x="174064" y="87032"/>
                  </a:cubicBezTo>
                  <a:lnTo>
                    <a:pt x="174064" y="174064"/>
                  </a:lnTo>
                  <a:lnTo>
                    <a:pt x="173852" y="174064"/>
                  </a:lnTo>
                  <a:lnTo>
                    <a:pt x="173852" y="2113881"/>
                  </a:lnTo>
                  <a:lnTo>
                    <a:pt x="174064" y="2113881"/>
                  </a:lnTo>
                  <a:lnTo>
                    <a:pt x="174064" y="2200913"/>
                  </a:lnTo>
                  <a:cubicBezTo>
                    <a:pt x="174064" y="2248979"/>
                    <a:pt x="135098" y="2287945"/>
                    <a:pt x="87032" y="2287945"/>
                  </a:cubicBezTo>
                  <a:cubicBezTo>
                    <a:pt x="38966" y="2287945"/>
                    <a:pt x="0" y="2248979"/>
                    <a:pt x="0" y="2200913"/>
                  </a:cubicBezTo>
                  <a:lnTo>
                    <a:pt x="0" y="2113881"/>
                  </a:lnTo>
                  <a:lnTo>
                    <a:pt x="213" y="2113881"/>
                  </a:lnTo>
                  <a:lnTo>
                    <a:pt x="213" y="174064"/>
                  </a:lnTo>
                  <a:lnTo>
                    <a:pt x="0" y="174064"/>
                  </a:lnTo>
                  <a:lnTo>
                    <a:pt x="0" y="87032"/>
                  </a:lnTo>
                  <a:cubicBezTo>
                    <a:pt x="0" y="38966"/>
                    <a:pt x="38966" y="0"/>
                    <a:pt x="87032" y="0"/>
                  </a:cubicBezTo>
                  <a:close/>
                </a:path>
              </a:pathLst>
            </a:custGeom>
            <a:gradFill>
              <a:gsLst>
                <a:gs pos="0">
                  <a:srgbClr val="00C875"/>
                </a:gs>
                <a:gs pos="20000">
                  <a:srgbClr val="00C875"/>
                </a:gs>
                <a:gs pos="50000">
                  <a:srgbClr val="FDAB3D"/>
                </a:gs>
                <a:gs pos="80000">
                  <a:srgbClr val="E2445C"/>
                </a:gs>
                <a:gs pos="100000">
                  <a:srgbClr val="E2445C"/>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1" name="Google Shape;751;gf809f7d253_1_48"/>
            <p:cNvSpPr/>
            <p:nvPr/>
          </p:nvSpPr>
          <p:spPr>
            <a:xfrm rot="5400000">
              <a:off x="4096602" y="3004804"/>
              <a:ext cx="621000" cy="212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Mature</a:t>
              </a:r>
              <a:endParaRPr sz="1400" b="0" i="0" u="none" strike="noStrike" cap="none">
                <a:solidFill>
                  <a:srgbClr val="000000"/>
                </a:solidFill>
                <a:latin typeface="Arial"/>
                <a:ea typeface="Arial"/>
                <a:cs typeface="Arial"/>
                <a:sym typeface="Arial"/>
              </a:endParaRPr>
            </a:p>
          </p:txBody>
        </p:sp>
        <p:sp>
          <p:nvSpPr>
            <p:cNvPr id="752" name="Google Shape;752;gf809f7d253_1_48"/>
            <p:cNvSpPr/>
            <p:nvPr/>
          </p:nvSpPr>
          <p:spPr>
            <a:xfrm rot="5400000">
              <a:off x="3922602" y="4782659"/>
              <a:ext cx="969000" cy="212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Delinquent</a:t>
              </a:r>
              <a:endParaRPr sz="1400" b="0" i="0" u="none" strike="noStrike" cap="none">
                <a:solidFill>
                  <a:srgbClr val="000000"/>
                </a:solidFill>
                <a:latin typeface="Arial"/>
                <a:ea typeface="Arial"/>
                <a:cs typeface="Arial"/>
                <a:sym typeface="Arial"/>
              </a:endParaRPr>
            </a:p>
          </p:txBody>
        </p:sp>
      </p:grpSp>
      <p:cxnSp>
        <p:nvCxnSpPr>
          <p:cNvPr id="753" name="Google Shape;753;gf809f7d253_1_48"/>
          <p:cNvCxnSpPr/>
          <p:nvPr/>
        </p:nvCxnSpPr>
        <p:spPr>
          <a:xfrm rot="10800000">
            <a:off x="2620008" y="2982296"/>
            <a:ext cx="0" cy="2253300"/>
          </a:xfrm>
          <a:prstGeom prst="straightConnector1">
            <a:avLst/>
          </a:prstGeom>
          <a:noFill/>
          <a:ln w="9525" cap="rnd" cmpd="sng">
            <a:solidFill>
              <a:srgbClr val="3A4AC5"/>
            </a:solidFill>
            <a:prstDash val="dashDot"/>
            <a:round/>
            <a:headEnd type="none" w="sm" len="sm"/>
            <a:tailEnd type="none" w="sm" len="sm"/>
          </a:ln>
        </p:spPr>
      </p:cxnSp>
      <p:sp>
        <p:nvSpPr>
          <p:cNvPr id="754" name="Google Shape;754;gf809f7d253_1_48"/>
          <p:cNvSpPr txBox="1">
            <a:spLocks noGrp="1"/>
          </p:cNvSpPr>
          <p:nvPr>
            <p:ph type="body" idx="2"/>
          </p:nvPr>
        </p:nvSpPr>
        <p:spPr>
          <a:xfrm>
            <a:off x="335350" y="5548155"/>
            <a:ext cx="4822800" cy="7041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r>
              <a:rPr lang="en-US" sz="1200" dirty="0"/>
              <a:t>These variables are the most important variables in defining segments to reduce likelihood of delinquency.</a:t>
            </a:r>
            <a:endParaRPr sz="1200" dirty="0"/>
          </a:p>
          <a:p>
            <a:pPr marL="152400" lvl="0" indent="0" algn="l" rtl="0">
              <a:lnSpc>
                <a:spcPct val="100000"/>
              </a:lnSpc>
              <a:spcBef>
                <a:spcPts val="300"/>
              </a:spcBef>
              <a:spcAft>
                <a:spcPts val="0"/>
              </a:spcAft>
              <a:buClr>
                <a:srgbClr val="262626"/>
              </a:buClr>
              <a:buSzPts val="1200"/>
              <a:buNone/>
            </a:pPr>
            <a:endParaRPr dirty="0"/>
          </a:p>
        </p:txBody>
      </p:sp>
      <p:sp>
        <p:nvSpPr>
          <p:cNvPr id="755" name="Google Shape;755;gf809f7d253_1_48"/>
          <p:cNvSpPr txBox="1"/>
          <p:nvPr/>
        </p:nvSpPr>
        <p:spPr>
          <a:xfrm>
            <a:off x="865475" y="6411897"/>
            <a:ext cx="94074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Full model approach and results can be found in appendix B</a:t>
            </a:r>
            <a:endParaRPr sz="900" b="0" i="0" u="none" strike="noStrike" cap="none" dirty="0">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[2] Grand Island MSA is a strong predictor of mortgage delinquency. Our market entry will prioritize other areas in Nebraska. </a:t>
            </a:r>
            <a:endParaRPr sz="900" b="0" i="0" u="none" strike="noStrike" cap="none" dirty="0">
              <a:solidFill>
                <a:srgbClr val="7F7F7F"/>
              </a:solidFill>
              <a:latin typeface="Arial"/>
              <a:ea typeface="Arial"/>
              <a:cs typeface="Arial"/>
              <a:sym typeface="Arial"/>
            </a:endParaRPr>
          </a:p>
        </p:txBody>
      </p:sp>
      <p:sp>
        <p:nvSpPr>
          <p:cNvPr id="756" name="Google Shape;756;gf809f7d253_1_48"/>
          <p:cNvSpPr txBox="1"/>
          <p:nvPr/>
        </p:nvSpPr>
        <p:spPr>
          <a:xfrm>
            <a:off x="6096000" y="1332376"/>
            <a:ext cx="4822800" cy="91920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Geographic Distribution</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Nebraska’s economy leans heavily to the east, centered in and around Omaha. Most mortgage lending takes place in Omaha, its suburbs, and Lincoln. (3-digit ZIP of 681, 680, &amp; 685)</a:t>
            </a:r>
            <a:endParaRPr sz="1500" b="0" i="0" u="none" strike="noStrike" cap="none" dirty="0">
              <a:solidFill>
                <a:srgbClr val="262626"/>
              </a:solidFill>
              <a:latin typeface="Arial"/>
              <a:ea typeface="Arial"/>
              <a:cs typeface="Arial"/>
              <a:sym typeface="Arial"/>
            </a:endParaRPr>
          </a:p>
        </p:txBody>
      </p:sp>
      <p:grpSp>
        <p:nvGrpSpPr>
          <p:cNvPr id="2" name="Group 1">
            <a:extLst>
              <a:ext uri="{FF2B5EF4-FFF2-40B4-BE49-F238E27FC236}">
                <a16:creationId xmlns:a16="http://schemas.microsoft.com/office/drawing/2014/main" id="{C5E90393-B7CC-48D9-8B75-CA4AE669D134}"/>
              </a:ext>
            </a:extLst>
          </p:cNvPr>
          <p:cNvGrpSpPr/>
          <p:nvPr/>
        </p:nvGrpSpPr>
        <p:grpSpPr>
          <a:xfrm>
            <a:off x="10022998" y="3636227"/>
            <a:ext cx="1275629" cy="896267"/>
            <a:chOff x="10022998" y="3636227"/>
            <a:chExt cx="1275629" cy="896267"/>
          </a:xfrm>
        </p:grpSpPr>
        <p:grpSp>
          <p:nvGrpSpPr>
            <p:cNvPr id="759" name="Google Shape;759;gf809f7d253_1_48"/>
            <p:cNvGrpSpPr/>
            <p:nvPr/>
          </p:nvGrpSpPr>
          <p:grpSpPr>
            <a:xfrm>
              <a:off x="10362311" y="3636227"/>
              <a:ext cx="936316" cy="239451"/>
              <a:chOff x="10663239" y="3477088"/>
              <a:chExt cx="708901" cy="255414"/>
            </a:xfrm>
          </p:grpSpPr>
          <p:sp>
            <p:nvSpPr>
              <p:cNvPr id="760" name="Google Shape;760;gf809f7d253_1_48"/>
              <p:cNvSpPr/>
              <p:nvPr/>
            </p:nvSpPr>
            <p:spPr>
              <a:xfrm>
                <a:off x="10729240" y="3477088"/>
                <a:ext cx="642900" cy="223500"/>
              </a:xfrm>
              <a:prstGeom prst="roundRect">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Omaha</a:t>
                </a:r>
                <a:endParaRPr sz="1400" b="0" i="0" u="none" strike="noStrike" cap="none">
                  <a:solidFill>
                    <a:srgbClr val="000000"/>
                  </a:solidFill>
                  <a:latin typeface="Arial"/>
                  <a:ea typeface="Arial"/>
                  <a:cs typeface="Arial"/>
                  <a:sym typeface="Arial"/>
                </a:endParaRPr>
              </a:p>
            </p:txBody>
          </p:sp>
          <p:sp>
            <p:nvSpPr>
              <p:cNvPr id="761" name="Google Shape;761;gf809f7d253_1_48"/>
              <p:cNvSpPr/>
              <p:nvPr/>
            </p:nvSpPr>
            <p:spPr>
              <a:xfrm rot="-7198898">
                <a:off x="10679734" y="3618143"/>
                <a:ext cx="99055" cy="95297"/>
              </a:xfrm>
              <a:prstGeom prst="triangl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762" name="Google Shape;762;gf809f7d253_1_48"/>
            <p:cNvGrpSpPr/>
            <p:nvPr/>
          </p:nvGrpSpPr>
          <p:grpSpPr>
            <a:xfrm>
              <a:off x="10022998" y="4234388"/>
              <a:ext cx="1098248" cy="298106"/>
              <a:chOff x="10654805" y="3402482"/>
              <a:chExt cx="717334" cy="298106"/>
            </a:xfrm>
          </p:grpSpPr>
          <p:sp>
            <p:nvSpPr>
              <p:cNvPr id="763" name="Google Shape;763;gf809f7d253_1_48"/>
              <p:cNvSpPr/>
              <p:nvPr/>
            </p:nvSpPr>
            <p:spPr>
              <a:xfrm>
                <a:off x="10729240" y="3477088"/>
                <a:ext cx="642900" cy="223500"/>
              </a:xfrm>
              <a:prstGeom prst="roundRect">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Lincoln</a:t>
                </a:r>
                <a:endParaRPr sz="1400" b="0" i="0" u="none" strike="noStrike" cap="none">
                  <a:solidFill>
                    <a:srgbClr val="000000"/>
                  </a:solidFill>
                  <a:latin typeface="Arial"/>
                  <a:ea typeface="Arial"/>
                  <a:cs typeface="Arial"/>
                  <a:sym typeface="Arial"/>
                </a:endParaRPr>
              </a:p>
            </p:txBody>
          </p:sp>
          <p:sp>
            <p:nvSpPr>
              <p:cNvPr id="764" name="Google Shape;764;gf809f7d253_1_48"/>
              <p:cNvSpPr/>
              <p:nvPr/>
            </p:nvSpPr>
            <p:spPr>
              <a:xfrm rot="-2700000">
                <a:off x="10696899" y="3404058"/>
                <a:ext cx="64912" cy="145947"/>
              </a:xfrm>
              <a:prstGeom prst="triangl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765" name="Google Shape;765;gf809f7d253_1_48"/>
          <p:cNvSpPr txBox="1"/>
          <p:nvPr/>
        </p:nvSpPr>
        <p:spPr>
          <a:xfrm>
            <a:off x="6096000" y="5548155"/>
            <a:ext cx="5608320" cy="600134"/>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GLMB should open its first branch in Omaha, and gradually expand westward. </a:t>
            </a:r>
            <a:endParaRPr sz="1500" b="0" i="0" u="none" strike="noStrike" cap="none" dirty="0">
              <a:solidFill>
                <a:srgbClr val="262626"/>
              </a:solidFill>
              <a:latin typeface="Arial"/>
              <a:ea typeface="Arial"/>
              <a:cs typeface="Arial"/>
              <a:sym typeface="Arial"/>
            </a:endParaRPr>
          </a:p>
        </p:txBody>
      </p:sp>
      <p:sp>
        <p:nvSpPr>
          <p:cNvPr id="766" name="Google Shape;766;gf809f7d253_1_48"/>
          <p:cNvSpPr txBox="1">
            <a:spLocks noGrp="1"/>
          </p:cNvSpPr>
          <p:nvPr>
            <p:ph type="subTitle" idx="1"/>
          </p:nvPr>
        </p:nvSpPr>
        <p:spPr>
          <a:xfrm>
            <a:off x="335361" y="838201"/>
            <a:ext cx="10669244"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rgbClr val="A5A5A5"/>
              </a:buClr>
              <a:buSzPts val="1440"/>
              <a:buNone/>
            </a:pPr>
            <a:r>
              <a:rPr lang="en-US" dirty="0"/>
              <a:t>Identified key variables and their effects to define segment with low delinquency rates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pic>
        <p:nvPicPr>
          <p:cNvPr id="3" name="Picture 2">
            <a:extLst>
              <a:ext uri="{FF2B5EF4-FFF2-40B4-BE49-F238E27FC236}">
                <a16:creationId xmlns:a16="http://schemas.microsoft.com/office/drawing/2014/main" id="{149CFA13-AF80-4FEA-A4B6-10E8DC1B583D}"/>
              </a:ext>
            </a:extLst>
          </p:cNvPr>
          <p:cNvPicPr>
            <a:picLocks noChangeAspect="1"/>
          </p:cNvPicPr>
          <p:nvPr/>
        </p:nvPicPr>
        <p:blipFill>
          <a:blip r:embed="rId3"/>
          <a:stretch>
            <a:fillRect/>
          </a:stretch>
        </p:blipFill>
        <p:spPr>
          <a:xfrm>
            <a:off x="6012887" y="2305457"/>
            <a:ext cx="4991718" cy="3080603"/>
          </a:xfrm>
          <a:prstGeom prst="rect">
            <a:avLst/>
          </a:prstGeom>
        </p:spPr>
      </p:pic>
      <p:sp>
        <p:nvSpPr>
          <p:cNvPr id="743" name="Google Shape;743;gf809f7d253_1_48"/>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Variables to Define Segments</a:t>
            </a:r>
            <a:endParaRPr/>
          </a:p>
        </p:txBody>
      </p:sp>
      <p:sp>
        <p:nvSpPr>
          <p:cNvPr id="744" name="Google Shape;744;gf809f7d253_1_48"/>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7</a:t>
            </a:fld>
            <a:endParaRPr/>
          </a:p>
        </p:txBody>
      </p:sp>
      <p:sp>
        <p:nvSpPr>
          <p:cNvPr id="745" name="Google Shape;745;gf809f7d253_1_48"/>
          <p:cNvSpPr txBox="1">
            <a:spLocks noGrp="1"/>
          </p:cNvSpPr>
          <p:nvPr>
            <p:ph type="body" idx="2"/>
          </p:nvPr>
        </p:nvSpPr>
        <p:spPr>
          <a:xfrm>
            <a:off x="335350" y="1332375"/>
            <a:ext cx="4822800" cy="11016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r>
              <a:rPr lang="en-US" b="1" dirty="0"/>
              <a:t>Variables with Significant Impact</a:t>
            </a:r>
            <a:endParaRPr b="1" dirty="0"/>
          </a:p>
          <a:p>
            <a:pPr marL="152400" lvl="0" indent="0" algn="l" rtl="0">
              <a:lnSpc>
                <a:spcPct val="100000"/>
              </a:lnSpc>
              <a:spcBef>
                <a:spcPts val="600"/>
              </a:spcBef>
              <a:spcAft>
                <a:spcPts val="0"/>
              </a:spcAft>
              <a:buClr>
                <a:srgbClr val="262626"/>
              </a:buClr>
              <a:buSzPts val="1200"/>
              <a:buNone/>
            </a:pPr>
            <a:r>
              <a:rPr lang="en-US" sz="1200" dirty="0"/>
              <a:t>Logistic Regression and Random Forest models</a:t>
            </a:r>
            <a:r>
              <a:rPr lang="en-US" sz="1200" baseline="30000" dirty="0"/>
              <a:t>[1]</a:t>
            </a:r>
            <a:r>
              <a:rPr lang="en-US" sz="1200" dirty="0"/>
              <a:t> was created with only variables knowable at time of mortgage issuance.</a:t>
            </a:r>
            <a:endParaRPr dirty="0"/>
          </a:p>
          <a:p>
            <a:pPr marL="152400" lvl="0" indent="0" algn="l" rtl="0">
              <a:lnSpc>
                <a:spcPct val="100000"/>
              </a:lnSpc>
              <a:spcBef>
                <a:spcPts val="600"/>
              </a:spcBef>
              <a:spcAft>
                <a:spcPts val="0"/>
              </a:spcAft>
              <a:buClr>
                <a:srgbClr val="262626"/>
              </a:buClr>
              <a:buSzPts val="1200"/>
              <a:buNone/>
            </a:pPr>
            <a:r>
              <a:rPr lang="en-US" sz="1200" dirty="0"/>
              <a:t>All variables listed below have strong statistical significance.</a:t>
            </a:r>
            <a:endParaRPr dirty="0"/>
          </a:p>
        </p:txBody>
      </p:sp>
      <p:graphicFrame>
        <p:nvGraphicFramePr>
          <p:cNvPr id="746" name="Google Shape;746;gf809f7d253_1_48"/>
          <p:cNvGraphicFramePr/>
          <p:nvPr>
            <p:extLst>
              <p:ext uri="{D42A27DB-BD31-4B8C-83A1-F6EECF244321}">
                <p14:modId xmlns:p14="http://schemas.microsoft.com/office/powerpoint/2010/main" val="1028162636"/>
              </p:ext>
            </p:extLst>
          </p:nvPr>
        </p:nvGraphicFramePr>
        <p:xfrm>
          <a:off x="901781" y="2864428"/>
          <a:ext cx="2364970" cy="2401650"/>
        </p:xfrm>
        <a:graphic>
          <a:graphicData uri="http://schemas.openxmlformats.org/drawingml/2006/table">
            <a:tbl>
              <a:tblPr bandRow="1">
                <a:noFill/>
                <a:tableStyleId>{EE99EACD-3FB3-436D-8301-74692E939700}</a:tableStyleId>
              </a:tblPr>
              <a:tblGrid>
                <a:gridCol w="1919273">
                  <a:extLst>
                    <a:ext uri="{9D8B030D-6E8A-4147-A177-3AD203B41FA5}">
                      <a16:colId xmlns:a16="http://schemas.microsoft.com/office/drawing/2014/main" val="20000"/>
                    </a:ext>
                  </a:extLst>
                </a:gridCol>
                <a:gridCol w="445697">
                  <a:extLst>
                    <a:ext uri="{9D8B030D-6E8A-4147-A177-3AD203B41FA5}">
                      <a16:colId xmlns:a16="http://schemas.microsoft.com/office/drawing/2014/main" val="20001"/>
                    </a:ext>
                  </a:extLst>
                </a:gridCol>
              </a:tblGrid>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Principal Residence</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Purpose: Purchase</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Purpose: Refinance</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Original Interest Rate</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Credit Score Average</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Debt-To-Income ratio</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Rate Deviation</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Grand Islands NE, MSA</a:t>
                      </a:r>
                      <a:r>
                        <a:rPr lang="en-US" sz="1050" u="none" strike="noStrike" cap="none" baseline="30000" dirty="0">
                          <a:solidFill>
                            <a:srgbClr val="262626"/>
                          </a:solidFill>
                        </a:rPr>
                        <a:t>[2]</a:t>
                      </a:r>
                      <a:endParaRPr sz="105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dirty="0">
                          <a:solidFill>
                            <a:schemeClr val="dk1"/>
                          </a:solidFill>
                          <a:latin typeface="Century Gothic"/>
                          <a:ea typeface="Century Gothic"/>
                          <a:cs typeface="Century Gothic"/>
                          <a:sym typeface="Century Gothic"/>
                        </a:rPr>
                        <a:t>Property Type: Mfd. Home</a:t>
                      </a:r>
                      <a:endParaRPr sz="1400" u="none" strike="noStrike" cap="none" dirty="0"/>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endParaRPr sz="14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747" name="Google Shape;747;gf809f7d253_1_48"/>
          <p:cNvSpPr txBox="1"/>
          <p:nvPr/>
        </p:nvSpPr>
        <p:spPr>
          <a:xfrm>
            <a:off x="917524" y="2550982"/>
            <a:ext cx="1003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748" name="Google Shape;748;gf809f7d253_1_48"/>
          <p:cNvSpPr txBox="1"/>
          <p:nvPr/>
        </p:nvSpPr>
        <p:spPr>
          <a:xfrm>
            <a:off x="3266751" y="2550982"/>
            <a:ext cx="1152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364DC5"/>
                </a:solidFill>
                <a:latin typeface="Century Gothic"/>
                <a:ea typeface="Century Gothic"/>
                <a:cs typeface="Century Gothic"/>
                <a:sym typeface="Century Gothic"/>
              </a:rPr>
              <a:t>Effects</a:t>
            </a:r>
            <a:endParaRPr sz="1400" b="0" i="0" u="none" strike="noStrike" cap="none" dirty="0">
              <a:solidFill>
                <a:srgbClr val="000000"/>
              </a:solidFill>
              <a:latin typeface="Arial"/>
              <a:ea typeface="Arial"/>
              <a:cs typeface="Arial"/>
              <a:sym typeface="Arial"/>
            </a:endParaRPr>
          </a:p>
        </p:txBody>
      </p:sp>
      <p:sp>
        <p:nvSpPr>
          <p:cNvPr id="4" name="Rectangle: Rounded Corners 3">
            <a:extLst>
              <a:ext uri="{FF2B5EF4-FFF2-40B4-BE49-F238E27FC236}">
                <a16:creationId xmlns:a16="http://schemas.microsoft.com/office/drawing/2014/main" id="{3F304C6D-C6C7-0000-E301-3C5C01612F20}"/>
              </a:ext>
            </a:extLst>
          </p:cNvPr>
          <p:cNvSpPr/>
          <p:nvPr/>
        </p:nvSpPr>
        <p:spPr>
          <a:xfrm>
            <a:off x="3730352" y="2889309"/>
            <a:ext cx="225698" cy="2499440"/>
          </a:xfrm>
          <a:prstGeom prst="roundRect">
            <a:avLst>
              <a:gd name="adj" fmla="val 50000"/>
            </a:avLst>
          </a:prstGeom>
          <a:gradFill>
            <a:gsLst>
              <a:gs pos="0">
                <a:srgbClr val="00C875"/>
              </a:gs>
              <a:gs pos="20000">
                <a:srgbClr val="00C875"/>
              </a:gs>
              <a:gs pos="50000">
                <a:srgbClr val="FDAB3D"/>
              </a:gs>
              <a:gs pos="80000">
                <a:srgbClr val="E2445C"/>
              </a:gs>
              <a:gs pos="100000">
                <a:srgbClr val="E2445C"/>
              </a:gs>
            </a:gsLst>
            <a:lin ang="5400012" scaled="0"/>
          </a:gradFill>
          <a:ln>
            <a:noFill/>
          </a:ln>
        </p:spPr>
        <p:txBody>
          <a:bodyPr spcFirstLastPara="1" wrap="square" lIns="91425" tIns="45700" rIns="91425" bIns="45700" anchor="ctr" anchorCtr="0">
            <a:noAutofit/>
          </a:bodyPr>
          <a:lstStyle/>
          <a:p>
            <a:pPr algn="ctr">
              <a:buSzPts val="1400"/>
            </a:pPr>
            <a:endParaRPr lang="en-US">
              <a:latin typeface="Arial"/>
              <a:cs typeface="Arial"/>
            </a:endParaRPr>
          </a:p>
        </p:txBody>
      </p:sp>
      <p:grpSp>
        <p:nvGrpSpPr>
          <p:cNvPr id="5" name="Group 4">
            <a:extLst>
              <a:ext uri="{FF2B5EF4-FFF2-40B4-BE49-F238E27FC236}">
                <a16:creationId xmlns:a16="http://schemas.microsoft.com/office/drawing/2014/main" id="{43123B5D-909D-CEEB-A428-71601D5E1EC3}"/>
              </a:ext>
            </a:extLst>
          </p:cNvPr>
          <p:cNvGrpSpPr/>
          <p:nvPr/>
        </p:nvGrpSpPr>
        <p:grpSpPr>
          <a:xfrm>
            <a:off x="3720105" y="2866458"/>
            <a:ext cx="259352" cy="2521632"/>
            <a:chOff x="3357053" y="2676804"/>
            <a:chExt cx="235696" cy="2521632"/>
          </a:xfrm>
        </p:grpSpPr>
        <p:sp>
          <p:nvSpPr>
            <p:cNvPr id="751" name="Google Shape;751;gf809f7d253_1_48"/>
            <p:cNvSpPr/>
            <p:nvPr/>
          </p:nvSpPr>
          <p:spPr>
            <a:xfrm rot="5400000">
              <a:off x="3129858" y="2903999"/>
              <a:ext cx="690085" cy="2356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200" b="1" i="0" u="none" strike="noStrike" cap="none" dirty="0">
                  <a:solidFill>
                    <a:schemeClr val="lt1"/>
                  </a:solidFill>
                  <a:latin typeface="Arial"/>
                  <a:ea typeface="Arial"/>
                  <a:cs typeface="Arial"/>
                  <a:sym typeface="Arial"/>
                </a:rPr>
                <a:t>Mature</a:t>
              </a:r>
              <a:endParaRPr sz="1600" b="1" i="0" u="none" strike="noStrike" cap="none" dirty="0">
                <a:solidFill>
                  <a:srgbClr val="000000"/>
                </a:solidFill>
                <a:latin typeface="Arial"/>
                <a:ea typeface="Arial"/>
                <a:cs typeface="Arial"/>
                <a:sym typeface="Arial"/>
              </a:endParaRPr>
            </a:p>
          </p:txBody>
        </p:sp>
        <p:sp>
          <p:nvSpPr>
            <p:cNvPr id="752" name="Google Shape;752;gf809f7d253_1_48"/>
            <p:cNvSpPr/>
            <p:nvPr/>
          </p:nvSpPr>
          <p:spPr>
            <a:xfrm rot="5400000">
              <a:off x="2936501" y="4542188"/>
              <a:ext cx="1076800" cy="2356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200" b="1" i="0" u="none" strike="noStrike" cap="none" dirty="0">
                  <a:solidFill>
                    <a:schemeClr val="lt1"/>
                  </a:solidFill>
                  <a:latin typeface="Arial"/>
                  <a:ea typeface="Arial"/>
                  <a:cs typeface="Arial"/>
                  <a:sym typeface="Arial"/>
                </a:rPr>
                <a:t>Delinquent</a:t>
              </a:r>
              <a:endParaRPr sz="1600" b="1" i="0" u="none" strike="noStrike" cap="none" dirty="0">
                <a:solidFill>
                  <a:srgbClr val="000000"/>
                </a:solidFill>
                <a:latin typeface="Arial"/>
                <a:ea typeface="Arial"/>
                <a:cs typeface="Arial"/>
                <a:sym typeface="Arial"/>
              </a:endParaRPr>
            </a:p>
          </p:txBody>
        </p:sp>
      </p:grpSp>
      <p:sp>
        <p:nvSpPr>
          <p:cNvPr id="754" name="Google Shape;754;gf809f7d253_1_48"/>
          <p:cNvSpPr txBox="1">
            <a:spLocks noGrp="1"/>
          </p:cNvSpPr>
          <p:nvPr>
            <p:ph type="body" idx="2"/>
          </p:nvPr>
        </p:nvSpPr>
        <p:spPr>
          <a:xfrm>
            <a:off x="335350" y="5548155"/>
            <a:ext cx="4822800" cy="7041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r>
              <a:rPr lang="en-US" sz="1200" dirty="0"/>
              <a:t>These variables are the most important variables in defining segments to reduce likelihood of delinquency.</a:t>
            </a:r>
            <a:endParaRPr sz="1200" dirty="0"/>
          </a:p>
          <a:p>
            <a:pPr marL="152400" lvl="0" indent="0" algn="l" rtl="0">
              <a:lnSpc>
                <a:spcPct val="100000"/>
              </a:lnSpc>
              <a:spcBef>
                <a:spcPts val="300"/>
              </a:spcBef>
              <a:spcAft>
                <a:spcPts val="0"/>
              </a:spcAft>
              <a:buClr>
                <a:srgbClr val="262626"/>
              </a:buClr>
              <a:buSzPts val="1200"/>
              <a:buNone/>
            </a:pPr>
            <a:endParaRPr dirty="0"/>
          </a:p>
        </p:txBody>
      </p:sp>
      <p:sp>
        <p:nvSpPr>
          <p:cNvPr id="755" name="Google Shape;755;gf809f7d253_1_48"/>
          <p:cNvSpPr txBox="1"/>
          <p:nvPr/>
        </p:nvSpPr>
        <p:spPr>
          <a:xfrm>
            <a:off x="865475" y="6411897"/>
            <a:ext cx="94074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Full model approach and results can be found in appendix B</a:t>
            </a:r>
            <a:endParaRPr sz="900" b="0" i="0" u="none" strike="noStrike" cap="none" dirty="0">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[2] Grand Island MSA is a strong predictor of mortgage delinquency. Our market entry will prioritize other areas in Nebraska. </a:t>
            </a:r>
            <a:endParaRPr sz="900" b="0" i="0" u="none" strike="noStrike" cap="none" dirty="0">
              <a:solidFill>
                <a:srgbClr val="7F7F7F"/>
              </a:solidFill>
              <a:latin typeface="Arial"/>
              <a:ea typeface="Arial"/>
              <a:cs typeface="Arial"/>
              <a:sym typeface="Arial"/>
            </a:endParaRPr>
          </a:p>
        </p:txBody>
      </p:sp>
      <p:sp>
        <p:nvSpPr>
          <p:cNvPr id="756" name="Google Shape;756;gf809f7d253_1_48"/>
          <p:cNvSpPr txBox="1"/>
          <p:nvPr/>
        </p:nvSpPr>
        <p:spPr>
          <a:xfrm>
            <a:off x="6096000" y="1332376"/>
            <a:ext cx="4822800" cy="91920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Geographic Distribution</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Nebraska’s economy leans heavily to the east, centered in and around Omaha. Most mortgage lending takes place in Omaha, its suburbs, and Lincoln. (3-digit ZIP of 681, 680, &amp; 685)</a:t>
            </a:r>
            <a:endParaRPr sz="1500" b="0" i="0" u="none" strike="noStrike" cap="none" dirty="0">
              <a:solidFill>
                <a:srgbClr val="262626"/>
              </a:solidFill>
              <a:latin typeface="Arial"/>
              <a:ea typeface="Arial"/>
              <a:cs typeface="Arial"/>
              <a:sym typeface="Arial"/>
            </a:endParaRPr>
          </a:p>
        </p:txBody>
      </p:sp>
      <p:grpSp>
        <p:nvGrpSpPr>
          <p:cNvPr id="2" name="Group 1">
            <a:extLst>
              <a:ext uri="{FF2B5EF4-FFF2-40B4-BE49-F238E27FC236}">
                <a16:creationId xmlns:a16="http://schemas.microsoft.com/office/drawing/2014/main" id="{C5E90393-B7CC-48D9-8B75-CA4AE669D134}"/>
              </a:ext>
            </a:extLst>
          </p:cNvPr>
          <p:cNvGrpSpPr/>
          <p:nvPr/>
        </p:nvGrpSpPr>
        <p:grpSpPr>
          <a:xfrm>
            <a:off x="10022998" y="3636227"/>
            <a:ext cx="1275629" cy="896267"/>
            <a:chOff x="10022998" y="3636227"/>
            <a:chExt cx="1275629" cy="896267"/>
          </a:xfrm>
        </p:grpSpPr>
        <p:grpSp>
          <p:nvGrpSpPr>
            <p:cNvPr id="759" name="Google Shape;759;gf809f7d253_1_48"/>
            <p:cNvGrpSpPr/>
            <p:nvPr/>
          </p:nvGrpSpPr>
          <p:grpSpPr>
            <a:xfrm>
              <a:off x="10362311" y="3636227"/>
              <a:ext cx="936316" cy="239451"/>
              <a:chOff x="10663239" y="3477088"/>
              <a:chExt cx="708901" cy="255414"/>
            </a:xfrm>
          </p:grpSpPr>
          <p:sp>
            <p:nvSpPr>
              <p:cNvPr id="760" name="Google Shape;760;gf809f7d253_1_48"/>
              <p:cNvSpPr/>
              <p:nvPr/>
            </p:nvSpPr>
            <p:spPr>
              <a:xfrm>
                <a:off x="10729240" y="3477088"/>
                <a:ext cx="642900" cy="223500"/>
              </a:xfrm>
              <a:prstGeom prst="roundRect">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Omaha</a:t>
                </a:r>
                <a:endParaRPr sz="1400" b="0" i="0" u="none" strike="noStrike" cap="none">
                  <a:solidFill>
                    <a:srgbClr val="000000"/>
                  </a:solidFill>
                  <a:latin typeface="Arial"/>
                  <a:ea typeface="Arial"/>
                  <a:cs typeface="Arial"/>
                  <a:sym typeface="Arial"/>
                </a:endParaRPr>
              </a:p>
            </p:txBody>
          </p:sp>
          <p:sp>
            <p:nvSpPr>
              <p:cNvPr id="761" name="Google Shape;761;gf809f7d253_1_48"/>
              <p:cNvSpPr/>
              <p:nvPr/>
            </p:nvSpPr>
            <p:spPr>
              <a:xfrm rot="-7198898">
                <a:off x="10679734" y="3618143"/>
                <a:ext cx="99055" cy="95297"/>
              </a:xfrm>
              <a:prstGeom prst="triangl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762" name="Google Shape;762;gf809f7d253_1_48"/>
            <p:cNvGrpSpPr/>
            <p:nvPr/>
          </p:nvGrpSpPr>
          <p:grpSpPr>
            <a:xfrm>
              <a:off x="10022998" y="4234388"/>
              <a:ext cx="1098248" cy="298106"/>
              <a:chOff x="10654805" y="3402482"/>
              <a:chExt cx="717334" cy="298106"/>
            </a:xfrm>
          </p:grpSpPr>
          <p:sp>
            <p:nvSpPr>
              <p:cNvPr id="763" name="Google Shape;763;gf809f7d253_1_48"/>
              <p:cNvSpPr/>
              <p:nvPr/>
            </p:nvSpPr>
            <p:spPr>
              <a:xfrm>
                <a:off x="10729240" y="3477088"/>
                <a:ext cx="642900" cy="223500"/>
              </a:xfrm>
              <a:prstGeom prst="roundRect">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Lincoln</a:t>
                </a:r>
                <a:endParaRPr sz="1400" b="0" i="0" u="none" strike="noStrike" cap="none">
                  <a:solidFill>
                    <a:srgbClr val="000000"/>
                  </a:solidFill>
                  <a:latin typeface="Arial"/>
                  <a:ea typeface="Arial"/>
                  <a:cs typeface="Arial"/>
                  <a:sym typeface="Arial"/>
                </a:endParaRPr>
              </a:p>
            </p:txBody>
          </p:sp>
          <p:sp>
            <p:nvSpPr>
              <p:cNvPr id="764" name="Google Shape;764;gf809f7d253_1_48"/>
              <p:cNvSpPr/>
              <p:nvPr/>
            </p:nvSpPr>
            <p:spPr>
              <a:xfrm rot="-2700000">
                <a:off x="10696899" y="3404058"/>
                <a:ext cx="64912" cy="145947"/>
              </a:xfrm>
              <a:prstGeom prst="triangl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765" name="Google Shape;765;gf809f7d253_1_48"/>
          <p:cNvSpPr txBox="1"/>
          <p:nvPr/>
        </p:nvSpPr>
        <p:spPr>
          <a:xfrm>
            <a:off x="6096000" y="5548155"/>
            <a:ext cx="5608320" cy="600134"/>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GLMB should open its first branch in Omaha, and gradually expand westward. </a:t>
            </a:r>
            <a:endParaRPr sz="1500" b="0" i="0" u="none" strike="noStrike" cap="none" dirty="0">
              <a:solidFill>
                <a:srgbClr val="262626"/>
              </a:solidFill>
              <a:latin typeface="Arial"/>
              <a:ea typeface="Arial"/>
              <a:cs typeface="Arial"/>
              <a:sym typeface="Arial"/>
            </a:endParaRPr>
          </a:p>
        </p:txBody>
      </p:sp>
      <p:sp>
        <p:nvSpPr>
          <p:cNvPr id="766" name="Google Shape;766;gf809f7d253_1_48"/>
          <p:cNvSpPr txBox="1">
            <a:spLocks noGrp="1"/>
          </p:cNvSpPr>
          <p:nvPr>
            <p:ph type="subTitle" idx="1"/>
          </p:nvPr>
        </p:nvSpPr>
        <p:spPr>
          <a:xfrm>
            <a:off x="335361" y="838201"/>
            <a:ext cx="10669244"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rgbClr val="A5A5A5"/>
              </a:buClr>
              <a:buSzPts val="1440"/>
              <a:buNone/>
            </a:pPr>
            <a:r>
              <a:rPr lang="en-US" dirty="0"/>
              <a:t>Identified key variables and their effects to define segment with low delinquency rates</a:t>
            </a:r>
            <a:endParaRPr dirty="0"/>
          </a:p>
        </p:txBody>
      </p:sp>
    </p:spTree>
    <p:extLst>
      <p:ext uri="{BB962C8B-B14F-4D97-AF65-F5344CB8AC3E}">
        <p14:creationId xmlns:p14="http://schemas.microsoft.com/office/powerpoint/2010/main" val="336972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5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Proposed Market Entry Strategy Overview</a:t>
            </a:r>
            <a:endParaRPr/>
          </a:p>
        </p:txBody>
      </p:sp>
      <p:sp>
        <p:nvSpPr>
          <p:cNvPr id="773" name="Google Shape;773;p155"/>
          <p:cNvSpPr txBox="1">
            <a:spLocks noGrp="1"/>
          </p:cNvSpPr>
          <p:nvPr>
            <p:ph type="subTitle" idx="1"/>
          </p:nvPr>
        </p:nvSpPr>
        <p:spPr>
          <a:xfrm>
            <a:off x="335361" y="838201"/>
            <a:ext cx="10538379"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A 10-Year plan to firmly establish market presence in Nebraska with timeline and milestones</a:t>
            </a:r>
            <a:endParaRPr>
              <a:solidFill>
                <a:srgbClr val="FF0000"/>
              </a:solidFill>
            </a:endParaRPr>
          </a:p>
        </p:txBody>
      </p:sp>
      <p:sp>
        <p:nvSpPr>
          <p:cNvPr id="776" name="Google Shape;776;p155"/>
          <p:cNvSpPr txBox="1"/>
          <p:nvPr/>
        </p:nvSpPr>
        <p:spPr>
          <a:xfrm>
            <a:off x="562387" y="1267567"/>
            <a:ext cx="2490915" cy="1333108"/>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Y1 Segment</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Omaha only</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Single Family or Condo</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Primary residence</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No cash-out refinance</a:t>
            </a:r>
            <a:endParaRPr sz="1200" b="0" i="0" u="none" strike="noStrike" cap="none" dirty="0">
              <a:solidFill>
                <a:srgbClr val="262626"/>
              </a:solidFill>
              <a:latin typeface="Arial"/>
              <a:ea typeface="Arial"/>
              <a:cs typeface="Arial"/>
              <a:sym typeface="Arial"/>
            </a:endParaRPr>
          </a:p>
        </p:txBody>
      </p:sp>
      <p:sp>
        <p:nvSpPr>
          <p:cNvPr id="777" name="Google Shape;777;p155"/>
          <p:cNvSpPr txBox="1"/>
          <p:nvPr/>
        </p:nvSpPr>
        <p:spPr>
          <a:xfrm>
            <a:off x="2483015" y="1645924"/>
            <a:ext cx="2060623" cy="779228"/>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Low DTI, interest rate</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Low loan amount </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High credit score</a:t>
            </a:r>
            <a:endParaRPr sz="1400" b="0" i="0" u="none" strike="noStrike" cap="none">
              <a:solidFill>
                <a:srgbClr val="000000"/>
              </a:solidFill>
              <a:latin typeface="Arial"/>
              <a:ea typeface="Arial"/>
              <a:cs typeface="Arial"/>
              <a:sym typeface="Arial"/>
            </a:endParaRPr>
          </a:p>
        </p:txBody>
      </p:sp>
      <p:sp>
        <p:nvSpPr>
          <p:cNvPr id="778" name="Google Shape;778;p155"/>
          <p:cNvSpPr/>
          <p:nvPr/>
        </p:nvSpPr>
        <p:spPr>
          <a:xfrm rot="-8100000">
            <a:off x="4607724" y="1842281"/>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55"/>
          <p:cNvSpPr txBox="1"/>
          <p:nvPr/>
        </p:nvSpPr>
        <p:spPr>
          <a:xfrm>
            <a:off x="4933214" y="1714388"/>
            <a:ext cx="2300081"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$1.7~1.2M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0.05%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sp>
        <p:nvSpPr>
          <p:cNvPr id="781" name="Google Shape;781;p155"/>
          <p:cNvSpPr txBox="1"/>
          <p:nvPr/>
        </p:nvSpPr>
        <p:spPr>
          <a:xfrm>
            <a:off x="562387" y="2693633"/>
            <a:ext cx="2284180" cy="1003724"/>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a:solidFill>
                  <a:srgbClr val="262626"/>
                </a:solidFill>
                <a:latin typeface="Arial"/>
                <a:ea typeface="Arial"/>
                <a:cs typeface="Arial"/>
                <a:sym typeface="Arial"/>
              </a:rPr>
              <a:t>Y3 Segment</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Greater Omaha + Lincoln</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Primary or secondary</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All property type except Manufactured House</a:t>
            </a:r>
            <a:endParaRPr sz="1200" b="0" i="0" u="none" strike="noStrike" cap="none">
              <a:solidFill>
                <a:srgbClr val="262626"/>
              </a:solidFill>
              <a:latin typeface="Arial"/>
              <a:ea typeface="Arial"/>
              <a:cs typeface="Arial"/>
              <a:sym typeface="Arial"/>
            </a:endParaRPr>
          </a:p>
        </p:txBody>
      </p:sp>
      <p:sp>
        <p:nvSpPr>
          <p:cNvPr id="782" name="Google Shape;782;p155"/>
          <p:cNvSpPr txBox="1"/>
          <p:nvPr/>
        </p:nvSpPr>
        <p:spPr>
          <a:xfrm>
            <a:off x="2483015" y="3082956"/>
            <a:ext cx="2060623" cy="673227"/>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No cash-out refinance</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Higher loan amount and DTI</a:t>
            </a:r>
            <a:endParaRPr sz="1400" b="0" i="0" u="none" strike="noStrike" cap="none">
              <a:solidFill>
                <a:srgbClr val="000000"/>
              </a:solidFill>
              <a:latin typeface="Arial"/>
              <a:ea typeface="Arial"/>
              <a:cs typeface="Arial"/>
              <a:sym typeface="Arial"/>
            </a:endParaRPr>
          </a:p>
        </p:txBody>
      </p:sp>
      <p:sp>
        <p:nvSpPr>
          <p:cNvPr id="783" name="Google Shape;783;p155"/>
          <p:cNvSpPr/>
          <p:nvPr/>
        </p:nvSpPr>
        <p:spPr>
          <a:xfrm rot="-8100000">
            <a:off x="4608206" y="3268448"/>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5"/>
          <p:cNvSpPr txBox="1"/>
          <p:nvPr/>
        </p:nvSpPr>
        <p:spPr>
          <a:xfrm>
            <a:off x="4933214" y="3151915"/>
            <a:ext cx="2300081"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$9.2~7.2M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0.30%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grpSp>
        <p:nvGrpSpPr>
          <p:cNvPr id="2" name="Group 1">
            <a:extLst>
              <a:ext uri="{FF2B5EF4-FFF2-40B4-BE49-F238E27FC236}">
                <a16:creationId xmlns:a16="http://schemas.microsoft.com/office/drawing/2014/main" id="{A2A3D7A7-F702-2D00-7457-C36F4E108179}"/>
              </a:ext>
            </a:extLst>
          </p:cNvPr>
          <p:cNvGrpSpPr/>
          <p:nvPr/>
        </p:nvGrpSpPr>
        <p:grpSpPr>
          <a:xfrm>
            <a:off x="396226" y="1267568"/>
            <a:ext cx="283504" cy="4953981"/>
            <a:chOff x="396226" y="1267568"/>
            <a:chExt cx="283504" cy="4953981"/>
          </a:xfrm>
        </p:grpSpPr>
        <p:sp>
          <p:nvSpPr>
            <p:cNvPr id="774" name="Google Shape;774;p155"/>
            <p:cNvSpPr/>
            <p:nvPr/>
          </p:nvSpPr>
          <p:spPr>
            <a:xfrm rot="5400000">
              <a:off x="-1939013" y="3602807"/>
              <a:ext cx="4953981" cy="283504"/>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Arial"/>
                <a:buNone/>
              </a:pPr>
              <a:endParaRPr sz="900" b="0" i="0" u="none" strike="noStrike" cap="none">
                <a:solidFill>
                  <a:srgbClr val="FFFFFF"/>
                </a:solidFill>
                <a:latin typeface="Century Gothic"/>
                <a:ea typeface="Century Gothic"/>
                <a:cs typeface="Century Gothic"/>
                <a:sym typeface="Century Gothic"/>
              </a:endParaRPr>
            </a:p>
          </p:txBody>
        </p:sp>
        <p:sp>
          <p:nvSpPr>
            <p:cNvPr id="775" name="Google Shape;775;p155"/>
            <p:cNvSpPr/>
            <p:nvPr/>
          </p:nvSpPr>
          <p:spPr>
            <a:xfrm>
              <a:off x="457224" y="1423372"/>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0" name="Google Shape;780;p155"/>
            <p:cNvSpPr/>
            <p:nvPr/>
          </p:nvSpPr>
          <p:spPr>
            <a:xfrm>
              <a:off x="457224" y="2847553"/>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5" name="Google Shape;785;p155"/>
            <p:cNvSpPr/>
            <p:nvPr/>
          </p:nvSpPr>
          <p:spPr>
            <a:xfrm>
              <a:off x="457224" y="424612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6" name="Google Shape;786;p155"/>
            <p:cNvSpPr/>
            <p:nvPr/>
          </p:nvSpPr>
          <p:spPr>
            <a:xfrm>
              <a:off x="457224" y="538307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787" name="Google Shape;787;p155"/>
          <p:cNvSpPr txBox="1"/>
          <p:nvPr/>
        </p:nvSpPr>
        <p:spPr>
          <a:xfrm>
            <a:off x="561039" y="4140752"/>
            <a:ext cx="2284180" cy="1126771"/>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Y5 Segment</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East Nebraska</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Primary, secondary, investment</a:t>
            </a:r>
            <a:endParaRPr sz="1200" b="0" i="0" u="none" strike="noStrike" cap="none" dirty="0">
              <a:solidFill>
                <a:srgbClr val="262626"/>
              </a:solidFill>
              <a:latin typeface="Arial"/>
              <a:ea typeface="Arial"/>
              <a:cs typeface="Arial"/>
              <a:sym typeface="Arial"/>
            </a:endParaRPr>
          </a:p>
        </p:txBody>
      </p:sp>
      <p:sp>
        <p:nvSpPr>
          <p:cNvPr id="788" name="Google Shape;788;p155"/>
          <p:cNvSpPr txBox="1"/>
          <p:nvPr/>
        </p:nvSpPr>
        <p:spPr>
          <a:xfrm>
            <a:off x="2481667" y="4424880"/>
            <a:ext cx="2203622" cy="673227"/>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Add cash-out refinance</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Broader interest rate and credit score range</a:t>
            </a:r>
            <a:endParaRPr sz="1200" b="0" i="0" u="none" strike="noStrike" cap="none" dirty="0">
              <a:solidFill>
                <a:srgbClr val="262626"/>
              </a:solidFill>
              <a:latin typeface="Arial"/>
              <a:ea typeface="Arial"/>
              <a:cs typeface="Arial"/>
              <a:sym typeface="Arial"/>
            </a:endParaRPr>
          </a:p>
        </p:txBody>
      </p:sp>
      <p:sp>
        <p:nvSpPr>
          <p:cNvPr id="789" name="Google Shape;789;p155"/>
          <p:cNvSpPr/>
          <p:nvPr/>
        </p:nvSpPr>
        <p:spPr>
          <a:xfrm rot="-8100000">
            <a:off x="4606858" y="4586096"/>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5"/>
          <p:cNvSpPr txBox="1"/>
          <p:nvPr/>
        </p:nvSpPr>
        <p:spPr>
          <a:xfrm>
            <a:off x="4931866" y="4469563"/>
            <a:ext cx="2300081"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$38.7~26.4M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1.08%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sp>
        <p:nvSpPr>
          <p:cNvPr id="791" name="Google Shape;791;p155"/>
          <p:cNvSpPr txBox="1"/>
          <p:nvPr/>
        </p:nvSpPr>
        <p:spPr>
          <a:xfrm>
            <a:off x="559691" y="5264192"/>
            <a:ext cx="2284180" cy="1126771"/>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a:solidFill>
                  <a:srgbClr val="262626"/>
                </a:solidFill>
                <a:latin typeface="Arial"/>
                <a:ea typeface="Arial"/>
                <a:cs typeface="Arial"/>
                <a:sym typeface="Arial"/>
              </a:rPr>
              <a:t>Y10+ Segment</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All Nebraska</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Further broadened interest rate range</a:t>
            </a:r>
            <a:endParaRPr sz="1200" b="0" i="0" u="none" strike="noStrike" cap="none">
              <a:solidFill>
                <a:srgbClr val="262626"/>
              </a:solidFill>
              <a:latin typeface="Arial"/>
              <a:ea typeface="Arial"/>
              <a:cs typeface="Arial"/>
              <a:sym typeface="Arial"/>
            </a:endParaRPr>
          </a:p>
        </p:txBody>
      </p:sp>
      <p:sp>
        <p:nvSpPr>
          <p:cNvPr id="792" name="Google Shape;792;p155"/>
          <p:cNvSpPr txBox="1"/>
          <p:nvPr/>
        </p:nvSpPr>
        <p:spPr>
          <a:xfrm>
            <a:off x="2480319" y="5548320"/>
            <a:ext cx="2203622" cy="673227"/>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Further broadened credit score range</a:t>
            </a:r>
            <a:endParaRPr sz="1200" b="0" i="0" u="none" strike="noStrike" cap="none">
              <a:solidFill>
                <a:srgbClr val="262626"/>
              </a:solidFill>
              <a:latin typeface="Arial"/>
              <a:ea typeface="Arial"/>
              <a:cs typeface="Arial"/>
              <a:sym typeface="Arial"/>
            </a:endParaRPr>
          </a:p>
        </p:txBody>
      </p:sp>
      <p:sp>
        <p:nvSpPr>
          <p:cNvPr id="793" name="Google Shape;793;p155"/>
          <p:cNvSpPr/>
          <p:nvPr/>
        </p:nvSpPr>
        <p:spPr>
          <a:xfrm rot="-8100000">
            <a:off x="4605510" y="5709536"/>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5"/>
          <p:cNvSpPr txBox="1"/>
          <p:nvPr/>
        </p:nvSpPr>
        <p:spPr>
          <a:xfrm>
            <a:off x="4930518" y="5593003"/>
            <a:ext cx="2433235"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$101.6~80.1M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3.34%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pic>
        <p:nvPicPr>
          <p:cNvPr id="795" name="Google Shape;795;p155"/>
          <p:cNvPicPr preferRelativeResize="0"/>
          <p:nvPr/>
        </p:nvPicPr>
        <p:blipFill rotWithShape="1">
          <a:blip r:embed="rId3">
            <a:alphaModFix/>
          </a:blip>
          <a:srcRect l="4713" t="4008" r="4711" b="1748"/>
          <a:stretch/>
        </p:blipFill>
        <p:spPr>
          <a:xfrm>
            <a:off x="7680825" y="1502522"/>
            <a:ext cx="4304756" cy="2764250"/>
          </a:xfrm>
          <a:prstGeom prst="rect">
            <a:avLst/>
          </a:prstGeom>
          <a:noFill/>
          <a:ln>
            <a:noFill/>
          </a:ln>
        </p:spPr>
      </p:pic>
      <p:cxnSp>
        <p:nvCxnSpPr>
          <p:cNvPr id="796" name="Google Shape;796;p155"/>
          <p:cNvCxnSpPr/>
          <p:nvPr/>
        </p:nvCxnSpPr>
        <p:spPr>
          <a:xfrm rot="10800000">
            <a:off x="7506713" y="1566983"/>
            <a:ext cx="0" cy="4487685"/>
          </a:xfrm>
          <a:prstGeom prst="straightConnector1">
            <a:avLst/>
          </a:prstGeom>
          <a:noFill/>
          <a:ln w="9525" cap="rnd" cmpd="sng">
            <a:solidFill>
              <a:srgbClr val="3A4AC5"/>
            </a:solidFill>
            <a:prstDash val="dashDot"/>
            <a:round/>
            <a:headEnd type="none" w="sm" len="sm"/>
            <a:tailEnd type="none" w="sm" len="sm"/>
          </a:ln>
        </p:spPr>
      </p:cxnSp>
      <p:sp>
        <p:nvSpPr>
          <p:cNvPr id="797" name="Google Shape;797;p155"/>
          <p:cNvSpPr txBox="1"/>
          <p:nvPr/>
        </p:nvSpPr>
        <p:spPr>
          <a:xfrm>
            <a:off x="7519712" y="4246121"/>
            <a:ext cx="4339758" cy="1740692"/>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Westward Expansion</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market entry strategy has two significant characteristics.</a:t>
            </a:r>
            <a:endParaRPr sz="1400" b="0" i="0" u="none" strike="noStrike" cap="none" dirty="0">
              <a:solidFill>
                <a:srgbClr val="000000"/>
              </a:solidFill>
              <a:latin typeface="Arial"/>
              <a:ea typeface="Arial"/>
              <a:cs typeface="Arial"/>
              <a:sym typeface="Arial"/>
            </a:endParaRPr>
          </a:p>
          <a:p>
            <a:pPr marL="495300" marR="0" lvl="0" indent="-342900" algn="l" rtl="0">
              <a:lnSpc>
                <a:spcPct val="100000"/>
              </a:lnSpc>
              <a:spcBef>
                <a:spcPts val="3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Strategy is to </a:t>
            </a:r>
            <a:r>
              <a:rPr lang="en-US" sz="1200" dirty="0">
                <a:solidFill>
                  <a:srgbClr val="262626"/>
                </a:solidFill>
              </a:rPr>
              <a:t>start </a:t>
            </a:r>
            <a:r>
              <a:rPr lang="en-US" sz="1200" b="0" i="0" u="none" strike="noStrike" cap="none" dirty="0">
                <a:solidFill>
                  <a:srgbClr val="262626"/>
                </a:solidFill>
                <a:latin typeface="Arial"/>
                <a:ea typeface="Arial"/>
                <a:cs typeface="Arial"/>
                <a:sym typeface="Arial"/>
              </a:rPr>
              <a:t>from the east, where higher economic activities, and expand to the west. </a:t>
            </a:r>
            <a:endParaRPr sz="1400" b="0" i="0" u="none" strike="noStrike" cap="none" dirty="0">
              <a:solidFill>
                <a:srgbClr val="000000"/>
              </a:solidFill>
              <a:latin typeface="Arial"/>
              <a:ea typeface="Arial"/>
              <a:cs typeface="Arial"/>
              <a:sym typeface="Arial"/>
            </a:endParaRPr>
          </a:p>
          <a:p>
            <a:pPr marL="495300" marR="0" lvl="0" indent="-342900" algn="l" rtl="0">
              <a:lnSpc>
                <a:spcPct val="100000"/>
              </a:lnSpc>
              <a:spcBef>
                <a:spcPts val="3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The segment begins narrowly defined, selecting for factors that lower delinquency rate, and gradually widens segment range. </a:t>
            </a:r>
            <a:endParaRPr sz="1500" b="0" i="0" u="none" strike="noStrike" cap="none" dirty="0">
              <a:solidFill>
                <a:srgbClr val="262626"/>
              </a:solidFill>
              <a:latin typeface="Arial"/>
              <a:ea typeface="Arial"/>
              <a:cs typeface="Arial"/>
              <a:sym typeface="Arial"/>
            </a:endParaRPr>
          </a:p>
        </p:txBody>
      </p:sp>
      <p:sp>
        <p:nvSpPr>
          <p:cNvPr id="29" name="Google Shape;990;gf7da09ce10_0_1">
            <a:extLst>
              <a:ext uri="{FF2B5EF4-FFF2-40B4-BE49-F238E27FC236}">
                <a16:creationId xmlns:a16="http://schemas.microsoft.com/office/drawing/2014/main" id="{E642E15D-A103-4334-AA7E-1AD7A6CE9706}"/>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11" name="Google Shape;811;gf7da5a2cee_0_16"/>
          <p:cNvSpPr txBox="1">
            <a:spLocks noGrp="1"/>
          </p:cNvSpPr>
          <p:nvPr>
            <p:ph type="body" idx="2"/>
          </p:nvPr>
        </p:nvSpPr>
        <p:spPr>
          <a:xfrm>
            <a:off x="6499337" y="1704286"/>
            <a:ext cx="4937488" cy="31464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SzPts val="1200"/>
              <a:buNone/>
            </a:pPr>
            <a:r>
              <a:rPr lang="en-US" sz="1200" b="1" dirty="0"/>
              <a:t>Location:</a:t>
            </a:r>
            <a:endParaRPr dirty="0"/>
          </a:p>
          <a:p>
            <a:pPr marL="0" lvl="0" indent="0" algn="l" rtl="0">
              <a:lnSpc>
                <a:spcPct val="100000"/>
              </a:lnSpc>
              <a:spcBef>
                <a:spcPts val="600"/>
              </a:spcBef>
              <a:spcAft>
                <a:spcPts val="0"/>
              </a:spcAft>
              <a:buSzPts val="1200"/>
              <a:buNone/>
            </a:pPr>
            <a:r>
              <a:rPr lang="en-US" sz="1200" dirty="0"/>
              <a:t>The first branch in Nebraska should be in Omaha, the economic center with the most mortgage activities. High marginal gain. </a:t>
            </a:r>
            <a:endParaRPr dirty="0"/>
          </a:p>
          <a:p>
            <a:pPr marL="0" lvl="0" indent="0" algn="l" rtl="0">
              <a:lnSpc>
                <a:spcPct val="100000"/>
              </a:lnSpc>
              <a:spcBef>
                <a:spcPts val="600"/>
              </a:spcBef>
              <a:spcAft>
                <a:spcPts val="0"/>
              </a:spcAft>
              <a:buSzPts val="1200"/>
              <a:buNone/>
            </a:pPr>
            <a:r>
              <a:rPr lang="en-US" sz="1200" b="1" dirty="0"/>
              <a:t>Property Type: </a:t>
            </a:r>
            <a:endParaRPr dirty="0"/>
          </a:p>
          <a:p>
            <a:pPr marL="0" lvl="0" indent="0" algn="l" rtl="0">
              <a:lnSpc>
                <a:spcPct val="100000"/>
              </a:lnSpc>
              <a:spcBef>
                <a:spcPts val="600"/>
              </a:spcBef>
              <a:spcAft>
                <a:spcPts val="0"/>
              </a:spcAft>
              <a:buSzPts val="1200"/>
              <a:buNone/>
            </a:pPr>
            <a:r>
              <a:rPr lang="en-US" sz="1200" dirty="0"/>
              <a:t>Single family &amp; condo are positively related to mortgage success, lowering default rate. </a:t>
            </a:r>
            <a:endParaRPr dirty="0"/>
          </a:p>
          <a:p>
            <a:pPr marL="0" lvl="0" indent="0" algn="l" rtl="0">
              <a:lnSpc>
                <a:spcPct val="100000"/>
              </a:lnSpc>
              <a:spcBef>
                <a:spcPts val="600"/>
              </a:spcBef>
              <a:spcAft>
                <a:spcPts val="0"/>
              </a:spcAft>
              <a:buSzPts val="1200"/>
              <a:buNone/>
            </a:pPr>
            <a:r>
              <a:rPr lang="en-US" sz="1200" b="1" dirty="0"/>
              <a:t>Loan Purpose:</a:t>
            </a:r>
            <a:r>
              <a:rPr lang="en-US" sz="1200" dirty="0"/>
              <a:t> </a:t>
            </a:r>
            <a:endParaRPr dirty="0"/>
          </a:p>
          <a:p>
            <a:pPr marL="0" lvl="0" indent="0" algn="l" rtl="0">
              <a:lnSpc>
                <a:spcPct val="100000"/>
              </a:lnSpc>
              <a:spcBef>
                <a:spcPts val="600"/>
              </a:spcBef>
              <a:spcAft>
                <a:spcPts val="0"/>
              </a:spcAft>
              <a:buSzPts val="1200"/>
              <a:buNone/>
            </a:pPr>
            <a:r>
              <a:rPr lang="en-US" sz="1200" dirty="0"/>
              <a:t>Compared to other purposes, cash-out refinance positively correlates to default. </a:t>
            </a:r>
            <a:endParaRPr dirty="0"/>
          </a:p>
          <a:p>
            <a:pPr marL="0" lvl="0" indent="0" algn="l" rtl="0">
              <a:lnSpc>
                <a:spcPct val="100000"/>
              </a:lnSpc>
              <a:spcBef>
                <a:spcPts val="600"/>
              </a:spcBef>
              <a:spcAft>
                <a:spcPts val="0"/>
              </a:spcAft>
              <a:buSzPts val="1200"/>
              <a:buNone/>
            </a:pPr>
            <a:r>
              <a:rPr lang="en-US" sz="1200" b="1" dirty="0"/>
              <a:t>Rate Deviation, Credit Score, Original Amount, Debt-to-income: </a:t>
            </a:r>
            <a:br>
              <a:rPr lang="en-US" sz="1200" dirty="0"/>
            </a:br>
            <a:r>
              <a:rPr lang="en-US" sz="1200" dirty="0"/>
              <a:t>Selected ¾ of full dataset that has lower default rate, based on model.</a:t>
            </a:r>
            <a:endParaRPr sz="1200" b="1" dirty="0"/>
          </a:p>
          <a:p>
            <a:pPr marL="285750" lvl="0" indent="-209550" algn="l" rtl="0">
              <a:lnSpc>
                <a:spcPct val="100000"/>
              </a:lnSpc>
              <a:spcBef>
                <a:spcPts val="600"/>
              </a:spcBef>
              <a:spcAft>
                <a:spcPts val="0"/>
              </a:spcAft>
              <a:buSzPts val="1200"/>
              <a:buNone/>
            </a:pPr>
            <a:endParaRPr sz="1400" dirty="0"/>
          </a:p>
        </p:txBody>
      </p:sp>
      <p:pic>
        <p:nvPicPr>
          <p:cNvPr id="803" name="Google Shape;803;gf7da5a2cee_0_16" descr="Diagram&#10;&#10;Description automatically generated"/>
          <p:cNvPicPr preferRelativeResize="0"/>
          <p:nvPr/>
        </p:nvPicPr>
        <p:blipFill rotWithShape="1">
          <a:blip r:embed="rId3">
            <a:alphaModFix/>
          </a:blip>
          <a:srcRect l="4928" t="13139" r="5157" b="13137"/>
          <a:stretch/>
        </p:blipFill>
        <p:spPr>
          <a:xfrm>
            <a:off x="9601200" y="182880"/>
            <a:ext cx="2218414" cy="1122458"/>
          </a:xfrm>
          <a:prstGeom prst="rect">
            <a:avLst/>
          </a:prstGeom>
          <a:noFill/>
          <a:ln>
            <a:noFill/>
          </a:ln>
        </p:spPr>
      </p:pic>
      <p:sp>
        <p:nvSpPr>
          <p:cNvPr id="804" name="Google Shape;804;gf7da5a2cee_0_16"/>
          <p:cNvSpPr txBox="1">
            <a:spLocks noGrp="1"/>
          </p:cNvSpPr>
          <p:nvPr>
            <p:ph type="ctrTitle"/>
          </p:nvPr>
        </p:nvSpPr>
        <p:spPr>
          <a:xfrm>
            <a:off x="335361" y="274501"/>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dirty="0"/>
              <a:t>Year 1 Segment and Milestones - Omaha</a:t>
            </a:r>
            <a:endParaRPr dirty="0"/>
          </a:p>
        </p:txBody>
      </p:sp>
      <p:sp>
        <p:nvSpPr>
          <p:cNvPr id="805" name="Google Shape;805;gf7da5a2cee_0_16"/>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dirty="0"/>
              <a:t>Risk-averse strategy with narrow focus to establish presence in Omaha</a:t>
            </a:r>
            <a:endParaRPr dirty="0">
              <a:solidFill>
                <a:srgbClr val="C00000"/>
              </a:solidFill>
            </a:endParaRPr>
          </a:p>
        </p:txBody>
      </p:sp>
      <p:graphicFrame>
        <p:nvGraphicFramePr>
          <p:cNvPr id="806" name="Google Shape;806;gf7da5a2cee_0_16"/>
          <p:cNvGraphicFramePr/>
          <p:nvPr/>
        </p:nvGraphicFramePr>
        <p:xfrm>
          <a:off x="385952" y="2053099"/>
          <a:ext cx="4997075" cy="2392000"/>
        </p:xfrm>
        <a:graphic>
          <a:graphicData uri="http://schemas.openxmlformats.org/drawingml/2006/table">
            <a:tbl>
              <a:tblPr bandRow="1">
                <a:noFill/>
                <a:tableStyleId>{EE99EACD-3FB3-436D-8301-74692E939700}</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3-digit ZIP code: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681 (Omaha)</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Single family &amp; condo</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dirty="0">
                          <a:solidFill>
                            <a:schemeClr val="dk1"/>
                          </a:solidFill>
                          <a:latin typeface="Century Gothic"/>
                          <a:ea typeface="Century Gothic"/>
                          <a:cs typeface="Century Gothic"/>
                          <a:sym typeface="Century Gothic"/>
                        </a:rPr>
                        <a:t>Exclude cash-out refinance</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Primary residence only</a:t>
                      </a:r>
                      <a:endParaRPr sz="1600" b="0" i="0" u="none" strike="noStrike" cap="none">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3</a:t>
                      </a:r>
                      <a:r>
                        <a:rPr lang="en-US" sz="1100" i="0" u="none" strike="noStrike" cap="none" baseline="30000">
                          <a:solidFill>
                            <a:schemeClr val="dk1"/>
                          </a:solidFill>
                          <a:latin typeface="Century Gothic"/>
                          <a:ea typeface="Century Gothic"/>
                          <a:cs typeface="Century Gothic"/>
                          <a:sym typeface="Century Gothic"/>
                        </a:rPr>
                        <a:t>rd</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a:t>
                      </a:r>
                      <a:r>
                        <a:rPr lang="en-US" sz="1100" i="0" u="none" strike="noStrike" cap="none" baseline="30000">
                          <a:solidFill>
                            <a:schemeClr val="dk1"/>
                          </a:solidFill>
                          <a:latin typeface="Century Gothic"/>
                          <a:ea typeface="Century Gothic"/>
                          <a:cs typeface="Century Gothic"/>
                          <a:sym typeface="Century Gothic"/>
                        </a:rPr>
                        <a:t>st</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3</a:t>
                      </a:r>
                      <a:r>
                        <a:rPr lang="en-US" sz="1100" i="0" u="none" strike="noStrike" cap="none" baseline="30000">
                          <a:solidFill>
                            <a:schemeClr val="dk1"/>
                          </a:solidFill>
                          <a:latin typeface="Century Gothic"/>
                          <a:ea typeface="Century Gothic"/>
                          <a:cs typeface="Century Gothic"/>
                          <a:sym typeface="Century Gothic"/>
                        </a:rPr>
                        <a:t>rd</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Century Gothic"/>
                          <a:ea typeface="Century Gothic"/>
                          <a:cs typeface="Century Gothic"/>
                          <a:sym typeface="Century Gothic"/>
                        </a:rPr>
                        <a:t>Below 3</a:t>
                      </a:r>
                      <a:r>
                        <a:rPr lang="en-US" sz="1100" b="0" i="0" u="none" strike="noStrike" cap="none" baseline="30000" dirty="0">
                          <a:solidFill>
                            <a:srgbClr val="000000"/>
                          </a:solidFill>
                          <a:latin typeface="Century Gothic"/>
                          <a:ea typeface="Century Gothic"/>
                          <a:cs typeface="Century Gothic"/>
                          <a:sym typeface="Century Gothic"/>
                        </a:rPr>
                        <a:t>rd</a:t>
                      </a:r>
                      <a:r>
                        <a:rPr lang="en-US" sz="1100" b="0" i="0" u="none" strike="noStrike" cap="none" dirty="0">
                          <a:solidFill>
                            <a:srgbClr val="000000"/>
                          </a:solidFill>
                          <a:latin typeface="Century Gothic"/>
                          <a:ea typeface="Century Gothic"/>
                          <a:cs typeface="Century Gothic"/>
                          <a:sym typeface="Century Gothic"/>
                        </a:rPr>
                        <a:t> quantile</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807" name="Google Shape;807;gf7da5a2cee_0_16"/>
          <p:cNvSpPr txBox="1"/>
          <p:nvPr/>
        </p:nvSpPr>
        <p:spPr>
          <a:xfrm>
            <a:off x="500531" y="1731115"/>
            <a:ext cx="1152283"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364DC5"/>
                </a:solidFill>
                <a:latin typeface="Century Gothic"/>
                <a:ea typeface="Century Gothic"/>
                <a:cs typeface="Century Gothic"/>
                <a:sym typeface="Century Gothic"/>
              </a:rPr>
              <a:t>Variables</a:t>
            </a:r>
            <a:endParaRPr sz="1400" b="0" i="0" u="none" strike="noStrike" cap="none" dirty="0">
              <a:solidFill>
                <a:srgbClr val="000000"/>
              </a:solidFill>
              <a:latin typeface="Arial"/>
              <a:ea typeface="Arial"/>
              <a:cs typeface="Arial"/>
              <a:sym typeface="Arial"/>
            </a:endParaRPr>
          </a:p>
        </p:txBody>
      </p:sp>
      <p:sp>
        <p:nvSpPr>
          <p:cNvPr id="808" name="Google Shape;808;gf7da5a2cee_0_16"/>
          <p:cNvSpPr txBox="1"/>
          <p:nvPr/>
        </p:nvSpPr>
        <p:spPr>
          <a:xfrm>
            <a:off x="3358769" y="1722421"/>
            <a:ext cx="1323438"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cxnSp>
        <p:nvCxnSpPr>
          <p:cNvPr id="809" name="Google Shape;809;gf7da5a2cee_0_16"/>
          <p:cNvCxnSpPr/>
          <p:nvPr/>
        </p:nvCxnSpPr>
        <p:spPr>
          <a:xfrm rot="10800000">
            <a:off x="2579961" y="2221624"/>
            <a:ext cx="0" cy="2121776"/>
          </a:xfrm>
          <a:prstGeom prst="straightConnector1">
            <a:avLst/>
          </a:prstGeom>
          <a:noFill/>
          <a:ln w="9525" cap="rnd" cmpd="sng">
            <a:solidFill>
              <a:srgbClr val="3A4AC5"/>
            </a:solidFill>
            <a:prstDash val="dashDot"/>
            <a:round/>
            <a:headEnd type="none" w="sm" len="sm"/>
            <a:tailEnd type="none" w="sm" len="sm"/>
          </a:ln>
        </p:spPr>
      </p:cxnSp>
      <p:sp>
        <p:nvSpPr>
          <p:cNvPr id="810" name="Google Shape;810;gf7da5a2cee_0_16"/>
          <p:cNvSpPr/>
          <p:nvPr/>
        </p:nvSpPr>
        <p:spPr>
          <a:xfrm rot="-8100000">
            <a:off x="4824826" y="1512403"/>
            <a:ext cx="124364" cy="119484"/>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f7da5a2cee_0_16"/>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9</a:t>
            </a:fld>
            <a:endParaRPr/>
          </a:p>
        </p:txBody>
      </p:sp>
      <p:sp>
        <p:nvSpPr>
          <p:cNvPr id="813" name="Google Shape;813;gf7da5a2cee_0_16"/>
          <p:cNvSpPr/>
          <p:nvPr/>
        </p:nvSpPr>
        <p:spPr>
          <a:xfrm>
            <a:off x="422163" y="4471619"/>
            <a:ext cx="11163405" cy="391409"/>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814" name="Google Shape;814;gf7da5a2cee_0_16"/>
          <p:cNvSpPr/>
          <p:nvPr/>
        </p:nvSpPr>
        <p:spPr>
          <a:xfrm rot="-2700000">
            <a:off x="10925541" y="1484122"/>
            <a:ext cx="124364" cy="119484"/>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815" name="Google Shape;815;gf7da5a2cee_0_16"/>
          <p:cNvGraphicFramePr/>
          <p:nvPr>
            <p:extLst>
              <p:ext uri="{D42A27DB-BD31-4B8C-83A1-F6EECF244321}">
                <p14:modId xmlns:p14="http://schemas.microsoft.com/office/powerpoint/2010/main" val="1338896300"/>
              </p:ext>
            </p:extLst>
          </p:nvPr>
        </p:nvGraphicFramePr>
        <p:xfrm>
          <a:off x="500530" y="5057998"/>
          <a:ext cx="11085075" cy="658230"/>
        </p:xfrm>
        <a:graphic>
          <a:graphicData uri="http://schemas.openxmlformats.org/drawingml/2006/table">
            <a:tbl>
              <a:tblPr bandRow="1">
                <a:noFill/>
                <a:tableStyleId>{EE99EACD-3FB3-436D-8301-74692E939700}</a:tableStyleId>
              </a:tblPr>
              <a:tblGrid>
                <a:gridCol w="2220825">
                  <a:extLst>
                    <a:ext uri="{9D8B030D-6E8A-4147-A177-3AD203B41FA5}">
                      <a16:colId xmlns:a16="http://schemas.microsoft.com/office/drawing/2014/main" val="20000"/>
                    </a:ext>
                  </a:extLst>
                </a:gridCol>
                <a:gridCol w="2220825">
                  <a:extLst>
                    <a:ext uri="{9D8B030D-6E8A-4147-A177-3AD203B41FA5}">
                      <a16:colId xmlns:a16="http://schemas.microsoft.com/office/drawing/2014/main" val="20001"/>
                    </a:ext>
                  </a:extLst>
                </a:gridCol>
                <a:gridCol w="2443175">
                  <a:extLst>
                    <a:ext uri="{9D8B030D-6E8A-4147-A177-3AD203B41FA5}">
                      <a16:colId xmlns:a16="http://schemas.microsoft.com/office/drawing/2014/main" val="20002"/>
                    </a:ext>
                  </a:extLst>
                </a:gridCol>
                <a:gridCol w="2100125">
                  <a:extLst>
                    <a:ext uri="{9D8B030D-6E8A-4147-A177-3AD203B41FA5}">
                      <a16:colId xmlns:a16="http://schemas.microsoft.com/office/drawing/2014/main" val="20003"/>
                    </a:ext>
                  </a:extLst>
                </a:gridCol>
                <a:gridCol w="2100125">
                  <a:extLst>
                    <a:ext uri="{9D8B030D-6E8A-4147-A177-3AD203B41FA5}">
                      <a16:colId xmlns:a16="http://schemas.microsoft.com/office/drawing/2014/main" val="20004"/>
                    </a:ext>
                  </a:extLst>
                </a:gridCol>
              </a:tblGrid>
              <a:tr h="313425">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313425">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Segment A</a:t>
                      </a:r>
                      <a:endParaRPr sz="1600" b="0"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Around 5%</a:t>
                      </a:r>
                      <a:endParaRPr sz="1600" b="0"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Around 1%</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dirty="0">
                          <a:solidFill>
                            <a:srgbClr val="364DC5"/>
                          </a:solidFill>
                          <a:latin typeface="Century Gothic"/>
                          <a:ea typeface="Century Gothic"/>
                          <a:cs typeface="Century Gothic"/>
                          <a:sym typeface="Century Gothic"/>
                        </a:rPr>
                        <a:t>Between $1.2 and $1.7 Million</a:t>
                      </a:r>
                      <a:endParaRPr sz="1100" b="1" i="0" u="none" strike="noStrike" cap="none" dirty="0">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dirty="0">
                          <a:solidFill>
                            <a:srgbClr val="364DC5"/>
                          </a:solidFill>
                          <a:latin typeface="Century Gothic"/>
                          <a:ea typeface="Century Gothic"/>
                          <a:cs typeface="Century Gothic"/>
                          <a:sym typeface="Century Gothic"/>
                        </a:rPr>
                        <a:t>0.05%</a:t>
                      </a:r>
                      <a:endParaRPr sz="1100" b="1" i="0" u="none" strike="noStrike" cap="none" dirty="0">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816" name="Google Shape;816;gf7da5a2cee_0_16"/>
          <p:cNvSpPr/>
          <p:nvPr/>
        </p:nvSpPr>
        <p:spPr>
          <a:xfrm>
            <a:off x="422163" y="13373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Segment A</a:t>
            </a:r>
            <a:endParaRPr sz="1400" b="0" i="0" u="none" strike="noStrike" cap="none">
              <a:solidFill>
                <a:srgbClr val="000000"/>
              </a:solidFill>
              <a:latin typeface="Arial"/>
              <a:ea typeface="Arial"/>
              <a:cs typeface="Arial"/>
              <a:sym typeface="Arial"/>
            </a:endParaRPr>
          </a:p>
        </p:txBody>
      </p:sp>
      <p:sp>
        <p:nvSpPr>
          <p:cNvPr id="817" name="Google Shape;817;gf7da5a2cee_0_16"/>
          <p:cNvSpPr/>
          <p:nvPr/>
        </p:nvSpPr>
        <p:spPr>
          <a:xfrm>
            <a:off x="6499336" y="13373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a:t>
            </a:r>
            <a:endParaRPr sz="1400" b="0" i="0" u="none" strike="noStrike" cap="none">
              <a:solidFill>
                <a:srgbClr val="000000"/>
              </a:solidFill>
              <a:latin typeface="Arial"/>
              <a:ea typeface="Arial"/>
              <a:cs typeface="Arial"/>
              <a:sym typeface="Arial"/>
            </a:endParaRPr>
          </a:p>
        </p:txBody>
      </p:sp>
      <p:sp>
        <p:nvSpPr>
          <p:cNvPr id="2" name="Google Shape;826;p153">
            <a:extLst>
              <a:ext uri="{FF2B5EF4-FFF2-40B4-BE49-F238E27FC236}">
                <a16:creationId xmlns:a16="http://schemas.microsoft.com/office/drawing/2014/main" id="{54B19470-3226-338C-5192-4679B7E7A897}"/>
              </a:ext>
            </a:extLst>
          </p:cNvPr>
          <p:cNvSpPr/>
          <p:nvPr/>
        </p:nvSpPr>
        <p:spPr>
          <a:xfrm rot="13500000">
            <a:off x="4824869" y="1474290"/>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829;p153">
            <a:extLst>
              <a:ext uri="{FF2B5EF4-FFF2-40B4-BE49-F238E27FC236}">
                <a16:creationId xmlns:a16="http://schemas.microsoft.com/office/drawing/2014/main" id="{C93DCCD4-3766-45EA-A350-CD97A60C2501}"/>
              </a:ext>
            </a:extLst>
          </p:cNvPr>
          <p:cNvSpPr/>
          <p:nvPr/>
        </p:nvSpPr>
        <p:spPr>
          <a:xfrm rot="18900000">
            <a:off x="10925557" y="14460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Rotman Cy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tman 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tman Gre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TotalTime>
  <Words>3439</Words>
  <Application>Microsoft Office PowerPoint</Application>
  <PresentationFormat>Widescreen</PresentationFormat>
  <Paragraphs>559</Paragraphs>
  <Slides>26</Slides>
  <Notes>24</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Noto Sans Symbols</vt:lpstr>
      <vt:lpstr>Arial</vt:lpstr>
      <vt:lpstr>Century Gothic</vt:lpstr>
      <vt:lpstr>Calibri</vt:lpstr>
      <vt:lpstr>Rotman Cyan</vt:lpstr>
      <vt:lpstr>Rotman Orange</vt:lpstr>
      <vt:lpstr>Rotman Grey</vt:lpstr>
      <vt:lpstr>Nebraska Mortgage Segments &amp; Market Entry Strategy</vt:lpstr>
      <vt:lpstr>Challenge: Analyzing the Nebraska Fixed-Rate Mortgage Loan Market</vt:lpstr>
      <vt:lpstr>The Prediction Model</vt:lpstr>
      <vt:lpstr>Market Analysis of Full Dataset</vt:lpstr>
      <vt:lpstr>Competitor Analysis of 4 Banks of Different Market Cap</vt:lpstr>
      <vt:lpstr>Variables to Define Segments</vt:lpstr>
      <vt:lpstr>Variables to Define Segments</vt:lpstr>
      <vt:lpstr>Proposed Market Entry Strategy Overview</vt:lpstr>
      <vt:lpstr>Year 1 Segment and Milestones - Omaha</vt:lpstr>
      <vt:lpstr>Year 3 Segments and Milestones – Omaha + Lincoln</vt:lpstr>
      <vt:lpstr>Year 5 Segments and Milestones – East Nebraska</vt:lpstr>
      <vt:lpstr>Year 10+ Segments and Milestones – Entire Nebraska</vt:lpstr>
      <vt:lpstr>Summary</vt:lpstr>
      <vt:lpstr>Thank you</vt:lpstr>
      <vt:lpstr>Appendix A</vt:lpstr>
      <vt:lpstr>[Random Forest] The Prediction Model</vt:lpstr>
      <vt:lpstr>Random Forest Model </vt:lpstr>
      <vt:lpstr>[Random Forest] Model Performance</vt:lpstr>
      <vt:lpstr>[Linear Regression] Model Performance</vt:lpstr>
      <vt:lpstr>[Linear Regression] Model Performance</vt:lpstr>
      <vt:lpstr>[Stochastic Gradient Descent] Models Performance</vt:lpstr>
      <vt:lpstr>[Decision Tree] Model performance</vt:lpstr>
      <vt:lpstr>Appendix B</vt:lpstr>
      <vt:lpstr>Confirm Dataset Size &amp; Share</vt:lpstr>
      <vt:lpstr>Merging zip_3 == 683 &amp; 684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Nebraska Mortgage Segments &amp; Market Entry Strategy</dc:title>
  <dc:creator>Graham Huber</dc:creator>
  <cp:lastModifiedBy>Geran Wen</cp:lastModifiedBy>
  <cp:revision>14</cp:revision>
  <dcterms:created xsi:type="dcterms:W3CDTF">2013-07-26T14:57:40Z</dcterms:created>
  <dcterms:modified xsi:type="dcterms:W3CDTF">2023-09-20T18:50:44Z</dcterms:modified>
</cp:coreProperties>
</file>