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17">
          <p15:clr>
            <a:srgbClr val="9AA0A6"/>
          </p15:clr>
        </p15:guide>
        <p15:guide id="4" pos="543">
          <p15:clr>
            <a:srgbClr val="9AA0A6"/>
          </p15:clr>
        </p15:guide>
        <p15:guide id="5" orient="horz" pos="397">
          <p15:clr>
            <a:srgbClr val="9AA0A6"/>
          </p15:clr>
        </p15:guide>
        <p15:guide id="6" orient="horz" pos="358">
          <p15:clr>
            <a:srgbClr val="9AA0A6"/>
          </p15:clr>
        </p15:guide>
        <p15:guide id="7" orient="horz" pos="1567">
          <p15:clr>
            <a:srgbClr val="9AA0A6"/>
          </p15:clr>
        </p15:guide>
        <p15:guide id="8" pos="349">
          <p15:clr>
            <a:srgbClr val="9AA0A6"/>
          </p15:clr>
        </p15:guide>
        <p15:guide id="9" orient="horz" pos="187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7" roundtripDataSignature="AMtx7mj8tJSGwG5ZHHGySWqUBrTRV1bb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17" orient="horz"/>
        <p:guide pos="543"/>
        <p:guide pos="397" orient="horz"/>
        <p:guide pos="358" orient="horz"/>
        <p:guide pos="1567" orient="horz"/>
        <p:guide pos="349"/>
        <p:guide pos="1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/maps/d/u/0/viewer?mid=1fi_4mpFnYyeRwUqMnPcmQwbP2whZPDW7&amp;ll=-34.60745857147026%2C-58.44344255&amp;z=13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006249ee3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c006249e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006249ee3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c006249ee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006249ee3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c006249e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e9de676ce_2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be9de676c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01f3204cc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c01f3204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e9de676ce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be9de676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006249ee3_4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c006249ee3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0337dea34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c0337dea3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0337dea34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c0337dea3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0337dea34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c0337dea3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0337dea34_1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c0337dea3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0337dea34_3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c0337dea34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https://www.google.com/maps/d/u/0/viewer?mid=1fi_4mpFnYyeRwUqMnPcmQwbP2whZPDW7&amp;ll=-34.60745857147026%2C-58.44344255&amp;z=13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e9de676ce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be9de676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006249ee3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c006249ee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3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3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0" Type="http://schemas.openxmlformats.org/officeDocument/2006/relationships/image" Target="../media/image21.png"/><Relationship Id="rId9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7.png"/><Relationship Id="rId6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44.png"/><Relationship Id="rId6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42.png"/><Relationship Id="rId6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8250" y="523750"/>
            <a:ext cx="7092300" cy="235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419">
                <a:highlight>
                  <a:srgbClr val="E06666"/>
                </a:highlight>
              </a:rPr>
              <a:t>Desafío II </a:t>
            </a:r>
            <a:endParaRPr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419">
                <a:solidFill>
                  <a:srgbClr val="434343"/>
                </a:solidFill>
                <a:highlight>
                  <a:srgbClr val="E06666"/>
                </a:highlight>
              </a:rPr>
              <a:t>Prediciendo </a:t>
            </a:r>
            <a:r>
              <a:rPr lang="es-419">
                <a:solidFill>
                  <a:srgbClr val="E06666"/>
                </a:solidFill>
                <a:highlight>
                  <a:srgbClr val="E06666"/>
                </a:highlight>
              </a:rPr>
              <a:t>....</a:t>
            </a:r>
            <a:r>
              <a:rPr lang="es-419">
                <a:solidFill>
                  <a:srgbClr val="434343"/>
                </a:solidFill>
                <a:highlight>
                  <a:srgbClr val="E06666"/>
                </a:highlight>
              </a:rPr>
              <a:t>  </a:t>
            </a:r>
            <a:endParaRPr>
              <a:solidFill>
                <a:srgbClr val="434343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419">
                <a:highlight>
                  <a:srgbClr val="E06666"/>
                </a:highlight>
              </a:rPr>
              <a:t>precios de propiedades </a:t>
            </a:r>
            <a:r>
              <a:rPr lang="es-419">
                <a:solidFill>
                  <a:srgbClr val="E06666"/>
                </a:solidFill>
                <a:highlight>
                  <a:srgbClr val="E06666"/>
                </a:highlight>
              </a:rPr>
              <a:t>.</a:t>
            </a:r>
            <a:r>
              <a:rPr lang="es-419">
                <a:highlight>
                  <a:srgbClr val="E06666"/>
                </a:highlight>
              </a:rPr>
              <a:t>                                    </a:t>
            </a:r>
            <a:endParaRPr>
              <a:solidFill>
                <a:srgbClr val="E06666"/>
              </a:solidFill>
              <a:highlight>
                <a:srgbClr val="E06666"/>
              </a:highlight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 amt="12000"/>
          </a:blip>
          <a:srcRect b="0" l="0" r="0" t="0"/>
          <a:stretch/>
        </p:blipFill>
        <p:spPr>
          <a:xfrm>
            <a:off x="1796849" y="3470025"/>
            <a:ext cx="4915899" cy="17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554625" y="2808225"/>
            <a:ext cx="170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s-419" sz="31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GRUPO 6</a:t>
            </a:r>
            <a:endParaRPr b="0" i="0" sz="31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568475" y="3383675"/>
            <a:ext cx="20733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419" sz="135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Bautista Alonso Marangone</a:t>
            </a:r>
            <a:endParaRPr b="0" i="0" sz="1350" u="none" cap="none" strike="noStrike">
              <a:solidFill>
                <a:srgbClr val="66666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419" sz="135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Gerardo Burgos</a:t>
            </a:r>
            <a:endParaRPr b="0" i="0" sz="1350" u="none" cap="none" strike="noStrike">
              <a:solidFill>
                <a:srgbClr val="66666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419" sz="135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Pablo Marcelo Ferrero</a:t>
            </a:r>
            <a:endParaRPr b="0" i="0" sz="1350" u="none" cap="none" strike="noStrike">
              <a:solidFill>
                <a:srgbClr val="66666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-419" sz="135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Mauro Montrasi</a:t>
            </a:r>
            <a:endParaRPr b="0" i="0" sz="1350" u="none" cap="none" strike="noStrike">
              <a:solidFill>
                <a:srgbClr val="66666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2325" y="2487625"/>
            <a:ext cx="3879350" cy="23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type="title"/>
          </p:nvPr>
        </p:nvSpPr>
        <p:spPr>
          <a:xfrm>
            <a:off x="469725" y="442225"/>
            <a:ext cx="77343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Unificación</a:t>
            </a: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.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2100">
                <a:solidFill>
                  <a:srgbClr val="666666"/>
                </a:solidFill>
                <a:highlight>
                  <a:srgbClr val="FFFFFF"/>
                </a:highlight>
              </a:rPr>
              <a:t>    </a:t>
            </a:r>
            <a:r>
              <a:rPr lang="es-419" sz="2100">
                <a:solidFill>
                  <a:srgbClr val="666666"/>
                </a:solidFill>
                <a:highlight>
                  <a:srgbClr val="FFFFFF"/>
                </a:highlight>
              </a:rPr>
              <a:t>Trabajamos sobre las columnas referidas a ubicación y completamos los valores faltantes con datos presentes en la columna parents.</a:t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2100">
                <a:solidFill>
                  <a:srgbClr val="666666"/>
                </a:solidFill>
                <a:highlight>
                  <a:srgbClr val="FFFFFF"/>
                </a:highlight>
              </a:rPr>
              <a:t>    Decidimos quedarnos con los barrios ya que nos enfocamos en CABA.</a:t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568650" y="1391400"/>
            <a:ext cx="213900" cy="128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568650" y="2126504"/>
            <a:ext cx="213900" cy="128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>
            <p:ph type="title"/>
          </p:nvPr>
        </p:nvSpPr>
        <p:spPr>
          <a:xfrm>
            <a:off x="462675" y="483250"/>
            <a:ext cx="7977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Dummies</a:t>
            </a:r>
            <a:r>
              <a:rPr lang="es-419" sz="4200">
                <a:highlight>
                  <a:srgbClr val="E06666"/>
                </a:highlight>
              </a:rPr>
              <a:t> 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.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1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grpSp>
        <p:nvGrpSpPr>
          <p:cNvPr id="153" name="Google Shape;153;p11"/>
          <p:cNvGrpSpPr/>
          <p:nvPr/>
        </p:nvGrpSpPr>
        <p:grpSpPr>
          <a:xfrm>
            <a:off x="1812260" y="3829774"/>
            <a:ext cx="2710133" cy="1105766"/>
            <a:chOff x="568672" y="1216747"/>
            <a:chExt cx="4413178" cy="1800628"/>
          </a:xfrm>
        </p:grpSpPr>
        <p:pic>
          <p:nvPicPr>
            <p:cNvPr id="154" name="Google Shape;15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8672" y="1216747"/>
              <a:ext cx="4413174" cy="165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1"/>
            <p:cNvPicPr preferRelativeResize="0"/>
            <p:nvPr/>
          </p:nvPicPr>
          <p:blipFill rotWithShape="1">
            <a:blip r:embed="rId6">
              <a:alphaModFix/>
            </a:blip>
            <a:srcRect b="27087" l="0" r="0" t="0"/>
            <a:stretch/>
          </p:blipFill>
          <p:spPr>
            <a:xfrm>
              <a:off x="568675" y="2571750"/>
              <a:ext cx="4413175" cy="445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11"/>
          <p:cNvGrpSpPr/>
          <p:nvPr/>
        </p:nvGrpSpPr>
        <p:grpSpPr>
          <a:xfrm>
            <a:off x="6088264" y="3616586"/>
            <a:ext cx="2710169" cy="1190762"/>
            <a:chOff x="4572000" y="1886750"/>
            <a:chExt cx="3271175" cy="1437250"/>
          </a:xfrm>
        </p:grpSpPr>
        <p:pic>
          <p:nvPicPr>
            <p:cNvPr id="157" name="Google Shape;157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72000" y="2979975"/>
              <a:ext cx="3271175" cy="34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72000" y="1886750"/>
              <a:ext cx="1241375" cy="1093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1"/>
          <p:cNvSpPr txBox="1"/>
          <p:nvPr/>
        </p:nvSpPr>
        <p:spPr>
          <a:xfrm>
            <a:off x="554625" y="1251025"/>
            <a:ext cx="731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Creamos Dummies para Barrios y Tipo de Propiedad</a:t>
            </a: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5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0" name="Google Shape;160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5375" y="1770475"/>
            <a:ext cx="5562899" cy="21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88275" y="2153337"/>
            <a:ext cx="2297825" cy="14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c006249ee3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c006249ee3_0_52"/>
          <p:cNvSpPr txBox="1"/>
          <p:nvPr>
            <p:ph type="title"/>
          </p:nvPr>
        </p:nvSpPr>
        <p:spPr>
          <a:xfrm>
            <a:off x="455725" y="469425"/>
            <a:ext cx="7977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Precio x m2 y Barrios     </a:t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68" name="Google Shape;168;gc006249ee3_0_52"/>
          <p:cNvSpPr txBox="1"/>
          <p:nvPr/>
        </p:nvSpPr>
        <p:spPr>
          <a:xfrm>
            <a:off x="554625" y="1193625"/>
            <a:ext cx="731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  Encontramos dispersión en Precio x m2</a:t>
            </a:r>
            <a:endParaRPr sz="25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gc006249ee3_0_52"/>
          <p:cNvSpPr/>
          <p:nvPr/>
        </p:nvSpPr>
        <p:spPr>
          <a:xfrm>
            <a:off x="568650" y="1391400"/>
            <a:ext cx="213900" cy="128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c006249ee3_0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25" y="2055150"/>
            <a:ext cx="7447605" cy="28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c006249ee3_0_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450" y="568327"/>
            <a:ext cx="2964576" cy="14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466675" y="462650"/>
            <a:ext cx="77922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Precio m2 x Barrio 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 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 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 rotWithShape="1">
          <a:blip r:embed="rId5">
            <a:alphaModFix/>
          </a:blip>
          <a:srcRect b="2499" l="7197" r="1109" t="11002"/>
          <a:stretch/>
        </p:blipFill>
        <p:spPr>
          <a:xfrm>
            <a:off x="252975" y="1951250"/>
            <a:ext cx="5814750" cy="28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7725" y="1977525"/>
            <a:ext cx="3076275" cy="19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252975" y="1184275"/>
            <a:ext cx="798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  Trabajamos sobre valores de San Cristóbal y Boedo.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c006249ee3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c006249ee3_0_62"/>
          <p:cNvSpPr txBox="1"/>
          <p:nvPr>
            <p:ph type="title"/>
          </p:nvPr>
        </p:nvSpPr>
        <p:spPr>
          <a:xfrm>
            <a:off x="455725" y="469425"/>
            <a:ext cx="7977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Precio x m2 y Barrios     </a:t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87" name="Google Shape;187;gc006249ee3_0_62"/>
          <p:cNvSpPr txBox="1"/>
          <p:nvPr/>
        </p:nvSpPr>
        <p:spPr>
          <a:xfrm>
            <a:off x="554625" y="1193625"/>
            <a:ext cx="7313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  Se eliminaron outliers considerando 2 desvíos.</a:t>
            </a:r>
            <a:endParaRPr sz="25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gc006249ee3_0_62"/>
          <p:cNvSpPr/>
          <p:nvPr/>
        </p:nvSpPr>
        <p:spPr>
          <a:xfrm>
            <a:off x="568650" y="1391400"/>
            <a:ext cx="213900" cy="128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c006249ee3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1275" y="2147925"/>
            <a:ext cx="6395176" cy="28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006249ee3_0_29"/>
          <p:cNvSpPr txBox="1"/>
          <p:nvPr>
            <p:ph type="title"/>
          </p:nvPr>
        </p:nvSpPr>
        <p:spPr>
          <a:xfrm>
            <a:off x="532775" y="515075"/>
            <a:ext cx="81930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Superficie Cubierta</a:t>
            </a: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..</a:t>
            </a:r>
            <a:endParaRPr sz="2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95" name="Google Shape;195;gc006249ee3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1824" y="40679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c006249ee3_0_29"/>
          <p:cNvSpPr txBox="1"/>
          <p:nvPr/>
        </p:nvSpPr>
        <p:spPr>
          <a:xfrm>
            <a:off x="532775" y="1286375"/>
            <a:ext cx="7313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Completamos con</a:t>
            </a: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info de Sup.Total, Description y Title </a:t>
            </a: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donde</a:t>
            </a: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existía información de superficie.</a:t>
            </a:r>
            <a:endParaRPr sz="25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7" name="Google Shape;197;gc006249ee3_0_29"/>
          <p:cNvPicPr preferRelativeResize="0"/>
          <p:nvPr/>
        </p:nvPicPr>
        <p:blipFill rotWithShape="1">
          <a:blip r:embed="rId5">
            <a:alphaModFix/>
          </a:blip>
          <a:srcRect b="50611" l="0" r="0" t="1438"/>
          <a:stretch/>
        </p:blipFill>
        <p:spPr>
          <a:xfrm>
            <a:off x="1048225" y="2487625"/>
            <a:ext cx="3240975" cy="21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c006249ee3_0_29"/>
          <p:cNvPicPr preferRelativeResize="0"/>
          <p:nvPr/>
        </p:nvPicPr>
        <p:blipFill rotWithShape="1">
          <a:blip r:embed="rId5">
            <a:alphaModFix/>
          </a:blip>
          <a:srcRect b="3131" l="0" r="0" t="48918"/>
          <a:stretch/>
        </p:blipFill>
        <p:spPr>
          <a:xfrm>
            <a:off x="4469950" y="2419350"/>
            <a:ext cx="3240975" cy="21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>
            <p:ph type="title"/>
          </p:nvPr>
        </p:nvSpPr>
        <p:spPr>
          <a:xfrm>
            <a:off x="455725" y="469425"/>
            <a:ext cx="7977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highlight>
                  <a:srgbClr val="E06666"/>
                </a:highlight>
              </a:rPr>
              <a:t>Superficie_cubierta_m2</a:t>
            </a:r>
            <a:r>
              <a:rPr lang="es-419" sz="4200">
                <a:highlight>
                  <a:srgbClr val="E06666"/>
                </a:highlight>
              </a:rPr>
              <a:t> y Barrios</a:t>
            </a: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:</a:t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54625" y="1193625"/>
            <a:ext cx="7313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  Se eliminaron outliers considerando desvíos y faltantes</a:t>
            </a:r>
            <a:endParaRPr sz="25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de datos.</a:t>
            </a: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5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75" y="2454135"/>
            <a:ext cx="2078324" cy="1029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/>
          <p:nvPr/>
        </p:nvSpPr>
        <p:spPr>
          <a:xfrm>
            <a:off x="554625" y="1424300"/>
            <a:ext cx="213900" cy="128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6">
            <a:alphaModFix/>
          </a:blip>
          <a:srcRect b="1199" l="0" r="0" t="-1200"/>
          <a:stretch/>
        </p:blipFill>
        <p:spPr>
          <a:xfrm>
            <a:off x="2471350" y="1801500"/>
            <a:ext cx="5396674" cy="30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529075" y="529375"/>
            <a:ext cx="81930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Rooms (nulls)</a:t>
            </a: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..</a:t>
            </a:r>
            <a:endParaRPr sz="4200">
              <a:solidFill>
                <a:srgbClr val="E06666"/>
              </a:solidFill>
              <a:highlight>
                <a:srgbClr val="E06666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</a:rPr>
              <a:t>Se consideró eliminar los registros nulos en Rooms pero se descartó por la gran cantidad y se decidió trabajar más sobre los valores </a:t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</a:rPr>
              <a:t>Usar Regex para completar</a:t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</a:rPr>
              <a:t>Alternativas completar con estimativos:</a:t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</a:rPr>
              <a:t>Completar los nulls con la media de Barrio y superficie cubierta</a:t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</a:rPr>
              <a:t>Usar naive_bayes para predecir Rooms de acuerdo a la cantidad de m2 cubiertos</a:t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1925" y="2331825"/>
            <a:ext cx="26289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be9de676ce_2_13"/>
          <p:cNvPicPr preferRelativeResize="0"/>
          <p:nvPr/>
        </p:nvPicPr>
        <p:blipFill rotWithShape="1">
          <a:blip r:embed="rId4">
            <a:alphaModFix/>
          </a:blip>
          <a:srcRect b="0" l="0" r="0" t="49867"/>
          <a:stretch/>
        </p:blipFill>
        <p:spPr>
          <a:xfrm>
            <a:off x="5169475" y="1732775"/>
            <a:ext cx="3288000" cy="25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be9de676ce_2_13"/>
          <p:cNvSpPr txBox="1"/>
          <p:nvPr>
            <p:ph type="title"/>
          </p:nvPr>
        </p:nvSpPr>
        <p:spPr>
          <a:xfrm>
            <a:off x="532775" y="515075"/>
            <a:ext cx="81930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Columna Rooms</a:t>
            </a: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..</a:t>
            </a:r>
            <a:endParaRPr sz="2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222" name="Google Shape;222;gbe9de676ce_2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1824" y="40679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be9de676ce_2_13"/>
          <p:cNvSpPr txBox="1"/>
          <p:nvPr/>
        </p:nvSpPr>
        <p:spPr>
          <a:xfrm>
            <a:off x="630250" y="1286375"/>
            <a:ext cx="790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Con regex sobre description y title buscamos reducir la cantidad de faltantes presentes en rooms.</a:t>
            </a: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5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4" name="Google Shape;224;gbe9de676ce_2_13"/>
          <p:cNvPicPr preferRelativeResize="0"/>
          <p:nvPr/>
        </p:nvPicPr>
        <p:blipFill rotWithShape="1">
          <a:blip r:embed="rId4">
            <a:alphaModFix/>
          </a:blip>
          <a:srcRect b="50132" l="0" r="0" t="0"/>
          <a:stretch/>
        </p:blipFill>
        <p:spPr>
          <a:xfrm>
            <a:off x="532775" y="2299300"/>
            <a:ext cx="3234450" cy="247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be9de676ce_2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1017" y="4177623"/>
            <a:ext cx="4458235" cy="8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01f3204cc_0_11"/>
          <p:cNvSpPr txBox="1"/>
          <p:nvPr>
            <p:ph type="title"/>
          </p:nvPr>
        </p:nvSpPr>
        <p:spPr>
          <a:xfrm>
            <a:off x="532775" y="515075"/>
            <a:ext cx="81930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Naive_bayes en Rooms</a:t>
            </a: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..</a:t>
            </a:r>
            <a:endParaRPr sz="2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231" name="Google Shape;231;gc01f3204cc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1824" y="40679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c01f3204cc_0_11"/>
          <p:cNvSpPr txBox="1"/>
          <p:nvPr/>
        </p:nvSpPr>
        <p:spPr>
          <a:xfrm>
            <a:off x="630250" y="1286375"/>
            <a:ext cx="790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Nos propusimos utilizar</a:t>
            </a:r>
            <a:r>
              <a:rPr lang="es-419" sz="2200">
                <a:solidFill>
                  <a:srgbClr val="434343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 naive_bayes para predecir Rooms de acuerdo a la cantidad de m2 cubiertos</a:t>
            </a: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. </a:t>
            </a:r>
            <a:endParaRPr sz="25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3" name="Google Shape;233;gc01f3204c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4925" y="2194475"/>
            <a:ext cx="3912647" cy="26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e9de676ce_0_3"/>
          <p:cNvSpPr txBox="1"/>
          <p:nvPr>
            <p:ph type="title"/>
          </p:nvPr>
        </p:nvSpPr>
        <p:spPr>
          <a:xfrm>
            <a:off x="469850" y="1777375"/>
            <a:ext cx="7977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r>
              <a:rPr lang="es-419">
                <a:highlight>
                  <a:srgbClr val="E06666"/>
                </a:highlight>
              </a:rPr>
              <a:t>Objetivos desafío 2</a:t>
            </a:r>
            <a:r>
              <a:rPr lang="es-419">
                <a:solidFill>
                  <a:srgbClr val="E06666"/>
                </a:solidFill>
                <a:highlight>
                  <a:srgbClr val="E06666"/>
                </a:highlight>
              </a:rPr>
              <a:t>: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666666"/>
                </a:solidFill>
                <a:highlight>
                  <a:srgbClr val="FFFFFF"/>
                </a:highlight>
              </a:rPr>
              <a:t>     </a:t>
            </a:r>
            <a:r>
              <a:rPr lang="es-419" sz="2000">
                <a:solidFill>
                  <a:srgbClr val="666666"/>
                </a:solidFill>
                <a:highlight>
                  <a:srgbClr val="FFFFFF"/>
                </a:highlight>
              </a:rPr>
              <a:t>Estimar un modelo de regresión lineal que realice predicciones de 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666666"/>
                </a:solidFill>
                <a:highlight>
                  <a:srgbClr val="FFFFFF"/>
                </a:highlight>
              </a:rPr>
              <a:t>     precio por metro cuadrado. 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666666"/>
                </a:solidFill>
                <a:highlight>
                  <a:srgbClr val="FFFFFF"/>
                </a:highlight>
              </a:rPr>
              <a:t>     Aplicar regularización a modelos lineales: Ridge y Lasso.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666666"/>
                </a:solidFill>
                <a:highlight>
                  <a:srgbClr val="FFFFFF"/>
                </a:highlight>
              </a:rPr>
              <a:t>     Seleccionar mediante muestreo aleatorio simple una submuestra 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666666"/>
                </a:solidFill>
                <a:highlight>
                  <a:srgbClr val="FFFFFF"/>
                </a:highlight>
              </a:rPr>
              <a:t>     de 100 propiedades.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9" name="Google Shape;69;gbe9de676ce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be9de676ce_0_3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6524311" y="1777375"/>
            <a:ext cx="3078839" cy="27044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be9de676ce_0_3"/>
          <p:cNvSpPr txBox="1"/>
          <p:nvPr>
            <p:ph type="title"/>
          </p:nvPr>
        </p:nvSpPr>
        <p:spPr>
          <a:xfrm>
            <a:off x="469850" y="491000"/>
            <a:ext cx="7977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Objetivo principal</a:t>
            </a: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: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endParaRPr sz="3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666666"/>
                </a:solidFill>
                <a:highlight>
                  <a:srgbClr val="FFFFFF"/>
                </a:highlight>
              </a:rPr>
              <a:t>     </a:t>
            </a:r>
            <a:r>
              <a:rPr lang="es-419" sz="2000">
                <a:solidFill>
                  <a:srgbClr val="666666"/>
                </a:solidFill>
                <a:highlight>
                  <a:srgbClr val="FFFFFF"/>
                </a:highlight>
              </a:rPr>
              <a:t>Armado de un modelo de datos para la predicción de precios de inmuebles.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72" name="Google Shape;72;gbe9de676ce_0_3"/>
          <p:cNvSpPr/>
          <p:nvPr/>
        </p:nvSpPr>
        <p:spPr>
          <a:xfrm>
            <a:off x="554625" y="2693975"/>
            <a:ext cx="213900" cy="128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be9de676ce_0_3"/>
          <p:cNvSpPr/>
          <p:nvPr/>
        </p:nvSpPr>
        <p:spPr>
          <a:xfrm>
            <a:off x="554625" y="3393729"/>
            <a:ext cx="213900" cy="128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be9de676ce_0_3"/>
          <p:cNvSpPr/>
          <p:nvPr/>
        </p:nvSpPr>
        <p:spPr>
          <a:xfrm>
            <a:off x="554625" y="3758429"/>
            <a:ext cx="213900" cy="128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be9de676ce_0_3"/>
          <p:cNvSpPr/>
          <p:nvPr/>
        </p:nvSpPr>
        <p:spPr>
          <a:xfrm>
            <a:off x="554625" y="1404825"/>
            <a:ext cx="213900" cy="128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title"/>
          </p:nvPr>
        </p:nvSpPr>
        <p:spPr>
          <a:xfrm>
            <a:off x="532775" y="515075"/>
            <a:ext cx="8193000" cy="4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Resumen de limpieza</a:t>
            </a: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..</a:t>
            </a:r>
            <a:endParaRPr sz="4200">
              <a:solidFill>
                <a:srgbClr val="E06666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s-419" sz="2300">
                <a:solidFill>
                  <a:srgbClr val="666666"/>
                </a:solidFill>
                <a:highlight>
                  <a:srgbClr val="FFFFFF"/>
                </a:highlight>
              </a:rPr>
              <a:t>Solo datos de CABA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s-419" sz="2300">
                <a:solidFill>
                  <a:srgbClr val="666666"/>
                </a:solidFill>
                <a:highlight>
                  <a:srgbClr val="FFFFFF"/>
                </a:highlight>
              </a:rPr>
              <a:t>Eliminar outliers 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2300">
                <a:solidFill>
                  <a:srgbClr val="666666"/>
                </a:solidFill>
                <a:highlight>
                  <a:srgbClr val="FFFFFF"/>
                </a:highlight>
              </a:rPr>
              <a:t>  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s-419" sz="2300">
                <a:solidFill>
                  <a:srgbClr val="666666"/>
                </a:solidFill>
                <a:highlight>
                  <a:srgbClr val="FFFFFF"/>
                </a:highlight>
              </a:rPr>
              <a:t>Estrategia para completar nulls (Regex, complemento de otra columna)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s-419" sz="2300">
                <a:solidFill>
                  <a:srgbClr val="666666"/>
                </a:solidFill>
                <a:highlight>
                  <a:srgbClr val="FFFFFF"/>
                </a:highlight>
              </a:rPr>
              <a:t>Eliminar nulls  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1824" y="4067950"/>
            <a:ext cx="730799" cy="5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 txBox="1"/>
          <p:nvPr>
            <p:ph type="title"/>
          </p:nvPr>
        </p:nvSpPr>
        <p:spPr>
          <a:xfrm>
            <a:off x="461550" y="503975"/>
            <a:ext cx="79770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Dataset conformado.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46" name="Google Shape;246;p19"/>
          <p:cNvSpPr txBox="1"/>
          <p:nvPr>
            <p:ph type="title"/>
          </p:nvPr>
        </p:nvSpPr>
        <p:spPr>
          <a:xfrm>
            <a:off x="554625" y="1261350"/>
            <a:ext cx="77343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2100">
                <a:solidFill>
                  <a:srgbClr val="666666"/>
                </a:solidFill>
                <a:highlight>
                  <a:srgbClr val="FFFFFF"/>
                </a:highlight>
              </a:rPr>
              <a:t>    Posterior a la limpieza y selección de datos valiosos, nuestro Dataset</a:t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2100">
                <a:solidFill>
                  <a:srgbClr val="666666"/>
                </a:solidFill>
                <a:highlight>
                  <a:srgbClr val="FFFFFF"/>
                </a:highlight>
              </a:rPr>
              <a:t>    tiene 20.700 filas y 65 columnas. </a:t>
            </a:r>
            <a:endParaRPr sz="2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21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554625" y="1453475"/>
            <a:ext cx="213900" cy="128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5">
            <a:alphaModFix/>
          </a:blip>
          <a:srcRect b="0" l="3044" r="0" t="0"/>
          <a:stretch/>
        </p:blipFill>
        <p:spPr>
          <a:xfrm>
            <a:off x="242700" y="2637200"/>
            <a:ext cx="7734300" cy="20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006249ee3_4_3"/>
          <p:cNvSpPr txBox="1"/>
          <p:nvPr>
            <p:ph type="title"/>
          </p:nvPr>
        </p:nvSpPr>
        <p:spPr>
          <a:xfrm>
            <a:off x="551425" y="535650"/>
            <a:ext cx="7792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OLS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254" name="Google Shape;254;gc006249ee3_4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c006249ee3_4_3"/>
          <p:cNvPicPr preferRelativeResize="0"/>
          <p:nvPr/>
        </p:nvPicPr>
        <p:blipFill rotWithShape="1">
          <a:blip r:embed="rId5">
            <a:alphaModFix/>
          </a:blip>
          <a:srcRect b="1777" l="0" r="0" t="0"/>
          <a:stretch/>
        </p:blipFill>
        <p:spPr>
          <a:xfrm>
            <a:off x="2330584" y="95363"/>
            <a:ext cx="3938391" cy="478452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c006249ee3_4_3"/>
          <p:cNvSpPr txBox="1"/>
          <p:nvPr/>
        </p:nvSpPr>
        <p:spPr>
          <a:xfrm>
            <a:off x="6268975" y="1673175"/>
            <a:ext cx="2551800" cy="831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Barrios con mayores observaciones</a:t>
            </a:r>
            <a:endParaRPr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Se eliminaron 2 Barrios</a:t>
            </a:r>
            <a:endParaRPr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variables con P-value &gt; 0.10</a:t>
            </a:r>
            <a:endParaRPr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7" name="Google Shape;257;gc006249ee3_4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0300" y="833700"/>
            <a:ext cx="29337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551425" y="535650"/>
            <a:ext cx="7792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Modelos   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263" name="Google Shape;2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/>
          <p:nvPr/>
        </p:nvSpPr>
        <p:spPr>
          <a:xfrm>
            <a:off x="632900" y="1436575"/>
            <a:ext cx="7323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Regresión</a:t>
            </a: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Múltiple</a:t>
            </a: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sz="2200">
              <a:solidFill>
                <a:srgbClr val="434343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0900" y="2210701"/>
            <a:ext cx="5949799" cy="20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0337dea34_1_2"/>
          <p:cNvSpPr txBox="1"/>
          <p:nvPr>
            <p:ph type="title"/>
          </p:nvPr>
        </p:nvSpPr>
        <p:spPr>
          <a:xfrm>
            <a:off x="551425" y="535650"/>
            <a:ext cx="7792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Modelos   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271" name="Google Shape;271;gc0337dea34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c0337dea34_1_2"/>
          <p:cNvSpPr txBox="1"/>
          <p:nvPr/>
        </p:nvSpPr>
        <p:spPr>
          <a:xfrm>
            <a:off x="632900" y="1436575"/>
            <a:ext cx="732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Cross Validation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3" name="Google Shape;273;gc0337dea34_1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225" y="2097825"/>
            <a:ext cx="8277224" cy="13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0337dea34_1_9"/>
          <p:cNvSpPr txBox="1"/>
          <p:nvPr>
            <p:ph type="title"/>
          </p:nvPr>
        </p:nvSpPr>
        <p:spPr>
          <a:xfrm>
            <a:off x="551425" y="535650"/>
            <a:ext cx="7792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Modelos   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279" name="Google Shape;279;gc0337dea34_1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c0337dea34_1_9"/>
          <p:cNvSpPr txBox="1"/>
          <p:nvPr/>
        </p:nvSpPr>
        <p:spPr>
          <a:xfrm>
            <a:off x="632900" y="1436575"/>
            <a:ext cx="7323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Ridge</a:t>
            </a:r>
            <a:endParaRPr sz="11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1" name="Google Shape;281;gc0337dea34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225" y="3225800"/>
            <a:ext cx="5348775" cy="1476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c0337dea34_1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6225" y="1604975"/>
            <a:ext cx="5425575" cy="12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0337dea34_1_19"/>
          <p:cNvSpPr txBox="1"/>
          <p:nvPr>
            <p:ph type="title"/>
          </p:nvPr>
        </p:nvSpPr>
        <p:spPr>
          <a:xfrm>
            <a:off x="551425" y="535650"/>
            <a:ext cx="7792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Modelos   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288" name="Google Shape;288;gc0337dea34_1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c0337dea34_1_19"/>
          <p:cNvSpPr txBox="1"/>
          <p:nvPr/>
        </p:nvSpPr>
        <p:spPr>
          <a:xfrm>
            <a:off x="632900" y="1436575"/>
            <a:ext cx="7323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Lasso</a:t>
            </a:r>
            <a:endParaRPr sz="11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0" name="Google Shape;290;gc0337dea34_1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0150" y="1880427"/>
            <a:ext cx="4500975" cy="25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0337dea34_1_37"/>
          <p:cNvSpPr txBox="1"/>
          <p:nvPr>
            <p:ph type="title"/>
          </p:nvPr>
        </p:nvSpPr>
        <p:spPr>
          <a:xfrm>
            <a:off x="551425" y="535650"/>
            <a:ext cx="7792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Modelos   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296" name="Google Shape;296;gc0337dea34_1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c0337dea34_1_37"/>
          <p:cNvSpPr txBox="1"/>
          <p:nvPr/>
        </p:nvSpPr>
        <p:spPr>
          <a:xfrm>
            <a:off x="632900" y="1436575"/>
            <a:ext cx="7323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s-419" sz="2200">
                <a:solidFill>
                  <a:srgbClr val="43434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Lasso</a:t>
            </a:r>
            <a:endParaRPr sz="11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8" name="Google Shape;298;gc0337dea34_1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0150" y="1880427"/>
            <a:ext cx="4500975" cy="25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0337dea34_3_4"/>
          <p:cNvSpPr txBox="1"/>
          <p:nvPr>
            <p:ph type="title"/>
          </p:nvPr>
        </p:nvSpPr>
        <p:spPr>
          <a:xfrm>
            <a:off x="551425" y="535650"/>
            <a:ext cx="7792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Conclusiones </a:t>
            </a: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...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 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304" name="Google Shape;304;gc0337dea34_3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c0337dea34_3_4"/>
          <p:cNvSpPr txBox="1"/>
          <p:nvPr/>
        </p:nvSpPr>
        <p:spPr>
          <a:xfrm>
            <a:off x="697275" y="1508700"/>
            <a:ext cx="72582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Oswald"/>
              <a:buChar char="●"/>
            </a:pPr>
            <a:r>
              <a:rPr lang="es-419" sz="2300">
                <a:solidFill>
                  <a:srgbClr val="666666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El modelo mejora en performance con calidad de registros.</a:t>
            </a:r>
            <a:endParaRPr sz="2300">
              <a:solidFill>
                <a:srgbClr val="666666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Oswald"/>
              <a:buChar char="●"/>
            </a:pPr>
            <a:r>
              <a:rPr lang="es-419" sz="2300">
                <a:solidFill>
                  <a:srgbClr val="666666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Encontramos gran cantidad de información en columnas </a:t>
            </a:r>
            <a:r>
              <a:rPr lang="es-419" sz="2300">
                <a:solidFill>
                  <a:srgbClr val="666666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descriptivas</a:t>
            </a:r>
            <a:r>
              <a:rPr lang="es-419" sz="2300">
                <a:solidFill>
                  <a:srgbClr val="666666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endParaRPr sz="2300">
              <a:solidFill>
                <a:srgbClr val="666666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Oswald"/>
              <a:buChar char="●"/>
            </a:pPr>
            <a:r>
              <a:rPr lang="es-419" sz="2300">
                <a:solidFill>
                  <a:srgbClr val="666666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El Barrio, la superficie cubierta, Ambientes (rooms) son las features más influyentes en la conformación del precio.</a:t>
            </a:r>
            <a:endParaRPr sz="2300">
              <a:solidFill>
                <a:srgbClr val="666666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Oswald"/>
              <a:buChar char="●"/>
            </a:pPr>
            <a:r>
              <a:rPr lang="es-419" sz="2300">
                <a:solidFill>
                  <a:srgbClr val="666666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La regularización del modelo reduce el r2, pero mejora la predicción.</a:t>
            </a:r>
            <a:endParaRPr sz="2300">
              <a:solidFill>
                <a:srgbClr val="666666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075" y="1148575"/>
            <a:ext cx="5563388" cy="38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>
            <p:ph type="title"/>
          </p:nvPr>
        </p:nvSpPr>
        <p:spPr>
          <a:xfrm>
            <a:off x="551425" y="535650"/>
            <a:ext cx="5002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Análisis Exploratorio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4608675" y="761100"/>
            <a:ext cx="304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666666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Geolocalización Propiedades</a:t>
            </a:r>
            <a:endParaRPr b="0" i="0" sz="2000" u="none" cap="none" strike="noStrike">
              <a:solidFill>
                <a:srgbClr val="666666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7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150" y="1114675"/>
            <a:ext cx="5233926" cy="39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>
            <p:ph type="title"/>
          </p:nvPr>
        </p:nvSpPr>
        <p:spPr>
          <a:xfrm>
            <a:off x="469150" y="476825"/>
            <a:ext cx="34470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Data vs. Nulls</a:t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2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300" y="1549050"/>
            <a:ext cx="2906151" cy="27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75500" y="486875"/>
            <a:ext cx="8193000" cy="4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Identificación</a:t>
            </a:r>
            <a:endParaRPr sz="4200">
              <a:solidFill>
                <a:srgbClr val="E06666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2500">
                <a:solidFill>
                  <a:srgbClr val="666666"/>
                </a:solidFill>
                <a:highlight>
                  <a:srgbClr val="FFFFFF"/>
                </a:highlight>
              </a:rPr>
              <a:t>Porcentaje de Datos </a:t>
            </a:r>
            <a:r>
              <a:rPr lang="es-419" sz="2500">
                <a:solidFill>
                  <a:srgbClr val="666666"/>
                </a:solidFill>
                <a:highlight>
                  <a:srgbClr val="FFFFFF"/>
                </a:highlight>
              </a:rPr>
              <a:t>Nulos</a:t>
            </a:r>
            <a:r>
              <a:rPr lang="es-419" sz="2500">
                <a:solidFill>
                  <a:srgbClr val="666666"/>
                </a:solidFill>
                <a:highlight>
                  <a:srgbClr val="FFFFFF"/>
                </a:highlight>
              </a:rPr>
              <a:t> presentes antes y después del recorte.</a:t>
            </a:r>
            <a:endParaRPr sz="26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"/>
          <p:cNvPicPr preferRelativeResize="0"/>
          <p:nvPr/>
        </p:nvPicPr>
        <p:blipFill rotWithShape="1">
          <a:blip r:embed="rId5">
            <a:alphaModFix/>
          </a:blip>
          <a:srcRect b="2553" l="0" r="0" t="0"/>
          <a:stretch/>
        </p:blipFill>
        <p:spPr>
          <a:xfrm>
            <a:off x="990300" y="1927725"/>
            <a:ext cx="6591825" cy="32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551425" y="535650"/>
            <a:ext cx="77922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Tipo de Propiedad en Caba</a:t>
            </a:r>
            <a:r>
              <a:rPr lang="es-419" sz="4200">
                <a:solidFill>
                  <a:srgbClr val="E06666"/>
                </a:solidFill>
                <a:highlight>
                  <a:srgbClr val="E06666"/>
                </a:highlight>
              </a:rPr>
              <a:t>.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/>
        </p:nvSpPr>
        <p:spPr>
          <a:xfrm>
            <a:off x="5547949" y="2121542"/>
            <a:ext cx="981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Apartment    </a:t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House</a:t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PH</a:t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Store</a:t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6648054" y="2121542"/>
            <a:ext cx="981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27037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2087</a:t>
            </a: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1828</a:t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1364</a:t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7363318" y="2121542"/>
            <a:ext cx="981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83.7</a:t>
            </a:r>
            <a:r>
              <a:rPr b="0" i="0" lang="es-419" sz="1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6.5</a:t>
            </a:r>
            <a:r>
              <a:rPr b="0" i="0" lang="es-419" sz="1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5.</a:t>
            </a:r>
            <a:r>
              <a:rPr b="0" i="0" lang="es-419" sz="1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7% </a:t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4.2</a:t>
            </a:r>
            <a:r>
              <a:rPr b="0" i="0" lang="es-419" sz="16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b="0" i="0" sz="16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5181600" y="2334900"/>
            <a:ext cx="277200" cy="99900"/>
          </a:xfrm>
          <a:prstGeom prst="rect">
            <a:avLst/>
          </a:prstGeom>
          <a:solidFill>
            <a:srgbClr val="FCDA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5181600" y="2805150"/>
            <a:ext cx="277200" cy="99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5181600" y="3745642"/>
            <a:ext cx="239100" cy="83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5181600" y="3275400"/>
            <a:ext cx="277200" cy="99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5547949" y="1787175"/>
            <a:ext cx="35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Tipo                     Publicaciones    </a:t>
            </a:r>
            <a:endParaRPr b="0" i="0" sz="14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00" y="1525025"/>
            <a:ext cx="4538825" cy="27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925" y="4432250"/>
            <a:ext cx="7259541" cy="4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be9de676ce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be9de676ce_0_95"/>
          <p:cNvSpPr txBox="1"/>
          <p:nvPr>
            <p:ph type="title"/>
          </p:nvPr>
        </p:nvSpPr>
        <p:spPr>
          <a:xfrm>
            <a:off x="540525" y="568875"/>
            <a:ext cx="79770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Relación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entre precioxm2 y superficie cubierta 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 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21" name="Google Shape;121;gbe9de676ce_0_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075" y="1433800"/>
            <a:ext cx="3679850" cy="35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c006249ee3_1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c006249ee3_1_33"/>
          <p:cNvSpPr txBox="1"/>
          <p:nvPr>
            <p:ph type="title"/>
          </p:nvPr>
        </p:nvSpPr>
        <p:spPr>
          <a:xfrm>
            <a:off x="490300" y="207225"/>
            <a:ext cx="79770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Correlación entre superficie cubierta, superficie total y precioxm2</a:t>
            </a: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   </a:t>
            </a:r>
            <a:endParaRPr sz="4200">
              <a:solidFill>
                <a:srgbClr val="FFFFFF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28" name="Google Shape;128;gc006249ee3_1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699" y="1737825"/>
            <a:ext cx="3484201" cy="33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024" y="3942150"/>
            <a:ext cx="730799" cy="5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>
            <p:ph type="title"/>
          </p:nvPr>
        </p:nvSpPr>
        <p:spPr>
          <a:xfrm>
            <a:off x="449425" y="484775"/>
            <a:ext cx="79770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rgbClr val="FFFFFF"/>
                </a:solidFill>
                <a:highlight>
                  <a:srgbClr val="E06666"/>
                </a:highlight>
              </a:rPr>
              <a:t>Nueva Columna “m2libres”</a:t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1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7824" y="2534049"/>
            <a:ext cx="4336780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250" y="2215725"/>
            <a:ext cx="4107564" cy="28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554625" y="1261425"/>
            <a:ext cx="7313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Creamos una variable que considera la superficie potencial para otro destino como plus de la propiedad.</a:t>
            </a:r>
            <a:endParaRPr sz="25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