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0"/>
  </p:notesMasterIdLst>
  <p:handoutMasterIdLst>
    <p:handoutMasterId r:id="rId21"/>
  </p:handoutMasterIdLst>
  <p:sldIdLst>
    <p:sldId id="898" r:id="rId2"/>
    <p:sldId id="1115" r:id="rId3"/>
    <p:sldId id="1116" r:id="rId4"/>
    <p:sldId id="1117" r:id="rId5"/>
    <p:sldId id="1118" r:id="rId6"/>
    <p:sldId id="1119" r:id="rId7"/>
    <p:sldId id="1130" r:id="rId8"/>
    <p:sldId id="1120" r:id="rId9"/>
    <p:sldId id="1121" r:id="rId10"/>
    <p:sldId id="1122" r:id="rId11"/>
    <p:sldId id="1123" r:id="rId12"/>
    <p:sldId id="1124" r:id="rId13"/>
    <p:sldId id="1125" r:id="rId14"/>
    <p:sldId id="1127" r:id="rId15"/>
    <p:sldId id="1129" r:id="rId16"/>
    <p:sldId id="1128" r:id="rId17"/>
    <p:sldId id="1131" r:id="rId18"/>
    <p:sldId id="1114" r:id="rId19"/>
  </p:sldIdLst>
  <p:sldSz cx="9144000" cy="6858000" type="screen4x3"/>
  <p:notesSz cx="9601200" cy="7315200"/>
  <p:defaultTextStyle>
    <a:defPPr>
      <a:defRPr lang="en-GB"/>
    </a:defPPr>
    <a:lvl1pPr algn="l" rtl="0" fontAlgn="base">
      <a:spcBef>
        <a:spcPct val="0"/>
      </a:spcBef>
      <a:spcAft>
        <a:spcPct val="0"/>
      </a:spcAft>
      <a:defRPr sz="1600" kern="1200">
        <a:solidFill>
          <a:srgbClr val="005500"/>
        </a:solidFill>
        <a:latin typeface="Tahoma" pitchFamily="34" charset="0"/>
        <a:ea typeface="+mn-ea"/>
        <a:cs typeface="Arial" charset="0"/>
      </a:defRPr>
    </a:lvl1pPr>
    <a:lvl2pPr marL="457200" algn="l" rtl="0" fontAlgn="base">
      <a:spcBef>
        <a:spcPct val="0"/>
      </a:spcBef>
      <a:spcAft>
        <a:spcPct val="0"/>
      </a:spcAft>
      <a:defRPr sz="1600" kern="1200">
        <a:solidFill>
          <a:srgbClr val="005500"/>
        </a:solidFill>
        <a:latin typeface="Tahoma" pitchFamily="34" charset="0"/>
        <a:ea typeface="+mn-ea"/>
        <a:cs typeface="Arial" charset="0"/>
      </a:defRPr>
    </a:lvl2pPr>
    <a:lvl3pPr marL="914400" algn="l" rtl="0" fontAlgn="base">
      <a:spcBef>
        <a:spcPct val="0"/>
      </a:spcBef>
      <a:spcAft>
        <a:spcPct val="0"/>
      </a:spcAft>
      <a:defRPr sz="1600" kern="1200">
        <a:solidFill>
          <a:srgbClr val="005500"/>
        </a:solidFill>
        <a:latin typeface="Tahoma" pitchFamily="34" charset="0"/>
        <a:ea typeface="+mn-ea"/>
        <a:cs typeface="Arial" charset="0"/>
      </a:defRPr>
    </a:lvl3pPr>
    <a:lvl4pPr marL="1371600" algn="l" rtl="0" fontAlgn="base">
      <a:spcBef>
        <a:spcPct val="0"/>
      </a:spcBef>
      <a:spcAft>
        <a:spcPct val="0"/>
      </a:spcAft>
      <a:defRPr sz="1600" kern="1200">
        <a:solidFill>
          <a:srgbClr val="005500"/>
        </a:solidFill>
        <a:latin typeface="Tahoma" pitchFamily="34" charset="0"/>
        <a:ea typeface="+mn-ea"/>
        <a:cs typeface="Arial" charset="0"/>
      </a:defRPr>
    </a:lvl4pPr>
    <a:lvl5pPr marL="1828800" algn="l" rtl="0" fontAlgn="base">
      <a:spcBef>
        <a:spcPct val="0"/>
      </a:spcBef>
      <a:spcAft>
        <a:spcPct val="0"/>
      </a:spcAft>
      <a:defRPr sz="1600" kern="1200">
        <a:solidFill>
          <a:srgbClr val="005500"/>
        </a:solidFill>
        <a:latin typeface="Tahoma" pitchFamily="34" charset="0"/>
        <a:ea typeface="+mn-ea"/>
        <a:cs typeface="Arial" charset="0"/>
      </a:defRPr>
    </a:lvl5pPr>
    <a:lvl6pPr marL="2286000" algn="l" defTabSz="914400" rtl="0" eaLnBrk="1" latinLnBrk="0" hangingPunct="1">
      <a:defRPr sz="1600" kern="1200">
        <a:solidFill>
          <a:srgbClr val="005500"/>
        </a:solidFill>
        <a:latin typeface="Tahoma" pitchFamily="34" charset="0"/>
        <a:ea typeface="+mn-ea"/>
        <a:cs typeface="Arial" charset="0"/>
      </a:defRPr>
    </a:lvl6pPr>
    <a:lvl7pPr marL="2743200" algn="l" defTabSz="914400" rtl="0" eaLnBrk="1" latinLnBrk="0" hangingPunct="1">
      <a:defRPr sz="1600" kern="1200">
        <a:solidFill>
          <a:srgbClr val="005500"/>
        </a:solidFill>
        <a:latin typeface="Tahoma" pitchFamily="34" charset="0"/>
        <a:ea typeface="+mn-ea"/>
        <a:cs typeface="Arial" charset="0"/>
      </a:defRPr>
    </a:lvl7pPr>
    <a:lvl8pPr marL="3200400" algn="l" defTabSz="914400" rtl="0" eaLnBrk="1" latinLnBrk="0" hangingPunct="1">
      <a:defRPr sz="1600" kern="1200">
        <a:solidFill>
          <a:srgbClr val="005500"/>
        </a:solidFill>
        <a:latin typeface="Tahoma" pitchFamily="34" charset="0"/>
        <a:ea typeface="+mn-ea"/>
        <a:cs typeface="Arial" charset="0"/>
      </a:defRPr>
    </a:lvl8pPr>
    <a:lvl9pPr marL="3657600" algn="l" defTabSz="914400" rtl="0" eaLnBrk="1" latinLnBrk="0" hangingPunct="1">
      <a:defRPr sz="1600" kern="1200">
        <a:solidFill>
          <a:srgbClr val="005500"/>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3663"/>
    <a:srgbClr val="D21519"/>
    <a:srgbClr val="F04B26"/>
    <a:srgbClr val="FF9900"/>
    <a:srgbClr val="CC3300"/>
    <a:srgbClr val="007070"/>
    <a:srgbClr val="FFFFFF"/>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974" autoAdjust="0"/>
    <p:restoredTop sz="86122" autoAdjust="0"/>
  </p:normalViewPr>
  <p:slideViewPr>
    <p:cSldViewPr>
      <p:cViewPr>
        <p:scale>
          <a:sx n="70" d="100"/>
          <a:sy n="70" d="100"/>
        </p:scale>
        <p:origin x="-972"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3258" y="-96"/>
      </p:cViewPr>
      <p:guideLst>
        <p:guide orient="horz" pos="2303"/>
        <p:guide pos="302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4161390" cy="366010"/>
          </a:xfrm>
          <a:prstGeom prst="rect">
            <a:avLst/>
          </a:prstGeom>
          <a:noFill/>
          <a:ln w="9525">
            <a:noFill/>
            <a:miter lim="800000"/>
            <a:headEnd/>
            <a:tailEnd/>
          </a:ln>
          <a:effectLst/>
        </p:spPr>
        <p:txBody>
          <a:bodyPr vert="horz" wrap="square" lIns="97954" tIns="48977" rIns="97954" bIns="48977" numCol="1" anchor="t" anchorCtr="0" compatLnSpc="1">
            <a:prstTxWarp prst="textNoShape">
              <a:avLst/>
            </a:prstTxWarp>
          </a:bodyPr>
          <a:lstStyle>
            <a:lvl1pPr defTabSz="979666">
              <a:defRPr sz="1200" b="1">
                <a:solidFill>
                  <a:schemeClr val="tx2"/>
                </a:solidFill>
                <a:latin typeface="Garamond" pitchFamily="18"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5439812" y="0"/>
            <a:ext cx="4161390" cy="366010"/>
          </a:xfrm>
          <a:prstGeom prst="rect">
            <a:avLst/>
          </a:prstGeom>
          <a:noFill/>
          <a:ln w="9525">
            <a:noFill/>
            <a:miter lim="800000"/>
            <a:headEnd/>
            <a:tailEnd/>
          </a:ln>
          <a:effectLst/>
        </p:spPr>
        <p:txBody>
          <a:bodyPr vert="horz" wrap="square" lIns="97954" tIns="48977" rIns="97954" bIns="48977" numCol="1" anchor="t" anchorCtr="0" compatLnSpc="1">
            <a:prstTxWarp prst="textNoShape">
              <a:avLst/>
            </a:prstTxWarp>
          </a:bodyPr>
          <a:lstStyle>
            <a:lvl1pPr algn="r" defTabSz="979666">
              <a:defRPr sz="1200" b="1">
                <a:solidFill>
                  <a:schemeClr val="tx2"/>
                </a:solidFill>
                <a:latin typeface="Garamond" pitchFamily="18"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1" y="6949191"/>
            <a:ext cx="4161390" cy="366009"/>
          </a:xfrm>
          <a:prstGeom prst="rect">
            <a:avLst/>
          </a:prstGeom>
          <a:noFill/>
          <a:ln w="9525">
            <a:noFill/>
            <a:miter lim="800000"/>
            <a:headEnd/>
            <a:tailEnd/>
          </a:ln>
          <a:effectLst/>
        </p:spPr>
        <p:txBody>
          <a:bodyPr vert="horz" wrap="square" lIns="97954" tIns="48977" rIns="97954" bIns="48977" numCol="1" anchor="b" anchorCtr="0" compatLnSpc="1">
            <a:prstTxWarp prst="textNoShape">
              <a:avLst/>
            </a:prstTxWarp>
          </a:bodyPr>
          <a:lstStyle>
            <a:lvl1pPr defTabSz="979666">
              <a:defRPr sz="1200" b="1">
                <a:solidFill>
                  <a:schemeClr val="tx2"/>
                </a:solidFill>
                <a:latin typeface="Garamond" pitchFamily="18"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5439812" y="6949191"/>
            <a:ext cx="4161390" cy="366009"/>
          </a:xfrm>
          <a:prstGeom prst="rect">
            <a:avLst/>
          </a:prstGeom>
          <a:noFill/>
          <a:ln w="9525">
            <a:noFill/>
            <a:miter lim="800000"/>
            <a:headEnd/>
            <a:tailEnd/>
          </a:ln>
          <a:effectLst/>
        </p:spPr>
        <p:txBody>
          <a:bodyPr vert="horz" wrap="square" lIns="97954" tIns="48977" rIns="97954" bIns="48977" numCol="1" anchor="b" anchorCtr="0" compatLnSpc="1">
            <a:prstTxWarp prst="textNoShape">
              <a:avLst/>
            </a:prstTxWarp>
          </a:bodyPr>
          <a:lstStyle>
            <a:lvl1pPr algn="r" defTabSz="979666">
              <a:defRPr sz="1200" b="1">
                <a:solidFill>
                  <a:schemeClr val="tx2"/>
                </a:solidFill>
                <a:latin typeface="Garamond" pitchFamily="18" charset="0"/>
                <a:cs typeface="+mn-cs"/>
              </a:defRPr>
            </a:lvl1pPr>
          </a:lstStyle>
          <a:p>
            <a:pPr>
              <a:defRPr/>
            </a:pPr>
            <a:fld id="{3308E0A5-C7CE-4CC3-983D-94FFC18F1E48}" type="slidenum">
              <a:rPr lang="en-GB"/>
              <a:pPr>
                <a:defRPr/>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4161390" cy="366010"/>
          </a:xfrm>
          <a:prstGeom prst="rect">
            <a:avLst/>
          </a:prstGeom>
          <a:noFill/>
          <a:ln w="9525">
            <a:noFill/>
            <a:miter lim="800000"/>
            <a:headEnd/>
            <a:tailEnd/>
          </a:ln>
          <a:effectLst/>
        </p:spPr>
        <p:txBody>
          <a:bodyPr vert="horz" wrap="square" lIns="97954" tIns="48977" rIns="97954" bIns="48977" numCol="1" anchor="t" anchorCtr="0" compatLnSpc="1">
            <a:prstTxWarp prst="textNoShape">
              <a:avLst/>
            </a:prstTxWarp>
          </a:bodyPr>
          <a:lstStyle>
            <a:lvl1pPr defTabSz="979666">
              <a:defRPr sz="1200">
                <a:solidFill>
                  <a:schemeClr val="tx1"/>
                </a:solidFill>
                <a:latin typeface="Times New Roman" pitchFamily="18" charset="0"/>
                <a:cs typeface="+mn-cs"/>
              </a:defRPr>
            </a:lvl1pPr>
          </a:lstStyle>
          <a:p>
            <a:pPr>
              <a:defRPr/>
            </a:pPr>
            <a:endParaRPr lang="en-US"/>
          </a:p>
        </p:txBody>
      </p:sp>
      <p:sp>
        <p:nvSpPr>
          <p:cNvPr id="4099" name="Rectangle 3"/>
          <p:cNvSpPr>
            <a:spLocks noGrp="1" noChangeArrowheads="1"/>
          </p:cNvSpPr>
          <p:nvPr>
            <p:ph type="dt" idx="1"/>
          </p:nvPr>
        </p:nvSpPr>
        <p:spPr bwMode="auto">
          <a:xfrm>
            <a:off x="5439812" y="0"/>
            <a:ext cx="4161390" cy="366010"/>
          </a:xfrm>
          <a:prstGeom prst="rect">
            <a:avLst/>
          </a:prstGeom>
          <a:noFill/>
          <a:ln w="9525">
            <a:noFill/>
            <a:miter lim="800000"/>
            <a:headEnd/>
            <a:tailEnd/>
          </a:ln>
          <a:effectLst/>
        </p:spPr>
        <p:txBody>
          <a:bodyPr vert="horz" wrap="square" lIns="97954" tIns="48977" rIns="97954" bIns="48977" numCol="1" anchor="t" anchorCtr="0" compatLnSpc="1">
            <a:prstTxWarp prst="textNoShape">
              <a:avLst/>
            </a:prstTxWarp>
          </a:bodyPr>
          <a:lstStyle>
            <a:lvl1pPr algn="r" defTabSz="979666">
              <a:defRPr sz="1200">
                <a:solidFill>
                  <a:schemeClr val="tx1"/>
                </a:solidFill>
                <a:latin typeface="Times New Roman" pitchFamily="18" charset="0"/>
                <a:cs typeface="+mn-cs"/>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2974975" y="549275"/>
            <a:ext cx="3652838" cy="2740025"/>
          </a:xfrm>
          <a:prstGeom prst="rect">
            <a:avLst/>
          </a:prstGeom>
          <a:noFill/>
          <a:ln w="9525">
            <a:solidFill>
              <a:srgbClr val="000000"/>
            </a:solidFill>
            <a:miter lim="800000"/>
            <a:headEnd/>
            <a:tailEnd/>
          </a:ln>
        </p:spPr>
      </p:sp>
      <p:sp>
        <p:nvSpPr>
          <p:cNvPr id="4102" name="Rectangle 6"/>
          <p:cNvSpPr>
            <a:spLocks noGrp="1" noChangeArrowheads="1"/>
          </p:cNvSpPr>
          <p:nvPr>
            <p:ph type="ftr" sz="quarter" idx="4"/>
          </p:nvPr>
        </p:nvSpPr>
        <p:spPr bwMode="auto">
          <a:xfrm>
            <a:off x="1" y="6949191"/>
            <a:ext cx="4161390" cy="366009"/>
          </a:xfrm>
          <a:prstGeom prst="rect">
            <a:avLst/>
          </a:prstGeom>
          <a:noFill/>
          <a:ln w="9525">
            <a:noFill/>
            <a:miter lim="800000"/>
            <a:headEnd/>
            <a:tailEnd/>
          </a:ln>
          <a:effectLst/>
        </p:spPr>
        <p:txBody>
          <a:bodyPr vert="horz" wrap="square" lIns="97954" tIns="48977" rIns="97954" bIns="48977" numCol="1" anchor="b" anchorCtr="0" compatLnSpc="1">
            <a:prstTxWarp prst="textNoShape">
              <a:avLst/>
            </a:prstTxWarp>
          </a:bodyPr>
          <a:lstStyle>
            <a:lvl1pPr defTabSz="979666">
              <a:defRPr sz="1200">
                <a:solidFill>
                  <a:schemeClr val="tx1"/>
                </a:solidFill>
                <a:latin typeface="Times New Roman" pitchFamily="18"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5439812" y="6949191"/>
            <a:ext cx="4161390" cy="366009"/>
          </a:xfrm>
          <a:prstGeom prst="rect">
            <a:avLst/>
          </a:prstGeom>
          <a:noFill/>
          <a:ln w="9525">
            <a:noFill/>
            <a:miter lim="800000"/>
            <a:headEnd/>
            <a:tailEnd/>
          </a:ln>
          <a:effectLst/>
        </p:spPr>
        <p:txBody>
          <a:bodyPr vert="horz" wrap="square" lIns="97954" tIns="48977" rIns="97954" bIns="48977" numCol="1" anchor="b" anchorCtr="0" compatLnSpc="1">
            <a:prstTxWarp prst="textNoShape">
              <a:avLst/>
            </a:prstTxWarp>
          </a:bodyPr>
          <a:lstStyle>
            <a:lvl1pPr algn="r" defTabSz="979666">
              <a:defRPr sz="1200">
                <a:solidFill>
                  <a:schemeClr val="tx1"/>
                </a:solidFill>
                <a:latin typeface="Times New Roman" pitchFamily="18" charset="0"/>
                <a:cs typeface="+mn-cs"/>
              </a:defRPr>
            </a:lvl1pPr>
          </a:lstStyle>
          <a:p>
            <a:pPr>
              <a:defRPr/>
            </a:pPr>
            <a:fld id="{F950334C-9EAA-431B-92BA-C1DFA3105EF2}" type="slidenum">
              <a:rPr lang="en-GB"/>
              <a:pPr>
                <a:defRPr/>
              </a:pPr>
              <a:t>‹#›</a:t>
            </a:fld>
            <a:endParaRPr lang="en-GB" dirty="0"/>
          </a:p>
        </p:txBody>
      </p:sp>
      <p:sp>
        <p:nvSpPr>
          <p:cNvPr id="8" name="Notes Placeholder 7"/>
          <p:cNvSpPr>
            <a:spLocks noGrp="1"/>
          </p:cNvSpPr>
          <p:nvPr>
            <p:ph type="body" sz="quarter" idx="3"/>
          </p:nvPr>
        </p:nvSpPr>
        <p:spPr>
          <a:xfrm>
            <a:off x="960991" y="3473971"/>
            <a:ext cx="7679221" cy="3291590"/>
          </a:xfrm>
          <a:prstGeom prst="rect">
            <a:avLst/>
          </a:prstGeom>
        </p:spPr>
        <p:txBody>
          <a:bodyPr vert="horz" wrap="square" lIns="90431" tIns="45215" rIns="90431" bIns="45215"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bwMode="auto">
          <a:xfrm>
            <a:off x="1278421" y="3473971"/>
            <a:ext cx="7044358" cy="3291590"/>
          </a:xfrm>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 Parts of Museum Objects Made in China and Museum Objects discovered in China</a:t>
            </a:r>
          </a:p>
          <a:p>
            <a:pPr>
              <a:defRPr/>
            </a:pPr>
            <a:r>
              <a:rPr lang="en-US" dirty="0" smtClean="0"/>
              <a:t># links with </a:t>
            </a:r>
            <a:r>
              <a:rPr lang="en-US" dirty="0" err="1" smtClean="0"/>
              <a:t>DBpedia</a:t>
            </a:r>
            <a:r>
              <a:rPr lang="en-US" dirty="0" smtClean="0"/>
              <a:t> and </a:t>
            </a:r>
            <a:r>
              <a:rPr lang="en-US" dirty="0" err="1" smtClean="0"/>
              <a:t>Geonames</a:t>
            </a:r>
            <a:r>
              <a:rPr lang="en-US" dirty="0" smtClean="0"/>
              <a:t> </a:t>
            </a:r>
          </a:p>
          <a:p>
            <a:pPr>
              <a:defRPr/>
            </a:pPr>
            <a:endParaRPr lang="en-US" dirty="0" smtClean="0"/>
          </a:p>
          <a:p>
            <a:pPr>
              <a:defRPr/>
            </a:pPr>
            <a:r>
              <a:rPr lang="en-US" dirty="0" smtClean="0"/>
              <a:t>PREFIX </a:t>
            </a:r>
            <a:r>
              <a:rPr lang="en-US" dirty="0" err="1" smtClean="0"/>
              <a:t>rdfs</a:t>
            </a:r>
            <a:r>
              <a:rPr lang="en-US" dirty="0" smtClean="0"/>
              <a:t>: &lt;http://www.w3.org/2000/01/rdf-schema#&gt;</a:t>
            </a:r>
          </a:p>
          <a:p>
            <a:pPr>
              <a:defRPr/>
            </a:pPr>
            <a:r>
              <a:rPr lang="en-US" dirty="0" smtClean="0"/>
              <a:t>PREFIX geo-</a:t>
            </a:r>
            <a:r>
              <a:rPr lang="en-US" dirty="0" err="1" smtClean="0"/>
              <a:t>ont</a:t>
            </a:r>
            <a:r>
              <a:rPr lang="en-US" dirty="0" smtClean="0"/>
              <a:t>: &lt;http://www.geonames.org/ontology#&gt;</a:t>
            </a:r>
          </a:p>
          <a:p>
            <a:pPr>
              <a:defRPr/>
            </a:pPr>
            <a:r>
              <a:rPr lang="en-US" dirty="0" smtClean="0"/>
              <a:t>PREFIX  </a:t>
            </a:r>
            <a:r>
              <a:rPr lang="en-US" dirty="0" err="1" smtClean="0"/>
              <a:t>crm</a:t>
            </a:r>
            <a:r>
              <a:rPr lang="en-US" dirty="0" smtClean="0"/>
              <a:t>:  &lt;http://crm.rkbexplorer.com/id/&gt; </a:t>
            </a:r>
          </a:p>
          <a:p>
            <a:pPr>
              <a:defRPr/>
            </a:pPr>
            <a:r>
              <a:rPr lang="en-US" dirty="0" smtClean="0"/>
              <a:t>PREFIX  </a:t>
            </a:r>
            <a:r>
              <a:rPr lang="en-US" dirty="0" err="1" smtClean="0"/>
              <a:t>bmx</a:t>
            </a:r>
            <a:r>
              <a:rPr lang="en-US" dirty="0" smtClean="0"/>
              <a:t>:  &lt;http://crm.rkbexplorer.com/id/bm-extensions/&gt;  </a:t>
            </a:r>
          </a:p>
          <a:p>
            <a:pPr>
              <a:defRPr/>
            </a:pPr>
            <a:r>
              <a:rPr lang="en-US" dirty="0" smtClean="0"/>
              <a:t>PREFIX </a:t>
            </a:r>
            <a:r>
              <a:rPr lang="en-US" dirty="0" err="1" smtClean="0"/>
              <a:t>dbpedia</a:t>
            </a:r>
            <a:r>
              <a:rPr lang="en-US" dirty="0" smtClean="0"/>
              <a:t>: &lt;http://dbpedia.org/resource/&gt;</a:t>
            </a:r>
          </a:p>
          <a:p>
            <a:pPr>
              <a:defRPr/>
            </a:pPr>
            <a:r>
              <a:rPr lang="en-US" dirty="0" smtClean="0"/>
              <a:t>PREFIX </a:t>
            </a:r>
            <a:r>
              <a:rPr lang="en-US" dirty="0" err="1" smtClean="0"/>
              <a:t>rdf</a:t>
            </a:r>
            <a:r>
              <a:rPr lang="en-US" dirty="0" smtClean="0"/>
              <a:t>: &lt;http://www.w3.org/1999/02/22-rdf-syntax-ns#&gt;</a:t>
            </a:r>
          </a:p>
          <a:p>
            <a:pPr>
              <a:defRPr/>
            </a:pPr>
            <a:r>
              <a:rPr lang="en-US" dirty="0" smtClean="0"/>
              <a:t>PREFIX geo-pos: &lt;http://www.w3.org/2003/01/geo/wgs84_pos#&gt;</a:t>
            </a:r>
          </a:p>
          <a:p>
            <a:pPr>
              <a:defRPr/>
            </a:pPr>
            <a:endParaRPr lang="en-US" dirty="0" smtClean="0"/>
          </a:p>
          <a:p>
            <a:pPr>
              <a:defRPr/>
            </a:pPr>
            <a:r>
              <a:rPr lang="en-US" dirty="0" smtClean="0"/>
              <a:t>select ?part ?</a:t>
            </a:r>
            <a:r>
              <a:rPr lang="en-US" dirty="0" err="1" smtClean="0"/>
              <a:t>museumObjectMade</a:t>
            </a:r>
            <a:r>
              <a:rPr lang="en-US" dirty="0" smtClean="0"/>
              <a:t> ?</a:t>
            </a:r>
            <a:r>
              <a:rPr lang="en-US" dirty="0" err="1" smtClean="0"/>
              <a:t>museumObjectDiscovered</a:t>
            </a:r>
            <a:r>
              <a:rPr lang="en-US" dirty="0" smtClean="0"/>
              <a:t> ?place</a:t>
            </a:r>
          </a:p>
          <a:p>
            <a:pPr>
              <a:defRPr/>
            </a:pPr>
            <a:r>
              <a:rPr lang="en-US" dirty="0" smtClean="0"/>
              <a:t>where {</a:t>
            </a:r>
          </a:p>
          <a:p>
            <a:pPr>
              <a:defRPr/>
            </a:pPr>
            <a:endParaRPr lang="en-US" dirty="0" smtClean="0"/>
          </a:p>
          <a:p>
            <a:pPr>
              <a:defRPr/>
            </a:pPr>
            <a:r>
              <a:rPr lang="en-US" dirty="0" smtClean="0"/>
              <a:t>  {?part crm:P46B.forms_part_of ?</a:t>
            </a:r>
            <a:r>
              <a:rPr lang="en-US" dirty="0" err="1" smtClean="0"/>
              <a:t>museumObjectMade</a:t>
            </a:r>
            <a:r>
              <a:rPr lang="en-US" dirty="0" smtClean="0"/>
              <a:t> .</a:t>
            </a:r>
          </a:p>
          <a:p>
            <a:pPr>
              <a:defRPr/>
            </a:pPr>
            <a:r>
              <a:rPr lang="en-US" dirty="0" smtClean="0"/>
              <a:t>   ?part crm:P108B.was_produced_by ?made .</a:t>
            </a:r>
          </a:p>
          <a:p>
            <a:pPr>
              <a:defRPr/>
            </a:pPr>
            <a:r>
              <a:rPr lang="en-US" dirty="0" smtClean="0"/>
              <a:t>   ?made </a:t>
            </a:r>
            <a:r>
              <a:rPr lang="en-US" dirty="0" err="1" smtClean="0"/>
              <a:t>bmx:PX.made_in</a:t>
            </a:r>
            <a:r>
              <a:rPr lang="en-US" dirty="0" smtClean="0"/>
              <a:t>  ?place .</a:t>
            </a:r>
          </a:p>
          <a:p>
            <a:pPr>
              <a:defRPr/>
            </a:pPr>
            <a:r>
              <a:rPr lang="en-US" dirty="0" smtClean="0"/>
              <a:t>   ?place geo-</a:t>
            </a:r>
            <a:r>
              <a:rPr lang="en-US" dirty="0" err="1" smtClean="0"/>
              <a:t>ont:parentFeature</a:t>
            </a:r>
            <a:r>
              <a:rPr lang="en-US" dirty="0" smtClean="0"/>
              <a:t> &lt;http://collection.britishmuseum.org/id/thesauri/x17274&gt; . </a:t>
            </a:r>
          </a:p>
          <a:p>
            <a:pPr>
              <a:defRPr/>
            </a:pPr>
            <a:r>
              <a:rPr lang="en-US" dirty="0" smtClean="0"/>
              <a:t>  }</a:t>
            </a:r>
          </a:p>
          <a:p>
            <a:pPr>
              <a:defRPr/>
            </a:pPr>
            <a:r>
              <a:rPr lang="en-US" dirty="0" smtClean="0"/>
              <a:t>UNION</a:t>
            </a:r>
          </a:p>
          <a:p>
            <a:pPr>
              <a:defRPr/>
            </a:pPr>
            <a:r>
              <a:rPr lang="en-US" dirty="0" smtClean="0"/>
              <a:t>  {</a:t>
            </a:r>
          </a:p>
          <a:p>
            <a:pPr>
              <a:defRPr/>
            </a:pPr>
            <a:r>
              <a:rPr lang="en-US" dirty="0" smtClean="0"/>
              <a:t>   ?</a:t>
            </a:r>
            <a:r>
              <a:rPr lang="en-US" dirty="0" err="1" smtClean="0"/>
              <a:t>museumObjectDiscovered</a:t>
            </a:r>
            <a:r>
              <a:rPr lang="en-US" dirty="0" smtClean="0"/>
              <a:t> </a:t>
            </a:r>
            <a:r>
              <a:rPr lang="en-US" dirty="0" err="1" smtClean="0"/>
              <a:t>bmx:PX.was_discovered_by</a:t>
            </a:r>
            <a:r>
              <a:rPr lang="en-US" dirty="0" smtClean="0"/>
              <a:t> ?discovered .</a:t>
            </a:r>
          </a:p>
          <a:p>
            <a:pPr>
              <a:defRPr/>
            </a:pPr>
            <a:r>
              <a:rPr lang="en-US" dirty="0" smtClean="0"/>
              <a:t>   ?discovered crm:P7F.took_place_at ?place .</a:t>
            </a:r>
          </a:p>
          <a:p>
            <a:pPr>
              <a:defRPr/>
            </a:pPr>
            <a:r>
              <a:rPr lang="en-US" dirty="0" smtClean="0"/>
              <a:t>   ?place geo-</a:t>
            </a:r>
            <a:r>
              <a:rPr lang="en-US" dirty="0" err="1" smtClean="0"/>
              <a:t>ont:parentFeature</a:t>
            </a:r>
            <a:r>
              <a:rPr lang="en-US" dirty="0" smtClean="0"/>
              <a:t> &lt;http://collection.britishmuseum.org/id/thesauri/x17274&gt; .</a:t>
            </a:r>
          </a:p>
          <a:p>
            <a:pPr>
              <a:defRPr/>
            </a:pPr>
            <a:r>
              <a:rPr lang="en-US" dirty="0" smtClean="0"/>
              <a:t>  }</a:t>
            </a:r>
          </a:p>
          <a:p>
            <a:pPr>
              <a:defRPr/>
            </a:pPr>
            <a:r>
              <a:rPr lang="en-US" dirty="0" smtClean="0"/>
              <a:t>}</a:t>
            </a:r>
          </a:p>
          <a:p>
            <a:pPr>
              <a:defRPr/>
            </a:pPr>
            <a:endParaRPr lang="bg-BG" dirty="0"/>
          </a:p>
        </p:txBody>
      </p:sp>
      <p:sp>
        <p:nvSpPr>
          <p:cNvPr id="4" name="Slide Number Placeholder 3"/>
          <p:cNvSpPr>
            <a:spLocks noGrp="1"/>
          </p:cNvSpPr>
          <p:nvPr>
            <p:ph type="sldNum" sz="quarter" idx="5"/>
          </p:nvPr>
        </p:nvSpPr>
        <p:spPr/>
        <p:txBody>
          <a:bodyPr/>
          <a:lstStyle/>
          <a:p>
            <a:pPr>
              <a:defRPr/>
            </a:pPr>
            <a:fld id="{3A08AEA2-5118-4542-A50C-B1F231F8073A}" type="slidenum">
              <a:rPr lang="en-GB" smtClean="0"/>
              <a:pPr>
                <a:defRPr/>
              </a:pPr>
              <a:t>18</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2"/>
          <p:cNvSpPr>
            <a:spLocks noChangeShapeType="1"/>
          </p:cNvSpPr>
          <p:nvPr userDrawn="1"/>
        </p:nvSpPr>
        <p:spPr bwMode="auto">
          <a:xfrm>
            <a:off x="3132138" y="5876925"/>
            <a:ext cx="3048000" cy="0"/>
          </a:xfrm>
          <a:prstGeom prst="line">
            <a:avLst/>
          </a:prstGeom>
          <a:noFill/>
          <a:ln w="19050">
            <a:solidFill>
              <a:srgbClr val="F04B26"/>
            </a:solidFill>
            <a:round/>
            <a:headEnd/>
            <a:tailEnd/>
          </a:ln>
          <a:effectLst/>
        </p:spPr>
        <p:txBody>
          <a:bodyPr/>
          <a:lstStyle/>
          <a:p>
            <a:pPr algn="r">
              <a:defRPr/>
            </a:pPr>
            <a:endParaRPr lang="en-US" dirty="0">
              <a:cs typeface="+mn-cs"/>
            </a:endParaRPr>
          </a:p>
        </p:txBody>
      </p:sp>
      <p:sp>
        <p:nvSpPr>
          <p:cNvPr id="63507" name="Rectangle 19"/>
          <p:cNvSpPr>
            <a:spLocks noGrp="1" noChangeArrowheads="1"/>
          </p:cNvSpPr>
          <p:nvPr>
            <p:ph type="subTitle" idx="1"/>
          </p:nvPr>
        </p:nvSpPr>
        <p:spPr>
          <a:xfrm>
            <a:off x="757238" y="4365625"/>
            <a:ext cx="7775575" cy="1273175"/>
          </a:xfrm>
        </p:spPr>
        <p:txBody>
          <a:bodyPr/>
          <a:lstStyle>
            <a:lvl1pPr marL="0" indent="0" algn="ctr">
              <a:buFontTx/>
              <a:buNone/>
              <a:defRPr sz="2400">
                <a:solidFill>
                  <a:srgbClr val="003663"/>
                </a:solidFill>
                <a:latin typeface="Calibri" pitchFamily="34" charset="0"/>
              </a:defRPr>
            </a:lvl1pPr>
          </a:lstStyle>
          <a:p>
            <a:r>
              <a:rPr lang="en-US" dirty="0"/>
              <a:t>Click to edit Master subtitle style</a:t>
            </a:r>
          </a:p>
        </p:txBody>
      </p:sp>
      <p:sp>
        <p:nvSpPr>
          <p:cNvPr id="63513" name="Rectangle 25"/>
          <p:cNvSpPr>
            <a:spLocks noGrp="1" noChangeArrowheads="1"/>
          </p:cNvSpPr>
          <p:nvPr>
            <p:ph type="ctrTitle" sz="quarter"/>
          </p:nvPr>
        </p:nvSpPr>
        <p:spPr>
          <a:xfrm>
            <a:off x="687388" y="2246313"/>
            <a:ext cx="7772400" cy="1470025"/>
          </a:xfrm>
        </p:spPr>
        <p:txBody>
          <a:bodyPr/>
          <a:lstStyle>
            <a:lvl1pPr>
              <a:defRPr sz="4000">
                <a:latin typeface="Calibri" pitchFamily="34" charset="0"/>
              </a:defRPr>
            </a:lvl1pPr>
          </a:lstStyle>
          <a:p>
            <a:r>
              <a:rPr lang="en-US" dirty="0"/>
              <a:t>Click to edit Master title style</a:t>
            </a:r>
          </a:p>
        </p:txBody>
      </p:sp>
      <p:sp>
        <p:nvSpPr>
          <p:cNvPr id="5" name="Rectangle 21"/>
          <p:cNvSpPr>
            <a:spLocks noGrp="1" noChangeArrowheads="1"/>
          </p:cNvSpPr>
          <p:nvPr>
            <p:ph type="dt" sz="half" idx="10"/>
          </p:nvPr>
        </p:nvSpPr>
        <p:spPr>
          <a:xfrm>
            <a:off x="3132138" y="6021388"/>
            <a:ext cx="3024187" cy="404812"/>
          </a:xfrm>
        </p:spPr>
        <p:txBody>
          <a:bodyPr/>
          <a:lstStyle>
            <a:lvl1pPr algn="ctr">
              <a:defRPr sz="2000"/>
            </a:lvl1pPr>
          </a:lstStyle>
          <a:p>
            <a:pPr>
              <a:defRPr/>
            </a:pPr>
            <a:r>
              <a:rPr lang="bg-BG" smtClean="0"/>
              <a:t>July 2011</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9"/>
          <p:cNvSpPr>
            <a:spLocks noGrp="1" noChangeArrowheads="1"/>
          </p:cNvSpPr>
          <p:nvPr>
            <p:ph type="sldNum" sz="quarter" idx="10"/>
          </p:nvPr>
        </p:nvSpPr>
        <p:spPr>
          <a:ln/>
        </p:spPr>
        <p:txBody>
          <a:bodyPr/>
          <a:lstStyle>
            <a:lvl1pPr>
              <a:defRPr/>
            </a:lvl1pPr>
          </a:lstStyle>
          <a:p>
            <a:pPr>
              <a:defRPr/>
            </a:pPr>
            <a:r>
              <a:rPr lang="en-GB"/>
              <a:t>#</a:t>
            </a:r>
            <a:fld id="{95A37BCF-5A43-476D-BC19-BD7ED99A1967}" type="slidenum">
              <a:rPr lang="en-GB"/>
              <a:pPr>
                <a:defRPr/>
              </a:pPr>
              <a:t>‹#›</a:t>
            </a:fld>
            <a:endParaRPr lang="en-GB"/>
          </a:p>
        </p:txBody>
      </p:sp>
      <p:sp>
        <p:nvSpPr>
          <p:cNvPr id="5"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6"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6350"/>
            <a:ext cx="2087562" cy="608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6350"/>
            <a:ext cx="6111875" cy="608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9"/>
          <p:cNvSpPr>
            <a:spLocks noGrp="1" noChangeArrowheads="1"/>
          </p:cNvSpPr>
          <p:nvPr>
            <p:ph type="sldNum" sz="quarter" idx="10"/>
          </p:nvPr>
        </p:nvSpPr>
        <p:spPr>
          <a:ln/>
        </p:spPr>
        <p:txBody>
          <a:bodyPr/>
          <a:lstStyle>
            <a:lvl1pPr>
              <a:defRPr/>
            </a:lvl1pPr>
          </a:lstStyle>
          <a:p>
            <a:pPr>
              <a:defRPr/>
            </a:pPr>
            <a:r>
              <a:rPr lang="en-GB"/>
              <a:t>#</a:t>
            </a:r>
            <a:fld id="{324AC2A8-C971-4614-A685-2A73367E63AC}" type="slidenum">
              <a:rPr lang="en-GB"/>
              <a:pPr>
                <a:defRPr/>
              </a:pPr>
              <a:t>‹#›</a:t>
            </a:fld>
            <a:endParaRPr lang="en-GB"/>
          </a:p>
        </p:txBody>
      </p:sp>
      <p:sp>
        <p:nvSpPr>
          <p:cNvPr id="5"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6"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350"/>
            <a:ext cx="8351837" cy="9747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9750" y="1196975"/>
            <a:ext cx="4064000"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56150" y="1196975"/>
            <a:ext cx="4064000" cy="237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56150" y="3721100"/>
            <a:ext cx="4064000" cy="237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9"/>
          <p:cNvSpPr>
            <a:spLocks noGrp="1" noChangeArrowheads="1"/>
          </p:cNvSpPr>
          <p:nvPr>
            <p:ph type="sldNum" sz="quarter" idx="10"/>
          </p:nvPr>
        </p:nvSpPr>
        <p:spPr>
          <a:ln/>
        </p:spPr>
        <p:txBody>
          <a:bodyPr/>
          <a:lstStyle>
            <a:lvl1pPr>
              <a:defRPr/>
            </a:lvl1pPr>
          </a:lstStyle>
          <a:p>
            <a:pPr>
              <a:defRPr/>
            </a:pPr>
            <a:r>
              <a:rPr lang="en-GB"/>
              <a:t>#</a:t>
            </a:r>
            <a:fld id="{064957AB-5DE7-43F4-AA04-B806458BD9DE}" type="slidenum">
              <a:rPr lang="en-GB"/>
              <a:pPr>
                <a:defRPr/>
              </a:pPr>
              <a:t>‹#›</a:t>
            </a:fld>
            <a:endParaRPr lang="en-GB"/>
          </a:p>
        </p:txBody>
      </p:sp>
      <p:sp>
        <p:nvSpPr>
          <p:cNvPr id="7"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8"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8313" y="6350"/>
            <a:ext cx="8351837" cy="6086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9"/>
          <p:cNvSpPr>
            <a:spLocks noGrp="1" noChangeArrowheads="1"/>
          </p:cNvSpPr>
          <p:nvPr>
            <p:ph type="sldNum" sz="quarter" idx="10"/>
          </p:nvPr>
        </p:nvSpPr>
        <p:spPr>
          <a:ln/>
        </p:spPr>
        <p:txBody>
          <a:bodyPr/>
          <a:lstStyle>
            <a:lvl1pPr>
              <a:defRPr/>
            </a:lvl1pPr>
          </a:lstStyle>
          <a:p>
            <a:pPr>
              <a:defRPr/>
            </a:pPr>
            <a:r>
              <a:rPr lang="en-GB"/>
              <a:t>#</a:t>
            </a:r>
            <a:fld id="{D051C005-49D5-40CD-ADBD-A78C7100BDFF}" type="slidenum">
              <a:rPr lang="en-GB"/>
              <a:pPr>
                <a:defRPr/>
              </a:pPr>
              <a:t>‹#›</a:t>
            </a:fld>
            <a:endParaRPr lang="en-GB"/>
          </a:p>
        </p:txBody>
      </p:sp>
      <p:sp>
        <p:nvSpPr>
          <p:cNvPr id="4"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5"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350"/>
            <a:ext cx="8351837" cy="9747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9750" y="1196975"/>
            <a:ext cx="4064000"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6150" y="1196975"/>
            <a:ext cx="4064000"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9"/>
          <p:cNvSpPr>
            <a:spLocks noGrp="1" noChangeArrowheads="1"/>
          </p:cNvSpPr>
          <p:nvPr>
            <p:ph type="sldNum" sz="quarter" idx="10"/>
          </p:nvPr>
        </p:nvSpPr>
        <p:spPr>
          <a:ln/>
        </p:spPr>
        <p:txBody>
          <a:bodyPr/>
          <a:lstStyle>
            <a:lvl1pPr>
              <a:defRPr/>
            </a:lvl1pPr>
          </a:lstStyle>
          <a:p>
            <a:pPr>
              <a:defRPr/>
            </a:pPr>
            <a:r>
              <a:rPr lang="en-GB"/>
              <a:t>#</a:t>
            </a:r>
            <a:fld id="{C00CFAF8-1B5D-48F8-9E47-D9612EB53117}" type="slidenum">
              <a:rPr lang="en-GB"/>
              <a:pPr>
                <a:defRPr/>
              </a:pPr>
              <a:t>‹#›</a:t>
            </a:fld>
            <a:endParaRPr lang="en-GB"/>
          </a:p>
        </p:txBody>
      </p:sp>
      <p:sp>
        <p:nvSpPr>
          <p:cNvPr id="6"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7"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rgbClr val="F04B26"/>
              </a:buClr>
              <a:defRPr/>
            </a:lvl1pPr>
            <a:lvl2pPr>
              <a:buClr>
                <a:srgbClr val="003663"/>
              </a:buClr>
              <a:buFont typeface="Tahoma" pitchFamily="34" charset="0"/>
              <a:buChar char="–"/>
              <a:defRPr sz="1800"/>
            </a:lvl2pPr>
            <a:lvl3pPr>
              <a:defRPr sz="16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9"/>
          <p:cNvSpPr>
            <a:spLocks noGrp="1" noChangeArrowheads="1"/>
          </p:cNvSpPr>
          <p:nvPr>
            <p:ph type="sldNum" sz="quarter" idx="10"/>
          </p:nvPr>
        </p:nvSpPr>
        <p:spPr>
          <a:ln/>
        </p:spPr>
        <p:txBody>
          <a:bodyPr/>
          <a:lstStyle>
            <a:lvl1pPr>
              <a:defRPr/>
            </a:lvl1pPr>
          </a:lstStyle>
          <a:p>
            <a:pPr>
              <a:defRPr/>
            </a:pPr>
            <a:r>
              <a:rPr lang="en-GB"/>
              <a:t>#</a:t>
            </a:r>
            <a:fld id="{B8A67B68-227B-4A02-AB47-241838CF8F75}" type="slidenum">
              <a:rPr lang="en-GB"/>
              <a:pPr>
                <a:defRPr/>
              </a:pPr>
              <a:t>‹#›</a:t>
            </a:fld>
            <a:endParaRPr lang="en-GB"/>
          </a:p>
        </p:txBody>
      </p:sp>
      <p:sp>
        <p:nvSpPr>
          <p:cNvPr id="5"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6"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9"/>
          <p:cNvSpPr>
            <a:spLocks noGrp="1" noChangeArrowheads="1"/>
          </p:cNvSpPr>
          <p:nvPr>
            <p:ph type="sldNum" sz="quarter" idx="10"/>
          </p:nvPr>
        </p:nvSpPr>
        <p:spPr>
          <a:ln/>
        </p:spPr>
        <p:txBody>
          <a:bodyPr/>
          <a:lstStyle>
            <a:lvl1pPr>
              <a:defRPr/>
            </a:lvl1pPr>
          </a:lstStyle>
          <a:p>
            <a:pPr>
              <a:defRPr/>
            </a:pPr>
            <a:r>
              <a:rPr lang="en-GB"/>
              <a:t>#</a:t>
            </a:r>
            <a:fld id="{E63F442C-79BC-4D2C-ACF0-D5C40460244D}" type="slidenum">
              <a:rPr lang="en-GB"/>
              <a:pPr>
                <a:defRPr/>
              </a:pPr>
              <a:t>‹#›</a:t>
            </a:fld>
            <a:endParaRPr lang="en-GB"/>
          </a:p>
        </p:txBody>
      </p:sp>
      <p:sp>
        <p:nvSpPr>
          <p:cNvPr id="5"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6"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196975"/>
            <a:ext cx="4064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6150" y="1196975"/>
            <a:ext cx="4064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9"/>
          <p:cNvSpPr>
            <a:spLocks noGrp="1" noChangeArrowheads="1"/>
          </p:cNvSpPr>
          <p:nvPr>
            <p:ph type="sldNum" sz="quarter" idx="10"/>
          </p:nvPr>
        </p:nvSpPr>
        <p:spPr>
          <a:ln/>
        </p:spPr>
        <p:txBody>
          <a:bodyPr/>
          <a:lstStyle>
            <a:lvl1pPr>
              <a:defRPr/>
            </a:lvl1pPr>
          </a:lstStyle>
          <a:p>
            <a:pPr>
              <a:defRPr/>
            </a:pPr>
            <a:r>
              <a:rPr lang="en-GB"/>
              <a:t>#</a:t>
            </a:r>
            <a:fld id="{B4E9405D-A84A-4A20-B616-5C70317B5E20}" type="slidenum">
              <a:rPr lang="en-GB"/>
              <a:pPr>
                <a:defRPr/>
              </a:pPr>
              <a:t>‹#›</a:t>
            </a:fld>
            <a:endParaRPr lang="en-GB"/>
          </a:p>
        </p:txBody>
      </p:sp>
      <p:sp>
        <p:nvSpPr>
          <p:cNvPr id="6"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7"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9"/>
          <p:cNvSpPr>
            <a:spLocks noGrp="1" noChangeArrowheads="1"/>
          </p:cNvSpPr>
          <p:nvPr>
            <p:ph type="sldNum" sz="quarter" idx="10"/>
          </p:nvPr>
        </p:nvSpPr>
        <p:spPr>
          <a:ln/>
        </p:spPr>
        <p:txBody>
          <a:bodyPr/>
          <a:lstStyle>
            <a:lvl1pPr>
              <a:defRPr/>
            </a:lvl1pPr>
          </a:lstStyle>
          <a:p>
            <a:pPr>
              <a:defRPr/>
            </a:pPr>
            <a:r>
              <a:rPr lang="en-GB"/>
              <a:t>#</a:t>
            </a:r>
            <a:fld id="{C0D5D5AC-FC05-464B-AEFE-D8294655389E}" type="slidenum">
              <a:rPr lang="en-GB"/>
              <a:pPr>
                <a:defRPr/>
              </a:pPr>
              <a:t>‹#›</a:t>
            </a:fld>
            <a:endParaRPr lang="en-GB"/>
          </a:p>
        </p:txBody>
      </p:sp>
      <p:sp>
        <p:nvSpPr>
          <p:cNvPr id="8"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9"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9"/>
          <p:cNvSpPr>
            <a:spLocks noGrp="1" noChangeArrowheads="1"/>
          </p:cNvSpPr>
          <p:nvPr>
            <p:ph type="sldNum" sz="quarter" idx="10"/>
          </p:nvPr>
        </p:nvSpPr>
        <p:spPr>
          <a:ln/>
        </p:spPr>
        <p:txBody>
          <a:bodyPr/>
          <a:lstStyle>
            <a:lvl1pPr>
              <a:defRPr/>
            </a:lvl1pPr>
          </a:lstStyle>
          <a:p>
            <a:pPr>
              <a:defRPr/>
            </a:pPr>
            <a:r>
              <a:rPr lang="en-GB"/>
              <a:t>#</a:t>
            </a:r>
            <a:fld id="{A56F1B0F-EAB1-43C0-B4DD-6D0725E29522}" type="slidenum">
              <a:rPr lang="en-GB"/>
              <a:pPr>
                <a:defRPr/>
              </a:pPr>
              <a:t>‹#›</a:t>
            </a:fld>
            <a:endParaRPr lang="en-GB"/>
          </a:p>
        </p:txBody>
      </p:sp>
      <p:sp>
        <p:nvSpPr>
          <p:cNvPr id="4"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5"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9"/>
          <p:cNvSpPr>
            <a:spLocks noGrp="1" noChangeArrowheads="1"/>
          </p:cNvSpPr>
          <p:nvPr>
            <p:ph type="sldNum" sz="quarter" idx="10"/>
          </p:nvPr>
        </p:nvSpPr>
        <p:spPr>
          <a:ln/>
        </p:spPr>
        <p:txBody>
          <a:bodyPr/>
          <a:lstStyle>
            <a:lvl1pPr>
              <a:defRPr/>
            </a:lvl1pPr>
          </a:lstStyle>
          <a:p>
            <a:pPr>
              <a:defRPr/>
            </a:pPr>
            <a:r>
              <a:rPr lang="en-GB"/>
              <a:t>#</a:t>
            </a:r>
            <a:fld id="{DE7632E0-78CA-4791-BBD7-EB206B0AF851}" type="slidenum">
              <a:rPr lang="en-GB"/>
              <a:pPr>
                <a:defRPr/>
              </a:pPr>
              <a:t>‹#›</a:t>
            </a:fld>
            <a:endParaRPr lang="en-GB"/>
          </a:p>
        </p:txBody>
      </p:sp>
      <p:sp>
        <p:nvSpPr>
          <p:cNvPr id="3"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4"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9"/>
          <p:cNvSpPr>
            <a:spLocks noGrp="1" noChangeArrowheads="1"/>
          </p:cNvSpPr>
          <p:nvPr>
            <p:ph type="sldNum" sz="quarter" idx="10"/>
          </p:nvPr>
        </p:nvSpPr>
        <p:spPr>
          <a:ln/>
        </p:spPr>
        <p:txBody>
          <a:bodyPr/>
          <a:lstStyle>
            <a:lvl1pPr>
              <a:defRPr/>
            </a:lvl1pPr>
          </a:lstStyle>
          <a:p>
            <a:pPr>
              <a:defRPr/>
            </a:pPr>
            <a:r>
              <a:rPr lang="en-GB"/>
              <a:t>#</a:t>
            </a:r>
            <a:fld id="{92838997-898C-4AC5-8C8D-55BD2CA24145}" type="slidenum">
              <a:rPr lang="en-GB"/>
              <a:pPr>
                <a:defRPr/>
              </a:pPr>
              <a:t>‹#›</a:t>
            </a:fld>
            <a:endParaRPr lang="en-GB"/>
          </a:p>
        </p:txBody>
      </p:sp>
      <p:sp>
        <p:nvSpPr>
          <p:cNvPr id="6"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7"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9"/>
          <p:cNvSpPr>
            <a:spLocks noGrp="1" noChangeArrowheads="1"/>
          </p:cNvSpPr>
          <p:nvPr>
            <p:ph type="sldNum" sz="quarter" idx="10"/>
          </p:nvPr>
        </p:nvSpPr>
        <p:spPr>
          <a:ln/>
        </p:spPr>
        <p:txBody>
          <a:bodyPr/>
          <a:lstStyle>
            <a:lvl1pPr>
              <a:defRPr/>
            </a:lvl1pPr>
          </a:lstStyle>
          <a:p>
            <a:pPr>
              <a:defRPr/>
            </a:pPr>
            <a:r>
              <a:rPr lang="en-GB"/>
              <a:t>#</a:t>
            </a:r>
            <a:fld id="{1B0AA0F7-C079-4040-82F4-FBDED92064C0}" type="slidenum">
              <a:rPr lang="en-GB"/>
              <a:pPr>
                <a:defRPr/>
              </a:pPr>
              <a:t>‹#›</a:t>
            </a:fld>
            <a:endParaRPr lang="en-GB"/>
          </a:p>
        </p:txBody>
      </p:sp>
      <p:sp>
        <p:nvSpPr>
          <p:cNvPr id="6" name="Rectangle 40"/>
          <p:cNvSpPr>
            <a:spLocks noGrp="1" noChangeArrowheads="1"/>
          </p:cNvSpPr>
          <p:nvPr>
            <p:ph type="dt" sz="half" idx="11"/>
          </p:nvPr>
        </p:nvSpPr>
        <p:spPr>
          <a:ln/>
        </p:spPr>
        <p:txBody>
          <a:bodyPr/>
          <a:lstStyle>
            <a:lvl1pPr>
              <a:defRPr/>
            </a:lvl1pPr>
          </a:lstStyle>
          <a:p>
            <a:pPr>
              <a:defRPr/>
            </a:pPr>
            <a:r>
              <a:rPr lang="bg-BG" smtClean="0"/>
              <a:t>July 2011</a:t>
            </a:r>
            <a:endParaRPr lang="en-GB"/>
          </a:p>
        </p:txBody>
      </p:sp>
      <p:sp>
        <p:nvSpPr>
          <p:cNvPr id="7" name="Rectangle 38"/>
          <p:cNvSpPr>
            <a:spLocks noGrp="1" noChangeArrowheads="1"/>
          </p:cNvSpPr>
          <p:nvPr>
            <p:ph type="ftr" sz="quarter" idx="12"/>
          </p:nvPr>
        </p:nvSpPr>
        <p:spPr>
          <a:ln/>
        </p:spPr>
        <p:txBody>
          <a:bodyPr/>
          <a:lstStyle>
            <a:lvl1pPr>
              <a:defRPr/>
            </a:lvl1pPr>
          </a:lstStyle>
          <a:p>
            <a:pPr>
              <a:defRPr/>
            </a:pPr>
            <a:r>
              <a:rPr lang="nb-NO" smtClean="0"/>
              <a:t>DIPP 2013, Veliko Tarnovo, September 2013</a:t>
            </a:r>
            <a:endParaRPr lang="en-GB"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7"/>
          <p:cNvSpPr>
            <a:spLocks noGrp="1" noChangeArrowheads="1"/>
          </p:cNvSpPr>
          <p:nvPr>
            <p:ph type="body" idx="1"/>
          </p:nvPr>
        </p:nvSpPr>
        <p:spPr bwMode="auto">
          <a:xfrm>
            <a:off x="539750" y="1196975"/>
            <a:ext cx="82804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63" name="Rectangle 39"/>
          <p:cNvSpPr>
            <a:spLocks noGrp="1" noChangeArrowheads="1"/>
          </p:cNvSpPr>
          <p:nvPr>
            <p:ph type="sldNum" sz="quarter" idx="4"/>
          </p:nvPr>
        </p:nvSpPr>
        <p:spPr bwMode="auto">
          <a:xfrm>
            <a:off x="8215313" y="6429375"/>
            <a:ext cx="7493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solidFill>
                  <a:srgbClr val="003663"/>
                </a:solidFill>
                <a:latin typeface="Calibri" pitchFamily="34" charset="0"/>
                <a:cs typeface="Arial" pitchFamily="34" charset="0"/>
              </a:defRPr>
            </a:lvl1pPr>
          </a:lstStyle>
          <a:p>
            <a:pPr>
              <a:defRPr/>
            </a:pPr>
            <a:r>
              <a:rPr lang="en-GB"/>
              <a:t>#</a:t>
            </a:r>
            <a:fld id="{5E883AE7-6DCD-4AA6-884D-C7E4A5E0B9EB}" type="slidenum">
              <a:rPr lang="en-GB"/>
              <a:pPr>
                <a:defRPr/>
              </a:pPr>
              <a:t>‹#›</a:t>
            </a:fld>
            <a:endParaRPr lang="en-GB"/>
          </a:p>
        </p:txBody>
      </p:sp>
      <p:sp>
        <p:nvSpPr>
          <p:cNvPr id="1064" name="Rectangle 40"/>
          <p:cNvSpPr>
            <a:spLocks noGrp="1" noChangeArrowheads="1"/>
          </p:cNvSpPr>
          <p:nvPr>
            <p:ph type="dt" sz="half" idx="2"/>
          </p:nvPr>
        </p:nvSpPr>
        <p:spPr bwMode="auto">
          <a:xfrm>
            <a:off x="7072313" y="6435725"/>
            <a:ext cx="107156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solidFill>
                  <a:srgbClr val="003663"/>
                </a:solidFill>
                <a:latin typeface="Calibri" pitchFamily="34" charset="0"/>
                <a:cs typeface="Arial" pitchFamily="34" charset="0"/>
              </a:defRPr>
            </a:lvl1pPr>
          </a:lstStyle>
          <a:p>
            <a:pPr>
              <a:defRPr/>
            </a:pPr>
            <a:r>
              <a:rPr lang="bg-BG" smtClean="0"/>
              <a:t>July 2011</a:t>
            </a:r>
            <a:endParaRPr lang="en-GB"/>
          </a:p>
        </p:txBody>
      </p:sp>
      <p:sp>
        <p:nvSpPr>
          <p:cNvPr id="1065" name="Line 41"/>
          <p:cNvSpPr>
            <a:spLocks noChangeShapeType="1"/>
          </p:cNvSpPr>
          <p:nvPr userDrawn="1"/>
        </p:nvSpPr>
        <p:spPr bwMode="auto">
          <a:xfrm>
            <a:off x="3132138" y="6381750"/>
            <a:ext cx="3043237" cy="0"/>
          </a:xfrm>
          <a:prstGeom prst="line">
            <a:avLst/>
          </a:prstGeom>
          <a:noFill/>
          <a:ln w="19050">
            <a:solidFill>
              <a:srgbClr val="F04B26"/>
            </a:solidFill>
            <a:round/>
            <a:headEnd/>
            <a:tailEnd/>
          </a:ln>
          <a:effectLst/>
        </p:spPr>
        <p:txBody>
          <a:bodyPr/>
          <a:lstStyle/>
          <a:p>
            <a:pPr algn="r">
              <a:defRPr/>
            </a:pPr>
            <a:endParaRPr lang="en-US" dirty="0">
              <a:cs typeface="+mn-cs"/>
            </a:endParaRPr>
          </a:p>
        </p:txBody>
      </p:sp>
      <p:sp>
        <p:nvSpPr>
          <p:cNvPr id="1030" name="Rectangle 65"/>
          <p:cNvSpPr>
            <a:spLocks noGrp="1" noChangeArrowheads="1"/>
          </p:cNvSpPr>
          <p:nvPr>
            <p:ph type="title"/>
          </p:nvPr>
        </p:nvSpPr>
        <p:spPr bwMode="auto">
          <a:xfrm>
            <a:off x="468313" y="6350"/>
            <a:ext cx="8351837" cy="974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07" name="Line 83"/>
          <p:cNvSpPr>
            <a:spLocks noChangeShapeType="1"/>
          </p:cNvSpPr>
          <p:nvPr userDrawn="1"/>
        </p:nvSpPr>
        <p:spPr bwMode="auto">
          <a:xfrm>
            <a:off x="0" y="981075"/>
            <a:ext cx="9144000" cy="0"/>
          </a:xfrm>
          <a:prstGeom prst="line">
            <a:avLst/>
          </a:prstGeom>
          <a:noFill/>
          <a:ln w="19050">
            <a:solidFill>
              <a:srgbClr val="F04B26"/>
            </a:solidFill>
            <a:round/>
            <a:headEnd/>
            <a:tailEnd/>
          </a:ln>
          <a:effectLst/>
        </p:spPr>
        <p:txBody>
          <a:bodyPr/>
          <a:lstStyle/>
          <a:p>
            <a:pPr algn="r">
              <a:defRPr/>
            </a:pPr>
            <a:endParaRPr lang="en-US" dirty="0">
              <a:cs typeface="+mn-cs"/>
            </a:endParaRPr>
          </a:p>
        </p:txBody>
      </p:sp>
      <p:pic>
        <p:nvPicPr>
          <p:cNvPr id="1032" name="Picture 1"/>
          <p:cNvPicPr>
            <a:picLocks noChangeAspect="1" noChangeArrowheads="1"/>
          </p:cNvPicPr>
          <p:nvPr userDrawn="1"/>
        </p:nvPicPr>
        <p:blipFill>
          <a:blip r:embed="rId16" cstate="print"/>
          <a:srcRect/>
          <a:stretch>
            <a:fillRect/>
          </a:stretch>
        </p:blipFill>
        <p:spPr bwMode="auto">
          <a:xfrm>
            <a:off x="360363" y="6407150"/>
            <a:ext cx="1763712" cy="334963"/>
          </a:xfrm>
          <a:prstGeom prst="rect">
            <a:avLst/>
          </a:prstGeom>
          <a:noFill/>
          <a:ln w="9525">
            <a:noFill/>
            <a:miter lim="800000"/>
            <a:headEnd/>
            <a:tailEnd/>
          </a:ln>
        </p:spPr>
      </p:pic>
      <p:sp>
        <p:nvSpPr>
          <p:cNvPr id="1062" name="Rectangle 38"/>
          <p:cNvSpPr>
            <a:spLocks noGrp="1" noChangeArrowheads="1"/>
          </p:cNvSpPr>
          <p:nvPr>
            <p:ph type="ftr" sz="quarter" idx="3"/>
          </p:nvPr>
        </p:nvSpPr>
        <p:spPr bwMode="auto">
          <a:xfrm>
            <a:off x="2268538" y="6429375"/>
            <a:ext cx="475138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solidFill>
                  <a:srgbClr val="003663"/>
                </a:solidFill>
                <a:latin typeface="Calibri" pitchFamily="34" charset="0"/>
                <a:cs typeface="Arial" pitchFamily="34" charset="0"/>
              </a:defRPr>
            </a:lvl1pPr>
          </a:lstStyle>
          <a:p>
            <a:pPr>
              <a:defRPr/>
            </a:pPr>
            <a:r>
              <a:rPr lang="nb-NO" smtClean="0"/>
              <a:t>DIPP 2013, Veliko Tarnovo, September 2013</a:t>
            </a:r>
            <a:endParaRPr lang="en-GB" sz="1400"/>
          </a:p>
        </p:txBody>
      </p:sp>
    </p:spTree>
  </p:cSld>
  <p:clrMap bg1="lt1" tx1="dk1" bg2="lt2" tx2="dk2" accent1="accent1" accent2="accent2" accent3="accent3" accent4="accent4" accent5="accent5" accent6="accent6" hlink="hlink" folHlink="folHlink"/>
  <p:sldLayoutIdLst>
    <p:sldLayoutId id="2147483813"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003663"/>
          </a:solidFill>
          <a:latin typeface="Calibri" pitchFamily="34" charset="0"/>
          <a:ea typeface="+mj-ea"/>
          <a:cs typeface="+mj-cs"/>
        </a:defRPr>
      </a:lvl1pPr>
      <a:lvl2pPr algn="l" rtl="0" eaLnBrk="0" fontAlgn="base" hangingPunct="0">
        <a:spcBef>
          <a:spcPct val="0"/>
        </a:spcBef>
        <a:spcAft>
          <a:spcPct val="0"/>
        </a:spcAft>
        <a:defRPr sz="2800" b="1">
          <a:solidFill>
            <a:srgbClr val="003663"/>
          </a:solidFill>
          <a:latin typeface="Calibri" pitchFamily="34" charset="0"/>
        </a:defRPr>
      </a:lvl2pPr>
      <a:lvl3pPr algn="l" rtl="0" eaLnBrk="0" fontAlgn="base" hangingPunct="0">
        <a:spcBef>
          <a:spcPct val="0"/>
        </a:spcBef>
        <a:spcAft>
          <a:spcPct val="0"/>
        </a:spcAft>
        <a:defRPr sz="2800" b="1">
          <a:solidFill>
            <a:srgbClr val="003663"/>
          </a:solidFill>
          <a:latin typeface="Calibri" pitchFamily="34" charset="0"/>
        </a:defRPr>
      </a:lvl3pPr>
      <a:lvl4pPr algn="l" rtl="0" eaLnBrk="0" fontAlgn="base" hangingPunct="0">
        <a:spcBef>
          <a:spcPct val="0"/>
        </a:spcBef>
        <a:spcAft>
          <a:spcPct val="0"/>
        </a:spcAft>
        <a:defRPr sz="2800" b="1">
          <a:solidFill>
            <a:srgbClr val="003663"/>
          </a:solidFill>
          <a:latin typeface="Calibri" pitchFamily="34" charset="0"/>
        </a:defRPr>
      </a:lvl4pPr>
      <a:lvl5pPr algn="l" rtl="0" eaLnBrk="0" fontAlgn="base" hangingPunct="0">
        <a:spcBef>
          <a:spcPct val="0"/>
        </a:spcBef>
        <a:spcAft>
          <a:spcPct val="0"/>
        </a:spcAft>
        <a:defRPr sz="2800" b="1">
          <a:solidFill>
            <a:srgbClr val="003663"/>
          </a:solidFill>
          <a:latin typeface="Calibri" pitchFamily="34" charset="0"/>
        </a:defRPr>
      </a:lvl5pPr>
      <a:lvl6pPr marL="457200" algn="ctr" rtl="0" fontAlgn="base">
        <a:spcBef>
          <a:spcPct val="0"/>
        </a:spcBef>
        <a:spcAft>
          <a:spcPct val="0"/>
        </a:spcAft>
        <a:defRPr sz="2400" b="1">
          <a:solidFill>
            <a:srgbClr val="007070"/>
          </a:solidFill>
          <a:latin typeface="Tahoma" pitchFamily="34" charset="0"/>
        </a:defRPr>
      </a:lvl6pPr>
      <a:lvl7pPr marL="914400" algn="ctr" rtl="0" fontAlgn="base">
        <a:spcBef>
          <a:spcPct val="0"/>
        </a:spcBef>
        <a:spcAft>
          <a:spcPct val="0"/>
        </a:spcAft>
        <a:defRPr sz="2400" b="1">
          <a:solidFill>
            <a:srgbClr val="007070"/>
          </a:solidFill>
          <a:latin typeface="Tahoma" pitchFamily="34" charset="0"/>
        </a:defRPr>
      </a:lvl7pPr>
      <a:lvl8pPr marL="1371600" algn="ctr" rtl="0" fontAlgn="base">
        <a:spcBef>
          <a:spcPct val="0"/>
        </a:spcBef>
        <a:spcAft>
          <a:spcPct val="0"/>
        </a:spcAft>
        <a:defRPr sz="2400" b="1">
          <a:solidFill>
            <a:srgbClr val="007070"/>
          </a:solidFill>
          <a:latin typeface="Tahoma" pitchFamily="34" charset="0"/>
        </a:defRPr>
      </a:lvl8pPr>
      <a:lvl9pPr marL="1828800" algn="ctr" rtl="0" fontAlgn="base">
        <a:spcBef>
          <a:spcPct val="0"/>
        </a:spcBef>
        <a:spcAft>
          <a:spcPct val="0"/>
        </a:spcAft>
        <a:defRPr sz="2400" b="1">
          <a:solidFill>
            <a:srgbClr val="007070"/>
          </a:solidFill>
          <a:latin typeface="Tahoma" pitchFamily="34" charset="0"/>
        </a:defRPr>
      </a:lvl9pPr>
    </p:titleStyle>
    <p:bodyStyle>
      <a:lvl1pPr marL="342900" indent="-342900" algn="l" rtl="0" eaLnBrk="0" fontAlgn="base" hangingPunct="0">
        <a:spcBef>
          <a:spcPts val="1200"/>
        </a:spcBef>
        <a:spcAft>
          <a:spcPct val="0"/>
        </a:spcAft>
        <a:buClr>
          <a:srgbClr val="F04B26"/>
        </a:buClr>
        <a:buChar char="•"/>
        <a:defRPr sz="24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3663"/>
        </a:buClr>
        <a:buFont typeface="Tahoma" pitchFamily="34" charset="0"/>
        <a:buChar char="–"/>
        <a:defRPr sz="2000">
          <a:solidFill>
            <a:schemeClr val="tx1"/>
          </a:solidFill>
          <a:latin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defRPr>
      </a:lvl3pPr>
      <a:lvl4pPr marL="1600200" indent="-228600" algn="l" rtl="0" eaLnBrk="0" fontAlgn="base" hangingPunct="0">
        <a:spcBef>
          <a:spcPct val="20000"/>
        </a:spcBef>
        <a:spcAft>
          <a:spcPct val="0"/>
        </a:spcAft>
        <a:buChar char="–"/>
        <a:defRPr sz="1200">
          <a:solidFill>
            <a:schemeClr val="tx1"/>
          </a:solidFill>
          <a:latin typeface="Calibri" pitchFamily="34" charset="0"/>
        </a:defRPr>
      </a:lvl4pPr>
      <a:lvl5pPr marL="2057400" indent="-228600" algn="l" rtl="0" eaLnBrk="0" fontAlgn="base" hangingPunct="0">
        <a:spcBef>
          <a:spcPct val="20000"/>
        </a:spcBef>
        <a:spcAft>
          <a:spcPct val="0"/>
        </a:spcAft>
        <a:buChar char="»"/>
        <a:defRPr sz="1200">
          <a:solidFill>
            <a:schemeClr val="tx1"/>
          </a:solidFill>
          <a:latin typeface="Calibri" pitchFamily="34" charset="0"/>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data.europeana.e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translate.googleusercontent.com/translate_c?depth=1&amp;hl=en&amp;rurl=translate.google.com&amp;sl=auto&amp;tl=en&amp;u=http://creativecommons.org/about/cc0&amp;usg=ALkJrhg7L_hlo-MlkriijjZgPx223a_L6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95288" y="1268413"/>
            <a:ext cx="8135937" cy="3960812"/>
          </a:xfrm>
        </p:spPr>
        <p:txBody>
          <a:bodyPr/>
          <a:lstStyle/>
          <a:p>
            <a:pPr algn="ctr"/>
            <a:r>
              <a:rPr lang="en-GB" sz="4800" dirty="0" err="1" smtClean="0"/>
              <a:t>Europeana</a:t>
            </a:r>
            <a:r>
              <a:rPr lang="en-GB" sz="4800" dirty="0" smtClean="0"/>
              <a:t> Creative. </a:t>
            </a:r>
            <a:br>
              <a:rPr lang="en-GB" sz="4800" dirty="0" smtClean="0"/>
            </a:br>
            <a:r>
              <a:rPr lang="en-GB" sz="4800" dirty="0" smtClean="0"/>
              <a:t>EDM Endpoint. Custom Views. </a:t>
            </a:r>
            <a:r>
              <a:rPr lang="en-US" sz="4800" dirty="0" smtClean="0"/>
              <a:t> </a:t>
            </a:r>
            <a:r>
              <a:rPr lang="en-US" sz="3600" i="1" dirty="0" smtClean="0"/>
              <a:t/>
            </a:r>
            <a:br>
              <a:rPr lang="en-US" sz="3600" i="1" dirty="0" smtClean="0"/>
            </a:br>
            <a:r>
              <a:rPr lang="en-US" sz="1000" i="1" dirty="0" smtClean="0"/>
              <a:t> </a:t>
            </a:r>
            <a:br>
              <a:rPr lang="en-US" sz="1000" i="1" dirty="0" smtClean="0"/>
            </a:br>
            <a:r>
              <a:rPr lang="en-US" sz="1000" i="1" dirty="0" smtClean="0"/>
              <a:t/>
            </a:r>
            <a:br>
              <a:rPr lang="en-US" sz="1000" i="1" dirty="0" smtClean="0"/>
            </a:br>
            <a:r>
              <a:rPr lang="en-US" sz="1600" dirty="0" smtClean="0"/>
              <a:t>Dr. Nikola </a:t>
            </a:r>
            <a:r>
              <a:rPr lang="en-US" sz="1600" dirty="0" smtClean="0"/>
              <a:t>Ikonomov</a:t>
            </a:r>
            <a:r>
              <a:rPr lang="en-US" sz="1600" dirty="0" smtClean="0"/>
              <a:t/>
            </a:r>
            <a:br>
              <a:rPr lang="en-US" sz="1600" dirty="0" smtClean="0"/>
            </a:br>
            <a:r>
              <a:rPr lang="en-US" sz="1600" dirty="0" smtClean="0"/>
              <a:t>with Boyan Simeonov, Jana Parvanova and Vladimir Alexiev</a:t>
            </a:r>
            <a:endParaRPr lang="en-US" sz="1600" b="0" dirty="0" smtClean="0"/>
          </a:p>
        </p:txBody>
      </p:sp>
      <p:pic>
        <p:nvPicPr>
          <p:cNvPr id="3075" name="Picture 1"/>
          <p:cNvPicPr>
            <a:picLocks noChangeAspect="1" noChangeArrowheads="1"/>
          </p:cNvPicPr>
          <p:nvPr/>
        </p:nvPicPr>
        <p:blipFill>
          <a:blip r:embed="rId3" cstate="print"/>
          <a:srcRect/>
          <a:stretch>
            <a:fillRect/>
          </a:stretch>
        </p:blipFill>
        <p:spPr bwMode="auto">
          <a:xfrm>
            <a:off x="214313" y="357188"/>
            <a:ext cx="3240087" cy="61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How does one CH object looks like in </a:t>
            </a:r>
            <a:r>
              <a:rPr lang="en-US" dirty="0" err="1" smtClean="0"/>
              <a:t>Europeana</a:t>
            </a:r>
            <a:r>
              <a:rPr lang="en-US" dirty="0" smtClean="0"/>
              <a:t>?</a:t>
            </a:r>
            <a:endParaRPr lang="bg-BG" dirty="0" smtClean="0"/>
          </a:p>
        </p:txBody>
      </p:sp>
      <p:sp>
        <p:nvSpPr>
          <p:cNvPr id="5123" name="Content Placeholder 2"/>
          <p:cNvSpPr>
            <a:spLocks noGrp="1"/>
          </p:cNvSpPr>
          <p:nvPr>
            <p:ph idx="1"/>
          </p:nvPr>
        </p:nvSpPr>
        <p:spPr>
          <a:xfrm>
            <a:off x="468313" y="1125538"/>
            <a:ext cx="8280400" cy="3598862"/>
          </a:xfrm>
        </p:spPr>
        <p:txBody>
          <a:bodyPr/>
          <a:lstStyle/>
          <a:p>
            <a:pPr>
              <a:buFontTx/>
              <a:buNone/>
            </a:pPr>
            <a:r>
              <a:rPr lang="bg-BG" sz="1400" dirty="0" smtClean="0"/>
              <a:t>			</a:t>
            </a: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pic>
        <p:nvPicPr>
          <p:cNvPr id="6" name="Картина 5" descr="Vestnik_1902_1.jpg"/>
          <p:cNvPicPr>
            <a:picLocks noChangeAspect="1"/>
          </p:cNvPicPr>
          <p:nvPr/>
        </p:nvPicPr>
        <p:blipFill>
          <a:blip r:embed="rId2" cstate="print"/>
          <a:stretch>
            <a:fillRect/>
          </a:stretch>
        </p:blipFill>
        <p:spPr>
          <a:xfrm>
            <a:off x="539552" y="1277099"/>
            <a:ext cx="8280920" cy="480455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EDM - the new data structure for </a:t>
            </a:r>
            <a:r>
              <a:rPr lang="en-US" dirty="0" err="1" smtClean="0"/>
              <a:t>Europeana</a:t>
            </a:r>
            <a:endParaRPr lang="bg-BG" dirty="0" smtClean="0"/>
          </a:p>
        </p:txBody>
      </p:sp>
      <p:sp>
        <p:nvSpPr>
          <p:cNvPr id="5123" name="Content Placeholder 2"/>
          <p:cNvSpPr>
            <a:spLocks noGrp="1"/>
          </p:cNvSpPr>
          <p:nvPr>
            <p:ph idx="1"/>
          </p:nvPr>
        </p:nvSpPr>
        <p:spPr>
          <a:xfrm>
            <a:off x="468313" y="1125538"/>
            <a:ext cx="8280400" cy="3598862"/>
          </a:xfrm>
        </p:spPr>
        <p:txBody>
          <a:bodyPr/>
          <a:lstStyle/>
          <a:p>
            <a:pPr>
              <a:buFontTx/>
              <a:buNone/>
            </a:pPr>
            <a:r>
              <a:rPr lang="bg-BG" sz="1400" dirty="0" smtClean="0"/>
              <a:t>			</a:t>
            </a: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pic>
        <p:nvPicPr>
          <p:cNvPr id="6" name="Картина 5" descr="EDM.jpg"/>
          <p:cNvPicPr>
            <a:picLocks noChangeAspect="1"/>
          </p:cNvPicPr>
          <p:nvPr/>
        </p:nvPicPr>
        <p:blipFill>
          <a:blip r:embed="rId2" cstate="print"/>
          <a:stretch>
            <a:fillRect/>
          </a:stretch>
        </p:blipFill>
        <p:spPr>
          <a:xfrm>
            <a:off x="309372" y="1470660"/>
            <a:ext cx="8525256" cy="3916680"/>
          </a:xfrm>
          <a:prstGeom prst="rect">
            <a:avLst/>
          </a:prstGeom>
        </p:spPr>
      </p:pic>
      <p:sp>
        <p:nvSpPr>
          <p:cNvPr id="7" name="Текстово поле 6"/>
          <p:cNvSpPr txBox="1"/>
          <p:nvPr/>
        </p:nvSpPr>
        <p:spPr>
          <a:xfrm>
            <a:off x="395536" y="5517232"/>
            <a:ext cx="8424936" cy="338554"/>
          </a:xfrm>
          <a:prstGeom prst="rect">
            <a:avLst/>
          </a:prstGeom>
          <a:noFill/>
        </p:spPr>
        <p:txBody>
          <a:bodyPr wrap="square" rtlCol="0">
            <a:spAutoFit/>
          </a:bodyPr>
          <a:lstStyle/>
          <a:p>
            <a:r>
              <a:rPr lang="en-US" dirty="0" smtClean="0">
                <a:solidFill>
                  <a:schemeClr val="tx1"/>
                </a:solidFill>
              </a:rPr>
              <a:t>Classes introduced by EDM are in blue, classes in white are re-used from other schemas.</a:t>
            </a:r>
            <a:endParaRPr lang="bg-BG"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What makes EDM different?</a:t>
            </a:r>
            <a:endParaRPr lang="bg-BG" dirty="0" smtClean="0"/>
          </a:p>
        </p:txBody>
      </p:sp>
      <p:sp>
        <p:nvSpPr>
          <p:cNvPr id="5123" name="Content Placeholder 2"/>
          <p:cNvSpPr>
            <a:spLocks noGrp="1"/>
          </p:cNvSpPr>
          <p:nvPr>
            <p:ph idx="1"/>
          </p:nvPr>
        </p:nvSpPr>
        <p:spPr>
          <a:xfrm>
            <a:off x="575048" y="1052736"/>
            <a:ext cx="8568952" cy="5256584"/>
          </a:xfrm>
        </p:spPr>
        <p:txBody>
          <a:bodyPr/>
          <a:lstStyle/>
          <a:p>
            <a:r>
              <a:rPr lang="en-GB" dirty="0" smtClean="0"/>
              <a:t>not built on any particular community standard. </a:t>
            </a:r>
            <a:endParaRPr lang="en-US" dirty="0" smtClean="0"/>
          </a:p>
          <a:p>
            <a:r>
              <a:rPr lang="en-GB" dirty="0" smtClean="0"/>
              <a:t>allows for richer and truly semantic representations of  CHO. </a:t>
            </a:r>
          </a:p>
          <a:p>
            <a:r>
              <a:rPr lang="en-GB" dirty="0" smtClean="0"/>
              <a:t>Integrates </a:t>
            </a:r>
            <a:r>
              <a:rPr lang="en-GB" dirty="0" err="1" smtClean="0"/>
              <a:t>ontologies</a:t>
            </a:r>
            <a:r>
              <a:rPr lang="en-GB" dirty="0" smtClean="0"/>
              <a:t> like SKOS, Dublin Core, and FOAF.</a:t>
            </a:r>
          </a:p>
          <a:p>
            <a:r>
              <a:rPr lang="en-GB" dirty="0" smtClean="0"/>
              <a:t> uses RDFS as meta-model and URIs to identify information about CHO. </a:t>
            </a:r>
          </a:p>
          <a:p>
            <a:r>
              <a:rPr lang="en-GB" dirty="0" smtClean="0"/>
              <a:t>uses OAI-ORE as ontology framework  thus making </a:t>
            </a:r>
            <a:r>
              <a:rPr lang="en-GB" dirty="0" err="1" smtClean="0"/>
              <a:t>Europeana</a:t>
            </a:r>
            <a:r>
              <a:rPr lang="en-GB" dirty="0" smtClean="0"/>
              <a:t> compatible with the Semantic Web paradigm and enables it to become part of the emerging LOD community.</a:t>
            </a:r>
            <a:endParaRPr lang="bg-BG" dirty="0" smtClean="0"/>
          </a:p>
          <a:p>
            <a:r>
              <a:rPr lang="en-GB" dirty="0" smtClean="0"/>
              <a:t>has 3 core classes of resources that result from the package of data provided to </a:t>
            </a:r>
            <a:r>
              <a:rPr lang="en-GB" dirty="0" err="1" smtClean="0"/>
              <a:t>Europeana</a:t>
            </a:r>
            <a:r>
              <a:rPr lang="en-GB" dirty="0" smtClean="0"/>
              <a:t>: </a:t>
            </a:r>
            <a:r>
              <a:rPr lang="en-GB" i="1" dirty="0" err="1" smtClean="0"/>
              <a:t>ProvidedCHO</a:t>
            </a:r>
            <a:r>
              <a:rPr lang="en-GB" i="1" dirty="0" smtClean="0"/>
              <a:t>, </a:t>
            </a:r>
            <a:r>
              <a:rPr lang="en-GB" i="1" dirty="0" err="1" smtClean="0"/>
              <a:t>WebResource</a:t>
            </a:r>
            <a:r>
              <a:rPr lang="en-GB" i="1" dirty="0" smtClean="0"/>
              <a:t> </a:t>
            </a:r>
            <a:r>
              <a:rPr lang="en-GB" dirty="0" smtClean="0"/>
              <a:t>and </a:t>
            </a:r>
            <a:r>
              <a:rPr lang="en-GB" i="1" dirty="0" smtClean="0"/>
              <a:t>Aggregation</a:t>
            </a:r>
            <a:r>
              <a:rPr lang="en-GB" dirty="0" smtClean="0"/>
              <a:t>. Each of them can be subject to corresponding metadata, leading to three core “metadata sections”. </a:t>
            </a:r>
            <a:endParaRPr lang="bg-BG" dirty="0" smtClean="0"/>
          </a:p>
          <a:p>
            <a:endParaRPr lang="bg-BG" dirty="0" smtClean="0"/>
          </a:p>
        </p:txBody>
      </p:sp>
      <p:sp>
        <p:nvSpPr>
          <p:cNvPr id="5126" name="Footer Placeholder 5"/>
          <p:cNvSpPr>
            <a:spLocks noGrp="1"/>
          </p:cNvSpPr>
          <p:nvPr>
            <p:ph type="ftr" sz="quarter" idx="12"/>
          </p:nvPr>
        </p:nvSpPr>
        <p:spPr>
          <a:noFill/>
        </p:spPr>
        <p:txBody>
          <a:bodyPr/>
          <a:lstStyle/>
          <a:p>
            <a:r>
              <a:rPr lang="nb-NO" dirty="0" smtClean="0">
                <a:cs typeface="Arial" charset="0"/>
              </a:rPr>
              <a:t>DIPP 2013, Veliko Tarnovo, September 2013</a:t>
            </a:r>
            <a:endParaRPr lang="en-GB" sz="1400" dirty="0" smtClean="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err="1" smtClean="0"/>
              <a:t>Ontotext’s</a:t>
            </a:r>
            <a:r>
              <a:rPr lang="en-US" dirty="0" smtClean="0"/>
              <a:t> EDM Endpoint</a:t>
            </a:r>
            <a:endParaRPr lang="bg-BG" dirty="0" smtClean="0"/>
          </a:p>
        </p:txBody>
      </p:sp>
      <p:sp>
        <p:nvSpPr>
          <p:cNvPr id="5123" name="Content Placeholder 2"/>
          <p:cNvSpPr>
            <a:spLocks noGrp="1"/>
          </p:cNvSpPr>
          <p:nvPr>
            <p:ph idx="1"/>
          </p:nvPr>
        </p:nvSpPr>
        <p:spPr>
          <a:xfrm>
            <a:off x="323528" y="1052736"/>
            <a:ext cx="8568951" cy="5255790"/>
          </a:xfrm>
        </p:spPr>
        <p:txBody>
          <a:bodyPr/>
          <a:lstStyle/>
          <a:p>
            <a:r>
              <a:rPr lang="en-GB" dirty="0" smtClean="0">
                <a:cs typeface="Arial" pitchFamily="34" charset="0"/>
              </a:rPr>
              <a:t>Endpoint - a specific location for accessing a web service using a specific protocol and data format. EDM (SPARQL) endpoint - a URI to which queries can be sent, and which returns answers to the queries as a response. </a:t>
            </a:r>
            <a:endParaRPr lang="en-US" dirty="0" smtClean="0">
              <a:cs typeface="Arial" pitchFamily="34" charset="0"/>
            </a:endParaRPr>
          </a:p>
          <a:p>
            <a:r>
              <a:rPr lang="en-GB" dirty="0" smtClean="0">
                <a:cs typeface="Arial" pitchFamily="34" charset="0"/>
              </a:rPr>
              <a:t>In December 2012 </a:t>
            </a:r>
            <a:r>
              <a:rPr lang="en-GB" dirty="0" err="1" smtClean="0">
                <a:cs typeface="Arial" pitchFamily="34" charset="0"/>
              </a:rPr>
              <a:t>Ontotext</a:t>
            </a:r>
            <a:r>
              <a:rPr lang="en-GB" dirty="0" smtClean="0">
                <a:cs typeface="Arial" pitchFamily="34" charset="0"/>
              </a:rPr>
              <a:t> launched the </a:t>
            </a:r>
            <a:r>
              <a:rPr lang="en-GB" dirty="0" err="1" smtClean="0">
                <a:cs typeface="Arial" pitchFamily="34" charset="0"/>
              </a:rPr>
              <a:t>Europeana's</a:t>
            </a:r>
            <a:r>
              <a:rPr lang="en-GB" dirty="0" smtClean="0">
                <a:cs typeface="Arial" pitchFamily="34" charset="0"/>
              </a:rPr>
              <a:t> EDM Endpoint, which allows CH data from </a:t>
            </a:r>
            <a:r>
              <a:rPr lang="en-GB" dirty="0" smtClean="0">
                <a:cs typeface="Arial" pitchFamily="34" charset="0"/>
                <a:hlinkClick r:id="rId2"/>
              </a:rPr>
              <a:t>data.europeana.eu</a:t>
            </a:r>
            <a:r>
              <a:rPr lang="en-GB" dirty="0" smtClean="0">
                <a:cs typeface="Arial" pitchFamily="34" charset="0"/>
              </a:rPr>
              <a:t>  to be accessed from applications and to be explored through the UI of the Forest framework.  One billion explicit statements have been loaded in the OWLIM repository and with inference they stack up to about 4 billion distinct retrievable statements. </a:t>
            </a:r>
          </a:p>
          <a:p>
            <a:r>
              <a:rPr lang="en-GB" dirty="0" smtClean="0">
                <a:cs typeface="Arial" pitchFamily="34" charset="0"/>
              </a:rPr>
              <a:t>Ever since </a:t>
            </a:r>
            <a:r>
              <a:rPr lang="en-GB" dirty="0" err="1" smtClean="0">
                <a:cs typeface="Arial" pitchFamily="34" charset="0"/>
              </a:rPr>
              <a:t>Ontotext</a:t>
            </a:r>
            <a:r>
              <a:rPr lang="en-GB" dirty="0" smtClean="0">
                <a:cs typeface="Arial" pitchFamily="34" charset="0"/>
              </a:rPr>
              <a:t> launched the Endpoint, the positive reactions from the community and the number of visitors constantly increased.</a:t>
            </a:r>
            <a:endParaRPr lang="bg-BG" dirty="0" smtClean="0">
              <a:cs typeface="Arial" pitchFamily="34" charset="0"/>
            </a:endParaRPr>
          </a:p>
          <a:p>
            <a:endParaRPr lang="bg-BG" dirty="0" smtClean="0"/>
          </a:p>
          <a:p>
            <a:pPr>
              <a:buFontTx/>
              <a:buNone/>
            </a:pPr>
            <a:r>
              <a:rPr lang="bg-BG" dirty="0" smtClean="0"/>
              <a:t>	</a:t>
            </a:r>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OWLIM</a:t>
            </a:r>
            <a:endParaRPr lang="bg-BG" dirty="0" smtClean="0"/>
          </a:p>
        </p:txBody>
      </p:sp>
      <p:sp>
        <p:nvSpPr>
          <p:cNvPr id="5123" name="Content Placeholder 2"/>
          <p:cNvSpPr>
            <a:spLocks noGrp="1"/>
          </p:cNvSpPr>
          <p:nvPr>
            <p:ph idx="1"/>
          </p:nvPr>
        </p:nvSpPr>
        <p:spPr>
          <a:xfrm>
            <a:off x="467544" y="1556792"/>
            <a:ext cx="8280400" cy="4823742"/>
          </a:xfrm>
        </p:spPr>
        <p:txBody>
          <a:bodyPr/>
          <a:lstStyle/>
          <a:p>
            <a:r>
              <a:rPr lang="en-GB" dirty="0" smtClean="0"/>
              <a:t>The backbone of the EDM Endpoint is OWLIM - a family of semantic repositories, or RDF database management systems, with the following characteristics:</a:t>
            </a:r>
          </a:p>
          <a:p>
            <a:pPr lvl="1"/>
            <a:r>
              <a:rPr lang="en-GB" sz="2400" dirty="0" smtClean="0"/>
              <a:t>native RDF engines, implemented in Java;</a:t>
            </a:r>
            <a:endParaRPr lang="bg-BG" sz="2400" dirty="0" smtClean="0"/>
          </a:p>
          <a:p>
            <a:pPr lvl="1"/>
            <a:r>
              <a:rPr lang="en-GB" sz="2400" dirty="0" smtClean="0"/>
              <a:t>delivering full performance through both Sesame and Jena;</a:t>
            </a:r>
            <a:endParaRPr lang="bg-BG" sz="2400" dirty="0" smtClean="0"/>
          </a:p>
          <a:p>
            <a:pPr lvl="1"/>
            <a:r>
              <a:rPr lang="en-GB" sz="2400" dirty="0" smtClean="0"/>
              <a:t>best scalability, loading and query evaluation performance.</a:t>
            </a:r>
            <a:endParaRPr lang="bg-BG" sz="2400" dirty="0" smtClean="0"/>
          </a:p>
          <a:p>
            <a:r>
              <a:rPr lang="en-GB" dirty="0" smtClean="0"/>
              <a:t>OWLIM comes in 3 editions: OWLIM-</a:t>
            </a:r>
            <a:r>
              <a:rPr lang="en-GB" dirty="0" err="1" smtClean="0"/>
              <a:t>Lite</a:t>
            </a:r>
            <a:r>
              <a:rPr lang="en-GB" dirty="0" smtClean="0"/>
              <a:t>, OWLIM-SE (Standard Edition) and OWLIM-Enterprise. All editions share the same inference mechanisms and semantics. </a:t>
            </a:r>
            <a:endParaRPr lang="bg-BG" dirty="0" smtClean="0"/>
          </a:p>
          <a:p>
            <a:pPr>
              <a:buFontTx/>
              <a:buNone/>
            </a:pPr>
            <a:r>
              <a:rPr lang="bg-BG" dirty="0" smtClean="0"/>
              <a:t>			</a:t>
            </a:r>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Forest framework</a:t>
            </a:r>
            <a:endParaRPr lang="bg-BG" dirty="0"/>
          </a:p>
        </p:txBody>
      </p:sp>
      <p:sp>
        <p:nvSpPr>
          <p:cNvPr id="3" name="Контейнер за съдържание 2"/>
          <p:cNvSpPr>
            <a:spLocks noGrp="1"/>
          </p:cNvSpPr>
          <p:nvPr>
            <p:ph idx="1"/>
          </p:nvPr>
        </p:nvSpPr>
        <p:spPr/>
        <p:txBody>
          <a:bodyPr/>
          <a:lstStyle/>
          <a:p>
            <a:r>
              <a:rPr lang="en-US" dirty="0" smtClean="0"/>
              <a:t>Forest - web interface that brings together tools for execution of SPARQL queries, visual exploration of RDF triples, full text search and integration of popular third-party data visualization components.</a:t>
            </a:r>
          </a:p>
          <a:p>
            <a:r>
              <a:rPr lang="en-US" dirty="0" smtClean="0"/>
              <a:t>Forest is an optimal platform for exploring the data in an OWLIM repository. It is the front end for linked data web services offered by </a:t>
            </a:r>
            <a:r>
              <a:rPr lang="en-US" dirty="0" err="1" smtClean="0"/>
              <a:t>Ontotext</a:t>
            </a:r>
            <a:r>
              <a:rPr lang="en-US" dirty="0" smtClean="0"/>
              <a:t>.  </a:t>
            </a:r>
          </a:p>
          <a:p>
            <a:r>
              <a:rPr lang="en-US" dirty="0" smtClean="0"/>
              <a:t>Forest is used in various client applications </a:t>
            </a:r>
            <a:r>
              <a:rPr lang="en-GB" dirty="0" smtClean="0"/>
              <a:t>providing  a flexible architecture for development of custom functionalities like user-friendly RDF views. </a:t>
            </a:r>
          </a:p>
        </p:txBody>
      </p:sp>
      <p:sp>
        <p:nvSpPr>
          <p:cNvPr id="4" name="Контейнер за долния колонтитул 3"/>
          <p:cNvSpPr>
            <a:spLocks noGrp="1"/>
          </p:cNvSpPr>
          <p:nvPr>
            <p:ph type="ftr" sz="quarter" idx="12"/>
          </p:nvPr>
        </p:nvSpPr>
        <p:spPr/>
        <p:txBody>
          <a:bodyPr/>
          <a:lstStyle/>
          <a:p>
            <a:pPr>
              <a:defRPr/>
            </a:pPr>
            <a:r>
              <a:rPr lang="nb-NO" smtClean="0"/>
              <a:t>DIPP 2013, Veliko Tarnovo, September 2013</a:t>
            </a:r>
            <a:endParaRPr lang="en-GB"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Visualization of a CH object </a:t>
            </a:r>
            <a:endParaRPr lang="bg-BG" dirty="0" smtClean="0"/>
          </a:p>
        </p:txBody>
      </p:sp>
      <p:sp>
        <p:nvSpPr>
          <p:cNvPr id="5123" name="Content Placeholder 2"/>
          <p:cNvSpPr>
            <a:spLocks noGrp="1"/>
          </p:cNvSpPr>
          <p:nvPr>
            <p:ph idx="1"/>
          </p:nvPr>
        </p:nvSpPr>
        <p:spPr>
          <a:xfrm>
            <a:off x="468313" y="1125538"/>
            <a:ext cx="8280400" cy="3598862"/>
          </a:xfrm>
        </p:spPr>
        <p:txBody>
          <a:bodyPr/>
          <a:lstStyle/>
          <a:p>
            <a:pPr>
              <a:buFontTx/>
              <a:buNone/>
            </a:pPr>
            <a:r>
              <a:rPr lang="bg-BG" sz="1400" dirty="0" smtClean="0"/>
              <a:t>			</a:t>
            </a: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pic>
        <p:nvPicPr>
          <p:cNvPr id="5" name="Картина 4" descr="eucr.jpg"/>
          <p:cNvPicPr>
            <a:picLocks noChangeAspect="1"/>
          </p:cNvPicPr>
          <p:nvPr/>
        </p:nvPicPr>
        <p:blipFill>
          <a:blip r:embed="rId2" cstate="print"/>
          <a:stretch>
            <a:fillRect/>
          </a:stretch>
        </p:blipFill>
        <p:spPr>
          <a:xfrm>
            <a:off x="179512" y="1052736"/>
            <a:ext cx="8784976" cy="533096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What is typical for custom views?</a:t>
            </a:r>
            <a:endParaRPr lang="bg-BG" dirty="0"/>
          </a:p>
        </p:txBody>
      </p:sp>
      <p:sp>
        <p:nvSpPr>
          <p:cNvPr id="3" name="Контейнер за съдържание 2"/>
          <p:cNvSpPr>
            <a:spLocks noGrp="1"/>
          </p:cNvSpPr>
          <p:nvPr>
            <p:ph idx="1"/>
          </p:nvPr>
        </p:nvSpPr>
        <p:spPr/>
        <p:txBody>
          <a:bodyPr/>
          <a:lstStyle/>
          <a:p>
            <a:pPr>
              <a:buNone/>
            </a:pPr>
            <a:endParaRPr lang="bg-BG" dirty="0" smtClean="0"/>
          </a:p>
          <a:p>
            <a:pPr lvl="0"/>
            <a:r>
              <a:rPr lang="en-GB" dirty="0" smtClean="0"/>
              <a:t>All triples of all nodes comprising the CHO are shown. Download can be done in JSON, RDF, Turtle, </a:t>
            </a:r>
            <a:r>
              <a:rPr lang="en-GB" dirty="0" err="1" smtClean="0"/>
              <a:t>NTriples</a:t>
            </a:r>
            <a:r>
              <a:rPr lang="en-GB" dirty="0" smtClean="0"/>
              <a:t>. </a:t>
            </a:r>
            <a:endParaRPr lang="bg-BG" dirty="0" smtClean="0"/>
          </a:p>
          <a:p>
            <a:pPr lvl="0"/>
            <a:r>
              <a:rPr lang="en-GB" dirty="0" smtClean="0"/>
              <a:t>A view from the </a:t>
            </a:r>
            <a:r>
              <a:rPr lang="en-GB" dirty="0" err="1" smtClean="0"/>
              <a:t>Europeana</a:t>
            </a:r>
            <a:r>
              <a:rPr lang="en-GB" dirty="0" smtClean="0"/>
              <a:t> portal is shown, including links to the original (source). </a:t>
            </a:r>
            <a:endParaRPr lang="bg-BG" dirty="0" smtClean="0"/>
          </a:p>
          <a:p>
            <a:pPr lvl="0"/>
            <a:r>
              <a:rPr lang="en-GB" dirty="0" smtClean="0"/>
              <a:t>A CHO Graph and connections between the nodes are shown. URLs are shortened. Data is compressed into the node. </a:t>
            </a:r>
            <a:endParaRPr lang="bg-BG" dirty="0" smtClean="0"/>
          </a:p>
          <a:p>
            <a:endParaRPr lang="bg-BG" dirty="0" smtClean="0"/>
          </a:p>
          <a:p>
            <a:endParaRPr lang="bg-BG" dirty="0"/>
          </a:p>
        </p:txBody>
      </p:sp>
      <p:sp>
        <p:nvSpPr>
          <p:cNvPr id="4" name="Контейнер за долния колонтитул 3"/>
          <p:cNvSpPr>
            <a:spLocks noGrp="1"/>
          </p:cNvSpPr>
          <p:nvPr>
            <p:ph type="ftr" sz="quarter" idx="12"/>
          </p:nvPr>
        </p:nvSpPr>
        <p:spPr/>
        <p:txBody>
          <a:bodyPr/>
          <a:lstStyle/>
          <a:p>
            <a:pPr>
              <a:defRPr/>
            </a:pPr>
            <a:r>
              <a:rPr lang="nb-NO" smtClean="0"/>
              <a:t>DIPP 2013, Veliko Tarnovo, September 2013</a:t>
            </a:r>
            <a:endParaRPr lang="en-GB"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8"/>
          <p:cNvSpPr>
            <a:spLocks noGrp="1" noChangeArrowheads="1"/>
          </p:cNvSpPr>
          <p:nvPr>
            <p:ph type="ftr" sz="quarter" idx="12"/>
          </p:nvPr>
        </p:nvSpPr>
        <p:spPr>
          <a:noFill/>
        </p:spPr>
        <p:txBody>
          <a:bodyPr/>
          <a:lstStyle/>
          <a:p>
            <a:r>
              <a:rPr lang="nb-NO" sz="1400" smtClean="0">
                <a:cs typeface="Arial" charset="0"/>
              </a:rPr>
              <a:t>DIPP 2013, Veliko Tarnovo, September 2013</a:t>
            </a:r>
            <a:endParaRPr lang="en-GB" sz="1400" smtClean="0">
              <a:cs typeface="Arial" charset="0"/>
            </a:endParaRPr>
          </a:p>
        </p:txBody>
      </p:sp>
      <p:sp>
        <p:nvSpPr>
          <p:cNvPr id="7173" name="Rectangle 2"/>
          <p:cNvSpPr>
            <a:spLocks noGrp="1" noChangeArrowheads="1"/>
          </p:cNvSpPr>
          <p:nvPr>
            <p:ph type="title"/>
          </p:nvPr>
        </p:nvSpPr>
        <p:spPr>
          <a:xfrm>
            <a:off x="468313" y="0"/>
            <a:ext cx="8351837" cy="974725"/>
          </a:xfrm>
        </p:spPr>
        <p:txBody>
          <a:bodyPr/>
          <a:lstStyle/>
          <a:p>
            <a:r>
              <a:rPr lang="en-US" smtClean="0"/>
              <a:t>  </a:t>
            </a:r>
          </a:p>
        </p:txBody>
      </p:sp>
      <p:sp>
        <p:nvSpPr>
          <p:cNvPr id="7174" name="TextBox 7"/>
          <p:cNvSpPr txBox="1">
            <a:spLocks noChangeArrowheads="1"/>
          </p:cNvSpPr>
          <p:nvPr/>
        </p:nvSpPr>
        <p:spPr bwMode="auto">
          <a:xfrm>
            <a:off x="2214563" y="2786063"/>
            <a:ext cx="4286250" cy="2862262"/>
          </a:xfrm>
          <a:prstGeom prst="rect">
            <a:avLst/>
          </a:prstGeom>
          <a:noFill/>
          <a:ln w="9525">
            <a:noFill/>
            <a:miter lim="800000"/>
            <a:headEnd/>
            <a:tailEnd/>
          </a:ln>
        </p:spPr>
        <p:txBody>
          <a:bodyPr>
            <a:spAutoFit/>
          </a:bodyPr>
          <a:lstStyle/>
          <a:p>
            <a:pPr algn="ctr"/>
            <a:r>
              <a:rPr lang="en-US" dirty="0"/>
              <a:t>          </a:t>
            </a:r>
            <a:r>
              <a:rPr lang="en-US" sz="1800" b="1" dirty="0">
                <a:solidFill>
                  <a:schemeClr val="tx1"/>
                </a:solidFill>
              </a:rPr>
              <a:t>Thank you for your attention!</a:t>
            </a:r>
          </a:p>
          <a:p>
            <a:pPr algn="ctr"/>
            <a:r>
              <a:rPr lang="en-US" sz="1800" b="1" dirty="0">
                <a:solidFill>
                  <a:schemeClr val="tx1"/>
                </a:solidFill>
              </a:rPr>
              <a:t>	          </a:t>
            </a:r>
          </a:p>
          <a:p>
            <a:pPr algn="ctr"/>
            <a:r>
              <a:rPr lang="en-US" sz="1800" b="1" dirty="0" smtClean="0">
                <a:solidFill>
                  <a:schemeClr val="tx1"/>
                </a:solidFill>
              </a:rPr>
              <a:t>Questions?</a:t>
            </a:r>
            <a:endParaRPr lang="en-US" sz="1800" b="1" dirty="0">
              <a:solidFill>
                <a:schemeClr val="tx1"/>
              </a:solidFill>
            </a:endParaRPr>
          </a:p>
          <a:p>
            <a:pPr algn="ctr"/>
            <a:endParaRPr lang="en-US" sz="1800" b="1" dirty="0">
              <a:solidFill>
                <a:schemeClr val="tx1"/>
              </a:solidFill>
            </a:endParaRPr>
          </a:p>
          <a:p>
            <a:pPr algn="ctr"/>
            <a:endParaRPr lang="en-US" sz="1800" b="1" dirty="0">
              <a:solidFill>
                <a:schemeClr val="tx1"/>
              </a:solidFill>
            </a:endParaRPr>
          </a:p>
          <a:p>
            <a:pPr algn="ctr"/>
            <a:endParaRPr lang="en-US" sz="1800" b="1" dirty="0">
              <a:solidFill>
                <a:schemeClr val="tx1"/>
              </a:solidFill>
            </a:endParaRPr>
          </a:p>
          <a:p>
            <a:pPr algn="ctr"/>
            <a:endParaRPr lang="en-US" sz="1800" b="1" dirty="0">
              <a:solidFill>
                <a:schemeClr val="tx1"/>
              </a:solidFill>
            </a:endParaRPr>
          </a:p>
          <a:p>
            <a:pPr algn="ctr"/>
            <a:endParaRPr lang="en-US" sz="1800" b="1" dirty="0">
              <a:solidFill>
                <a:schemeClr val="tx1"/>
              </a:solidFill>
            </a:endParaRPr>
          </a:p>
          <a:p>
            <a:pPr algn="ctr"/>
            <a:endParaRPr lang="en-US" sz="1800" b="1" dirty="0">
              <a:solidFill>
                <a:schemeClr val="tx1"/>
              </a:solidFill>
            </a:endParaRPr>
          </a:p>
          <a:p>
            <a:pPr algn="ctr"/>
            <a:r>
              <a:rPr lang="en-US" sz="1800" b="1" dirty="0" smtClean="0">
                <a:solidFill>
                  <a:schemeClr val="tx1"/>
                </a:solidFill>
              </a:rPr>
              <a:t>nikola.ikonomov@ontotext.com</a:t>
            </a:r>
            <a:endParaRPr lang="bg-BG" sz="18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Content is everything in the digital age</a:t>
            </a:r>
            <a:endParaRPr lang="bg-BG" dirty="0" smtClean="0"/>
          </a:p>
        </p:txBody>
      </p:sp>
      <p:sp>
        <p:nvSpPr>
          <p:cNvPr id="5123" name="Content Placeholder 2"/>
          <p:cNvSpPr>
            <a:spLocks noGrp="1"/>
          </p:cNvSpPr>
          <p:nvPr>
            <p:ph idx="1"/>
          </p:nvPr>
        </p:nvSpPr>
        <p:spPr>
          <a:xfrm>
            <a:off x="468313" y="1125538"/>
            <a:ext cx="8280400" cy="3598862"/>
          </a:xfrm>
        </p:spPr>
        <p:txBody>
          <a:bodyPr/>
          <a:lstStyle/>
          <a:p>
            <a:pPr>
              <a:buFontTx/>
              <a:buNone/>
            </a:pPr>
            <a:r>
              <a:rPr lang="bg-BG" sz="1400" dirty="0" smtClean="0"/>
              <a:t>			</a:t>
            </a: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pic>
        <p:nvPicPr>
          <p:cNvPr id="6" name="Картина 5" descr="content growth1.jpg"/>
          <p:cNvPicPr>
            <a:picLocks noChangeAspect="1"/>
          </p:cNvPicPr>
          <p:nvPr/>
        </p:nvPicPr>
        <p:blipFill>
          <a:blip r:embed="rId2" cstate="print"/>
          <a:stretch>
            <a:fillRect/>
          </a:stretch>
        </p:blipFill>
        <p:spPr>
          <a:xfrm>
            <a:off x="1259632" y="1124744"/>
            <a:ext cx="5184576" cy="3614744"/>
          </a:xfrm>
          <a:prstGeom prst="rect">
            <a:avLst/>
          </a:prstGeom>
        </p:spPr>
      </p:pic>
      <p:sp>
        <p:nvSpPr>
          <p:cNvPr id="7" name="Текстово поле 6"/>
          <p:cNvSpPr txBox="1"/>
          <p:nvPr/>
        </p:nvSpPr>
        <p:spPr>
          <a:xfrm>
            <a:off x="755576" y="4653136"/>
            <a:ext cx="7056784" cy="1569660"/>
          </a:xfrm>
          <a:prstGeom prst="rect">
            <a:avLst/>
          </a:prstGeom>
          <a:noFill/>
        </p:spPr>
        <p:txBody>
          <a:bodyPr wrap="square" rtlCol="0">
            <a:spAutoFit/>
          </a:bodyPr>
          <a:lstStyle/>
          <a:p>
            <a:r>
              <a:rPr lang="en-US" sz="2400" dirty="0" err="1" smtClean="0">
                <a:latin typeface="Calibri" pitchFamily="34" charset="0"/>
              </a:rPr>
              <a:t>Europeana</a:t>
            </a:r>
            <a:r>
              <a:rPr lang="en-US" sz="2400" dirty="0" smtClean="0">
                <a:latin typeface="Calibri" pitchFamily="34" charset="0"/>
              </a:rPr>
              <a:t> - a search portal which links the user to the actual digitized object on the institutions webpage. </a:t>
            </a:r>
          </a:p>
          <a:p>
            <a:r>
              <a:rPr lang="en-US" sz="2400" dirty="0" smtClean="0">
                <a:solidFill>
                  <a:srgbClr val="FF0000"/>
                </a:solidFill>
                <a:latin typeface="Calibri" pitchFamily="34" charset="0"/>
              </a:rPr>
              <a:t>Is this enough?</a:t>
            </a:r>
            <a:r>
              <a:rPr lang="en-US" sz="2400" dirty="0" smtClean="0">
                <a:latin typeface="Calibri" pitchFamily="34" charset="0"/>
              </a:rPr>
              <a:t> How can this huge potential of data be further unleashed?</a:t>
            </a:r>
            <a:endParaRPr lang="bg-BG" sz="24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err="1" smtClean="0"/>
              <a:t>Europeana</a:t>
            </a:r>
            <a:r>
              <a:rPr lang="en-US" dirty="0" smtClean="0"/>
              <a:t> – the next step</a:t>
            </a:r>
            <a:endParaRPr lang="bg-BG" dirty="0" smtClean="0"/>
          </a:p>
        </p:txBody>
      </p:sp>
      <p:sp>
        <p:nvSpPr>
          <p:cNvPr id="5123" name="Content Placeholder 2"/>
          <p:cNvSpPr>
            <a:spLocks noGrp="1"/>
          </p:cNvSpPr>
          <p:nvPr>
            <p:ph idx="1"/>
          </p:nvPr>
        </p:nvSpPr>
        <p:spPr>
          <a:xfrm>
            <a:off x="468313" y="1125538"/>
            <a:ext cx="8280400" cy="4967758"/>
          </a:xfrm>
        </p:spPr>
        <p:txBody>
          <a:bodyPr/>
          <a:lstStyle/>
          <a:p>
            <a:r>
              <a:rPr lang="en-US" dirty="0" smtClean="0">
                <a:latin typeface="Arial" pitchFamily="34" charset="0"/>
                <a:cs typeface="Arial" pitchFamily="34" charset="0"/>
              </a:rPr>
              <a:t>Recently opened up its dataset of over 25 million cultural objects to the public.</a:t>
            </a:r>
          </a:p>
          <a:p>
            <a:r>
              <a:rPr lang="en-US" dirty="0" smtClean="0">
                <a:latin typeface="Arial" pitchFamily="34" charset="0"/>
                <a:cs typeface="Arial" pitchFamily="34" charset="0"/>
              </a:rPr>
              <a:t>the material can be used for any purpose – creative, educational commercial…. </a:t>
            </a:r>
          </a:p>
          <a:p>
            <a:r>
              <a:rPr lang="en-US" dirty="0" smtClean="0">
                <a:latin typeface="Arial" pitchFamily="34" charset="0"/>
                <a:cs typeface="Arial" pitchFamily="34" charset="0"/>
              </a:rPr>
              <a:t>the free availability of this data offers a new boost to the digital economy. The sector of  cultural and creative industries (particularly from the learning, tourism and games sectors) represents 3.3% of EU GDP and is worth over €150 billion in exports. </a:t>
            </a:r>
          </a:p>
          <a:p>
            <a:r>
              <a:rPr lang="en-US" dirty="0" smtClean="0">
                <a:latin typeface="Arial" pitchFamily="34" charset="0"/>
                <a:cs typeface="Arial" pitchFamily="34" charset="0"/>
              </a:rPr>
              <a:t>new and exciting opportunities for app developers, designers and other digital innovators have been created. </a:t>
            </a:r>
            <a:endParaRPr lang="bg-BG" dirty="0" smtClean="0">
              <a:latin typeface="Arial" pitchFamily="34" charset="0"/>
              <a:cs typeface="Arial" pitchFamily="34" charset="0"/>
            </a:endParaRPr>
          </a:p>
          <a:p>
            <a:endParaRPr lang="bg-BG" sz="2400" dirty="0" smtClean="0">
              <a:latin typeface="Arial" pitchFamily="34" charset="0"/>
              <a:cs typeface="Arial" pitchFamily="34" charset="0"/>
            </a:endParaRPr>
          </a:p>
          <a:p>
            <a:pPr>
              <a:buFontTx/>
              <a:buNone/>
            </a:pPr>
            <a:r>
              <a:rPr lang="bg-BG" sz="1400" dirty="0" smtClean="0"/>
              <a:t>		</a:t>
            </a: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Obstacles </a:t>
            </a:r>
            <a:r>
              <a:rPr lang="en-US" dirty="0" smtClean="0">
                <a:cs typeface="Arial" pitchFamily="34" charset="0"/>
              </a:rPr>
              <a:t>and challenges </a:t>
            </a:r>
            <a:endParaRPr lang="bg-BG" dirty="0" smtClean="0"/>
          </a:p>
        </p:txBody>
      </p:sp>
      <p:sp>
        <p:nvSpPr>
          <p:cNvPr id="5123" name="Content Placeholder 2"/>
          <p:cNvSpPr>
            <a:spLocks noGrp="1"/>
          </p:cNvSpPr>
          <p:nvPr>
            <p:ph idx="1"/>
          </p:nvPr>
        </p:nvSpPr>
        <p:spPr>
          <a:xfrm>
            <a:off x="468313" y="1700808"/>
            <a:ext cx="8280400" cy="2952328"/>
          </a:xfrm>
        </p:spPr>
        <p:txBody>
          <a:bodyPr/>
          <a:lstStyle/>
          <a:p>
            <a:r>
              <a:rPr lang="en-US" dirty="0" smtClean="0">
                <a:latin typeface="Arial" pitchFamily="34" charset="0"/>
                <a:cs typeface="Arial" pitchFamily="34" charset="0"/>
              </a:rPr>
              <a:t>Organizational: lack of sustainable environment for experimentation.</a:t>
            </a:r>
            <a:r>
              <a:rPr lang="bg-BG" dirty="0" smtClean="0">
                <a:latin typeface="Arial" pitchFamily="34" charset="0"/>
                <a:cs typeface="Arial" pitchFamily="34" charset="0"/>
              </a:rPr>
              <a:t>		</a:t>
            </a:r>
            <a:r>
              <a:rPr lang="en-US" dirty="0" smtClean="0">
                <a:latin typeface="Arial" pitchFamily="34" charset="0"/>
                <a:cs typeface="Arial" pitchFamily="34" charset="0"/>
              </a:rPr>
              <a:t>. </a:t>
            </a:r>
            <a:endParaRPr lang="bg-BG" dirty="0" smtClean="0">
              <a:latin typeface="Arial" pitchFamily="34" charset="0"/>
              <a:cs typeface="Arial" pitchFamily="34" charset="0"/>
            </a:endParaRPr>
          </a:p>
          <a:p>
            <a:r>
              <a:rPr lang="en-US" dirty="0" smtClean="0">
                <a:latin typeface="Arial" pitchFamily="34" charset="0"/>
                <a:cs typeface="Arial" pitchFamily="34" charset="0"/>
              </a:rPr>
              <a:t>Technical : </a:t>
            </a:r>
            <a:r>
              <a:rPr lang="en-US" dirty="0" err="1" smtClean="0">
                <a:latin typeface="Arial" pitchFamily="34" charset="0"/>
                <a:cs typeface="Arial" pitchFamily="34" charset="0"/>
              </a:rPr>
              <a:t>Europeana</a:t>
            </a:r>
            <a:r>
              <a:rPr lang="en-US" dirty="0" smtClean="0">
                <a:latin typeface="Arial" pitchFamily="34" charset="0"/>
                <a:cs typeface="Arial" pitchFamily="34" charset="0"/>
              </a:rPr>
              <a:t> API doesn’t retrieve content.</a:t>
            </a:r>
          </a:p>
          <a:p>
            <a:r>
              <a:rPr lang="en-US" dirty="0" smtClean="0">
                <a:latin typeface="Arial" pitchFamily="34" charset="0"/>
                <a:cs typeface="Arial" pitchFamily="34" charset="0"/>
              </a:rPr>
              <a:t>Legal : Licensing framework doesn’t cover content  but only metadata.</a:t>
            </a:r>
          </a:p>
          <a:p>
            <a:r>
              <a:rPr lang="en-US" dirty="0" smtClean="0">
                <a:latin typeface="Arial" pitchFamily="34" charset="0"/>
                <a:cs typeface="Arial" pitchFamily="34" charset="0"/>
              </a:rPr>
              <a:t>Cultural: no real-world case studies.</a:t>
            </a:r>
            <a:endParaRPr lang="bg-BG" dirty="0" smtClean="0">
              <a:latin typeface="Arial" pitchFamily="34" charset="0"/>
              <a:cs typeface="Arial" pitchFamily="34" charset="0"/>
            </a:endParaRPr>
          </a:p>
          <a:p>
            <a:pPr>
              <a:buFontTx/>
              <a:buNone/>
            </a:pPr>
            <a:r>
              <a:rPr lang="bg-BG" sz="1400" dirty="0" smtClean="0"/>
              <a:t>	</a:t>
            </a: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The </a:t>
            </a:r>
            <a:r>
              <a:rPr lang="en-US" dirty="0" err="1" smtClean="0"/>
              <a:t>Europeana</a:t>
            </a:r>
            <a:r>
              <a:rPr lang="en-US" dirty="0" smtClean="0"/>
              <a:t> Creative project</a:t>
            </a:r>
            <a:endParaRPr lang="bg-BG" dirty="0" smtClean="0"/>
          </a:p>
        </p:txBody>
      </p:sp>
      <p:sp>
        <p:nvSpPr>
          <p:cNvPr id="5123" name="Content Placeholder 2"/>
          <p:cNvSpPr>
            <a:spLocks noGrp="1"/>
          </p:cNvSpPr>
          <p:nvPr>
            <p:ph idx="1"/>
          </p:nvPr>
        </p:nvSpPr>
        <p:spPr>
          <a:xfrm>
            <a:off x="2339751" y="1125538"/>
            <a:ext cx="6408961" cy="5039766"/>
          </a:xfrm>
        </p:spPr>
        <p:txBody>
          <a:bodyPr/>
          <a:lstStyle/>
          <a:p>
            <a:pPr>
              <a:buNone/>
            </a:pPr>
            <a:r>
              <a:rPr lang="bg-BG" sz="1400" dirty="0" smtClean="0"/>
              <a:t>	</a:t>
            </a:r>
            <a:r>
              <a:rPr lang="en-US" dirty="0" smtClean="0"/>
              <a:t>In September 2012, </a:t>
            </a:r>
            <a:r>
              <a:rPr lang="en-US" dirty="0" err="1" smtClean="0"/>
              <a:t>Europeana</a:t>
            </a:r>
            <a:r>
              <a:rPr lang="en-US" dirty="0" smtClean="0"/>
              <a:t> encouraged the development of innovative applications by:</a:t>
            </a:r>
          </a:p>
          <a:p>
            <a:r>
              <a:rPr lang="en-US" dirty="0" smtClean="0"/>
              <a:t> publishing the metadata for 25 million cultural heritage objects under the terms of the </a:t>
            </a:r>
            <a:r>
              <a:rPr lang="en-US" u="sng" dirty="0" smtClean="0">
                <a:hlinkClick r:id="rId2" tooltip="Creative Commons: About the public domain declaration"/>
              </a:rPr>
              <a:t>Creative Commons Public Domain Dedication 0</a:t>
            </a:r>
            <a:r>
              <a:rPr lang="en-US" dirty="0" smtClean="0"/>
              <a:t> (CC0) license;</a:t>
            </a:r>
          </a:p>
          <a:p>
            <a:r>
              <a:rPr lang="en-US" dirty="0" smtClean="0"/>
              <a:t>providing free and open access to the metadata through API and  Linked Open Data. </a:t>
            </a:r>
          </a:p>
          <a:p>
            <a:r>
              <a:rPr lang="en-US" i="1" dirty="0" err="1" smtClean="0"/>
              <a:t>Europeana</a:t>
            </a:r>
            <a:r>
              <a:rPr lang="en-US" i="1" dirty="0" smtClean="0"/>
              <a:t> Creative</a:t>
            </a:r>
            <a:r>
              <a:rPr lang="en-US" dirty="0" smtClean="0"/>
              <a:t> will not only use this metadata, but also many of the digital objects themselves, which are available for re-use together with the necessary licenses.</a:t>
            </a:r>
            <a:endParaRPr lang="bg-BG" dirty="0" smtClean="0"/>
          </a:p>
          <a:p>
            <a:pPr>
              <a:buFontTx/>
              <a:buNone/>
            </a:pP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pic>
        <p:nvPicPr>
          <p:cNvPr id="5" name="Картина 4" descr="Europeana creative logo.jpg"/>
          <p:cNvPicPr>
            <a:picLocks noChangeAspect="1"/>
          </p:cNvPicPr>
          <p:nvPr/>
        </p:nvPicPr>
        <p:blipFill>
          <a:blip r:embed="rId3" cstate="print"/>
          <a:stretch>
            <a:fillRect/>
          </a:stretch>
        </p:blipFill>
        <p:spPr>
          <a:xfrm>
            <a:off x="323528" y="1412776"/>
            <a:ext cx="1828800" cy="18288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Project objectives 1</a:t>
            </a:r>
            <a:endParaRPr lang="bg-BG" dirty="0" smtClean="0"/>
          </a:p>
        </p:txBody>
      </p:sp>
      <p:sp>
        <p:nvSpPr>
          <p:cNvPr id="5123" name="Content Placeholder 2"/>
          <p:cNvSpPr>
            <a:spLocks noGrp="1"/>
          </p:cNvSpPr>
          <p:nvPr>
            <p:ph idx="1"/>
          </p:nvPr>
        </p:nvSpPr>
        <p:spPr>
          <a:xfrm>
            <a:off x="323528" y="1125538"/>
            <a:ext cx="8640960" cy="4967758"/>
          </a:xfrm>
        </p:spPr>
        <p:txBody>
          <a:bodyPr/>
          <a:lstStyle/>
          <a:p>
            <a:r>
              <a:rPr lang="en-US" dirty="0" smtClean="0"/>
              <a:t>Establish the </a:t>
            </a:r>
            <a:r>
              <a:rPr lang="en-US" dirty="0" err="1" smtClean="0"/>
              <a:t>Europeana</a:t>
            </a:r>
            <a:r>
              <a:rPr lang="en-US" dirty="0" smtClean="0"/>
              <a:t> Open Labs Network for experimentation beginning with four Open Lab affiliates and a virtual space. </a:t>
            </a:r>
          </a:p>
          <a:p>
            <a:r>
              <a:rPr lang="en-US" dirty="0" smtClean="0"/>
              <a:t>Create the </a:t>
            </a:r>
            <a:r>
              <a:rPr lang="en-US" dirty="0" err="1" smtClean="0"/>
              <a:t>Europeana</a:t>
            </a:r>
            <a:r>
              <a:rPr lang="en-US" dirty="0" smtClean="0"/>
              <a:t> Content Re-use Framework which  will extend the </a:t>
            </a:r>
            <a:r>
              <a:rPr lang="en-US" dirty="0" err="1" smtClean="0"/>
              <a:t>Europeana</a:t>
            </a:r>
            <a:r>
              <a:rPr lang="en-US" dirty="0" smtClean="0"/>
              <a:t> Licensing Framework from metadata to content.</a:t>
            </a:r>
          </a:p>
          <a:p>
            <a:r>
              <a:rPr lang="en-US" dirty="0" smtClean="0"/>
              <a:t>Implement the infrastructure and essential  services needed to support  re-use of cultural resources, at the same time boosting creativity and long-term business development.</a:t>
            </a:r>
          </a:p>
          <a:p>
            <a:r>
              <a:rPr lang="en-US" dirty="0" smtClean="0"/>
              <a:t>Create five pilot applications in the thematic areas of History Education, Natural History Education, Tourism, Social Networks and Design. </a:t>
            </a:r>
          </a:p>
          <a:p>
            <a:pPr>
              <a:buFontTx/>
              <a:buNone/>
            </a:pPr>
            <a:r>
              <a:rPr lang="en-US" sz="1400" dirty="0" smtClean="0"/>
              <a:t>		</a:t>
            </a:r>
            <a:endParaRPr lang="en-US"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Project objectives 2</a:t>
            </a:r>
            <a:endParaRPr lang="bg-BG" dirty="0"/>
          </a:p>
        </p:txBody>
      </p:sp>
      <p:sp>
        <p:nvSpPr>
          <p:cNvPr id="3" name="Контейнер за съдържание 2"/>
          <p:cNvSpPr>
            <a:spLocks noGrp="1"/>
          </p:cNvSpPr>
          <p:nvPr>
            <p:ph idx="1"/>
          </p:nvPr>
        </p:nvSpPr>
        <p:spPr>
          <a:xfrm>
            <a:off x="395536" y="1196975"/>
            <a:ext cx="8568952" cy="4895850"/>
          </a:xfrm>
        </p:spPr>
        <p:txBody>
          <a:bodyPr/>
          <a:lstStyle/>
          <a:p>
            <a:r>
              <a:rPr lang="en-US" dirty="0" smtClean="0"/>
              <a:t>Identify, incubate, and spin-off five viable projects into the Creative Industry sector. </a:t>
            </a:r>
          </a:p>
          <a:p>
            <a:r>
              <a:rPr lang="en-US" dirty="0" smtClean="0"/>
              <a:t>Identify business models allowing key stakeholders within the </a:t>
            </a:r>
            <a:r>
              <a:rPr lang="en-US" dirty="0" err="1" smtClean="0"/>
              <a:t>Europeana</a:t>
            </a:r>
            <a:r>
              <a:rPr lang="en-US" dirty="0" smtClean="0"/>
              <a:t> ecosystem to develop products and services based on the Content Re-use Framework.</a:t>
            </a:r>
          </a:p>
          <a:p>
            <a:r>
              <a:rPr lang="en-US" dirty="0" smtClean="0"/>
              <a:t>Evaluate all work streams, while the delivery of pilots and services supports best practice learning.</a:t>
            </a:r>
          </a:p>
          <a:p>
            <a:r>
              <a:rPr lang="en-US" dirty="0" smtClean="0"/>
              <a:t>Project results will be promoted via an extensive stakeholder engagement campaign in the Creative Industries sector and the </a:t>
            </a:r>
            <a:r>
              <a:rPr lang="en-US" dirty="0" err="1" smtClean="0"/>
              <a:t>Europeana</a:t>
            </a:r>
            <a:r>
              <a:rPr lang="en-US" dirty="0" smtClean="0"/>
              <a:t> Network.</a:t>
            </a:r>
          </a:p>
          <a:p>
            <a:endParaRPr lang="bg-BG" dirty="0"/>
          </a:p>
        </p:txBody>
      </p:sp>
      <p:sp>
        <p:nvSpPr>
          <p:cNvPr id="4" name="Контейнер за долния колонтитул 3"/>
          <p:cNvSpPr>
            <a:spLocks noGrp="1"/>
          </p:cNvSpPr>
          <p:nvPr>
            <p:ph type="ftr" sz="quarter" idx="12"/>
          </p:nvPr>
        </p:nvSpPr>
        <p:spPr/>
        <p:txBody>
          <a:bodyPr/>
          <a:lstStyle/>
          <a:p>
            <a:pPr>
              <a:defRPr/>
            </a:pPr>
            <a:r>
              <a:rPr lang="nb-NO" smtClean="0"/>
              <a:t>DIPP 2013, Veliko Tarnovo, September 2013</a:t>
            </a:r>
            <a:endParaRPr lang="en-GB"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The role of </a:t>
            </a:r>
            <a:r>
              <a:rPr lang="en-US" dirty="0" err="1" smtClean="0"/>
              <a:t>Ontotext</a:t>
            </a:r>
            <a:endParaRPr lang="bg-BG" dirty="0" smtClean="0"/>
          </a:p>
        </p:txBody>
      </p:sp>
      <p:sp>
        <p:nvSpPr>
          <p:cNvPr id="5123" name="Content Placeholder 2"/>
          <p:cNvSpPr>
            <a:spLocks noGrp="1"/>
          </p:cNvSpPr>
          <p:nvPr>
            <p:ph idx="1"/>
          </p:nvPr>
        </p:nvSpPr>
        <p:spPr>
          <a:xfrm>
            <a:off x="395536" y="1125538"/>
            <a:ext cx="8496943" cy="5255790"/>
          </a:xfrm>
        </p:spPr>
        <p:txBody>
          <a:bodyPr/>
          <a:lstStyle/>
          <a:p>
            <a:pPr lvl="0"/>
            <a:r>
              <a:rPr lang="en-GB" sz="2000" dirty="0" smtClean="0">
                <a:latin typeface="Arial" pitchFamily="34" charset="0"/>
                <a:cs typeface="Arial" pitchFamily="34" charset="0"/>
              </a:rPr>
              <a:t>Creation of Content Retrieval Services as part of the Content Re-use Framework -  a sophisticated platform for the retrieval of </a:t>
            </a:r>
            <a:r>
              <a:rPr lang="en-GB" sz="2000" dirty="0" err="1" smtClean="0">
                <a:latin typeface="Arial" pitchFamily="34" charset="0"/>
                <a:cs typeface="Arial" pitchFamily="34" charset="0"/>
              </a:rPr>
              <a:t>Europeana</a:t>
            </a:r>
            <a:r>
              <a:rPr lang="en-GB" sz="2000" dirty="0" smtClean="0">
                <a:latin typeface="Arial" pitchFamily="34" charset="0"/>
                <a:cs typeface="Arial" pitchFamily="34" charset="0"/>
              </a:rPr>
              <a:t> metadata and related digital content objects. </a:t>
            </a:r>
          </a:p>
          <a:p>
            <a:pPr lvl="0"/>
            <a:r>
              <a:rPr lang="en-GB" sz="2000" dirty="0" smtClean="0">
                <a:latin typeface="Arial" pitchFamily="34" charset="0"/>
                <a:cs typeface="Arial" pitchFamily="34" charset="0"/>
              </a:rPr>
              <a:t>Deployment of  OWLIM platform for metadata storage and search. </a:t>
            </a:r>
            <a:r>
              <a:rPr lang="en-GB" sz="2000" dirty="0" err="1" smtClean="0">
                <a:latin typeface="Arial" pitchFamily="34" charset="0"/>
                <a:cs typeface="Arial" pitchFamily="34" charset="0"/>
              </a:rPr>
              <a:t>Europeana</a:t>
            </a:r>
            <a:r>
              <a:rPr lang="en-GB" sz="2000" dirty="0" smtClean="0">
                <a:latin typeface="Arial" pitchFamily="34" charset="0"/>
                <a:cs typeface="Arial" pitchFamily="34" charset="0"/>
              </a:rPr>
              <a:t> Creative will make use of this triple store as a central data integration repository.</a:t>
            </a:r>
            <a:endParaRPr lang="bg-BG" sz="2000" dirty="0" smtClean="0">
              <a:latin typeface="Arial" pitchFamily="34" charset="0"/>
              <a:cs typeface="Arial" pitchFamily="34" charset="0"/>
            </a:endParaRPr>
          </a:p>
          <a:p>
            <a:pPr lvl="0"/>
            <a:r>
              <a:rPr lang="en-GB" sz="2000" dirty="0" smtClean="0">
                <a:latin typeface="Arial" pitchFamily="34" charset="0"/>
                <a:cs typeface="Arial" pitchFamily="34" charset="0"/>
              </a:rPr>
              <a:t>Geographic mapping to be used for the creation and management of cultural routes as required by the Tourism pilot.</a:t>
            </a:r>
            <a:endParaRPr lang="bg-BG" sz="2000" dirty="0" smtClean="0">
              <a:latin typeface="Arial" pitchFamily="34" charset="0"/>
              <a:cs typeface="Arial" pitchFamily="34" charset="0"/>
            </a:endParaRPr>
          </a:p>
          <a:p>
            <a:pPr lvl="0"/>
            <a:r>
              <a:rPr lang="en-GB" sz="2000" dirty="0" smtClean="0">
                <a:latin typeface="Arial" pitchFamily="34" charset="0"/>
                <a:cs typeface="Arial" pitchFamily="34" charset="0"/>
              </a:rPr>
              <a:t>Linking to external web resources (e.g. Freebase, </a:t>
            </a:r>
            <a:r>
              <a:rPr lang="en-GB" sz="2000" dirty="0" err="1" smtClean="0">
                <a:latin typeface="Arial" pitchFamily="34" charset="0"/>
                <a:cs typeface="Arial" pitchFamily="34" charset="0"/>
              </a:rPr>
              <a:t>DBpedia</a:t>
            </a:r>
            <a:r>
              <a:rPr lang="en-GB" sz="2000" dirty="0" smtClean="0">
                <a:latin typeface="Arial" pitchFamily="34" charset="0"/>
                <a:cs typeface="Arial" pitchFamily="34" charset="0"/>
              </a:rPr>
              <a:t>, Wikipedia, VIAF, Getty, </a:t>
            </a:r>
            <a:r>
              <a:rPr lang="en-GB" sz="2000" dirty="0" err="1" smtClean="0">
                <a:latin typeface="Arial" pitchFamily="34" charset="0"/>
                <a:cs typeface="Arial" pitchFamily="34" charset="0"/>
              </a:rPr>
              <a:t>Geonames</a:t>
            </a:r>
            <a:r>
              <a:rPr lang="en-GB" sz="2000" dirty="0" smtClean="0">
                <a:latin typeface="Arial" pitchFamily="34" charset="0"/>
                <a:cs typeface="Arial" pitchFamily="34" charset="0"/>
              </a:rPr>
              <a:t>).</a:t>
            </a:r>
            <a:endParaRPr lang="bg-BG" sz="2000" dirty="0" smtClean="0">
              <a:latin typeface="Arial" pitchFamily="34" charset="0"/>
              <a:cs typeface="Arial" pitchFamily="34" charset="0"/>
            </a:endParaRPr>
          </a:p>
          <a:p>
            <a:pPr lvl="0"/>
            <a:r>
              <a:rPr lang="en-GB" sz="2000" dirty="0" smtClean="0">
                <a:latin typeface="Arial" pitchFamily="34" charset="0"/>
                <a:cs typeface="Arial" pitchFamily="34" charset="0"/>
              </a:rPr>
              <a:t>Creation of  services for geo-referencing of data that are required by the Social Networks Pilot. Geo-referenced cultural objects can also be used for location-based services.</a:t>
            </a:r>
            <a:endParaRPr lang="bg-BG" sz="2000" dirty="0" smtClean="0">
              <a:latin typeface="Arial" pitchFamily="34" charset="0"/>
              <a:cs typeface="Arial" pitchFamily="34" charset="0"/>
            </a:endParaRPr>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ESE schema</a:t>
            </a:r>
            <a:endParaRPr lang="bg-BG" dirty="0" smtClean="0"/>
          </a:p>
        </p:txBody>
      </p:sp>
      <p:sp>
        <p:nvSpPr>
          <p:cNvPr id="5123" name="Content Placeholder 2"/>
          <p:cNvSpPr>
            <a:spLocks noGrp="1"/>
          </p:cNvSpPr>
          <p:nvPr>
            <p:ph idx="1"/>
          </p:nvPr>
        </p:nvSpPr>
        <p:spPr>
          <a:xfrm>
            <a:off x="468313" y="1125538"/>
            <a:ext cx="8280400" cy="3598862"/>
          </a:xfrm>
        </p:spPr>
        <p:txBody>
          <a:bodyPr/>
          <a:lstStyle/>
          <a:p>
            <a:pPr>
              <a:buFontTx/>
              <a:buNone/>
            </a:pPr>
            <a:r>
              <a:rPr lang="bg-BG" sz="1400" dirty="0" smtClean="0"/>
              <a:t>			</a:t>
            </a:r>
            <a:endParaRPr lang="bg-BG" dirty="0" smtClean="0"/>
          </a:p>
        </p:txBody>
      </p:sp>
      <p:sp>
        <p:nvSpPr>
          <p:cNvPr id="5126" name="Footer Placeholder 5"/>
          <p:cNvSpPr>
            <a:spLocks noGrp="1"/>
          </p:cNvSpPr>
          <p:nvPr>
            <p:ph type="ftr" sz="quarter" idx="12"/>
          </p:nvPr>
        </p:nvSpPr>
        <p:spPr>
          <a:noFill/>
        </p:spPr>
        <p:txBody>
          <a:bodyPr/>
          <a:lstStyle/>
          <a:p>
            <a:r>
              <a:rPr lang="nb-NO" smtClean="0">
                <a:cs typeface="Arial" charset="0"/>
              </a:rPr>
              <a:t>DIPP 2013, Veliko Tarnovo, September 2013</a:t>
            </a:r>
            <a:endParaRPr lang="en-GB" sz="1400" smtClean="0">
              <a:cs typeface="Arial" charset="0"/>
            </a:endParaRPr>
          </a:p>
        </p:txBody>
      </p:sp>
      <p:pic>
        <p:nvPicPr>
          <p:cNvPr id="6" name="Картина 5" descr="ESE Elemnts.jpg"/>
          <p:cNvPicPr>
            <a:picLocks noChangeAspect="1"/>
          </p:cNvPicPr>
          <p:nvPr/>
        </p:nvPicPr>
        <p:blipFill>
          <a:blip r:embed="rId2" cstate="print"/>
          <a:stretch>
            <a:fillRect/>
          </a:stretch>
        </p:blipFill>
        <p:spPr>
          <a:xfrm>
            <a:off x="683568" y="1124744"/>
            <a:ext cx="3931460" cy="5112568"/>
          </a:xfrm>
          <a:prstGeom prst="rect">
            <a:avLst/>
          </a:prstGeom>
        </p:spPr>
      </p:pic>
      <p:sp>
        <p:nvSpPr>
          <p:cNvPr id="7" name="Правоъгълник 6"/>
          <p:cNvSpPr/>
          <p:nvPr/>
        </p:nvSpPr>
        <p:spPr>
          <a:xfrm>
            <a:off x="4788024" y="1196753"/>
            <a:ext cx="3779912" cy="5262979"/>
          </a:xfrm>
          <a:prstGeom prst="rect">
            <a:avLst/>
          </a:prstGeom>
        </p:spPr>
        <p:txBody>
          <a:bodyPr wrap="square">
            <a:spAutoFit/>
          </a:bodyPr>
          <a:lstStyle/>
          <a:p>
            <a:pPr>
              <a:buFont typeface="Arial" pitchFamily="34" charset="0"/>
              <a:buChar char="•"/>
            </a:pPr>
            <a:r>
              <a:rPr lang="en-GB" dirty="0" smtClean="0"/>
              <a:t> </a:t>
            </a:r>
            <a:r>
              <a:rPr lang="en-GB" sz="2400" dirty="0" smtClean="0">
                <a:latin typeface="Calibri" pitchFamily="34" charset="0"/>
              </a:rPr>
              <a:t>Each of the different heritage sectors represented in </a:t>
            </a:r>
            <a:r>
              <a:rPr lang="en-GB" sz="2400" dirty="0" err="1" smtClean="0">
                <a:latin typeface="Calibri" pitchFamily="34" charset="0"/>
              </a:rPr>
              <a:t>Europeana</a:t>
            </a:r>
            <a:r>
              <a:rPr lang="en-GB" sz="2400" dirty="0" smtClean="0">
                <a:latin typeface="Calibri" pitchFamily="34" charset="0"/>
              </a:rPr>
              <a:t> uses different data standards, and ESE reduces these to the lowest common denominator. </a:t>
            </a:r>
          </a:p>
          <a:p>
            <a:endParaRPr lang="en-GB" sz="2400" dirty="0" smtClean="0">
              <a:latin typeface="Calibri" pitchFamily="34" charset="0"/>
            </a:endParaRPr>
          </a:p>
          <a:p>
            <a:pPr>
              <a:buFont typeface="Arial" pitchFamily="34" charset="0"/>
              <a:buChar char="•"/>
            </a:pPr>
            <a:r>
              <a:rPr lang="en-US" sz="2400" dirty="0" smtClean="0">
                <a:latin typeface="Calibri" pitchFamily="34" charset="0"/>
              </a:rPr>
              <a:t> 15 original Dublin Core (DC) metadata elements, a subset of the DC terms</a:t>
            </a:r>
          </a:p>
          <a:p>
            <a:pPr>
              <a:buFont typeface="Arial" pitchFamily="34" charset="0"/>
              <a:buChar char="•"/>
            </a:pPr>
            <a:endParaRPr lang="en-US" sz="2400" dirty="0" smtClean="0">
              <a:latin typeface="Calibri" pitchFamily="34" charset="0"/>
            </a:endParaRPr>
          </a:p>
          <a:p>
            <a:pPr>
              <a:buFont typeface="Arial" pitchFamily="34" charset="0"/>
              <a:buChar char="•"/>
            </a:pPr>
            <a:r>
              <a:rPr lang="en-US" sz="2400" dirty="0" smtClean="0">
                <a:latin typeface="Calibri" pitchFamily="34" charset="0"/>
              </a:rPr>
              <a:t> a set of twelve elements </a:t>
            </a:r>
          </a:p>
          <a:p>
            <a:r>
              <a:rPr lang="en-US" sz="2400" dirty="0" smtClean="0">
                <a:latin typeface="Calibri" pitchFamily="34" charset="0"/>
              </a:rPr>
              <a:t>which were created to meet </a:t>
            </a:r>
            <a:r>
              <a:rPr lang="en-US" sz="2400" dirty="0" err="1" smtClean="0">
                <a:latin typeface="Calibri" pitchFamily="34" charset="0"/>
              </a:rPr>
              <a:t>Europeana’s</a:t>
            </a:r>
            <a:r>
              <a:rPr lang="en-US" sz="2400" dirty="0" smtClean="0">
                <a:latin typeface="Calibri" pitchFamily="34" charset="0"/>
              </a:rPr>
              <a:t> specific needs.</a:t>
            </a:r>
            <a:endParaRPr lang="bg-BG" sz="2400" dirty="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EFFFEF"/>
      </a:lt1>
      <a:dk2>
        <a:srgbClr val="005500"/>
      </a:dk2>
      <a:lt2>
        <a:srgbClr val="808080"/>
      </a:lt2>
      <a:accent1>
        <a:srgbClr val="00CC99"/>
      </a:accent1>
      <a:accent2>
        <a:srgbClr val="3333CC"/>
      </a:accent2>
      <a:accent3>
        <a:srgbClr val="F6FFF6"/>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rgbClr val="0055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rgbClr val="005500"/>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EFFFEF"/>
        </a:lt1>
        <a:dk2>
          <a:srgbClr val="005500"/>
        </a:dk2>
        <a:lt2>
          <a:srgbClr val="808080"/>
        </a:lt2>
        <a:accent1>
          <a:srgbClr val="00CC99"/>
        </a:accent1>
        <a:accent2>
          <a:srgbClr val="3333CC"/>
        </a:accent2>
        <a:accent3>
          <a:srgbClr val="F6FFF6"/>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68074</TotalTime>
  <Words>1246</Words>
  <Application>Microsoft Office PowerPoint</Application>
  <PresentationFormat>On-screen Show (4:3)</PresentationFormat>
  <Paragraphs>139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Europeana Creative.  EDM Endpoint. Custom Views.      Dr. Nikola Ikonomov with Boyan Simeonov, Jana Parvanova and Vladimir Alexiev</vt:lpstr>
      <vt:lpstr>Content is everything in the digital age</vt:lpstr>
      <vt:lpstr>Europeana – the next step</vt:lpstr>
      <vt:lpstr>Obstacles and challenges </vt:lpstr>
      <vt:lpstr>The Europeana Creative project</vt:lpstr>
      <vt:lpstr>Project objectives 1</vt:lpstr>
      <vt:lpstr>Project objectives 2</vt:lpstr>
      <vt:lpstr>The role of Ontotext</vt:lpstr>
      <vt:lpstr>ESE schema</vt:lpstr>
      <vt:lpstr>How does one CH object looks like in Europeana?</vt:lpstr>
      <vt:lpstr>EDM - the new data structure for Europeana</vt:lpstr>
      <vt:lpstr>What makes EDM different?</vt:lpstr>
      <vt:lpstr>Ontotext’s EDM Endpoint</vt:lpstr>
      <vt:lpstr>OWLIM</vt:lpstr>
      <vt:lpstr>Forest framework</vt:lpstr>
      <vt:lpstr>Visualization of a CH object </vt:lpstr>
      <vt:lpstr>What is typical for custom views?</vt:lpstr>
      <vt:lpstr>  </vt:lpstr>
    </vt:vector>
  </TitlesOfParts>
  <Company>SIRMA AI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Naso</dc:creator>
  <cp:lastModifiedBy>Vladimir Alexiev</cp:lastModifiedBy>
  <cp:revision>1992</cp:revision>
  <dcterms:created xsi:type="dcterms:W3CDTF">2002-01-04T12:28:06Z</dcterms:created>
  <dcterms:modified xsi:type="dcterms:W3CDTF">2013-10-21T08:41:33Z</dcterms:modified>
</cp:coreProperties>
</file>