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1"/>
  </p:notesMasterIdLst>
  <p:sldIdLst>
    <p:sldId id="256" r:id="rId2"/>
    <p:sldId id="257" r:id="rId3"/>
    <p:sldId id="258" r:id="rId4"/>
    <p:sldId id="260" r:id="rId5"/>
    <p:sldId id="261" r:id="rId6"/>
    <p:sldId id="262" r:id="rId7"/>
    <p:sldId id="264" r:id="rId8"/>
    <p:sldId id="263"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216"/>
    <p:restoredTop sz="94991"/>
  </p:normalViewPr>
  <p:slideViewPr>
    <p:cSldViewPr snapToGrid="0">
      <p:cViewPr varScale="1">
        <p:scale>
          <a:sx n="92" d="100"/>
          <a:sy n="92" d="100"/>
        </p:scale>
        <p:origin x="39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2C69C9-433D-7744-9918-0EBD3AD553F7}" type="datetimeFigureOut">
              <a:rPr lang="en-US" smtClean="0"/>
              <a:t>7/31/25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EF1BF6-5EDE-AE49-9F46-2904BCEA64D6}" type="slidenum">
              <a:rPr lang="en-US" smtClean="0"/>
              <a:t>‹#›</a:t>
            </a:fld>
            <a:endParaRPr lang="en-US"/>
          </a:p>
        </p:txBody>
      </p:sp>
    </p:spTree>
    <p:extLst>
      <p:ext uri="{BB962C8B-B14F-4D97-AF65-F5344CB8AC3E}">
        <p14:creationId xmlns:p14="http://schemas.microsoft.com/office/powerpoint/2010/main" val="3421677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EF1BF6-5EDE-AE49-9F46-2904BCEA64D6}" type="slidenum">
              <a:rPr lang="en-US" smtClean="0"/>
              <a:t>8</a:t>
            </a:fld>
            <a:endParaRPr lang="en-US"/>
          </a:p>
        </p:txBody>
      </p:sp>
    </p:spTree>
    <p:extLst>
      <p:ext uri="{BB962C8B-B14F-4D97-AF65-F5344CB8AC3E}">
        <p14:creationId xmlns:p14="http://schemas.microsoft.com/office/powerpoint/2010/main" val="3901757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EF1BF6-5EDE-AE49-9F46-2904BCEA64D6}" type="slidenum">
              <a:rPr lang="en-US" smtClean="0"/>
              <a:t>9</a:t>
            </a:fld>
            <a:endParaRPr lang="en-US"/>
          </a:p>
        </p:txBody>
      </p:sp>
    </p:spTree>
    <p:extLst>
      <p:ext uri="{BB962C8B-B14F-4D97-AF65-F5344CB8AC3E}">
        <p14:creationId xmlns:p14="http://schemas.microsoft.com/office/powerpoint/2010/main" val="21387475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GB"/>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GB"/>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GB"/>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GB"/>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GB"/>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GB"/>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GB"/>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GB"/>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7/31/25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7/31/25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DA512-7388-D118-0702-B31220B45DD1}"/>
              </a:ext>
            </a:extLst>
          </p:cNvPr>
          <p:cNvSpPr>
            <a:spLocks noGrp="1"/>
          </p:cNvSpPr>
          <p:nvPr>
            <p:ph type="ctrTitle"/>
          </p:nvPr>
        </p:nvSpPr>
        <p:spPr>
          <a:xfrm>
            <a:off x="2313709" y="1787236"/>
            <a:ext cx="8846416" cy="2598495"/>
          </a:xfrm>
        </p:spPr>
        <p:txBody>
          <a:bodyPr>
            <a:normAutofit/>
          </a:bodyPr>
          <a:lstStyle/>
          <a:p>
            <a:r>
              <a:rPr lang="en-US" b="1" dirty="0"/>
              <a:t>LIQUIDITY MANAGEMENT AND TOKEN INTERCHANGE SCHEMES</a:t>
            </a:r>
            <a:br>
              <a:rPr lang="en-US" b="1" dirty="0"/>
            </a:br>
            <a:endParaRPr lang="en-US" b="1" dirty="0"/>
          </a:p>
        </p:txBody>
      </p:sp>
      <p:sp>
        <p:nvSpPr>
          <p:cNvPr id="3" name="Subtitle 2">
            <a:extLst>
              <a:ext uri="{FF2B5EF4-FFF2-40B4-BE49-F238E27FC236}">
                <a16:creationId xmlns:a16="http://schemas.microsoft.com/office/drawing/2014/main" id="{2FD1CF26-8507-C24E-CA4A-0A9010175A94}"/>
              </a:ext>
            </a:extLst>
          </p:cNvPr>
          <p:cNvSpPr>
            <a:spLocks noGrp="1"/>
          </p:cNvSpPr>
          <p:nvPr>
            <p:ph type="subTitle" idx="1"/>
          </p:nvPr>
        </p:nvSpPr>
        <p:spPr/>
        <p:txBody>
          <a:bodyPr/>
          <a:lstStyle/>
          <a:p>
            <a:r>
              <a:rPr lang="en-US" dirty="0"/>
              <a:t>DFCRC</a:t>
            </a:r>
          </a:p>
          <a:p>
            <a:r>
              <a:rPr lang="en-US" dirty="0"/>
              <a:t>AP+</a:t>
            </a:r>
          </a:p>
        </p:txBody>
      </p:sp>
    </p:spTree>
    <p:extLst>
      <p:ext uri="{BB962C8B-B14F-4D97-AF65-F5344CB8AC3E}">
        <p14:creationId xmlns:p14="http://schemas.microsoft.com/office/powerpoint/2010/main" val="2946280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F79CE-912A-2F6B-E4D1-5606F2F723DA}"/>
              </a:ext>
            </a:extLst>
          </p:cNvPr>
          <p:cNvSpPr>
            <a:spLocks noGrp="1"/>
          </p:cNvSpPr>
          <p:nvPr>
            <p:ph type="title"/>
          </p:nvPr>
        </p:nvSpPr>
        <p:spPr/>
        <p:txBody>
          <a:bodyPr/>
          <a:lstStyle/>
          <a:p>
            <a:r>
              <a:rPr lang="en-US" b="1" dirty="0"/>
              <a:t>Research Question </a:t>
            </a:r>
            <a:br>
              <a:rPr lang="en-US" b="1" dirty="0"/>
            </a:br>
            <a:endParaRPr lang="en-US" b="1" dirty="0"/>
          </a:p>
        </p:txBody>
      </p:sp>
      <p:sp>
        <p:nvSpPr>
          <p:cNvPr id="3" name="Content Placeholder 2">
            <a:extLst>
              <a:ext uri="{FF2B5EF4-FFF2-40B4-BE49-F238E27FC236}">
                <a16:creationId xmlns:a16="http://schemas.microsoft.com/office/drawing/2014/main" id="{DDB5BF12-7C3A-DCC1-3BBD-0C71A30D0C72}"/>
              </a:ext>
            </a:extLst>
          </p:cNvPr>
          <p:cNvSpPr>
            <a:spLocks noGrp="1"/>
          </p:cNvSpPr>
          <p:nvPr>
            <p:ph idx="1"/>
          </p:nvPr>
        </p:nvSpPr>
        <p:spPr>
          <a:xfrm>
            <a:off x="685801" y="2289550"/>
            <a:ext cx="10131425" cy="3649133"/>
          </a:xfrm>
        </p:spPr>
        <p:txBody>
          <a:bodyPr>
            <a:normAutofit fontScale="92500" lnSpcReduction="20000"/>
          </a:bodyPr>
          <a:lstStyle/>
          <a:p>
            <a:pPr marL="0" indent="0">
              <a:buNone/>
            </a:pPr>
            <a:r>
              <a:rPr lang="en-US" sz="3500" dirty="0"/>
              <a:t>How will the emerging digital token economy affect the management of institutional liquidity?</a:t>
            </a:r>
          </a:p>
          <a:p>
            <a:endParaRPr lang="en-US" sz="2000" dirty="0"/>
          </a:p>
          <a:p>
            <a:r>
              <a:rPr lang="en-US" sz="2600" i="1" dirty="0"/>
              <a:t>What are the liquidity requirements of digital token interchange systems? How do these requirements affect integration with existing financial market infrastructures?</a:t>
            </a:r>
          </a:p>
          <a:p>
            <a:endParaRPr lang="en-US" sz="2600" i="1" dirty="0"/>
          </a:p>
          <a:p>
            <a:r>
              <a:rPr lang="en-US" sz="2600" i="1" dirty="0"/>
              <a:t>How can institutional schemes support resilient and efficient systems for digital token interchange? </a:t>
            </a:r>
          </a:p>
          <a:p>
            <a:endParaRPr lang="en-US" sz="2000" dirty="0"/>
          </a:p>
          <a:p>
            <a:endParaRPr lang="en-US" sz="2000" dirty="0"/>
          </a:p>
        </p:txBody>
      </p:sp>
    </p:spTree>
    <p:extLst>
      <p:ext uri="{BB962C8B-B14F-4D97-AF65-F5344CB8AC3E}">
        <p14:creationId xmlns:p14="http://schemas.microsoft.com/office/powerpoint/2010/main" val="1253423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320813-EFC6-72AD-E678-1DF10BFD3F8B}"/>
              </a:ext>
            </a:extLst>
          </p:cNvPr>
          <p:cNvSpPr>
            <a:spLocks noGrp="1"/>
          </p:cNvSpPr>
          <p:nvPr>
            <p:ph idx="1"/>
          </p:nvPr>
        </p:nvSpPr>
        <p:spPr>
          <a:xfrm>
            <a:off x="685798" y="784123"/>
            <a:ext cx="10980173" cy="2138517"/>
          </a:xfrm>
        </p:spPr>
        <p:txBody>
          <a:bodyPr>
            <a:normAutofit fontScale="92500" lnSpcReduction="20000"/>
          </a:bodyPr>
          <a:lstStyle/>
          <a:p>
            <a:pPr marL="0" indent="0">
              <a:buNone/>
            </a:pPr>
            <a:r>
              <a:rPr lang="en-US" sz="2400" dirty="0"/>
              <a:t>Australian Payments Plus (AP+) is the industry-owned body operating Australia’s critical Payment Schemes; NPP, </a:t>
            </a:r>
            <a:r>
              <a:rPr lang="en-US" sz="2400" dirty="0" err="1"/>
              <a:t>eftpos</a:t>
            </a:r>
            <a:r>
              <a:rPr lang="en-US" sz="2400" dirty="0"/>
              <a:t>, and BPAY. </a:t>
            </a:r>
          </a:p>
          <a:p>
            <a:pPr marL="0" indent="0">
              <a:buNone/>
            </a:pPr>
            <a:r>
              <a:rPr lang="en-US" sz="2400" dirty="0"/>
              <a:t>These Schemes are unified multilateral arrangements that define rules and governance for the use of domestic electronic payment systems by Australian banks.</a:t>
            </a:r>
          </a:p>
          <a:p>
            <a:pPr marL="0" indent="0">
              <a:buNone/>
            </a:pPr>
            <a:r>
              <a:rPr lang="en-US" sz="2400" dirty="0"/>
              <a:t>Institutional liquidity management in the Australian banking system depends on Scheme design for settlement across central-bank money (M0), which currently exists in the form of: </a:t>
            </a:r>
          </a:p>
        </p:txBody>
      </p:sp>
      <p:sp>
        <p:nvSpPr>
          <p:cNvPr id="7" name="Content Placeholder 2">
            <a:extLst>
              <a:ext uri="{FF2B5EF4-FFF2-40B4-BE49-F238E27FC236}">
                <a16:creationId xmlns:a16="http://schemas.microsoft.com/office/drawing/2014/main" id="{B6841FB5-6101-FCBD-7D07-A4E8137AB343}"/>
              </a:ext>
            </a:extLst>
          </p:cNvPr>
          <p:cNvSpPr txBox="1">
            <a:spLocks/>
          </p:cNvSpPr>
          <p:nvPr/>
        </p:nvSpPr>
        <p:spPr>
          <a:xfrm>
            <a:off x="4573229" y="715296"/>
            <a:ext cx="3045541" cy="5427407"/>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2000" dirty="0"/>
          </a:p>
        </p:txBody>
      </p:sp>
      <p:sp>
        <p:nvSpPr>
          <p:cNvPr id="11" name="Content Placeholder 2">
            <a:extLst>
              <a:ext uri="{FF2B5EF4-FFF2-40B4-BE49-F238E27FC236}">
                <a16:creationId xmlns:a16="http://schemas.microsoft.com/office/drawing/2014/main" id="{81523298-C46C-104E-E1E0-FCC909223688}"/>
              </a:ext>
            </a:extLst>
          </p:cNvPr>
          <p:cNvSpPr txBox="1">
            <a:spLocks/>
          </p:cNvSpPr>
          <p:nvPr/>
        </p:nvSpPr>
        <p:spPr>
          <a:xfrm>
            <a:off x="2012988" y="3372465"/>
            <a:ext cx="8166024" cy="2839065"/>
          </a:xfrm>
          <a:prstGeom prst="rect">
            <a:avLst/>
          </a:prstGeom>
          <a:solidFill>
            <a:schemeClr val="accent5">
              <a:lumMod val="20000"/>
              <a:lumOff val="80000"/>
            </a:schemeClr>
          </a:solidFill>
          <a:ln>
            <a:solidFill>
              <a:schemeClr val="accent5">
                <a:lumMod val="20000"/>
                <a:lumOff val="80000"/>
              </a:schemeClr>
            </a:solidFill>
          </a:ln>
        </p:spPr>
        <p:txBody>
          <a:bodyPr vert="horz" lIns="91440" tIns="45720" rIns="91440" bIns="45720" rtlCol="0" anchor="t">
            <a:normAutofit fontScale="925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endParaRPr lang="en-US" sz="300" b="1" dirty="0">
              <a:solidFill>
                <a:schemeClr val="bg1"/>
              </a:solidFill>
            </a:endParaRPr>
          </a:p>
          <a:p>
            <a:pPr marL="0" indent="0">
              <a:buFont typeface="Arial"/>
              <a:buNone/>
            </a:pPr>
            <a:r>
              <a:rPr lang="en-US" sz="2200" b="1" dirty="0">
                <a:solidFill>
                  <a:schemeClr val="bg1"/>
                </a:solidFill>
              </a:rPr>
              <a:t>Exchange Settlement Account (ESA) balances: </a:t>
            </a:r>
            <a:r>
              <a:rPr lang="en-US" sz="2200" dirty="0">
                <a:solidFill>
                  <a:schemeClr val="bg1"/>
                </a:solidFill>
              </a:rPr>
              <a:t>central bank liabilities held by direct participants in the Reserve Bank Information and Transfer System (RITS). These balances are used to settle payments between the 100 ES Account holders – mostly banks, with some other </a:t>
            </a:r>
            <a:r>
              <a:rPr lang="en-US" sz="2200" dirty="0" err="1">
                <a:solidFill>
                  <a:schemeClr val="bg1"/>
                </a:solidFill>
              </a:rPr>
              <a:t>Authorised</a:t>
            </a:r>
            <a:r>
              <a:rPr lang="en-US" sz="2200" dirty="0">
                <a:solidFill>
                  <a:schemeClr val="bg1"/>
                </a:solidFill>
              </a:rPr>
              <a:t> Deposit-taking Institutions and key clearing and settlement facilities.</a:t>
            </a:r>
          </a:p>
          <a:p>
            <a:pPr marL="0" indent="0">
              <a:buFont typeface="Arial"/>
              <a:buNone/>
            </a:pPr>
            <a:r>
              <a:rPr lang="en-US" sz="2200" b="1" dirty="0">
                <a:solidFill>
                  <a:schemeClr val="bg1"/>
                </a:solidFill>
              </a:rPr>
              <a:t>Physical currency: </a:t>
            </a:r>
            <a:r>
              <a:rPr lang="en-US" sz="2200" dirty="0">
                <a:solidFill>
                  <a:schemeClr val="bg1"/>
                </a:solidFill>
              </a:rPr>
              <a:t>(banknotes and coins), held by the public, settling payments outside the banking system</a:t>
            </a:r>
          </a:p>
          <a:p>
            <a:pPr marL="0" indent="0">
              <a:buFont typeface="Arial"/>
              <a:buNone/>
            </a:pPr>
            <a:endParaRPr lang="en-US" dirty="0">
              <a:solidFill>
                <a:schemeClr val="bg1"/>
              </a:solidFill>
            </a:endParaRPr>
          </a:p>
        </p:txBody>
      </p:sp>
    </p:spTree>
    <p:extLst>
      <p:ext uri="{BB962C8B-B14F-4D97-AF65-F5344CB8AC3E}">
        <p14:creationId xmlns:p14="http://schemas.microsoft.com/office/powerpoint/2010/main" val="3903751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5A5AD-A6B0-95FA-2495-4DEC7BFC98CC}"/>
              </a:ext>
            </a:extLst>
          </p:cNvPr>
          <p:cNvSpPr>
            <a:spLocks noGrp="1"/>
          </p:cNvSpPr>
          <p:nvPr>
            <p:ph type="title"/>
          </p:nvPr>
        </p:nvSpPr>
        <p:spPr>
          <a:xfrm>
            <a:off x="685801" y="196651"/>
            <a:ext cx="10131425" cy="1456267"/>
          </a:xfrm>
        </p:spPr>
        <p:txBody>
          <a:bodyPr/>
          <a:lstStyle/>
          <a:p>
            <a:r>
              <a:rPr lang="en-US" b="1" dirty="0"/>
              <a:t>PROJECT ACACIA</a:t>
            </a:r>
          </a:p>
        </p:txBody>
      </p:sp>
      <p:sp>
        <p:nvSpPr>
          <p:cNvPr id="3" name="Content Placeholder 2">
            <a:extLst>
              <a:ext uri="{FF2B5EF4-FFF2-40B4-BE49-F238E27FC236}">
                <a16:creationId xmlns:a16="http://schemas.microsoft.com/office/drawing/2014/main" id="{F4DB150A-B17C-96EF-336D-64AA4AD98206}"/>
              </a:ext>
            </a:extLst>
          </p:cNvPr>
          <p:cNvSpPr>
            <a:spLocks noGrp="1"/>
          </p:cNvSpPr>
          <p:nvPr>
            <p:ph idx="1"/>
          </p:nvPr>
        </p:nvSpPr>
        <p:spPr>
          <a:xfrm>
            <a:off x="685801" y="1460090"/>
            <a:ext cx="11171902" cy="5088198"/>
          </a:xfrm>
        </p:spPr>
        <p:txBody>
          <a:bodyPr anchor="t">
            <a:normAutofit/>
          </a:bodyPr>
          <a:lstStyle/>
          <a:p>
            <a:pPr marL="0" indent="0">
              <a:buNone/>
            </a:pPr>
            <a:r>
              <a:rPr lang="en-US" sz="2400" dirty="0"/>
              <a:t>Institutional adoption of token-based systems has potentially significant implications for liquidity management, financial intermediation, and monetary policy implementation. </a:t>
            </a:r>
          </a:p>
          <a:p>
            <a:pPr marL="0" indent="0">
              <a:buNone/>
            </a:pPr>
            <a:r>
              <a:rPr lang="en-US" sz="2400" dirty="0"/>
              <a:t>Token economies introduce new requirements for instant liquidity to support atomic settlement in asset transaction, but may fragment liquidity supply across multiple token networks and smart contracts. </a:t>
            </a:r>
          </a:p>
          <a:p>
            <a:pPr marL="0" indent="0">
              <a:buNone/>
            </a:pPr>
            <a:r>
              <a:rPr lang="en-US" sz="2400" dirty="0"/>
              <a:t>Private stablecoins – the currently prevailing form of token-based ‘money’ – efficiently settle cross-border payments outside of correspondent banking networks, and may redirect liquidity away from domestic deposits. </a:t>
            </a:r>
          </a:p>
          <a:p>
            <a:pPr marL="0" indent="0">
              <a:buNone/>
            </a:pPr>
            <a:r>
              <a:rPr lang="en-US" sz="2400" dirty="0"/>
              <a:t>Institutional liquidity management may also be affected by programmable token-based money and its fungibility, as well as the introduction of a proposed new form of </a:t>
            </a:r>
            <a:r>
              <a:rPr lang="en-US" sz="2400" dirty="0" err="1"/>
              <a:t>tokenised</a:t>
            </a:r>
            <a:r>
              <a:rPr lang="en-US" sz="2400" dirty="0"/>
              <a:t> (and potentially programmable) digital M0 – </a:t>
            </a:r>
            <a:r>
              <a:rPr lang="en-US" sz="2400" b="1" dirty="0"/>
              <a:t>Central Bank Digital Currency (CBDC). </a:t>
            </a:r>
          </a:p>
        </p:txBody>
      </p:sp>
    </p:spTree>
    <p:extLst>
      <p:ext uri="{BB962C8B-B14F-4D97-AF65-F5344CB8AC3E}">
        <p14:creationId xmlns:p14="http://schemas.microsoft.com/office/powerpoint/2010/main" val="27791371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66B6D-ED49-F973-4EC0-FACCB1F1E931}"/>
              </a:ext>
            </a:extLst>
          </p:cNvPr>
          <p:cNvSpPr>
            <a:spLocks noGrp="1"/>
          </p:cNvSpPr>
          <p:nvPr>
            <p:ph type="title"/>
          </p:nvPr>
        </p:nvSpPr>
        <p:spPr>
          <a:xfrm>
            <a:off x="685801" y="163373"/>
            <a:ext cx="10131425" cy="1456267"/>
          </a:xfrm>
        </p:spPr>
        <p:txBody>
          <a:bodyPr/>
          <a:lstStyle/>
          <a:p>
            <a:r>
              <a:rPr lang="en-US" b="1" dirty="0"/>
              <a:t>CBDCs &amp; STABLECOINS</a:t>
            </a:r>
          </a:p>
        </p:txBody>
      </p:sp>
      <p:sp>
        <p:nvSpPr>
          <p:cNvPr id="3" name="Content Placeholder 2">
            <a:extLst>
              <a:ext uri="{FF2B5EF4-FFF2-40B4-BE49-F238E27FC236}">
                <a16:creationId xmlns:a16="http://schemas.microsoft.com/office/drawing/2014/main" id="{4947D1F3-5956-CE40-C7E1-FD2A5219FEA6}"/>
              </a:ext>
            </a:extLst>
          </p:cNvPr>
          <p:cNvSpPr>
            <a:spLocks noGrp="1"/>
          </p:cNvSpPr>
          <p:nvPr>
            <p:ph idx="1"/>
          </p:nvPr>
        </p:nvSpPr>
        <p:spPr>
          <a:xfrm>
            <a:off x="685801" y="1318862"/>
            <a:ext cx="10980173" cy="5167944"/>
          </a:xfrm>
        </p:spPr>
        <p:txBody>
          <a:bodyPr>
            <a:normAutofit fontScale="92500" lnSpcReduction="10000"/>
          </a:bodyPr>
          <a:lstStyle/>
          <a:p>
            <a:pPr marL="0" indent="0">
              <a:buNone/>
            </a:pPr>
            <a:r>
              <a:rPr lang="en-US" sz="2400" b="1" dirty="0"/>
              <a:t>CBDC could made available for retail use by the public – similarly to physical cash – or restricted in its availability to wholesale use by approved institutions – similarly to ESA balances. </a:t>
            </a:r>
          </a:p>
          <a:p>
            <a:r>
              <a:rPr lang="en-US" sz="2400" dirty="0"/>
              <a:t>China’s e-CNY CBDC that was first introduced into circulation in 2022 </a:t>
            </a:r>
          </a:p>
          <a:p>
            <a:r>
              <a:rPr lang="en-US" sz="2400" dirty="0"/>
              <a:t>Digital euro CBDC is currently in development by the European Central Bank</a:t>
            </a:r>
          </a:p>
          <a:p>
            <a:r>
              <a:rPr lang="en-US" sz="2400" dirty="0"/>
              <a:t>Multiple ongoing research projects for wholesale cross-border payments being undertaken collaboratively by multiple central banks and the Bank for International Settlements. </a:t>
            </a:r>
          </a:p>
          <a:p>
            <a:pPr marL="0" indent="0">
              <a:buNone/>
            </a:pPr>
            <a:r>
              <a:rPr lang="en-US" sz="2400" dirty="0"/>
              <a:t>The United States is an exception among major economies in rejecting CBDC development, instead legislating to establish fully </a:t>
            </a:r>
            <a:r>
              <a:rPr lang="en-US" sz="2400" dirty="0" err="1"/>
              <a:t>collateralised</a:t>
            </a:r>
            <a:r>
              <a:rPr lang="en-US" sz="2400" dirty="0"/>
              <a:t> private stablecoins as the preferred form of </a:t>
            </a:r>
            <a:r>
              <a:rPr lang="en-US" sz="2400" dirty="0" err="1"/>
              <a:t>tokenised</a:t>
            </a:r>
            <a:r>
              <a:rPr lang="en-US" sz="2400" dirty="0"/>
              <a:t> digital money. Stablecoin regulations introduced in the 2025 GENIUS Act aim to support confidence in US-dollar-denominated stablecoins and their international wholesale and retail adoption. </a:t>
            </a:r>
          </a:p>
          <a:p>
            <a:pPr marL="0" indent="0">
              <a:buNone/>
            </a:pPr>
            <a:r>
              <a:rPr lang="en-US" sz="2400" dirty="0"/>
              <a:t>Stablecoin integration and related technologies are currently being pursued by Visa and MasterCard, the primary international competitors to AP+ operating in Australia.</a:t>
            </a:r>
          </a:p>
        </p:txBody>
      </p:sp>
    </p:spTree>
    <p:extLst>
      <p:ext uri="{BB962C8B-B14F-4D97-AF65-F5344CB8AC3E}">
        <p14:creationId xmlns:p14="http://schemas.microsoft.com/office/powerpoint/2010/main" val="3561171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B1D4F-56C2-B49D-FC5B-58E87A88F736}"/>
              </a:ext>
            </a:extLst>
          </p:cNvPr>
          <p:cNvSpPr>
            <a:spLocks noGrp="1"/>
          </p:cNvSpPr>
          <p:nvPr>
            <p:ph type="title"/>
          </p:nvPr>
        </p:nvSpPr>
        <p:spPr>
          <a:xfrm>
            <a:off x="644236" y="211393"/>
            <a:ext cx="10131425" cy="1456267"/>
          </a:xfrm>
        </p:spPr>
        <p:txBody>
          <a:bodyPr/>
          <a:lstStyle/>
          <a:p>
            <a:r>
              <a:rPr lang="en-US" b="1" dirty="0"/>
              <a:t>A FUTURE PAYMENTS SCHEME</a:t>
            </a:r>
          </a:p>
        </p:txBody>
      </p:sp>
      <p:sp>
        <p:nvSpPr>
          <p:cNvPr id="3" name="Content Placeholder 2">
            <a:extLst>
              <a:ext uri="{FF2B5EF4-FFF2-40B4-BE49-F238E27FC236}">
                <a16:creationId xmlns:a16="http://schemas.microsoft.com/office/drawing/2014/main" id="{A9461083-F473-4609-2C41-C113F9DF8B57}"/>
              </a:ext>
            </a:extLst>
          </p:cNvPr>
          <p:cNvSpPr>
            <a:spLocks noGrp="1"/>
          </p:cNvSpPr>
          <p:nvPr>
            <p:ph idx="1"/>
          </p:nvPr>
        </p:nvSpPr>
        <p:spPr>
          <a:xfrm>
            <a:off x="644236" y="1843548"/>
            <a:ext cx="5410199" cy="4774654"/>
          </a:xfrm>
        </p:spPr>
        <p:txBody>
          <a:bodyPr>
            <a:normAutofit/>
          </a:bodyPr>
          <a:lstStyle/>
          <a:p>
            <a:pPr marL="0" indent="0">
              <a:lnSpc>
                <a:spcPct val="110000"/>
              </a:lnSpc>
              <a:buNone/>
            </a:pPr>
            <a:r>
              <a:rPr lang="en-US" sz="2000" dirty="0"/>
              <a:t>Bridging Australia’s traditional payment systems with novel digital platforms supporting </a:t>
            </a:r>
            <a:r>
              <a:rPr lang="en-US" sz="2000" b="1" dirty="0" err="1"/>
              <a:t>tokenised</a:t>
            </a:r>
            <a:r>
              <a:rPr lang="en-US" sz="2000" b="1" dirty="0"/>
              <a:t> money </a:t>
            </a:r>
            <a:r>
              <a:rPr lang="en-US" sz="2000" dirty="0"/>
              <a:t>(CBDCs, regulated stablecoins and </a:t>
            </a:r>
            <a:r>
              <a:rPr lang="en-US" sz="2000" dirty="0" err="1"/>
              <a:t>tokenised</a:t>
            </a:r>
            <a:r>
              <a:rPr lang="en-US" sz="2000" dirty="0"/>
              <a:t> deposits) and potentially other </a:t>
            </a:r>
            <a:r>
              <a:rPr lang="en-US" sz="2000" dirty="0" err="1"/>
              <a:t>tokenised</a:t>
            </a:r>
            <a:r>
              <a:rPr lang="en-US" sz="2000" dirty="0"/>
              <a:t> assets, including:</a:t>
            </a:r>
          </a:p>
          <a:p>
            <a:pPr>
              <a:lnSpc>
                <a:spcPct val="110000"/>
              </a:lnSpc>
            </a:pPr>
            <a:r>
              <a:rPr lang="en-US" sz="2000" b="1" dirty="0"/>
              <a:t>quasi-money assets: </a:t>
            </a:r>
            <a:r>
              <a:rPr lang="en-US" sz="2000" dirty="0"/>
              <a:t>unregulated stablecoins and non-cash payment facilities (e.g. reward points)</a:t>
            </a:r>
          </a:p>
          <a:p>
            <a:pPr>
              <a:lnSpc>
                <a:spcPct val="110000"/>
              </a:lnSpc>
            </a:pPr>
            <a:r>
              <a:rPr lang="en-US" sz="2000" b="1" dirty="0"/>
              <a:t>financial assets: </a:t>
            </a:r>
            <a:r>
              <a:rPr lang="en-US" sz="2000" dirty="0" err="1"/>
              <a:t>tokenised</a:t>
            </a:r>
            <a:r>
              <a:rPr lang="en-US" sz="2000" dirty="0"/>
              <a:t> bonds, repos, equities, ETFs, commodities, derivatives </a:t>
            </a:r>
          </a:p>
          <a:p>
            <a:pPr>
              <a:lnSpc>
                <a:spcPct val="110000"/>
              </a:lnSpc>
            </a:pPr>
            <a:r>
              <a:rPr lang="en-US" sz="2000" b="1" dirty="0"/>
              <a:t>non-financial assets:</a:t>
            </a:r>
            <a:r>
              <a:rPr lang="en-US" sz="2000" dirty="0"/>
              <a:t> real estate titles, access rights, intellectual property rights, collectables. </a:t>
            </a:r>
          </a:p>
          <a:p>
            <a:pPr>
              <a:lnSpc>
                <a:spcPct val="110000"/>
              </a:lnSpc>
            </a:pPr>
            <a:endParaRPr lang="en-US" sz="1600" dirty="0"/>
          </a:p>
          <a:p>
            <a:endParaRPr lang="en-US" sz="1600" dirty="0"/>
          </a:p>
        </p:txBody>
      </p:sp>
      <p:sp>
        <p:nvSpPr>
          <p:cNvPr id="4" name="Content Placeholder 2">
            <a:extLst>
              <a:ext uri="{FF2B5EF4-FFF2-40B4-BE49-F238E27FC236}">
                <a16:creationId xmlns:a16="http://schemas.microsoft.com/office/drawing/2014/main" id="{14642E50-A3C6-1799-2773-9683A2E25AB4}"/>
              </a:ext>
            </a:extLst>
          </p:cNvPr>
          <p:cNvSpPr txBox="1">
            <a:spLocks/>
          </p:cNvSpPr>
          <p:nvPr/>
        </p:nvSpPr>
        <p:spPr>
          <a:xfrm>
            <a:off x="6954984" y="694961"/>
            <a:ext cx="4648199" cy="5627329"/>
          </a:xfrm>
          <a:prstGeom prst="rect">
            <a:avLst/>
          </a:prstGeom>
          <a:solidFill>
            <a:schemeClr val="accent3">
              <a:lumMod val="20000"/>
              <a:lumOff val="80000"/>
            </a:schemeClr>
          </a:solidFill>
        </p:spPr>
        <p:txBody>
          <a:bodyPr vert="horz" lIns="91440" tIns="45720" rIns="91440" bIns="45720" rtlCol="0" anchor="ctr">
            <a:normAutofit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nSpc>
                <a:spcPct val="110000"/>
              </a:lnSpc>
              <a:buFont typeface="Arial"/>
              <a:buNone/>
            </a:pPr>
            <a:r>
              <a:rPr lang="en-US" sz="1600" b="1" dirty="0" err="1">
                <a:solidFill>
                  <a:schemeClr val="bg1"/>
                </a:solidFill>
              </a:rPr>
              <a:t>Tokenisation</a:t>
            </a:r>
            <a:r>
              <a:rPr lang="en-US" sz="1600" b="1" dirty="0">
                <a:solidFill>
                  <a:schemeClr val="bg1"/>
                </a:solidFill>
              </a:rPr>
              <a:t> of national currencies and financial assets expected to facilitate significant new networks for cross-border liquidity to support continuous automated markets enabled by token programmability</a:t>
            </a:r>
          </a:p>
          <a:p>
            <a:pPr marL="0" indent="0">
              <a:lnSpc>
                <a:spcPct val="110000"/>
              </a:lnSpc>
              <a:buFont typeface="Arial"/>
              <a:buNone/>
            </a:pPr>
            <a:r>
              <a:rPr lang="en-US" sz="1600" b="1" dirty="0">
                <a:solidFill>
                  <a:schemeClr val="bg1"/>
                </a:solidFill>
              </a:rPr>
              <a:t>In its role as the national Payment Scheme operator, a key strategic objective of AP+ is to manage the coordinated integration of these emerging networks and technologies into Australia’s existing domestic banking and payments regime. </a:t>
            </a:r>
          </a:p>
          <a:p>
            <a:pPr marL="0" indent="0">
              <a:lnSpc>
                <a:spcPct val="110000"/>
              </a:lnSpc>
              <a:buFont typeface="Arial"/>
              <a:buNone/>
            </a:pPr>
            <a:r>
              <a:rPr lang="en-US" sz="1600" b="1" dirty="0">
                <a:solidFill>
                  <a:schemeClr val="bg1"/>
                </a:solidFill>
              </a:rPr>
              <a:t>This objective serves a key national interest by supporting the competitiveness of member institutions, and the stability of the domestic financial system, during a disruptive industry transition driven primarily by international developments. </a:t>
            </a:r>
          </a:p>
          <a:p>
            <a:pPr marL="0" indent="0">
              <a:lnSpc>
                <a:spcPct val="110000"/>
              </a:lnSpc>
              <a:buFont typeface="Arial"/>
              <a:buNone/>
            </a:pPr>
            <a:r>
              <a:rPr lang="en-US" sz="1600" b="1" dirty="0">
                <a:solidFill>
                  <a:schemeClr val="bg1"/>
                </a:solidFill>
              </a:rPr>
              <a:t>Collaboration with member institutions in the development of a Future Payment Scheme will also allow AP+ to provide regulators and legislators with context and stakeholder recommendations able to advise the policy response to this transition.</a:t>
            </a:r>
            <a:endParaRPr lang="en-US" sz="1400" b="1" dirty="0">
              <a:solidFill>
                <a:schemeClr val="bg1"/>
              </a:solidFill>
            </a:endParaRPr>
          </a:p>
        </p:txBody>
      </p:sp>
    </p:spTree>
    <p:extLst>
      <p:ext uri="{BB962C8B-B14F-4D97-AF65-F5344CB8AC3E}">
        <p14:creationId xmlns:p14="http://schemas.microsoft.com/office/powerpoint/2010/main" val="306521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7C09F-E277-CB77-E26A-EC45AA416EF6}"/>
              </a:ext>
            </a:extLst>
          </p:cNvPr>
          <p:cNvSpPr>
            <a:spLocks noGrp="1"/>
          </p:cNvSpPr>
          <p:nvPr>
            <p:ph type="title"/>
          </p:nvPr>
        </p:nvSpPr>
        <p:spPr>
          <a:xfrm>
            <a:off x="685801" y="235974"/>
            <a:ext cx="10131425" cy="1456267"/>
          </a:xfrm>
        </p:spPr>
        <p:txBody>
          <a:bodyPr/>
          <a:lstStyle/>
          <a:p>
            <a:r>
              <a:rPr lang="en-US" b="1" dirty="0"/>
              <a:t>SCHEME Elements</a:t>
            </a:r>
          </a:p>
        </p:txBody>
      </p:sp>
      <p:sp>
        <p:nvSpPr>
          <p:cNvPr id="3" name="Content Placeholder 2">
            <a:extLst>
              <a:ext uri="{FF2B5EF4-FFF2-40B4-BE49-F238E27FC236}">
                <a16:creationId xmlns:a16="http://schemas.microsoft.com/office/drawing/2014/main" id="{9103204C-96FC-CC0E-7AE5-9089888051C5}"/>
              </a:ext>
            </a:extLst>
          </p:cNvPr>
          <p:cNvSpPr>
            <a:spLocks noGrp="1"/>
          </p:cNvSpPr>
          <p:nvPr>
            <p:ph idx="1"/>
          </p:nvPr>
        </p:nvSpPr>
        <p:spPr>
          <a:xfrm>
            <a:off x="658092" y="1546795"/>
            <a:ext cx="10935928" cy="4925960"/>
          </a:xfrm>
          <a:solidFill>
            <a:schemeClr val="accent4">
              <a:lumMod val="20000"/>
              <a:lumOff val="80000"/>
            </a:schemeClr>
          </a:solidFill>
        </p:spPr>
        <p:txBody>
          <a:bodyPr anchor="t">
            <a:normAutofit fontScale="85000" lnSpcReduction="10000"/>
          </a:bodyPr>
          <a:lstStyle/>
          <a:p>
            <a:pPr marL="0" indent="0">
              <a:lnSpc>
                <a:spcPct val="120000"/>
              </a:lnSpc>
              <a:buNone/>
            </a:pPr>
            <a:r>
              <a:rPr lang="en-US" sz="2100" b="1" dirty="0">
                <a:solidFill>
                  <a:schemeClr val="bg1"/>
                </a:solidFill>
              </a:rPr>
              <a:t>1. NPP - Token Integration (Coin to Account / Account to Coin)</a:t>
            </a:r>
          </a:p>
          <a:p>
            <a:pPr marL="0" indent="0">
              <a:buNone/>
            </a:pPr>
            <a:r>
              <a:rPr lang="en-US" sz="2100" dirty="0">
                <a:solidFill>
                  <a:schemeClr val="bg1"/>
                </a:solidFill>
              </a:rPr>
              <a:t>AP+ proposes the introduction of an NPP on/off ramp for </a:t>
            </a:r>
            <a:r>
              <a:rPr lang="en-US" sz="2100" dirty="0" err="1">
                <a:solidFill>
                  <a:schemeClr val="bg1"/>
                </a:solidFill>
              </a:rPr>
              <a:t>tokenised</a:t>
            </a:r>
            <a:r>
              <a:rPr lang="en-US" sz="2100" dirty="0">
                <a:solidFill>
                  <a:schemeClr val="bg1"/>
                </a:solidFill>
              </a:rPr>
              <a:t> assets, enabling bi-directional transfer of value between	tokens and fiat. This use case explores how the NPP could be </a:t>
            </a:r>
            <a:r>
              <a:rPr lang="en-US" sz="2100" dirty="0" err="1">
                <a:solidFill>
                  <a:schemeClr val="bg1"/>
                </a:solidFill>
              </a:rPr>
              <a:t>utilised</a:t>
            </a:r>
            <a:r>
              <a:rPr lang="en-US" sz="2100" dirty="0">
                <a:solidFill>
                  <a:schemeClr val="bg1"/>
                </a:solidFill>
              </a:rPr>
              <a:t> to support digital asset settlement through the intermediation of ESA holders and the participation of SWIFT</a:t>
            </a:r>
          </a:p>
          <a:p>
            <a:pPr marL="0" indent="0">
              <a:buNone/>
            </a:pPr>
            <a:r>
              <a:rPr lang="en-US" sz="2100" b="1" dirty="0">
                <a:solidFill>
                  <a:schemeClr val="bg1"/>
                </a:solidFill>
              </a:rPr>
              <a:t>2. Token Interchange</a:t>
            </a:r>
          </a:p>
          <a:p>
            <a:pPr marL="0" indent="0">
              <a:buNone/>
            </a:pPr>
            <a:r>
              <a:rPr lang="en-US" sz="2100" dirty="0">
                <a:solidFill>
                  <a:schemeClr val="bg1"/>
                </a:solidFill>
              </a:rPr>
              <a:t>AP+ proposes to serve as the neutral operator of a public ledger-based platform for Scheme members to atomically swap stablecoins, deposit tokens and other forms of </a:t>
            </a:r>
            <a:r>
              <a:rPr lang="en-US" sz="2100" dirty="0" err="1">
                <a:solidFill>
                  <a:schemeClr val="bg1"/>
                </a:solidFill>
              </a:rPr>
              <a:t>tokenised</a:t>
            </a:r>
            <a:r>
              <a:rPr lang="en-US" sz="2100" dirty="0">
                <a:solidFill>
                  <a:schemeClr val="bg1"/>
                </a:solidFill>
              </a:rPr>
              <a:t> money, including a foreign exchange capability using an EVM-compatible </a:t>
            </a:r>
            <a:r>
              <a:rPr lang="en-US" sz="2100" dirty="0" err="1">
                <a:solidFill>
                  <a:schemeClr val="bg1"/>
                </a:solidFill>
              </a:rPr>
              <a:t>tokenised</a:t>
            </a:r>
            <a:r>
              <a:rPr lang="en-US" sz="2100" dirty="0">
                <a:solidFill>
                  <a:schemeClr val="bg1"/>
                </a:solidFill>
              </a:rPr>
              <a:t> representation of M0 as cross-asset ‘hub token’ for settlement The interchange will operate on a permissioned instance of Hedera </a:t>
            </a:r>
            <a:r>
              <a:rPr lang="en-US" sz="2100" dirty="0" err="1">
                <a:solidFill>
                  <a:schemeClr val="bg1"/>
                </a:solidFill>
              </a:rPr>
              <a:t>Hashgraph</a:t>
            </a:r>
            <a:r>
              <a:rPr lang="en-US" sz="2100" dirty="0">
                <a:solidFill>
                  <a:schemeClr val="bg1"/>
                </a:solidFill>
              </a:rPr>
              <a:t>, and incorporate an inter-ledger bridge to Ethereum.    </a:t>
            </a:r>
          </a:p>
          <a:p>
            <a:pPr marL="0" indent="0">
              <a:buNone/>
            </a:pPr>
            <a:r>
              <a:rPr lang="en-US" sz="2100" b="1" dirty="0">
                <a:solidFill>
                  <a:schemeClr val="bg1"/>
                </a:solidFill>
              </a:rPr>
              <a:t>3. Settlement Coordinator Services </a:t>
            </a:r>
          </a:p>
          <a:p>
            <a:pPr marL="0" indent="0">
              <a:buNone/>
            </a:pPr>
            <a:r>
              <a:rPr lang="en-US" sz="2100" dirty="0">
                <a:solidFill>
                  <a:schemeClr val="bg1"/>
                </a:solidFill>
              </a:rPr>
              <a:t>Supporting services for NPP-token integration and token interchange, including key-management services, digital identity services (for KYC </a:t>
            </a:r>
            <a:r>
              <a:rPr lang="en-US" sz="2100" dirty="0" err="1">
                <a:solidFill>
                  <a:schemeClr val="bg1"/>
                </a:solidFill>
              </a:rPr>
              <a:t>etc</a:t>
            </a:r>
            <a:r>
              <a:rPr lang="en-US" sz="2100" dirty="0">
                <a:solidFill>
                  <a:schemeClr val="bg1"/>
                </a:solidFill>
              </a:rPr>
              <a:t>), Proof of Reserves, transaction analysis and compliance reporting, </a:t>
            </a:r>
            <a:r>
              <a:rPr lang="en-US" sz="2100" dirty="0" err="1">
                <a:solidFill>
                  <a:schemeClr val="bg1"/>
                </a:solidFill>
              </a:rPr>
              <a:t>tokenised</a:t>
            </a:r>
            <a:r>
              <a:rPr lang="en-US" sz="2100" dirty="0">
                <a:solidFill>
                  <a:schemeClr val="bg1"/>
                </a:solidFill>
              </a:rPr>
              <a:t> billing and invoicing. This submission proposes to expand the range of wholesale entities </a:t>
            </a:r>
            <a:r>
              <a:rPr lang="en-US" sz="2100" dirty="0" err="1">
                <a:solidFill>
                  <a:schemeClr val="bg1"/>
                </a:solidFill>
              </a:rPr>
              <a:t>utilising</a:t>
            </a:r>
            <a:r>
              <a:rPr lang="en-US" sz="2100" dirty="0">
                <a:solidFill>
                  <a:schemeClr val="bg1"/>
                </a:solidFill>
              </a:rPr>
              <a:t> Scheme-backed </a:t>
            </a:r>
            <a:r>
              <a:rPr lang="en-US" sz="2100" dirty="0" err="1">
                <a:solidFill>
                  <a:schemeClr val="bg1"/>
                </a:solidFill>
              </a:rPr>
              <a:t>tokenised</a:t>
            </a:r>
            <a:r>
              <a:rPr lang="en-US" sz="2100" dirty="0">
                <a:solidFill>
                  <a:schemeClr val="bg1"/>
                </a:solidFill>
              </a:rPr>
              <a:t> money and the range of </a:t>
            </a:r>
            <a:r>
              <a:rPr lang="en-US" sz="2100" dirty="0" err="1">
                <a:solidFill>
                  <a:schemeClr val="bg1"/>
                </a:solidFill>
              </a:rPr>
              <a:t>tokenised</a:t>
            </a:r>
            <a:r>
              <a:rPr lang="en-US" sz="2100" dirty="0">
                <a:solidFill>
                  <a:schemeClr val="bg1"/>
                </a:solidFill>
              </a:rPr>
              <a:t> assets exchanged by these entities, exploring how liquidity for atomic settlement might be managed by Scheme participants across multiple chains and protocols. This proposal includes the introduction of a Future Payments Sandbox to encourage innovation by Scheme members.     </a:t>
            </a: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11481034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58E9-3AC8-F727-5AD8-7C776F93FDD4}"/>
              </a:ext>
            </a:extLst>
          </p:cNvPr>
          <p:cNvSpPr>
            <a:spLocks noGrp="1"/>
          </p:cNvSpPr>
          <p:nvPr>
            <p:ph type="title"/>
          </p:nvPr>
        </p:nvSpPr>
        <p:spPr>
          <a:xfrm>
            <a:off x="685801" y="152404"/>
            <a:ext cx="10131425" cy="1456267"/>
          </a:xfrm>
        </p:spPr>
        <p:txBody>
          <a:bodyPr/>
          <a:lstStyle/>
          <a:p>
            <a:r>
              <a:rPr lang="en-US" b="1" dirty="0"/>
              <a:t>APPROACH</a:t>
            </a:r>
          </a:p>
        </p:txBody>
      </p:sp>
      <p:sp>
        <p:nvSpPr>
          <p:cNvPr id="3" name="Content Placeholder 2">
            <a:extLst>
              <a:ext uri="{FF2B5EF4-FFF2-40B4-BE49-F238E27FC236}">
                <a16:creationId xmlns:a16="http://schemas.microsoft.com/office/drawing/2014/main" id="{33685CDD-B2C3-1E7C-2ABD-8E847BA30B6C}"/>
              </a:ext>
            </a:extLst>
          </p:cNvPr>
          <p:cNvSpPr>
            <a:spLocks noGrp="1"/>
          </p:cNvSpPr>
          <p:nvPr>
            <p:ph idx="1"/>
          </p:nvPr>
        </p:nvSpPr>
        <p:spPr>
          <a:xfrm>
            <a:off x="685801" y="1784558"/>
            <a:ext cx="11157154" cy="5161936"/>
          </a:xfrm>
        </p:spPr>
        <p:txBody>
          <a:bodyPr>
            <a:normAutofit fontScale="92500" lnSpcReduction="20000"/>
          </a:bodyPr>
          <a:lstStyle/>
          <a:p>
            <a:pPr marL="342900" indent="-342900">
              <a:buFont typeface="+mj-lt"/>
              <a:buAutoNum type="arabicPeriod"/>
            </a:pPr>
            <a:r>
              <a:rPr lang="en-US" sz="2400" dirty="0"/>
              <a:t>Review of institutional liquidity management under domestic and international payment schemes; review of the emergence of token-based platforms and protocols and criteria for their evaluation; review of </a:t>
            </a:r>
            <a:r>
              <a:rPr lang="en-US" sz="2400" dirty="0" err="1"/>
              <a:t>tokenisation</a:t>
            </a:r>
            <a:r>
              <a:rPr lang="en-US" sz="2400" dirty="0"/>
              <a:t>-related initiatives by systemically important financial institutions; review of relevant cross-disciplinary academic literature. </a:t>
            </a:r>
          </a:p>
          <a:p>
            <a:pPr marL="342900" indent="-342900">
              <a:buFont typeface="+mj-lt"/>
              <a:buAutoNum type="arabicPeriod"/>
            </a:pPr>
            <a:endParaRPr lang="en-US" sz="1300" dirty="0"/>
          </a:p>
          <a:p>
            <a:pPr marL="342900" indent="-342900">
              <a:buFont typeface="+mj-lt"/>
              <a:buAutoNum type="arabicPeriod"/>
            </a:pPr>
            <a:r>
              <a:rPr lang="en-US" sz="2400" dirty="0"/>
              <a:t>Evaluation of the impact of retail stablecoins (and their regulatory collateral requirements) on domestic and cross-border money markets. Comparison between alternative forms of </a:t>
            </a:r>
            <a:r>
              <a:rPr lang="en-US" sz="2400" dirty="0" err="1"/>
              <a:t>tokenised</a:t>
            </a:r>
            <a:r>
              <a:rPr lang="en-US" sz="2400" dirty="0"/>
              <a:t> money and quasi-money. Scheme options for assessing operational liquidity requirements for token-fiat conversion. Agent-based modelling of liquidity fragmentation between ESA balances and </a:t>
            </a:r>
            <a:r>
              <a:rPr lang="en-US" sz="2400" dirty="0" err="1"/>
              <a:t>tokenised</a:t>
            </a:r>
            <a:r>
              <a:rPr lang="en-US" sz="2400" dirty="0"/>
              <a:t> money platforms.</a:t>
            </a:r>
          </a:p>
          <a:p>
            <a:pPr marL="342900" indent="-342900">
              <a:buFont typeface="+mj-lt"/>
              <a:buAutoNum type="arabicPeriod"/>
            </a:pPr>
            <a:endParaRPr lang="en-US" sz="1200" dirty="0"/>
          </a:p>
          <a:p>
            <a:pPr marL="342900" indent="-342900">
              <a:buFont typeface="+mj-lt"/>
              <a:buAutoNum type="arabicPeriod"/>
            </a:pPr>
            <a:r>
              <a:rPr lang="en-US" sz="2400" dirty="0"/>
              <a:t>Review of institutional Evaluation of hub-token architectures and the use of common settlement assets for multilateral token exchange. Comparison of distributed ledger platforms (e.g. Hedera) and implementation options. Analysis of costs and risks of alternative bridging mechanisms (lock/release vs burn/mint). Simulating the impact of money </a:t>
            </a:r>
            <a:r>
              <a:rPr lang="en-US" sz="2400" dirty="0" err="1"/>
              <a:t>tokenisation</a:t>
            </a:r>
            <a:r>
              <a:rPr lang="en-US" sz="2400" dirty="0"/>
              <a:t> on systemic liquidity and financial intermediation using networks of agents.   </a:t>
            </a:r>
          </a:p>
          <a:p>
            <a:pPr marL="342900" indent="-342900">
              <a:buFont typeface="+mj-lt"/>
              <a:buAutoNum type="arabicPeriod"/>
            </a:pPr>
            <a:endParaRPr lang="en-US" sz="2400" dirty="0"/>
          </a:p>
          <a:p>
            <a:endParaRPr lang="en-US" dirty="0"/>
          </a:p>
        </p:txBody>
      </p:sp>
    </p:spTree>
    <p:extLst>
      <p:ext uri="{BB962C8B-B14F-4D97-AF65-F5344CB8AC3E}">
        <p14:creationId xmlns:p14="http://schemas.microsoft.com/office/powerpoint/2010/main" val="1501856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258E9-3AC8-F727-5AD8-7C776F93FDD4}"/>
              </a:ext>
            </a:extLst>
          </p:cNvPr>
          <p:cNvSpPr>
            <a:spLocks noGrp="1"/>
          </p:cNvSpPr>
          <p:nvPr>
            <p:ph type="title"/>
          </p:nvPr>
        </p:nvSpPr>
        <p:spPr>
          <a:xfrm>
            <a:off x="685801" y="152404"/>
            <a:ext cx="10131425" cy="1456267"/>
          </a:xfrm>
        </p:spPr>
        <p:txBody>
          <a:bodyPr/>
          <a:lstStyle/>
          <a:p>
            <a:r>
              <a:rPr lang="en-US" b="1" dirty="0"/>
              <a:t>APPROACH</a:t>
            </a:r>
          </a:p>
        </p:txBody>
      </p:sp>
      <p:sp>
        <p:nvSpPr>
          <p:cNvPr id="3" name="Content Placeholder 2">
            <a:extLst>
              <a:ext uri="{FF2B5EF4-FFF2-40B4-BE49-F238E27FC236}">
                <a16:creationId xmlns:a16="http://schemas.microsoft.com/office/drawing/2014/main" id="{33685CDD-B2C3-1E7C-2ABD-8E847BA30B6C}"/>
              </a:ext>
            </a:extLst>
          </p:cNvPr>
          <p:cNvSpPr>
            <a:spLocks noGrp="1"/>
          </p:cNvSpPr>
          <p:nvPr>
            <p:ph idx="1"/>
          </p:nvPr>
        </p:nvSpPr>
        <p:spPr>
          <a:xfrm>
            <a:off x="685801" y="1626350"/>
            <a:ext cx="10935928" cy="4913000"/>
          </a:xfrm>
        </p:spPr>
        <p:txBody>
          <a:bodyPr anchor="t">
            <a:normAutofit/>
          </a:bodyPr>
          <a:lstStyle/>
          <a:p>
            <a:pPr marL="457200" indent="-457200">
              <a:buFont typeface="+mj-lt"/>
              <a:buAutoNum type="arabicPeriod" startAt="4"/>
            </a:pPr>
            <a:r>
              <a:rPr lang="en-US" sz="2400" dirty="0"/>
              <a:t>Simulations and adaption of financial stress-testing methodologies to multi-chain, multi-asset arrangements for programmable tokens and automated markets. Technical and operational Scheme design recommendations that effectively address failure scenarios and support monetary policy objectives.</a:t>
            </a:r>
          </a:p>
          <a:p>
            <a:pPr marL="342900" indent="-342900">
              <a:buFont typeface="+mj-lt"/>
              <a:buAutoNum type="arabicPeriod" startAt="4"/>
            </a:pPr>
            <a:endParaRPr lang="en-US" sz="2400" dirty="0"/>
          </a:p>
          <a:p>
            <a:pPr marL="0" indent="0">
              <a:buNone/>
            </a:pPr>
            <a:r>
              <a:rPr lang="en-US" sz="2400" b="1" dirty="0"/>
              <a:t>The intended outcomes of this research project will include </a:t>
            </a:r>
          </a:p>
          <a:p>
            <a:r>
              <a:rPr lang="en-US" sz="2400" b="1" dirty="0"/>
              <a:t>analytical frameworks and tools for liquidity monitoring and optimization adapted for token interchange systems </a:t>
            </a:r>
          </a:p>
          <a:p>
            <a:r>
              <a:rPr lang="en-US" sz="2400" b="1" dirty="0"/>
              <a:t>Scheme design recommendations to effectively manage financial risks emerging from these systems adoption and their integration with traditional infrastructures</a:t>
            </a:r>
          </a:p>
          <a:p>
            <a:endParaRPr lang="en-US" dirty="0"/>
          </a:p>
        </p:txBody>
      </p:sp>
    </p:spTree>
    <p:extLst>
      <p:ext uri="{BB962C8B-B14F-4D97-AF65-F5344CB8AC3E}">
        <p14:creationId xmlns:p14="http://schemas.microsoft.com/office/powerpoint/2010/main" val="394307033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Celestial</Template>
  <TotalTime>95</TotalTime>
  <Words>1212</Words>
  <Application>Microsoft Macintosh PowerPoint</Application>
  <PresentationFormat>Widescreen</PresentationFormat>
  <Paragraphs>57</Paragraphs>
  <Slides>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Arial</vt:lpstr>
      <vt:lpstr>Calibri</vt:lpstr>
      <vt:lpstr>Calibri Light</vt:lpstr>
      <vt:lpstr>Celestial</vt:lpstr>
      <vt:lpstr>LIQUIDITY MANAGEMENT AND TOKEN INTERCHANGE SCHEMES </vt:lpstr>
      <vt:lpstr>Research Question  </vt:lpstr>
      <vt:lpstr>PowerPoint Presentation</vt:lpstr>
      <vt:lpstr>PROJECT ACACIA</vt:lpstr>
      <vt:lpstr>CBDCs &amp; STABLECOINS</vt:lpstr>
      <vt:lpstr>A FUTURE PAYMENTS SCHEME</vt:lpstr>
      <vt:lpstr>SCHEME Elements</vt:lpstr>
      <vt:lpstr>APPROACH</vt:lpstr>
      <vt:lpstr>APPROACH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Catherine Dai</dc:creator>
  <cp:lastModifiedBy>Catherine Dai</cp:lastModifiedBy>
  <cp:revision>2</cp:revision>
  <dcterms:created xsi:type="dcterms:W3CDTF">2025-07-31T02:47:39Z</dcterms:created>
  <dcterms:modified xsi:type="dcterms:W3CDTF">2025-07-31T04:23:09Z</dcterms:modified>
</cp:coreProperties>
</file>