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187"/>
  </p:notesMasterIdLst>
  <p:sldIdLst>
    <p:sldId id="256" r:id="rId5"/>
    <p:sldId id="257" r:id="rId6"/>
    <p:sldId id="258" r:id="rId7"/>
    <p:sldId id="259" r:id="rId8"/>
    <p:sldId id="260" r:id="rId9"/>
    <p:sldId id="262" r:id="rId10"/>
    <p:sldId id="263" r:id="rId11"/>
    <p:sldId id="261" r:id="rId12"/>
    <p:sldId id="264" r:id="rId13"/>
    <p:sldId id="265" r:id="rId14"/>
    <p:sldId id="266" r:id="rId15"/>
    <p:sldId id="267" r:id="rId16"/>
    <p:sldId id="268" r:id="rId17"/>
    <p:sldId id="269" r:id="rId18"/>
    <p:sldId id="274" r:id="rId19"/>
    <p:sldId id="277" r:id="rId20"/>
    <p:sldId id="270" r:id="rId21"/>
    <p:sldId id="291" r:id="rId22"/>
    <p:sldId id="294" r:id="rId23"/>
    <p:sldId id="341" r:id="rId24"/>
    <p:sldId id="342" r:id="rId25"/>
    <p:sldId id="272" r:id="rId26"/>
    <p:sldId id="273" r:id="rId27"/>
    <p:sldId id="275" r:id="rId28"/>
    <p:sldId id="296" r:id="rId29"/>
    <p:sldId id="278" r:id="rId30"/>
    <p:sldId id="279" r:id="rId31"/>
    <p:sldId id="280" r:id="rId32"/>
    <p:sldId id="281" r:id="rId33"/>
    <p:sldId id="282" r:id="rId34"/>
    <p:sldId id="283" r:id="rId35"/>
    <p:sldId id="284" r:id="rId36"/>
    <p:sldId id="337" r:id="rId37"/>
    <p:sldId id="338" r:id="rId38"/>
    <p:sldId id="339" r:id="rId39"/>
    <p:sldId id="285" r:id="rId40"/>
    <p:sldId id="286" r:id="rId41"/>
    <p:sldId id="287" r:id="rId42"/>
    <p:sldId id="288" r:id="rId43"/>
    <p:sldId id="289" r:id="rId44"/>
    <p:sldId id="434" r:id="rId45"/>
    <p:sldId id="336" r:id="rId46"/>
    <p:sldId id="340" r:id="rId47"/>
    <p:sldId id="290" r:id="rId48"/>
    <p:sldId id="293" r:id="rId49"/>
    <p:sldId id="292" r:id="rId50"/>
    <p:sldId id="295" r:id="rId51"/>
    <p:sldId id="433" r:id="rId52"/>
    <p:sldId id="432" r:id="rId53"/>
    <p:sldId id="297" r:id="rId54"/>
    <p:sldId id="299" r:id="rId55"/>
    <p:sldId id="327" r:id="rId56"/>
    <p:sldId id="300" r:id="rId57"/>
    <p:sldId id="301" r:id="rId58"/>
    <p:sldId id="302" r:id="rId59"/>
    <p:sldId id="303" r:id="rId60"/>
    <p:sldId id="304" r:id="rId61"/>
    <p:sldId id="305" r:id="rId62"/>
    <p:sldId id="306" r:id="rId63"/>
    <p:sldId id="311" r:id="rId64"/>
    <p:sldId id="312" r:id="rId65"/>
    <p:sldId id="313" r:id="rId66"/>
    <p:sldId id="314" r:id="rId67"/>
    <p:sldId id="315" r:id="rId68"/>
    <p:sldId id="307" r:id="rId69"/>
    <p:sldId id="308" r:id="rId70"/>
    <p:sldId id="309" r:id="rId71"/>
    <p:sldId id="310" r:id="rId72"/>
    <p:sldId id="424" r:id="rId73"/>
    <p:sldId id="425" r:id="rId74"/>
    <p:sldId id="426" r:id="rId75"/>
    <p:sldId id="427" r:id="rId76"/>
    <p:sldId id="428" r:id="rId77"/>
    <p:sldId id="429" r:id="rId78"/>
    <p:sldId id="430" r:id="rId79"/>
    <p:sldId id="431" r:id="rId80"/>
    <p:sldId id="333" r:id="rId81"/>
    <p:sldId id="316" r:id="rId82"/>
    <p:sldId id="317" r:id="rId83"/>
    <p:sldId id="318" r:id="rId84"/>
    <p:sldId id="319" r:id="rId85"/>
    <p:sldId id="320" r:id="rId86"/>
    <p:sldId id="321" r:id="rId87"/>
    <p:sldId id="322" r:id="rId88"/>
    <p:sldId id="332" r:id="rId89"/>
    <p:sldId id="323" r:id="rId90"/>
    <p:sldId id="324" r:id="rId91"/>
    <p:sldId id="325" r:id="rId92"/>
    <p:sldId id="326" r:id="rId93"/>
    <p:sldId id="329" r:id="rId94"/>
    <p:sldId id="330" r:id="rId95"/>
    <p:sldId id="445" r:id="rId96"/>
    <p:sldId id="331" r:id="rId97"/>
    <p:sldId id="334" r:id="rId98"/>
    <p:sldId id="447" r:id="rId99"/>
    <p:sldId id="446" r:id="rId100"/>
    <p:sldId id="335" r:id="rId101"/>
    <p:sldId id="448" r:id="rId102"/>
    <p:sldId id="449" r:id="rId103"/>
    <p:sldId id="450" r:id="rId104"/>
    <p:sldId id="436" r:id="rId105"/>
    <p:sldId id="437" r:id="rId106"/>
    <p:sldId id="438" r:id="rId107"/>
    <p:sldId id="444" r:id="rId108"/>
    <p:sldId id="452" r:id="rId109"/>
    <p:sldId id="435" r:id="rId110"/>
    <p:sldId id="439" r:id="rId111"/>
    <p:sldId id="440" r:id="rId112"/>
    <p:sldId id="441" r:id="rId113"/>
    <p:sldId id="442" r:id="rId114"/>
    <p:sldId id="443" r:id="rId115"/>
    <p:sldId id="453" r:id="rId116"/>
    <p:sldId id="517" r:id="rId117"/>
    <p:sldId id="451" r:id="rId118"/>
    <p:sldId id="454" r:id="rId119"/>
    <p:sldId id="455" r:id="rId120"/>
    <p:sldId id="456" r:id="rId121"/>
    <p:sldId id="457" r:id="rId122"/>
    <p:sldId id="458" r:id="rId123"/>
    <p:sldId id="459" r:id="rId124"/>
    <p:sldId id="460" r:id="rId125"/>
    <p:sldId id="518" r:id="rId126"/>
    <p:sldId id="520" r:id="rId127"/>
    <p:sldId id="519" r:id="rId128"/>
    <p:sldId id="464" r:id="rId129"/>
    <p:sldId id="465" r:id="rId130"/>
    <p:sldId id="466" r:id="rId131"/>
    <p:sldId id="461" r:id="rId132"/>
    <p:sldId id="467" r:id="rId133"/>
    <p:sldId id="462" r:id="rId134"/>
    <p:sldId id="468" r:id="rId135"/>
    <p:sldId id="469" r:id="rId136"/>
    <p:sldId id="470" r:id="rId137"/>
    <p:sldId id="463" r:id="rId138"/>
    <p:sldId id="471" r:id="rId139"/>
    <p:sldId id="472" r:id="rId140"/>
    <p:sldId id="473" r:id="rId141"/>
    <p:sldId id="474" r:id="rId142"/>
    <p:sldId id="475" r:id="rId143"/>
    <p:sldId id="476" r:id="rId144"/>
    <p:sldId id="477" r:id="rId145"/>
    <p:sldId id="478" r:id="rId146"/>
    <p:sldId id="479" r:id="rId147"/>
    <p:sldId id="480" r:id="rId148"/>
    <p:sldId id="481" r:id="rId149"/>
    <p:sldId id="482" r:id="rId150"/>
    <p:sldId id="483" r:id="rId151"/>
    <p:sldId id="484" r:id="rId152"/>
    <p:sldId id="485" r:id="rId153"/>
    <p:sldId id="486" r:id="rId154"/>
    <p:sldId id="487" r:id="rId155"/>
    <p:sldId id="488" r:id="rId156"/>
    <p:sldId id="489" r:id="rId157"/>
    <p:sldId id="490" r:id="rId158"/>
    <p:sldId id="491" r:id="rId159"/>
    <p:sldId id="492" r:id="rId160"/>
    <p:sldId id="493" r:id="rId161"/>
    <p:sldId id="494" r:id="rId162"/>
    <p:sldId id="495" r:id="rId163"/>
    <p:sldId id="496" r:id="rId164"/>
    <p:sldId id="497" r:id="rId165"/>
    <p:sldId id="498" r:id="rId166"/>
    <p:sldId id="499" r:id="rId167"/>
    <p:sldId id="500" r:id="rId168"/>
    <p:sldId id="501" r:id="rId169"/>
    <p:sldId id="502" r:id="rId170"/>
    <p:sldId id="503" r:id="rId171"/>
    <p:sldId id="504" r:id="rId172"/>
    <p:sldId id="505" r:id="rId173"/>
    <p:sldId id="506" r:id="rId174"/>
    <p:sldId id="507" r:id="rId175"/>
    <p:sldId id="508" r:id="rId176"/>
    <p:sldId id="509" r:id="rId177"/>
    <p:sldId id="510" r:id="rId178"/>
    <p:sldId id="512" r:id="rId179"/>
    <p:sldId id="513" r:id="rId180"/>
    <p:sldId id="514" r:id="rId181"/>
    <p:sldId id="515" r:id="rId182"/>
    <p:sldId id="524" r:id="rId183"/>
    <p:sldId id="521" r:id="rId184"/>
    <p:sldId id="522" r:id="rId185"/>
    <p:sldId id="523" r:id="rId18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2A54DDA8-16D3-40F0-9A20-6DEA04B74080}">
          <p14:sldIdLst>
            <p14:sldId id="256"/>
            <p14:sldId id="257"/>
          </p14:sldIdLst>
        </p14:section>
        <p14:section name="Rapide rappel des menaces" id="{84270A3A-CB16-447B-ADFB-7157B820BBB0}">
          <p14:sldIdLst>
            <p14:sldId id="258"/>
            <p14:sldId id="259"/>
            <p14:sldId id="260"/>
            <p14:sldId id="262"/>
            <p14:sldId id="263"/>
            <p14:sldId id="261"/>
            <p14:sldId id="264"/>
          </p14:sldIdLst>
        </p14:section>
        <p14:section name="Quelles législations" id="{042EF9CF-AF3D-4590-978F-9DEE6300659E}">
          <p14:sldIdLst>
            <p14:sldId id="265"/>
            <p14:sldId id="266"/>
            <p14:sldId id="267"/>
            <p14:sldId id="268"/>
            <p14:sldId id="269"/>
            <p14:sldId id="274"/>
            <p14:sldId id="277"/>
            <p14:sldId id="270"/>
            <p14:sldId id="291"/>
            <p14:sldId id="294"/>
            <p14:sldId id="341"/>
            <p14:sldId id="342"/>
            <p14:sldId id="272"/>
            <p14:sldId id="273"/>
            <p14:sldId id="275"/>
            <p14:sldId id="296"/>
          </p14:sldIdLst>
        </p14:section>
        <p14:section name="Définition d'une attaque informatique" id="{06C4F940-FA98-48E3-97D0-D960B2ADB5A1}">
          <p14:sldIdLst>
            <p14:sldId id="278"/>
            <p14:sldId id="279"/>
            <p14:sldId id="280"/>
            <p14:sldId id="281"/>
            <p14:sldId id="282"/>
            <p14:sldId id="283"/>
            <p14:sldId id="284"/>
            <p14:sldId id="337"/>
            <p14:sldId id="338"/>
            <p14:sldId id="339"/>
            <p14:sldId id="285"/>
            <p14:sldId id="286"/>
            <p14:sldId id="287"/>
            <p14:sldId id="288"/>
            <p14:sldId id="289"/>
            <p14:sldId id="434"/>
            <p14:sldId id="336"/>
            <p14:sldId id="340"/>
            <p14:sldId id="290"/>
            <p14:sldId id="293"/>
            <p14:sldId id="292"/>
            <p14:sldId id="295"/>
            <p14:sldId id="433"/>
            <p14:sldId id="432"/>
          </p14:sldIdLst>
        </p14:section>
        <p14:section name="Les méthodes de protection" id="{A5D9DCC8-F4E1-42C1-BAB7-1FCEC0403B1E}">
          <p14:sldIdLst>
            <p14:sldId id="297"/>
            <p14:sldId id="299"/>
            <p14:sldId id="327"/>
            <p14:sldId id="300"/>
            <p14:sldId id="301"/>
            <p14:sldId id="302"/>
            <p14:sldId id="303"/>
            <p14:sldId id="304"/>
            <p14:sldId id="305"/>
            <p14:sldId id="306"/>
            <p14:sldId id="311"/>
            <p14:sldId id="312"/>
            <p14:sldId id="313"/>
            <p14:sldId id="314"/>
            <p14:sldId id="315"/>
            <p14:sldId id="307"/>
            <p14:sldId id="308"/>
            <p14:sldId id="309"/>
            <p14:sldId id="310"/>
          </p14:sldIdLst>
        </p14:section>
        <p14:section name="Audit" id="{98D1E998-19C6-4F31-A6C7-D258512B58F5}">
          <p14:sldIdLst>
            <p14:sldId id="424"/>
            <p14:sldId id="425"/>
            <p14:sldId id="426"/>
            <p14:sldId id="427"/>
            <p14:sldId id="428"/>
            <p14:sldId id="429"/>
            <p14:sldId id="430"/>
            <p14:sldId id="431"/>
          </p14:sldIdLst>
        </p14:section>
        <p14:section name="Sécurité de l'authentification" id="{07093553-613B-47AE-B133-1AF578D624E7}">
          <p14:sldIdLst>
            <p14:sldId id="333"/>
            <p14:sldId id="316"/>
            <p14:sldId id="317"/>
            <p14:sldId id="318"/>
            <p14:sldId id="319"/>
            <p14:sldId id="320"/>
            <p14:sldId id="321"/>
            <p14:sldId id="322"/>
          </p14:sldIdLst>
        </p14:section>
        <p14:section name="Sécurité sur les mots de passe" id="{60694B14-0027-42E1-82E0-3F85F1CDF756}">
          <p14:sldIdLst>
            <p14:sldId id="332"/>
            <p14:sldId id="323"/>
            <p14:sldId id="324"/>
            <p14:sldId id="325"/>
            <p14:sldId id="326"/>
            <p14:sldId id="329"/>
            <p14:sldId id="330"/>
          </p14:sldIdLst>
        </p14:section>
        <p14:section name="Chiffrement" id="{3B7FB08E-D874-4B35-93A2-1E2D6BF50B78}">
          <p14:sldIdLst>
            <p14:sldId id="445"/>
            <p14:sldId id="331"/>
            <p14:sldId id="334"/>
            <p14:sldId id="447"/>
            <p14:sldId id="446"/>
            <p14:sldId id="335"/>
            <p14:sldId id="448"/>
            <p14:sldId id="449"/>
            <p14:sldId id="450"/>
            <p14:sldId id="436"/>
            <p14:sldId id="437"/>
            <p14:sldId id="438"/>
          </p14:sldIdLst>
        </p14:section>
        <p14:section name="Maîtriser le réseau" id="{7FE88311-E81A-4EEF-9EB0-A311027C9B6A}">
          <p14:sldIdLst>
            <p14:sldId id="444"/>
            <p14:sldId id="452"/>
            <p14:sldId id="435"/>
            <p14:sldId id="439"/>
            <p14:sldId id="440"/>
            <p14:sldId id="441"/>
            <p14:sldId id="442"/>
            <p14:sldId id="443"/>
          </p14:sldIdLst>
        </p14:section>
        <p14:section name="Sécuriser le réseau" id="{87839971-F508-4AD9-98A9-33B9070A24CD}">
          <p14:sldIdLst>
            <p14:sldId id="453"/>
            <p14:sldId id="517"/>
            <p14:sldId id="451"/>
            <p14:sldId id="454"/>
            <p14:sldId id="455"/>
            <p14:sldId id="456"/>
            <p14:sldId id="457"/>
            <p14:sldId id="458"/>
            <p14:sldId id="459"/>
            <p14:sldId id="460"/>
            <p14:sldId id="518"/>
            <p14:sldId id="520"/>
            <p14:sldId id="519"/>
            <p14:sldId id="464"/>
            <p14:sldId id="465"/>
            <p14:sldId id="466"/>
            <p14:sldId id="461"/>
            <p14:sldId id="467"/>
            <p14:sldId id="462"/>
            <p14:sldId id="468"/>
            <p14:sldId id="469"/>
            <p14:sldId id="470"/>
            <p14:sldId id="463"/>
            <p14:sldId id="471"/>
            <p14:sldId id="472"/>
            <p14:sldId id="473"/>
            <p14:sldId id="474"/>
            <p14:sldId id="475"/>
            <p14:sldId id="476"/>
          </p14:sldIdLst>
        </p14:section>
        <p14:section name="Sécuriser les terminaux" id="{2E747CB0-B1AF-4A31-99DB-A0F99507D51F}">
          <p14:sldIdLst>
            <p14:sldId id="477"/>
            <p14:sldId id="478"/>
            <p14:sldId id="479"/>
            <p14:sldId id="480"/>
            <p14:sldId id="481"/>
            <p14:sldId id="482"/>
            <p14:sldId id="483"/>
            <p14:sldId id="484"/>
            <p14:sldId id="485"/>
            <p14:sldId id="486"/>
            <p14:sldId id="487"/>
          </p14:sldIdLst>
        </p14:section>
        <p14:section name="Gérez les utilisateurs" id="{FBDA7A2F-A9AB-4063-9EDF-33B4A3FB9D79}">
          <p14:sldIdLst>
            <p14:sldId id="488"/>
            <p14:sldId id="489"/>
            <p14:sldId id="490"/>
            <p14:sldId id="491"/>
            <p14:sldId id="492"/>
            <p14:sldId id="493"/>
            <p14:sldId id="494"/>
            <p14:sldId id="495"/>
            <p14:sldId id="496"/>
            <p14:sldId id="497"/>
          </p14:sldIdLst>
        </p14:section>
        <p14:section name="Sécuriser physiquement" id="{FE6087D3-E985-47E4-8E74-74A6E83359B0}">
          <p14:sldIdLst>
            <p14:sldId id="498"/>
            <p14:sldId id="499"/>
            <p14:sldId id="500"/>
            <p14:sldId id="501"/>
          </p14:sldIdLst>
        </p14:section>
        <p14:section name="La sécurité des applications web" id="{9AF5E5DA-7289-4995-B466-6B7327CE36B6}">
          <p14:sldIdLst>
            <p14:sldId id="502"/>
            <p14:sldId id="503"/>
            <p14:sldId id="504"/>
            <p14:sldId id="505"/>
            <p14:sldId id="506"/>
            <p14:sldId id="507"/>
            <p14:sldId id="508"/>
            <p14:sldId id="509"/>
            <p14:sldId id="510"/>
          </p14:sldIdLst>
        </p14:section>
        <p14:section name="Sécurisation des systèmes virtualisés" id="{ADC83C24-9C68-491F-8BC6-20F8910ABB3F}">
          <p14:sldIdLst>
            <p14:sldId id="512"/>
            <p14:sldId id="513"/>
            <p14:sldId id="514"/>
            <p14:sldId id="515"/>
          </p14:sldIdLst>
        </p14:section>
        <p14:section name="Protection et réaction" id="{C6DCBE49-4749-4191-AD59-15FD7C5C485B}">
          <p14:sldIdLst>
            <p14:sldId id="524"/>
            <p14:sldId id="521"/>
            <p14:sldId id="522"/>
            <p14:sldId id="52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950022-3CB0-4BFF-9253-1076F89D91E8}" v="525" dt="2022-03-23T19:09:50.3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486" autoAdjust="0"/>
    <p:restoredTop sz="94660"/>
  </p:normalViewPr>
  <p:slideViewPr>
    <p:cSldViewPr snapToGrid="0">
      <p:cViewPr varScale="1">
        <p:scale>
          <a:sx n="106" d="100"/>
          <a:sy n="106" d="100"/>
        </p:scale>
        <p:origin x="132"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tableStyles" Target="tableStyles.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92" Type="http://schemas.microsoft.com/office/2015/10/relationships/revisionInfo" Target="revisionInfo.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slide" Target="slides/slide179.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189"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0" Type="http://schemas.openxmlformats.org/officeDocument/2006/relationships/theme" Target="theme/theme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notesMaster" Target="notesMasters/notesMaster1.xml"/><Relationship Id="rId1" Type="http://schemas.openxmlformats.org/officeDocument/2006/relationships/customXml" Target="../customXml/item1.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29D364-6135-4DD2-B6A2-8D139738E6E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9FBFEF4-934A-46BE-BAD5-6558F708CC33}">
      <dgm:prSet/>
      <dgm:spPr/>
      <dgm:t>
        <a:bodyPr/>
        <a:lstStyle/>
        <a:p>
          <a:r>
            <a:rPr lang="fr-FR"/>
            <a:t>Une attaque ciblée, contrairement à une attaque de masse, cible une personne (soit l’individu dans sa vie privée, soit un élément clef dans une entreprise)</a:t>
          </a:r>
          <a:endParaRPr lang="en-US"/>
        </a:p>
      </dgm:t>
    </dgm:pt>
    <dgm:pt modelId="{98ACC267-9272-42D1-95E4-323AC0CF96F5}" type="parTrans" cxnId="{2159349E-BF34-415F-8201-439CD66999EB}">
      <dgm:prSet/>
      <dgm:spPr/>
      <dgm:t>
        <a:bodyPr/>
        <a:lstStyle/>
        <a:p>
          <a:endParaRPr lang="en-US"/>
        </a:p>
      </dgm:t>
    </dgm:pt>
    <dgm:pt modelId="{0143B23E-CC05-4069-B564-B3780289AC43}" type="sibTrans" cxnId="{2159349E-BF34-415F-8201-439CD66999EB}">
      <dgm:prSet/>
      <dgm:spPr/>
      <dgm:t>
        <a:bodyPr/>
        <a:lstStyle/>
        <a:p>
          <a:endParaRPr lang="en-US"/>
        </a:p>
      </dgm:t>
    </dgm:pt>
    <dgm:pt modelId="{64A5A0F8-6408-4E50-BBD6-C8B58F672463}">
      <dgm:prSet/>
      <dgm:spPr/>
      <dgm:t>
        <a:bodyPr/>
        <a:lstStyle/>
        <a:p>
          <a:r>
            <a:rPr lang="fr-FR"/>
            <a:t>L’attaquant dispose d’informations sur sa cible, et mettra tout en œuvre pour réaliser l’opération souhaitée (extorsion ou espionnage)</a:t>
          </a:r>
          <a:endParaRPr lang="en-US"/>
        </a:p>
      </dgm:t>
    </dgm:pt>
    <dgm:pt modelId="{71D371B5-C681-4ED8-B7BE-2993EB54DE10}" type="parTrans" cxnId="{144247A2-CEE7-4661-AB8E-C112E68A5F70}">
      <dgm:prSet/>
      <dgm:spPr/>
      <dgm:t>
        <a:bodyPr/>
        <a:lstStyle/>
        <a:p>
          <a:endParaRPr lang="en-US"/>
        </a:p>
      </dgm:t>
    </dgm:pt>
    <dgm:pt modelId="{651680D5-9D11-4E08-9E55-B1F6CDBBA293}" type="sibTrans" cxnId="{144247A2-CEE7-4661-AB8E-C112E68A5F70}">
      <dgm:prSet/>
      <dgm:spPr/>
      <dgm:t>
        <a:bodyPr/>
        <a:lstStyle/>
        <a:p>
          <a:endParaRPr lang="en-US"/>
        </a:p>
      </dgm:t>
    </dgm:pt>
    <dgm:pt modelId="{7E08A818-6A34-4261-87DE-F6A0CF671DB3}">
      <dgm:prSet/>
      <dgm:spPr/>
      <dgm:t>
        <a:bodyPr/>
        <a:lstStyle/>
        <a:p>
          <a:r>
            <a:rPr lang="fr-FR"/>
            <a:t>Ces attaques sont appelées ATP (Advanced Persistent Threat)</a:t>
          </a:r>
          <a:endParaRPr lang="en-US"/>
        </a:p>
      </dgm:t>
    </dgm:pt>
    <dgm:pt modelId="{987152A6-CC0B-4390-8DFC-F318AC45BB02}" type="parTrans" cxnId="{DBC522EA-FF2B-4BD9-AB35-97372C332FC5}">
      <dgm:prSet/>
      <dgm:spPr/>
      <dgm:t>
        <a:bodyPr/>
        <a:lstStyle/>
        <a:p>
          <a:endParaRPr lang="en-US"/>
        </a:p>
      </dgm:t>
    </dgm:pt>
    <dgm:pt modelId="{20C59F51-85F7-49E6-BE44-E8D5BFBB7C9B}" type="sibTrans" cxnId="{DBC522EA-FF2B-4BD9-AB35-97372C332FC5}">
      <dgm:prSet/>
      <dgm:spPr/>
      <dgm:t>
        <a:bodyPr/>
        <a:lstStyle/>
        <a:p>
          <a:endParaRPr lang="en-US"/>
        </a:p>
      </dgm:t>
    </dgm:pt>
    <dgm:pt modelId="{EBCDD8C7-BDC5-4C72-AF64-0AF3252B05AC}">
      <dgm:prSet/>
      <dgm:spPr/>
      <dgm:t>
        <a:bodyPr/>
        <a:lstStyle/>
        <a:p>
          <a:r>
            <a:rPr lang="fr-FR" dirty="0"/>
            <a:t>La cible de l’attaque est appelée «</a:t>
          </a:r>
          <a:r>
            <a:rPr lang="fr-FR" b="1" i="1" dirty="0"/>
            <a:t> tête de pont </a:t>
          </a:r>
          <a:r>
            <a:rPr lang="fr-FR" dirty="0"/>
            <a:t>» : elle a été utilisée afin d’établir un canal vers l’information ou l’objectif réel de l’</a:t>
          </a:r>
          <a:r>
            <a:rPr lang="fr-FR" dirty="0" err="1"/>
            <a:t>attauqe</a:t>
          </a:r>
          <a:endParaRPr lang="en-US" dirty="0"/>
        </a:p>
      </dgm:t>
    </dgm:pt>
    <dgm:pt modelId="{3BE9625D-4AB1-49AB-B706-7304F845A91B}" type="parTrans" cxnId="{F2C13D49-607F-426D-A375-F6BE1E1D05B1}">
      <dgm:prSet/>
      <dgm:spPr/>
      <dgm:t>
        <a:bodyPr/>
        <a:lstStyle/>
        <a:p>
          <a:endParaRPr lang="en-US"/>
        </a:p>
      </dgm:t>
    </dgm:pt>
    <dgm:pt modelId="{974BAC4F-6722-45A8-A110-6E04C2C1B631}" type="sibTrans" cxnId="{F2C13D49-607F-426D-A375-F6BE1E1D05B1}">
      <dgm:prSet/>
      <dgm:spPr/>
      <dgm:t>
        <a:bodyPr/>
        <a:lstStyle/>
        <a:p>
          <a:endParaRPr lang="en-US"/>
        </a:p>
      </dgm:t>
    </dgm:pt>
    <dgm:pt modelId="{29251BBA-85A4-47A0-986A-1859EF4B5378}" type="pres">
      <dgm:prSet presAssocID="{6429D364-6135-4DD2-B6A2-8D139738E6EF}" presName="root" presStyleCnt="0">
        <dgm:presLayoutVars>
          <dgm:dir/>
          <dgm:resizeHandles val="exact"/>
        </dgm:presLayoutVars>
      </dgm:prSet>
      <dgm:spPr/>
    </dgm:pt>
    <dgm:pt modelId="{DFB78D77-1C82-4231-B4F3-7B4A23BD41BE}" type="pres">
      <dgm:prSet presAssocID="{A9FBFEF4-934A-46BE-BAD5-6558F708CC33}" presName="compNode" presStyleCnt="0"/>
      <dgm:spPr/>
    </dgm:pt>
    <dgm:pt modelId="{64B1224C-5DF7-4BD8-B867-D83BAD1C3444}" type="pres">
      <dgm:prSet presAssocID="{A9FBFEF4-934A-46BE-BAD5-6558F708CC33}" presName="bgRect" presStyleLbl="bgShp" presStyleIdx="0" presStyleCnt="3"/>
      <dgm:spPr/>
    </dgm:pt>
    <dgm:pt modelId="{873E0719-2B30-4AC9-B317-E568BE4BDA22}" type="pres">
      <dgm:prSet presAssocID="{A9FBFEF4-934A-46BE-BAD5-6558F708CC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in head"/>
        </a:ext>
      </dgm:extLst>
    </dgm:pt>
    <dgm:pt modelId="{8B102C7B-1552-45E7-84F7-6B1A68B1379B}" type="pres">
      <dgm:prSet presAssocID="{A9FBFEF4-934A-46BE-BAD5-6558F708CC33}" presName="spaceRect" presStyleCnt="0"/>
      <dgm:spPr/>
    </dgm:pt>
    <dgm:pt modelId="{13FC4DEA-29A3-4163-AC6C-DF903EBE046A}" type="pres">
      <dgm:prSet presAssocID="{A9FBFEF4-934A-46BE-BAD5-6558F708CC33}" presName="parTx" presStyleLbl="revTx" presStyleIdx="0" presStyleCnt="4">
        <dgm:presLayoutVars>
          <dgm:chMax val="0"/>
          <dgm:chPref val="0"/>
        </dgm:presLayoutVars>
      </dgm:prSet>
      <dgm:spPr/>
    </dgm:pt>
    <dgm:pt modelId="{55B4E48F-5C0B-4B1B-8177-C2454830049C}" type="pres">
      <dgm:prSet presAssocID="{0143B23E-CC05-4069-B564-B3780289AC43}" presName="sibTrans" presStyleCnt="0"/>
      <dgm:spPr/>
    </dgm:pt>
    <dgm:pt modelId="{03110233-D22E-42B4-B9D7-932793D1D497}" type="pres">
      <dgm:prSet presAssocID="{64A5A0F8-6408-4E50-BBD6-C8B58F672463}" presName="compNode" presStyleCnt="0"/>
      <dgm:spPr/>
    </dgm:pt>
    <dgm:pt modelId="{AFE702E1-234A-42AC-B4E2-21525813A764}" type="pres">
      <dgm:prSet presAssocID="{64A5A0F8-6408-4E50-BBD6-C8B58F672463}" presName="bgRect" presStyleLbl="bgShp" presStyleIdx="1" presStyleCnt="3"/>
      <dgm:spPr/>
    </dgm:pt>
    <dgm:pt modelId="{FF04E18B-F9C1-413A-89A6-5B54260DAA3C}" type="pres">
      <dgm:prSet presAssocID="{64A5A0F8-6408-4E50-BBD6-C8B58F67246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ile d’araignée"/>
        </a:ext>
      </dgm:extLst>
    </dgm:pt>
    <dgm:pt modelId="{8A8D8F42-2610-4403-A298-997FECDBF684}" type="pres">
      <dgm:prSet presAssocID="{64A5A0F8-6408-4E50-BBD6-C8B58F672463}" presName="spaceRect" presStyleCnt="0"/>
      <dgm:spPr/>
    </dgm:pt>
    <dgm:pt modelId="{9DC323B0-4A02-4E0D-84A1-F54E7FE75C36}" type="pres">
      <dgm:prSet presAssocID="{64A5A0F8-6408-4E50-BBD6-C8B58F672463}" presName="parTx" presStyleLbl="revTx" presStyleIdx="1" presStyleCnt="4">
        <dgm:presLayoutVars>
          <dgm:chMax val="0"/>
          <dgm:chPref val="0"/>
        </dgm:presLayoutVars>
      </dgm:prSet>
      <dgm:spPr/>
    </dgm:pt>
    <dgm:pt modelId="{B9BFC221-C716-443A-942B-F57EBFECBB54}" type="pres">
      <dgm:prSet presAssocID="{651680D5-9D11-4E08-9E55-B1F6CDBBA293}" presName="sibTrans" presStyleCnt="0"/>
      <dgm:spPr/>
    </dgm:pt>
    <dgm:pt modelId="{298F0B72-17C7-48BA-A209-893A35B7AE10}" type="pres">
      <dgm:prSet presAssocID="{7E08A818-6A34-4261-87DE-F6A0CF671DB3}" presName="compNode" presStyleCnt="0"/>
      <dgm:spPr/>
    </dgm:pt>
    <dgm:pt modelId="{06729C69-077F-4818-9353-0695473D0C46}" type="pres">
      <dgm:prSet presAssocID="{7E08A818-6A34-4261-87DE-F6A0CF671DB3}" presName="bgRect" presStyleLbl="bgShp" presStyleIdx="2" presStyleCnt="3"/>
      <dgm:spPr/>
    </dgm:pt>
    <dgm:pt modelId="{B9904D5D-ED88-4DC1-93BC-BA0E8808257E}" type="pres">
      <dgm:prSet presAssocID="{7E08A818-6A34-4261-87DE-F6A0CF671D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dge scene"/>
        </a:ext>
      </dgm:extLst>
    </dgm:pt>
    <dgm:pt modelId="{FFEBE679-D21F-4535-89DE-AE28472A76C5}" type="pres">
      <dgm:prSet presAssocID="{7E08A818-6A34-4261-87DE-F6A0CF671DB3}" presName="spaceRect" presStyleCnt="0"/>
      <dgm:spPr/>
    </dgm:pt>
    <dgm:pt modelId="{4426FA8D-3996-437A-81E7-8A16F5E39816}" type="pres">
      <dgm:prSet presAssocID="{7E08A818-6A34-4261-87DE-F6A0CF671DB3}" presName="parTx" presStyleLbl="revTx" presStyleIdx="2" presStyleCnt="4">
        <dgm:presLayoutVars>
          <dgm:chMax val="0"/>
          <dgm:chPref val="0"/>
        </dgm:presLayoutVars>
      </dgm:prSet>
      <dgm:spPr/>
    </dgm:pt>
    <dgm:pt modelId="{E6CB0DED-6AAE-45D2-9429-5A9BC3B3B72E}" type="pres">
      <dgm:prSet presAssocID="{7E08A818-6A34-4261-87DE-F6A0CF671DB3}" presName="desTx" presStyleLbl="revTx" presStyleIdx="3" presStyleCnt="4">
        <dgm:presLayoutVars/>
      </dgm:prSet>
      <dgm:spPr/>
    </dgm:pt>
  </dgm:ptLst>
  <dgm:cxnLst>
    <dgm:cxn modelId="{B62FC32F-ADF8-463B-A30F-5B586FA530F6}" type="presOf" srcId="{7E08A818-6A34-4261-87DE-F6A0CF671DB3}" destId="{4426FA8D-3996-437A-81E7-8A16F5E39816}" srcOrd="0" destOrd="0" presId="urn:microsoft.com/office/officeart/2018/2/layout/IconVerticalSolidList"/>
    <dgm:cxn modelId="{B842E35D-D32B-4A98-91C8-160FF0E5FB88}" type="presOf" srcId="{6429D364-6135-4DD2-B6A2-8D139738E6EF}" destId="{29251BBA-85A4-47A0-986A-1859EF4B5378}" srcOrd="0" destOrd="0" presId="urn:microsoft.com/office/officeart/2018/2/layout/IconVerticalSolidList"/>
    <dgm:cxn modelId="{F2C13D49-607F-426D-A375-F6BE1E1D05B1}" srcId="{7E08A818-6A34-4261-87DE-F6A0CF671DB3}" destId="{EBCDD8C7-BDC5-4C72-AF64-0AF3252B05AC}" srcOrd="0" destOrd="0" parTransId="{3BE9625D-4AB1-49AB-B706-7304F845A91B}" sibTransId="{974BAC4F-6722-45A8-A110-6E04C2C1B631}"/>
    <dgm:cxn modelId="{6CD5FF8C-E128-4091-9694-5BC54F9423AD}" type="presOf" srcId="{EBCDD8C7-BDC5-4C72-AF64-0AF3252B05AC}" destId="{E6CB0DED-6AAE-45D2-9429-5A9BC3B3B72E}" srcOrd="0" destOrd="0" presId="urn:microsoft.com/office/officeart/2018/2/layout/IconVerticalSolidList"/>
    <dgm:cxn modelId="{7847F990-E381-4902-91A7-930EE86258F0}" type="presOf" srcId="{A9FBFEF4-934A-46BE-BAD5-6558F708CC33}" destId="{13FC4DEA-29A3-4163-AC6C-DF903EBE046A}" srcOrd="0" destOrd="0" presId="urn:microsoft.com/office/officeart/2018/2/layout/IconVerticalSolidList"/>
    <dgm:cxn modelId="{2159349E-BF34-415F-8201-439CD66999EB}" srcId="{6429D364-6135-4DD2-B6A2-8D139738E6EF}" destId="{A9FBFEF4-934A-46BE-BAD5-6558F708CC33}" srcOrd="0" destOrd="0" parTransId="{98ACC267-9272-42D1-95E4-323AC0CF96F5}" sibTransId="{0143B23E-CC05-4069-B564-B3780289AC43}"/>
    <dgm:cxn modelId="{144247A2-CEE7-4661-AB8E-C112E68A5F70}" srcId="{6429D364-6135-4DD2-B6A2-8D139738E6EF}" destId="{64A5A0F8-6408-4E50-BBD6-C8B58F672463}" srcOrd="1" destOrd="0" parTransId="{71D371B5-C681-4ED8-B7BE-2993EB54DE10}" sibTransId="{651680D5-9D11-4E08-9E55-B1F6CDBBA293}"/>
    <dgm:cxn modelId="{D9EB73DF-4689-423F-A30B-EF403C3BD8F0}" type="presOf" srcId="{64A5A0F8-6408-4E50-BBD6-C8B58F672463}" destId="{9DC323B0-4A02-4E0D-84A1-F54E7FE75C36}" srcOrd="0" destOrd="0" presId="urn:microsoft.com/office/officeart/2018/2/layout/IconVerticalSolidList"/>
    <dgm:cxn modelId="{DBC522EA-FF2B-4BD9-AB35-97372C332FC5}" srcId="{6429D364-6135-4DD2-B6A2-8D139738E6EF}" destId="{7E08A818-6A34-4261-87DE-F6A0CF671DB3}" srcOrd="2" destOrd="0" parTransId="{987152A6-CC0B-4390-8DFC-F318AC45BB02}" sibTransId="{20C59F51-85F7-49E6-BE44-E8D5BFBB7C9B}"/>
    <dgm:cxn modelId="{3D72F190-DCE4-4FF0-882F-B882F8407640}" type="presParOf" srcId="{29251BBA-85A4-47A0-986A-1859EF4B5378}" destId="{DFB78D77-1C82-4231-B4F3-7B4A23BD41BE}" srcOrd="0" destOrd="0" presId="urn:microsoft.com/office/officeart/2018/2/layout/IconVerticalSolidList"/>
    <dgm:cxn modelId="{1904E48A-547F-4BBB-BC16-EA80DA761A27}" type="presParOf" srcId="{DFB78D77-1C82-4231-B4F3-7B4A23BD41BE}" destId="{64B1224C-5DF7-4BD8-B867-D83BAD1C3444}" srcOrd="0" destOrd="0" presId="urn:microsoft.com/office/officeart/2018/2/layout/IconVerticalSolidList"/>
    <dgm:cxn modelId="{1F60663B-2E1C-4065-B469-D20B194B5E70}" type="presParOf" srcId="{DFB78D77-1C82-4231-B4F3-7B4A23BD41BE}" destId="{873E0719-2B30-4AC9-B317-E568BE4BDA22}" srcOrd="1" destOrd="0" presId="urn:microsoft.com/office/officeart/2018/2/layout/IconVerticalSolidList"/>
    <dgm:cxn modelId="{708A551E-67F7-4256-A52C-7629182A8601}" type="presParOf" srcId="{DFB78D77-1C82-4231-B4F3-7B4A23BD41BE}" destId="{8B102C7B-1552-45E7-84F7-6B1A68B1379B}" srcOrd="2" destOrd="0" presId="urn:microsoft.com/office/officeart/2018/2/layout/IconVerticalSolidList"/>
    <dgm:cxn modelId="{A2A5B47E-A714-40A2-A775-C0B885947783}" type="presParOf" srcId="{DFB78D77-1C82-4231-B4F3-7B4A23BD41BE}" destId="{13FC4DEA-29A3-4163-AC6C-DF903EBE046A}" srcOrd="3" destOrd="0" presId="urn:microsoft.com/office/officeart/2018/2/layout/IconVerticalSolidList"/>
    <dgm:cxn modelId="{3E783682-E482-43C2-A86F-3E77067BD938}" type="presParOf" srcId="{29251BBA-85A4-47A0-986A-1859EF4B5378}" destId="{55B4E48F-5C0B-4B1B-8177-C2454830049C}" srcOrd="1" destOrd="0" presId="urn:microsoft.com/office/officeart/2018/2/layout/IconVerticalSolidList"/>
    <dgm:cxn modelId="{C48B0CE2-2BD1-409A-B780-0B22149E3BE1}" type="presParOf" srcId="{29251BBA-85A4-47A0-986A-1859EF4B5378}" destId="{03110233-D22E-42B4-B9D7-932793D1D497}" srcOrd="2" destOrd="0" presId="urn:microsoft.com/office/officeart/2018/2/layout/IconVerticalSolidList"/>
    <dgm:cxn modelId="{CF7C8C3B-68D5-4C62-9782-A8E09F648850}" type="presParOf" srcId="{03110233-D22E-42B4-B9D7-932793D1D497}" destId="{AFE702E1-234A-42AC-B4E2-21525813A764}" srcOrd="0" destOrd="0" presId="urn:microsoft.com/office/officeart/2018/2/layout/IconVerticalSolidList"/>
    <dgm:cxn modelId="{B11E8E79-B9BA-4FDF-A4FB-00344FF57EAB}" type="presParOf" srcId="{03110233-D22E-42B4-B9D7-932793D1D497}" destId="{FF04E18B-F9C1-413A-89A6-5B54260DAA3C}" srcOrd="1" destOrd="0" presId="urn:microsoft.com/office/officeart/2018/2/layout/IconVerticalSolidList"/>
    <dgm:cxn modelId="{59A43D6A-7D72-4D1B-980B-0070AB25B557}" type="presParOf" srcId="{03110233-D22E-42B4-B9D7-932793D1D497}" destId="{8A8D8F42-2610-4403-A298-997FECDBF684}" srcOrd="2" destOrd="0" presId="urn:microsoft.com/office/officeart/2018/2/layout/IconVerticalSolidList"/>
    <dgm:cxn modelId="{252541E9-9CB7-4072-9601-33BE3AE66492}" type="presParOf" srcId="{03110233-D22E-42B4-B9D7-932793D1D497}" destId="{9DC323B0-4A02-4E0D-84A1-F54E7FE75C36}" srcOrd="3" destOrd="0" presId="urn:microsoft.com/office/officeart/2018/2/layout/IconVerticalSolidList"/>
    <dgm:cxn modelId="{8454DB92-09E1-4AE8-B65F-88A52DE4DF3E}" type="presParOf" srcId="{29251BBA-85A4-47A0-986A-1859EF4B5378}" destId="{B9BFC221-C716-443A-942B-F57EBFECBB54}" srcOrd="3" destOrd="0" presId="urn:microsoft.com/office/officeart/2018/2/layout/IconVerticalSolidList"/>
    <dgm:cxn modelId="{D96A9DF9-D7F5-4C86-B101-A9AE48CBCA19}" type="presParOf" srcId="{29251BBA-85A4-47A0-986A-1859EF4B5378}" destId="{298F0B72-17C7-48BA-A209-893A35B7AE10}" srcOrd="4" destOrd="0" presId="urn:microsoft.com/office/officeart/2018/2/layout/IconVerticalSolidList"/>
    <dgm:cxn modelId="{5570C831-594E-49EF-A800-A6B25B7A9B96}" type="presParOf" srcId="{298F0B72-17C7-48BA-A209-893A35B7AE10}" destId="{06729C69-077F-4818-9353-0695473D0C46}" srcOrd="0" destOrd="0" presId="urn:microsoft.com/office/officeart/2018/2/layout/IconVerticalSolidList"/>
    <dgm:cxn modelId="{90C2215B-A51B-4CA3-987E-09BB4EA0CDAE}" type="presParOf" srcId="{298F0B72-17C7-48BA-A209-893A35B7AE10}" destId="{B9904D5D-ED88-4DC1-93BC-BA0E8808257E}" srcOrd="1" destOrd="0" presId="urn:microsoft.com/office/officeart/2018/2/layout/IconVerticalSolidList"/>
    <dgm:cxn modelId="{67C2AA47-00D8-4635-8046-813CA5AAFA1C}" type="presParOf" srcId="{298F0B72-17C7-48BA-A209-893A35B7AE10}" destId="{FFEBE679-D21F-4535-89DE-AE28472A76C5}" srcOrd="2" destOrd="0" presId="urn:microsoft.com/office/officeart/2018/2/layout/IconVerticalSolidList"/>
    <dgm:cxn modelId="{D278EB26-F089-40FA-9AF2-FAA4FAFF2B12}" type="presParOf" srcId="{298F0B72-17C7-48BA-A209-893A35B7AE10}" destId="{4426FA8D-3996-437A-81E7-8A16F5E39816}" srcOrd="3" destOrd="0" presId="urn:microsoft.com/office/officeart/2018/2/layout/IconVerticalSolidList"/>
    <dgm:cxn modelId="{703F2571-C355-46D1-A416-BAEB0E32F70B}" type="presParOf" srcId="{298F0B72-17C7-48BA-A209-893A35B7AE10}" destId="{E6CB0DED-6AAE-45D2-9429-5A9BC3B3B72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3AF1DA-E9B4-4445-BA76-DCBDDE147A68}" type="doc">
      <dgm:prSet loTypeId="urn:microsoft.com/office/officeart/2005/8/layout/process1" loCatId="process" qsTypeId="urn:microsoft.com/office/officeart/2005/8/quickstyle/simple1" qsCatId="simple" csTypeId="urn:microsoft.com/office/officeart/2005/8/colors/accent1_2" csCatId="accent1" phldr="1"/>
      <dgm:spPr/>
    </dgm:pt>
    <dgm:pt modelId="{4EF1C593-A3E9-4038-9B1E-7BE9333E0BE4}">
      <dgm:prSet phldrT="[Texte]"/>
      <dgm:spPr/>
      <dgm:t>
        <a:bodyPr/>
        <a:lstStyle/>
        <a:p>
          <a:r>
            <a:rPr lang="fr-FR" dirty="0"/>
            <a:t>Faille de sécurité</a:t>
          </a:r>
        </a:p>
      </dgm:t>
    </dgm:pt>
    <dgm:pt modelId="{10B5C762-2F4D-43E4-A056-8AB0BB2050BB}" type="parTrans" cxnId="{D1CB5E0F-FBBC-4FAB-A86E-03AA75C1CF00}">
      <dgm:prSet/>
      <dgm:spPr/>
      <dgm:t>
        <a:bodyPr/>
        <a:lstStyle/>
        <a:p>
          <a:endParaRPr lang="fr-FR"/>
        </a:p>
      </dgm:t>
    </dgm:pt>
    <dgm:pt modelId="{0659170E-6851-493E-886F-64765624485C}" type="sibTrans" cxnId="{D1CB5E0F-FBBC-4FAB-A86E-03AA75C1CF00}">
      <dgm:prSet/>
      <dgm:spPr/>
      <dgm:t>
        <a:bodyPr/>
        <a:lstStyle/>
        <a:p>
          <a:endParaRPr lang="fr-FR"/>
        </a:p>
      </dgm:t>
    </dgm:pt>
    <dgm:pt modelId="{A8192B2E-957D-419D-86E5-A911BE2780C3}">
      <dgm:prSet phldrT="[Texte]"/>
      <dgm:spPr/>
      <dgm:t>
        <a:bodyPr/>
        <a:lstStyle/>
        <a:p>
          <a:r>
            <a:rPr lang="fr-FR" dirty="0"/>
            <a:t>Potentiel usage de la faille</a:t>
          </a:r>
        </a:p>
      </dgm:t>
    </dgm:pt>
    <dgm:pt modelId="{98DE3E67-31EE-4362-A1C4-8679654B307B}" type="sibTrans" cxnId="{CDF5D5BB-767F-4C9E-A2C6-257E6429D013}">
      <dgm:prSet/>
      <dgm:spPr/>
      <dgm:t>
        <a:bodyPr/>
        <a:lstStyle/>
        <a:p>
          <a:endParaRPr lang="fr-FR"/>
        </a:p>
      </dgm:t>
    </dgm:pt>
    <dgm:pt modelId="{832A17BC-A9A8-4ABB-9DCE-C7CA94DB5617}" type="parTrans" cxnId="{CDF5D5BB-767F-4C9E-A2C6-257E6429D013}">
      <dgm:prSet/>
      <dgm:spPr/>
      <dgm:t>
        <a:bodyPr/>
        <a:lstStyle/>
        <a:p>
          <a:endParaRPr lang="fr-FR"/>
        </a:p>
      </dgm:t>
    </dgm:pt>
    <dgm:pt modelId="{844032E9-E2C4-4866-848A-DA0A5E2A75A6}">
      <dgm:prSet phldrT="[Texte]"/>
      <dgm:spPr/>
      <dgm:t>
        <a:bodyPr/>
        <a:lstStyle/>
        <a:p>
          <a:r>
            <a:rPr lang="fr-FR" dirty="0"/>
            <a:t>Détection de la faille</a:t>
          </a:r>
        </a:p>
      </dgm:t>
    </dgm:pt>
    <dgm:pt modelId="{7E33A450-6C84-42FE-B463-08B0084C0A79}" type="sibTrans" cxnId="{82AC8885-35BC-46DB-8269-9C7E2025B453}">
      <dgm:prSet/>
      <dgm:spPr/>
      <dgm:t>
        <a:bodyPr/>
        <a:lstStyle/>
        <a:p>
          <a:endParaRPr lang="fr-FR"/>
        </a:p>
      </dgm:t>
    </dgm:pt>
    <dgm:pt modelId="{4440128F-00A3-4A78-BBBC-E4D4FD87DF85}" type="parTrans" cxnId="{82AC8885-35BC-46DB-8269-9C7E2025B453}">
      <dgm:prSet/>
      <dgm:spPr/>
      <dgm:t>
        <a:bodyPr/>
        <a:lstStyle/>
        <a:p>
          <a:endParaRPr lang="fr-FR"/>
        </a:p>
      </dgm:t>
    </dgm:pt>
    <dgm:pt modelId="{7F0AF909-D06D-459F-8DE1-A076AB1C641C}">
      <dgm:prSet phldrT="[Texte]"/>
      <dgm:spPr/>
      <dgm:t>
        <a:bodyPr/>
        <a:lstStyle/>
        <a:p>
          <a:r>
            <a:rPr lang="fr-FR" dirty="0"/>
            <a:t>Correctif de la faille</a:t>
          </a:r>
        </a:p>
      </dgm:t>
    </dgm:pt>
    <dgm:pt modelId="{5385062B-0FEC-4509-B559-1A27620FF0B4}" type="parTrans" cxnId="{7025B623-FE73-4BBD-8A51-680391D6E52C}">
      <dgm:prSet/>
      <dgm:spPr/>
      <dgm:t>
        <a:bodyPr/>
        <a:lstStyle/>
        <a:p>
          <a:endParaRPr lang="fr-FR"/>
        </a:p>
      </dgm:t>
    </dgm:pt>
    <dgm:pt modelId="{A1C9E245-2A89-4C95-8598-845CD6D2586F}" type="sibTrans" cxnId="{7025B623-FE73-4BBD-8A51-680391D6E52C}">
      <dgm:prSet/>
      <dgm:spPr/>
      <dgm:t>
        <a:bodyPr/>
        <a:lstStyle/>
        <a:p>
          <a:r>
            <a:rPr lang="fr-FR" dirty="0">
              <a:solidFill>
                <a:schemeClr val="tx1"/>
              </a:solidFill>
            </a:rPr>
            <a:t>Entre 30 et 90 jours</a:t>
          </a:r>
        </a:p>
      </dgm:t>
    </dgm:pt>
    <dgm:pt modelId="{5DC9A06C-C519-46A4-8AEB-8FB849F4DB3E}">
      <dgm:prSet phldrT="[Texte]"/>
      <dgm:spPr/>
      <dgm:t>
        <a:bodyPr/>
        <a:lstStyle/>
        <a:p>
          <a:r>
            <a:rPr lang="fr-FR" dirty="0"/>
            <a:t>Publication de la faille</a:t>
          </a:r>
        </a:p>
      </dgm:t>
    </dgm:pt>
    <dgm:pt modelId="{AA26BA39-615B-4467-A1FD-009F3FACF364}" type="parTrans" cxnId="{AA1BE75D-502F-4D40-9774-3CC07D6A6C16}">
      <dgm:prSet/>
      <dgm:spPr/>
      <dgm:t>
        <a:bodyPr/>
        <a:lstStyle/>
        <a:p>
          <a:endParaRPr lang="fr-FR"/>
        </a:p>
      </dgm:t>
    </dgm:pt>
    <dgm:pt modelId="{00E92F40-1C14-472E-9423-EDBD4AA4B641}" type="sibTrans" cxnId="{AA1BE75D-502F-4D40-9774-3CC07D6A6C16}">
      <dgm:prSet/>
      <dgm:spPr/>
      <dgm:t>
        <a:bodyPr/>
        <a:lstStyle/>
        <a:p>
          <a:endParaRPr lang="fr-FR"/>
        </a:p>
      </dgm:t>
    </dgm:pt>
    <dgm:pt modelId="{12084CF9-DFB4-47C6-9ADA-0514AC5BED05}">
      <dgm:prSet phldrT="[Texte]"/>
      <dgm:spPr/>
      <dgm:t>
        <a:bodyPr/>
        <a:lstStyle/>
        <a:p>
          <a:r>
            <a:rPr lang="fr-FR" dirty="0"/>
            <a:t>Description de l’exploitation de la faille</a:t>
          </a:r>
        </a:p>
      </dgm:t>
    </dgm:pt>
    <dgm:pt modelId="{E2D8335E-B42E-4374-96E8-312BECE97A7D}" type="parTrans" cxnId="{8DCFC4F9-10D4-446E-9D2A-A112CFD45734}">
      <dgm:prSet/>
      <dgm:spPr/>
      <dgm:t>
        <a:bodyPr/>
        <a:lstStyle/>
        <a:p>
          <a:endParaRPr lang="fr-FR"/>
        </a:p>
      </dgm:t>
    </dgm:pt>
    <dgm:pt modelId="{91A05BDF-F2F9-4F97-92F9-7E752AE04EDF}" type="sibTrans" cxnId="{8DCFC4F9-10D4-446E-9D2A-A112CFD45734}">
      <dgm:prSet/>
      <dgm:spPr/>
      <dgm:t>
        <a:bodyPr/>
        <a:lstStyle/>
        <a:p>
          <a:endParaRPr lang="fr-FR"/>
        </a:p>
      </dgm:t>
    </dgm:pt>
    <dgm:pt modelId="{51CF382D-77F9-4C85-8262-E07DB3382F15}" type="pres">
      <dgm:prSet presAssocID="{633AF1DA-E9B4-4445-BA76-DCBDDE147A68}" presName="Name0" presStyleCnt="0">
        <dgm:presLayoutVars>
          <dgm:dir/>
          <dgm:resizeHandles val="exact"/>
        </dgm:presLayoutVars>
      </dgm:prSet>
      <dgm:spPr/>
    </dgm:pt>
    <dgm:pt modelId="{D5735C2A-ED2D-4859-85AC-6AA9B23B9880}" type="pres">
      <dgm:prSet presAssocID="{4EF1C593-A3E9-4038-9B1E-7BE9333E0BE4}" presName="node" presStyleLbl="node1" presStyleIdx="0" presStyleCnt="4">
        <dgm:presLayoutVars>
          <dgm:bulletEnabled val="1"/>
        </dgm:presLayoutVars>
      </dgm:prSet>
      <dgm:spPr/>
    </dgm:pt>
    <dgm:pt modelId="{DB84FCFA-E9DC-4FBB-88C7-C03B31B1317C}" type="pres">
      <dgm:prSet presAssocID="{0659170E-6851-493E-886F-64765624485C}" presName="sibTrans" presStyleLbl="sibTrans2D1" presStyleIdx="0" presStyleCnt="3" custScaleX="185657"/>
      <dgm:spPr/>
    </dgm:pt>
    <dgm:pt modelId="{725B7201-D90B-4746-A6CD-5B06BB33DB62}" type="pres">
      <dgm:prSet presAssocID="{0659170E-6851-493E-886F-64765624485C}" presName="connectorText" presStyleLbl="sibTrans2D1" presStyleIdx="0" presStyleCnt="3"/>
      <dgm:spPr/>
    </dgm:pt>
    <dgm:pt modelId="{39DCE70F-6990-4664-A281-0261E922F0BF}" type="pres">
      <dgm:prSet presAssocID="{844032E9-E2C4-4866-848A-DA0A5E2A75A6}" presName="node" presStyleLbl="node1" presStyleIdx="1" presStyleCnt="4">
        <dgm:presLayoutVars>
          <dgm:bulletEnabled val="1"/>
        </dgm:presLayoutVars>
      </dgm:prSet>
      <dgm:spPr/>
    </dgm:pt>
    <dgm:pt modelId="{5B634469-881C-44FC-9E17-03161F59FC69}" type="pres">
      <dgm:prSet presAssocID="{7E33A450-6C84-42FE-B463-08B0084C0A79}" presName="sibTrans" presStyleLbl="sibTrans2D1" presStyleIdx="1" presStyleCnt="3" custScaleX="192170"/>
      <dgm:spPr/>
    </dgm:pt>
    <dgm:pt modelId="{258D4418-32BB-4553-92EB-D8F9C5F50A02}" type="pres">
      <dgm:prSet presAssocID="{7E33A450-6C84-42FE-B463-08B0084C0A79}" presName="connectorText" presStyleLbl="sibTrans2D1" presStyleIdx="1" presStyleCnt="3"/>
      <dgm:spPr/>
    </dgm:pt>
    <dgm:pt modelId="{2729D9E9-A7DE-4ED8-83FB-6DAB95990CE6}" type="pres">
      <dgm:prSet presAssocID="{7F0AF909-D06D-459F-8DE1-A076AB1C641C}" presName="node" presStyleLbl="node1" presStyleIdx="2" presStyleCnt="4">
        <dgm:presLayoutVars>
          <dgm:bulletEnabled val="1"/>
        </dgm:presLayoutVars>
      </dgm:prSet>
      <dgm:spPr/>
    </dgm:pt>
    <dgm:pt modelId="{17794A45-E8C8-4659-9EDC-B4000FD3F7F2}" type="pres">
      <dgm:prSet presAssocID="{A1C9E245-2A89-4C95-8598-845CD6D2586F}" presName="sibTrans" presStyleLbl="sibTrans2D1" presStyleIdx="2" presStyleCnt="3" custScaleX="178675"/>
      <dgm:spPr/>
    </dgm:pt>
    <dgm:pt modelId="{1C2B1501-78BB-4D0D-B997-1FBFD2538767}" type="pres">
      <dgm:prSet presAssocID="{A1C9E245-2A89-4C95-8598-845CD6D2586F}" presName="connectorText" presStyleLbl="sibTrans2D1" presStyleIdx="2" presStyleCnt="3"/>
      <dgm:spPr/>
    </dgm:pt>
    <dgm:pt modelId="{B5300F07-2B71-47FA-9E9B-56038ADD3D9E}" type="pres">
      <dgm:prSet presAssocID="{5DC9A06C-C519-46A4-8AEB-8FB849F4DB3E}" presName="node" presStyleLbl="node1" presStyleIdx="3" presStyleCnt="4">
        <dgm:presLayoutVars>
          <dgm:bulletEnabled val="1"/>
        </dgm:presLayoutVars>
      </dgm:prSet>
      <dgm:spPr/>
    </dgm:pt>
  </dgm:ptLst>
  <dgm:cxnLst>
    <dgm:cxn modelId="{7198EA05-D44C-4097-9B0E-07289A14DDCC}" type="presOf" srcId="{A1C9E245-2A89-4C95-8598-845CD6D2586F}" destId="{17794A45-E8C8-4659-9EDC-B4000FD3F7F2}" srcOrd="0" destOrd="0" presId="urn:microsoft.com/office/officeart/2005/8/layout/process1"/>
    <dgm:cxn modelId="{0E908506-1C29-4DB7-8BE0-857298119F7B}" type="presOf" srcId="{A8192B2E-957D-419D-86E5-A911BE2780C3}" destId="{D5735C2A-ED2D-4859-85AC-6AA9B23B9880}" srcOrd="0" destOrd="1" presId="urn:microsoft.com/office/officeart/2005/8/layout/process1"/>
    <dgm:cxn modelId="{D1CB5E0F-FBBC-4FAB-A86E-03AA75C1CF00}" srcId="{633AF1DA-E9B4-4445-BA76-DCBDDE147A68}" destId="{4EF1C593-A3E9-4038-9B1E-7BE9333E0BE4}" srcOrd="0" destOrd="0" parTransId="{10B5C762-2F4D-43E4-A056-8AB0BB2050BB}" sibTransId="{0659170E-6851-493E-886F-64765624485C}"/>
    <dgm:cxn modelId="{BFC6F91A-6552-4D88-8AA5-42D47DC2C0C1}" type="presOf" srcId="{A1C9E245-2A89-4C95-8598-845CD6D2586F}" destId="{1C2B1501-78BB-4D0D-B997-1FBFD2538767}" srcOrd="1" destOrd="0" presId="urn:microsoft.com/office/officeart/2005/8/layout/process1"/>
    <dgm:cxn modelId="{7025B623-FE73-4BBD-8A51-680391D6E52C}" srcId="{633AF1DA-E9B4-4445-BA76-DCBDDE147A68}" destId="{7F0AF909-D06D-459F-8DE1-A076AB1C641C}" srcOrd="2" destOrd="0" parTransId="{5385062B-0FEC-4509-B559-1A27620FF0B4}" sibTransId="{A1C9E245-2A89-4C95-8598-845CD6D2586F}"/>
    <dgm:cxn modelId="{AA1BE75D-502F-4D40-9774-3CC07D6A6C16}" srcId="{633AF1DA-E9B4-4445-BA76-DCBDDE147A68}" destId="{5DC9A06C-C519-46A4-8AEB-8FB849F4DB3E}" srcOrd="3" destOrd="0" parTransId="{AA26BA39-615B-4467-A1FD-009F3FACF364}" sibTransId="{00E92F40-1C14-472E-9423-EDBD4AA4B641}"/>
    <dgm:cxn modelId="{493F8168-109F-40A1-A75A-003C8F7CE919}" type="presOf" srcId="{633AF1DA-E9B4-4445-BA76-DCBDDE147A68}" destId="{51CF382D-77F9-4C85-8262-E07DB3382F15}" srcOrd="0" destOrd="0" presId="urn:microsoft.com/office/officeart/2005/8/layout/process1"/>
    <dgm:cxn modelId="{1FEE5771-1BBB-45AB-B145-70CF3E7F0AAA}" type="presOf" srcId="{7F0AF909-D06D-459F-8DE1-A076AB1C641C}" destId="{2729D9E9-A7DE-4ED8-83FB-6DAB95990CE6}" srcOrd="0" destOrd="0" presId="urn:microsoft.com/office/officeart/2005/8/layout/process1"/>
    <dgm:cxn modelId="{82AC8885-35BC-46DB-8269-9C7E2025B453}" srcId="{633AF1DA-E9B4-4445-BA76-DCBDDE147A68}" destId="{844032E9-E2C4-4866-848A-DA0A5E2A75A6}" srcOrd="1" destOrd="0" parTransId="{4440128F-00A3-4A78-BBBC-E4D4FD87DF85}" sibTransId="{7E33A450-6C84-42FE-B463-08B0084C0A79}"/>
    <dgm:cxn modelId="{4E483F8D-305C-490E-A0F2-2F233012945B}" type="presOf" srcId="{7E33A450-6C84-42FE-B463-08B0084C0A79}" destId="{5B634469-881C-44FC-9E17-03161F59FC69}" srcOrd="0" destOrd="0" presId="urn:microsoft.com/office/officeart/2005/8/layout/process1"/>
    <dgm:cxn modelId="{3D9B8193-78C8-48BC-93DB-62B25E4EB8C6}" type="presOf" srcId="{5DC9A06C-C519-46A4-8AEB-8FB849F4DB3E}" destId="{B5300F07-2B71-47FA-9E9B-56038ADD3D9E}" srcOrd="0" destOrd="0" presId="urn:microsoft.com/office/officeart/2005/8/layout/process1"/>
    <dgm:cxn modelId="{93D1EEAA-2434-4BF2-AD60-B374C1098105}" type="presOf" srcId="{0659170E-6851-493E-886F-64765624485C}" destId="{725B7201-D90B-4746-A6CD-5B06BB33DB62}" srcOrd="1" destOrd="0" presId="urn:microsoft.com/office/officeart/2005/8/layout/process1"/>
    <dgm:cxn modelId="{1F6061B5-C8FD-413E-901D-9819BA152374}" type="presOf" srcId="{12084CF9-DFB4-47C6-9ADA-0514AC5BED05}" destId="{B5300F07-2B71-47FA-9E9B-56038ADD3D9E}" srcOrd="0" destOrd="1" presId="urn:microsoft.com/office/officeart/2005/8/layout/process1"/>
    <dgm:cxn modelId="{CDF5D5BB-767F-4C9E-A2C6-257E6429D013}" srcId="{4EF1C593-A3E9-4038-9B1E-7BE9333E0BE4}" destId="{A8192B2E-957D-419D-86E5-A911BE2780C3}" srcOrd="0" destOrd="0" parTransId="{832A17BC-A9A8-4ABB-9DCE-C7CA94DB5617}" sibTransId="{98DE3E67-31EE-4362-A1C4-8679654B307B}"/>
    <dgm:cxn modelId="{5210DBCC-046E-455A-9FE6-EF313B486DFA}" type="presOf" srcId="{7E33A450-6C84-42FE-B463-08B0084C0A79}" destId="{258D4418-32BB-4553-92EB-D8F9C5F50A02}" srcOrd="1" destOrd="0" presId="urn:microsoft.com/office/officeart/2005/8/layout/process1"/>
    <dgm:cxn modelId="{55504EDB-4BEF-4197-A7A8-0D5E586C5194}" type="presOf" srcId="{844032E9-E2C4-4866-848A-DA0A5E2A75A6}" destId="{39DCE70F-6990-4664-A281-0261E922F0BF}" srcOrd="0" destOrd="0" presId="urn:microsoft.com/office/officeart/2005/8/layout/process1"/>
    <dgm:cxn modelId="{8DCFC4F9-10D4-446E-9D2A-A112CFD45734}" srcId="{5DC9A06C-C519-46A4-8AEB-8FB849F4DB3E}" destId="{12084CF9-DFB4-47C6-9ADA-0514AC5BED05}" srcOrd="0" destOrd="0" parTransId="{E2D8335E-B42E-4374-96E8-312BECE97A7D}" sibTransId="{91A05BDF-F2F9-4F97-92F9-7E752AE04EDF}"/>
    <dgm:cxn modelId="{E065E5F9-FCCA-4304-A576-62FA70575F17}" type="presOf" srcId="{4EF1C593-A3E9-4038-9B1E-7BE9333E0BE4}" destId="{D5735C2A-ED2D-4859-85AC-6AA9B23B9880}" srcOrd="0" destOrd="0" presId="urn:microsoft.com/office/officeart/2005/8/layout/process1"/>
    <dgm:cxn modelId="{5C309CFE-C248-4655-A323-1EC6307BE238}" type="presOf" srcId="{0659170E-6851-493E-886F-64765624485C}" destId="{DB84FCFA-E9DC-4FBB-88C7-C03B31B1317C}" srcOrd="0" destOrd="0" presId="urn:microsoft.com/office/officeart/2005/8/layout/process1"/>
    <dgm:cxn modelId="{58599962-6707-4124-8CFB-AB9C66CAA98E}" type="presParOf" srcId="{51CF382D-77F9-4C85-8262-E07DB3382F15}" destId="{D5735C2A-ED2D-4859-85AC-6AA9B23B9880}" srcOrd="0" destOrd="0" presId="urn:microsoft.com/office/officeart/2005/8/layout/process1"/>
    <dgm:cxn modelId="{F6B78F63-BABA-4FC6-A86A-38C69A12CBA2}" type="presParOf" srcId="{51CF382D-77F9-4C85-8262-E07DB3382F15}" destId="{DB84FCFA-E9DC-4FBB-88C7-C03B31B1317C}" srcOrd="1" destOrd="0" presId="urn:microsoft.com/office/officeart/2005/8/layout/process1"/>
    <dgm:cxn modelId="{8AAC60C9-B727-4434-A838-896E3DD2B5FC}" type="presParOf" srcId="{DB84FCFA-E9DC-4FBB-88C7-C03B31B1317C}" destId="{725B7201-D90B-4746-A6CD-5B06BB33DB62}" srcOrd="0" destOrd="0" presId="urn:microsoft.com/office/officeart/2005/8/layout/process1"/>
    <dgm:cxn modelId="{9D8F7961-511A-4FCC-9F4D-B4D8C2DEBDCC}" type="presParOf" srcId="{51CF382D-77F9-4C85-8262-E07DB3382F15}" destId="{39DCE70F-6990-4664-A281-0261E922F0BF}" srcOrd="2" destOrd="0" presId="urn:microsoft.com/office/officeart/2005/8/layout/process1"/>
    <dgm:cxn modelId="{5AB6DC29-2478-4874-A47F-B5184D0637D2}" type="presParOf" srcId="{51CF382D-77F9-4C85-8262-E07DB3382F15}" destId="{5B634469-881C-44FC-9E17-03161F59FC69}" srcOrd="3" destOrd="0" presId="urn:microsoft.com/office/officeart/2005/8/layout/process1"/>
    <dgm:cxn modelId="{E856694B-AF2D-4387-904A-5A803E6C0143}" type="presParOf" srcId="{5B634469-881C-44FC-9E17-03161F59FC69}" destId="{258D4418-32BB-4553-92EB-D8F9C5F50A02}" srcOrd="0" destOrd="0" presId="urn:microsoft.com/office/officeart/2005/8/layout/process1"/>
    <dgm:cxn modelId="{F73DC1D0-2675-4543-A4CF-C2EE8CB71659}" type="presParOf" srcId="{51CF382D-77F9-4C85-8262-E07DB3382F15}" destId="{2729D9E9-A7DE-4ED8-83FB-6DAB95990CE6}" srcOrd="4" destOrd="0" presId="urn:microsoft.com/office/officeart/2005/8/layout/process1"/>
    <dgm:cxn modelId="{02C809C3-85BF-49A7-AB3D-EF3C8088DFE7}" type="presParOf" srcId="{51CF382D-77F9-4C85-8262-E07DB3382F15}" destId="{17794A45-E8C8-4659-9EDC-B4000FD3F7F2}" srcOrd="5" destOrd="0" presId="urn:microsoft.com/office/officeart/2005/8/layout/process1"/>
    <dgm:cxn modelId="{11C4B703-5797-48C3-93F3-1AEA9E7BB34E}" type="presParOf" srcId="{17794A45-E8C8-4659-9EDC-B4000FD3F7F2}" destId="{1C2B1501-78BB-4D0D-B997-1FBFD2538767}" srcOrd="0" destOrd="0" presId="urn:microsoft.com/office/officeart/2005/8/layout/process1"/>
    <dgm:cxn modelId="{8072E57B-7B78-4D20-A91C-4CBE60B1F677}" type="presParOf" srcId="{51CF382D-77F9-4C85-8262-E07DB3382F15}" destId="{B5300F07-2B71-47FA-9E9B-56038ADD3D9E}"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1224C-5DF7-4BD8-B867-D83BAD1C3444}">
      <dsp:nvSpPr>
        <dsp:cNvPr id="0" name=""/>
        <dsp:cNvSpPr/>
      </dsp:nvSpPr>
      <dsp:spPr>
        <a:xfrm>
          <a:off x="0" y="407"/>
          <a:ext cx="10134600" cy="9535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E0719-2B30-4AC9-B317-E568BE4BDA22}">
      <dsp:nvSpPr>
        <dsp:cNvPr id="0" name=""/>
        <dsp:cNvSpPr/>
      </dsp:nvSpPr>
      <dsp:spPr>
        <a:xfrm>
          <a:off x="288442" y="214951"/>
          <a:ext cx="524440" cy="5244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FC4DEA-29A3-4163-AC6C-DF903EBE046A}">
      <dsp:nvSpPr>
        <dsp:cNvPr id="0" name=""/>
        <dsp:cNvSpPr/>
      </dsp:nvSpPr>
      <dsp:spPr>
        <a:xfrm>
          <a:off x="1101325" y="407"/>
          <a:ext cx="9033274" cy="953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15" tIns="100915" rIns="100915" bIns="100915" numCol="1" spcCol="1270" anchor="ctr" anchorCtr="0">
          <a:noAutofit/>
        </a:bodyPr>
        <a:lstStyle/>
        <a:p>
          <a:pPr marL="0" lvl="0" indent="0" algn="l" defTabSz="977900">
            <a:lnSpc>
              <a:spcPct val="90000"/>
            </a:lnSpc>
            <a:spcBef>
              <a:spcPct val="0"/>
            </a:spcBef>
            <a:spcAft>
              <a:spcPct val="35000"/>
            </a:spcAft>
            <a:buNone/>
          </a:pPr>
          <a:r>
            <a:rPr lang="fr-FR" sz="2200" kern="1200"/>
            <a:t>Une attaque ciblée, contrairement à une attaque de masse, cible une personne (soit l’individu dans sa vie privée, soit un élément clef dans une entreprise)</a:t>
          </a:r>
          <a:endParaRPr lang="en-US" sz="2200" kern="1200"/>
        </a:p>
      </dsp:txBody>
      <dsp:txXfrm>
        <a:off x="1101325" y="407"/>
        <a:ext cx="9033274" cy="953528"/>
      </dsp:txXfrm>
    </dsp:sp>
    <dsp:sp modelId="{AFE702E1-234A-42AC-B4E2-21525813A764}">
      <dsp:nvSpPr>
        <dsp:cNvPr id="0" name=""/>
        <dsp:cNvSpPr/>
      </dsp:nvSpPr>
      <dsp:spPr>
        <a:xfrm>
          <a:off x="0" y="1192318"/>
          <a:ext cx="10134600" cy="9535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04E18B-F9C1-413A-89A6-5B54260DAA3C}">
      <dsp:nvSpPr>
        <dsp:cNvPr id="0" name=""/>
        <dsp:cNvSpPr/>
      </dsp:nvSpPr>
      <dsp:spPr>
        <a:xfrm>
          <a:off x="288442" y="1406862"/>
          <a:ext cx="524440" cy="5244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C323B0-4A02-4E0D-84A1-F54E7FE75C36}">
      <dsp:nvSpPr>
        <dsp:cNvPr id="0" name=""/>
        <dsp:cNvSpPr/>
      </dsp:nvSpPr>
      <dsp:spPr>
        <a:xfrm>
          <a:off x="1101325" y="1192318"/>
          <a:ext cx="9033274" cy="953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15" tIns="100915" rIns="100915" bIns="100915" numCol="1" spcCol="1270" anchor="ctr" anchorCtr="0">
          <a:noAutofit/>
        </a:bodyPr>
        <a:lstStyle/>
        <a:p>
          <a:pPr marL="0" lvl="0" indent="0" algn="l" defTabSz="977900">
            <a:lnSpc>
              <a:spcPct val="90000"/>
            </a:lnSpc>
            <a:spcBef>
              <a:spcPct val="0"/>
            </a:spcBef>
            <a:spcAft>
              <a:spcPct val="35000"/>
            </a:spcAft>
            <a:buNone/>
          </a:pPr>
          <a:r>
            <a:rPr lang="fr-FR" sz="2200" kern="1200"/>
            <a:t>L’attaquant dispose d’informations sur sa cible, et mettra tout en œuvre pour réaliser l’opération souhaitée (extorsion ou espionnage)</a:t>
          </a:r>
          <a:endParaRPr lang="en-US" sz="2200" kern="1200"/>
        </a:p>
      </dsp:txBody>
      <dsp:txXfrm>
        <a:off x="1101325" y="1192318"/>
        <a:ext cx="9033274" cy="953528"/>
      </dsp:txXfrm>
    </dsp:sp>
    <dsp:sp modelId="{06729C69-077F-4818-9353-0695473D0C46}">
      <dsp:nvSpPr>
        <dsp:cNvPr id="0" name=""/>
        <dsp:cNvSpPr/>
      </dsp:nvSpPr>
      <dsp:spPr>
        <a:xfrm>
          <a:off x="0" y="2384229"/>
          <a:ext cx="10134600" cy="9535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904D5D-ED88-4DC1-93BC-BA0E8808257E}">
      <dsp:nvSpPr>
        <dsp:cNvPr id="0" name=""/>
        <dsp:cNvSpPr/>
      </dsp:nvSpPr>
      <dsp:spPr>
        <a:xfrm>
          <a:off x="288442" y="2598773"/>
          <a:ext cx="524440" cy="5244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26FA8D-3996-437A-81E7-8A16F5E39816}">
      <dsp:nvSpPr>
        <dsp:cNvPr id="0" name=""/>
        <dsp:cNvSpPr/>
      </dsp:nvSpPr>
      <dsp:spPr>
        <a:xfrm>
          <a:off x="1101325" y="2384229"/>
          <a:ext cx="4560570" cy="953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15" tIns="100915" rIns="100915" bIns="100915" numCol="1" spcCol="1270" anchor="ctr" anchorCtr="0">
          <a:noAutofit/>
        </a:bodyPr>
        <a:lstStyle/>
        <a:p>
          <a:pPr marL="0" lvl="0" indent="0" algn="l" defTabSz="977900">
            <a:lnSpc>
              <a:spcPct val="90000"/>
            </a:lnSpc>
            <a:spcBef>
              <a:spcPct val="0"/>
            </a:spcBef>
            <a:spcAft>
              <a:spcPct val="35000"/>
            </a:spcAft>
            <a:buNone/>
          </a:pPr>
          <a:r>
            <a:rPr lang="fr-FR" sz="2200" kern="1200"/>
            <a:t>Ces attaques sont appelées ATP (Advanced Persistent Threat)</a:t>
          </a:r>
          <a:endParaRPr lang="en-US" sz="2200" kern="1200"/>
        </a:p>
      </dsp:txBody>
      <dsp:txXfrm>
        <a:off x="1101325" y="2384229"/>
        <a:ext cx="4560570" cy="953528"/>
      </dsp:txXfrm>
    </dsp:sp>
    <dsp:sp modelId="{E6CB0DED-6AAE-45D2-9429-5A9BC3B3B72E}">
      <dsp:nvSpPr>
        <dsp:cNvPr id="0" name=""/>
        <dsp:cNvSpPr/>
      </dsp:nvSpPr>
      <dsp:spPr>
        <a:xfrm>
          <a:off x="5661895" y="2384229"/>
          <a:ext cx="4472704" cy="953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15" tIns="100915" rIns="100915" bIns="100915" numCol="1" spcCol="1270" anchor="ctr" anchorCtr="0">
          <a:noAutofit/>
        </a:bodyPr>
        <a:lstStyle/>
        <a:p>
          <a:pPr marL="0" lvl="0" indent="0" algn="l" defTabSz="755650">
            <a:lnSpc>
              <a:spcPct val="90000"/>
            </a:lnSpc>
            <a:spcBef>
              <a:spcPct val="0"/>
            </a:spcBef>
            <a:spcAft>
              <a:spcPct val="35000"/>
            </a:spcAft>
            <a:buNone/>
          </a:pPr>
          <a:r>
            <a:rPr lang="fr-FR" sz="1700" kern="1200" dirty="0"/>
            <a:t>La cible de l’attaque est appelée «</a:t>
          </a:r>
          <a:r>
            <a:rPr lang="fr-FR" sz="1700" b="1" i="1" kern="1200" dirty="0"/>
            <a:t> tête de pont </a:t>
          </a:r>
          <a:r>
            <a:rPr lang="fr-FR" sz="1700" kern="1200" dirty="0"/>
            <a:t>» : elle a été utilisée afin d’établir un canal vers l’information ou l’objectif réel de l’</a:t>
          </a:r>
          <a:r>
            <a:rPr lang="fr-FR" sz="1700" kern="1200" dirty="0" err="1"/>
            <a:t>attauqe</a:t>
          </a:r>
          <a:endParaRPr lang="en-US" sz="1700" kern="1200" dirty="0"/>
        </a:p>
      </dsp:txBody>
      <dsp:txXfrm>
        <a:off x="5661895" y="2384229"/>
        <a:ext cx="4472704" cy="9535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735C2A-ED2D-4859-85AC-6AA9B23B9880}">
      <dsp:nvSpPr>
        <dsp:cNvPr id="0" name=""/>
        <dsp:cNvSpPr/>
      </dsp:nvSpPr>
      <dsp:spPr>
        <a:xfrm>
          <a:off x="4891" y="108567"/>
          <a:ext cx="2138525" cy="12831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fr-FR" sz="1800" kern="1200" dirty="0"/>
            <a:t>Faille de sécurité</a:t>
          </a:r>
        </a:p>
        <a:p>
          <a:pPr marL="114300" lvl="1" indent="-114300" algn="l" defTabSz="622300">
            <a:lnSpc>
              <a:spcPct val="90000"/>
            </a:lnSpc>
            <a:spcBef>
              <a:spcPct val="0"/>
            </a:spcBef>
            <a:spcAft>
              <a:spcPct val="15000"/>
            </a:spcAft>
            <a:buChar char="•"/>
          </a:pPr>
          <a:r>
            <a:rPr lang="fr-FR" sz="1400" kern="1200" dirty="0"/>
            <a:t>Potentiel usage de la faille</a:t>
          </a:r>
        </a:p>
      </dsp:txBody>
      <dsp:txXfrm>
        <a:off x="42472" y="146148"/>
        <a:ext cx="2063363" cy="1207953"/>
      </dsp:txXfrm>
    </dsp:sp>
    <dsp:sp modelId="{DB84FCFA-E9DC-4FBB-88C7-C03B31B1317C}">
      <dsp:nvSpPr>
        <dsp:cNvPr id="0" name=""/>
        <dsp:cNvSpPr/>
      </dsp:nvSpPr>
      <dsp:spPr>
        <a:xfrm>
          <a:off x="2163098" y="484948"/>
          <a:ext cx="841708" cy="5303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a:off x="2163098" y="591019"/>
        <a:ext cx="682602" cy="318212"/>
      </dsp:txXfrm>
    </dsp:sp>
    <dsp:sp modelId="{39DCE70F-6990-4664-A281-0261E922F0BF}">
      <dsp:nvSpPr>
        <dsp:cNvPr id="0" name=""/>
        <dsp:cNvSpPr/>
      </dsp:nvSpPr>
      <dsp:spPr>
        <a:xfrm>
          <a:off x="2998827" y="108567"/>
          <a:ext cx="2138525" cy="12831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Détection de la faille</a:t>
          </a:r>
        </a:p>
      </dsp:txBody>
      <dsp:txXfrm>
        <a:off x="3036408" y="146148"/>
        <a:ext cx="2063363" cy="1207953"/>
      </dsp:txXfrm>
    </dsp:sp>
    <dsp:sp modelId="{5B634469-881C-44FC-9E17-03161F59FC69}">
      <dsp:nvSpPr>
        <dsp:cNvPr id="0" name=""/>
        <dsp:cNvSpPr/>
      </dsp:nvSpPr>
      <dsp:spPr>
        <a:xfrm>
          <a:off x="5142271" y="484948"/>
          <a:ext cx="871236" cy="5303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a:off x="5142271" y="591019"/>
        <a:ext cx="712130" cy="318212"/>
      </dsp:txXfrm>
    </dsp:sp>
    <dsp:sp modelId="{2729D9E9-A7DE-4ED8-83FB-6DAB95990CE6}">
      <dsp:nvSpPr>
        <dsp:cNvPr id="0" name=""/>
        <dsp:cNvSpPr/>
      </dsp:nvSpPr>
      <dsp:spPr>
        <a:xfrm>
          <a:off x="5992763" y="108567"/>
          <a:ext cx="2138525" cy="12831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Correctif de la faille</a:t>
          </a:r>
        </a:p>
      </dsp:txBody>
      <dsp:txXfrm>
        <a:off x="6030344" y="146148"/>
        <a:ext cx="2063363" cy="1207953"/>
      </dsp:txXfrm>
    </dsp:sp>
    <dsp:sp modelId="{17794A45-E8C8-4659-9EDC-B4000FD3F7F2}">
      <dsp:nvSpPr>
        <dsp:cNvPr id="0" name=""/>
        <dsp:cNvSpPr/>
      </dsp:nvSpPr>
      <dsp:spPr>
        <a:xfrm>
          <a:off x="8166797" y="484948"/>
          <a:ext cx="810054" cy="5303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fr-FR" sz="1200" kern="1200" dirty="0">
              <a:solidFill>
                <a:schemeClr val="tx1"/>
              </a:solidFill>
            </a:rPr>
            <a:t>Entre 30 et 90 jours</a:t>
          </a:r>
        </a:p>
      </dsp:txBody>
      <dsp:txXfrm>
        <a:off x="8166797" y="591019"/>
        <a:ext cx="650948" cy="318212"/>
      </dsp:txXfrm>
    </dsp:sp>
    <dsp:sp modelId="{B5300F07-2B71-47FA-9E9B-56038ADD3D9E}">
      <dsp:nvSpPr>
        <dsp:cNvPr id="0" name=""/>
        <dsp:cNvSpPr/>
      </dsp:nvSpPr>
      <dsp:spPr>
        <a:xfrm>
          <a:off x="8986699" y="108567"/>
          <a:ext cx="2138525" cy="12831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fr-FR" sz="1800" kern="1200" dirty="0"/>
            <a:t>Publication de la faille</a:t>
          </a:r>
        </a:p>
        <a:p>
          <a:pPr marL="114300" lvl="1" indent="-114300" algn="l" defTabSz="622300">
            <a:lnSpc>
              <a:spcPct val="90000"/>
            </a:lnSpc>
            <a:spcBef>
              <a:spcPct val="0"/>
            </a:spcBef>
            <a:spcAft>
              <a:spcPct val="15000"/>
            </a:spcAft>
            <a:buChar char="•"/>
          </a:pPr>
          <a:r>
            <a:rPr lang="fr-FR" sz="1400" kern="1200" dirty="0"/>
            <a:t>Description de l’exploitation de la faille</a:t>
          </a:r>
        </a:p>
      </dsp:txBody>
      <dsp:txXfrm>
        <a:off x="9024280" y="146148"/>
        <a:ext cx="2063363" cy="120795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33E62E-65F4-4FC1-8048-1D475C6FF7BD}" type="datetimeFigureOut">
              <a:rPr lang="fr-FR" smtClean="0"/>
              <a:t>21/03/2024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4DE572-ACB6-4264-911D-B01F650CD106}" type="slidenum">
              <a:rPr lang="fr-FR" smtClean="0"/>
              <a:t>‹N°›</a:t>
            </a:fld>
            <a:endParaRPr lang="fr-FR"/>
          </a:p>
        </p:txBody>
      </p:sp>
    </p:spTree>
    <p:extLst>
      <p:ext uri="{BB962C8B-B14F-4D97-AF65-F5344CB8AC3E}">
        <p14:creationId xmlns:p14="http://schemas.microsoft.com/office/powerpoint/2010/main" val="2866291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3/21/2024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‹N°›</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13930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3/21/2024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2958548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3/21/2024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1862236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3/21/2024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227219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3/21/2024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‹N°›</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96746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3/21/2024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110362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3/21/2024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40780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3/21/2024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158405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3/21/2024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1389728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3/21/2024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193145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3/21/2024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1377148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‹N°›</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3/21/2024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368985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34.png"/><Relationship Id="rId4" Type="http://schemas.openxmlformats.org/officeDocument/2006/relationships/image" Target="../media/image33.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hyperlink" Target="https://eur-lex.europa.eu/legal-content/FR/TXT/HTML/?uri=CELEX:32002L0058&amp;from=EN"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hyperlink" Target="http://actualites.leparisien.fr/facebook.html" TargetMode="External"/><Relationship Id="rId2" Type="http://schemas.openxmlformats.org/officeDocument/2006/relationships/hyperlink" Target="http://pleaserobme.com/" TargetMode="External"/><Relationship Id="rId1" Type="http://schemas.openxmlformats.org/officeDocument/2006/relationships/slideLayout" Target="../slideLayouts/slideLayout2.xml"/><Relationship Id="rId6" Type="http://schemas.openxmlformats.org/officeDocument/2006/relationships/hyperlink" Target="http://blog.mavieprivee.fr/post/34628211803/chantage-a-la-webcam" TargetMode="External"/><Relationship Id="rId5" Type="http://schemas.openxmlformats.org/officeDocument/2006/relationships/hyperlink" Target="http://www.laveudunet.com/" TargetMode="External"/><Relationship Id="rId4" Type="http://schemas.openxmlformats.org/officeDocument/2006/relationships/hyperlink" Target="http://www.arnaque-chantage-webcam.com/" TargetMode="External"/></Relationships>
</file>

<file path=ppt/slides/_rels/slide161.xml.rels><?xml version="1.0" encoding="UTF-8" standalone="yes"?>
<Relationships xmlns="http://schemas.openxmlformats.org/package/2006/relationships"><Relationship Id="rId3" Type="http://schemas.openxmlformats.org/officeDocument/2006/relationships/hyperlink" Target="https://www.internet-signalement.gouv.fr/" TargetMode="External"/><Relationship Id="rId2" Type="http://schemas.openxmlformats.org/officeDocument/2006/relationships/hyperlink" Target="https://support.google.com/legal/contact/lr_eudpa?product=websearch&amp;hl=fr" TargetMode="External"/><Relationship Id="rId1" Type="http://schemas.openxmlformats.org/officeDocument/2006/relationships/slideLayout" Target="../slideLayouts/slideLayout2.xml"/><Relationship Id="rId5" Type="http://schemas.openxmlformats.org/officeDocument/2006/relationships/hyperlink" Target="http://stopransomware.fr/nettoyer-son-ordinateur/" TargetMode="External"/><Relationship Id="rId4" Type="http://schemas.openxmlformats.org/officeDocument/2006/relationships/hyperlink" Target="http://www.netecoute.fr/" TargetMode="Externa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48.png"/></Relationships>
</file>

<file path=ppt/slides/_rels/slide17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33.png"/><Relationship Id="rId7" Type="http://schemas.openxmlformats.org/officeDocument/2006/relationships/image" Target="../media/image5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19.png"/><Relationship Id="rId4" Type="http://schemas.openxmlformats.org/officeDocument/2006/relationships/image" Target="../media/image48.png"/></Relationships>
</file>

<file path=ppt/slides/_rels/slide17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33.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36.png"/><Relationship Id="rId4" Type="http://schemas.openxmlformats.org/officeDocument/2006/relationships/image" Target="../media/image53.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hyperlink" Target="https://www.cve.org/CVERecord?id=CVE-2018-2698" TargetMode="External"/><Relationship Id="rId2" Type="http://schemas.openxmlformats.org/officeDocument/2006/relationships/hyperlink" Target="https://www.ssi.gouv.fr/actualite/alerte-multiples-vulnerabilites-dans-des-processeurs-comprendre-meltdown-et-spectre-et-leur-impact/" TargetMode="Externa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s://www.ssi.gouv.fr/entreprise/produits-certifies/produits-certifies-cspn/"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otif géométrique rouge abstrait">
            <a:extLst>
              <a:ext uri="{FF2B5EF4-FFF2-40B4-BE49-F238E27FC236}">
                <a16:creationId xmlns:a16="http://schemas.microsoft.com/office/drawing/2014/main" id="{54BE4000-9DFB-B029-27DF-F7A34DD77571}"/>
              </a:ext>
            </a:extLst>
          </p:cNvPr>
          <p:cNvPicPr>
            <a:picLocks noChangeAspect="1"/>
          </p:cNvPicPr>
          <p:nvPr/>
        </p:nvPicPr>
        <p:blipFill rotWithShape="1">
          <a:blip r:embed="rId2"/>
          <a:srcRect t="11484" b="4247"/>
          <a:stretch/>
        </p:blipFill>
        <p:spPr>
          <a:xfrm>
            <a:off x="20" y="10"/>
            <a:ext cx="12191980" cy="6857989"/>
          </a:xfrm>
          <a:prstGeom prst="rect">
            <a:avLst/>
          </a:prstGeom>
        </p:spPr>
      </p:pic>
      <p:sp>
        <p:nvSpPr>
          <p:cNvPr id="31"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C0F9AEE-DB31-494A-80DB-46D71EF40800}"/>
              </a:ext>
            </a:extLst>
          </p:cNvPr>
          <p:cNvSpPr>
            <a:spLocks noGrp="1"/>
          </p:cNvSpPr>
          <p:nvPr>
            <p:ph type="ctrTitle"/>
          </p:nvPr>
        </p:nvSpPr>
        <p:spPr>
          <a:xfrm>
            <a:off x="7212119" y="1066800"/>
            <a:ext cx="3931320" cy="2267193"/>
          </a:xfrm>
        </p:spPr>
        <p:txBody>
          <a:bodyPr>
            <a:normAutofit/>
          </a:bodyPr>
          <a:lstStyle/>
          <a:p>
            <a:r>
              <a:rPr lang="fr-FR" sz="2600"/>
              <a:t>Sécurité des Systèmes d’informations</a:t>
            </a:r>
          </a:p>
        </p:txBody>
      </p:sp>
      <p:sp>
        <p:nvSpPr>
          <p:cNvPr id="3" name="Sous-titre 2">
            <a:extLst>
              <a:ext uri="{FF2B5EF4-FFF2-40B4-BE49-F238E27FC236}">
                <a16:creationId xmlns:a16="http://schemas.microsoft.com/office/drawing/2014/main" id="{9BB3FA1C-FFF3-495E-9759-0DD6F5210FD8}"/>
              </a:ext>
            </a:extLst>
          </p:cNvPr>
          <p:cNvSpPr>
            <a:spLocks noGrp="1"/>
          </p:cNvSpPr>
          <p:nvPr>
            <p:ph type="subTitle" idx="1"/>
          </p:nvPr>
        </p:nvSpPr>
        <p:spPr>
          <a:xfrm>
            <a:off x="7212119" y="4327781"/>
            <a:ext cx="3931321" cy="1033669"/>
          </a:xfrm>
        </p:spPr>
        <p:txBody>
          <a:bodyPr>
            <a:normAutofit/>
          </a:bodyPr>
          <a:lstStyle/>
          <a:p>
            <a:r>
              <a:rPr lang="fr-FR" dirty="0"/>
              <a:t>Session 2022</a:t>
            </a:r>
          </a:p>
        </p:txBody>
      </p:sp>
      <p:grpSp>
        <p:nvGrpSpPr>
          <p:cNvPr id="32" name="Group 24">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3864080"/>
            <a:ext cx="867485" cy="115439"/>
            <a:chOff x="8910933" y="1861308"/>
            <a:chExt cx="867485" cy="115439"/>
          </a:xfrm>
        </p:grpSpPr>
        <p:sp>
          <p:nvSpPr>
            <p:cNvPr id="33" name="Rectangle 25">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255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0ECEB7A-2AC9-4AAE-B373-A0F5AEB021C7}"/>
              </a:ext>
            </a:extLst>
          </p:cNvPr>
          <p:cNvSpPr>
            <a:spLocks noGrp="1"/>
          </p:cNvSpPr>
          <p:nvPr>
            <p:ph type="ctrTitle"/>
          </p:nvPr>
        </p:nvSpPr>
        <p:spPr/>
        <p:txBody>
          <a:bodyPr/>
          <a:lstStyle/>
          <a:p>
            <a:r>
              <a:rPr lang="fr-FR" dirty="0"/>
              <a:t>Qu'elles législations?</a:t>
            </a:r>
          </a:p>
        </p:txBody>
      </p:sp>
      <p:sp>
        <p:nvSpPr>
          <p:cNvPr id="5" name="Sous-titre 4">
            <a:extLst>
              <a:ext uri="{FF2B5EF4-FFF2-40B4-BE49-F238E27FC236}">
                <a16:creationId xmlns:a16="http://schemas.microsoft.com/office/drawing/2014/main" id="{0B831867-D44E-451D-8E1B-0AC44C449387}"/>
              </a:ext>
            </a:extLst>
          </p:cNvPr>
          <p:cNvSpPr>
            <a:spLocks noGrp="1"/>
          </p:cNvSpPr>
          <p:nvPr>
            <p:ph type="subTitle" idx="1"/>
          </p:nvPr>
        </p:nvSpPr>
        <p:spPr/>
        <p:txBody>
          <a:bodyPr/>
          <a:lstStyle/>
          <a:p>
            <a:r>
              <a:rPr lang="fr-FR" dirty="0"/>
              <a:t>Objectif : comprendre ce qui est légal, et qui à la charge de la cybersécurité</a:t>
            </a:r>
          </a:p>
        </p:txBody>
      </p:sp>
    </p:spTree>
    <p:extLst>
      <p:ext uri="{BB962C8B-B14F-4D97-AF65-F5344CB8AC3E}">
        <p14:creationId xmlns:p14="http://schemas.microsoft.com/office/powerpoint/2010/main" val="372542940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11FB0D-C9BD-4FF9-AB2E-19A230DCD985}"/>
              </a:ext>
            </a:extLst>
          </p:cNvPr>
          <p:cNvSpPr>
            <a:spLocks noGrp="1"/>
          </p:cNvSpPr>
          <p:nvPr>
            <p:ph type="title"/>
          </p:nvPr>
        </p:nvSpPr>
        <p:spPr/>
        <p:txBody>
          <a:bodyPr/>
          <a:lstStyle/>
          <a:p>
            <a:r>
              <a:rPr lang="fr-FR" dirty="0"/>
              <a:t>Certificats électroniques – les autorités de certification</a:t>
            </a:r>
          </a:p>
        </p:txBody>
      </p:sp>
      <p:sp>
        <p:nvSpPr>
          <p:cNvPr id="3" name="Espace réservé du contenu 2">
            <a:extLst>
              <a:ext uri="{FF2B5EF4-FFF2-40B4-BE49-F238E27FC236}">
                <a16:creationId xmlns:a16="http://schemas.microsoft.com/office/drawing/2014/main" id="{A47F8AC1-0D19-4C1B-AAFE-21682EB447B7}"/>
              </a:ext>
            </a:extLst>
          </p:cNvPr>
          <p:cNvSpPr>
            <a:spLocks noGrp="1"/>
          </p:cNvSpPr>
          <p:nvPr>
            <p:ph idx="1"/>
          </p:nvPr>
        </p:nvSpPr>
        <p:spPr/>
        <p:txBody>
          <a:bodyPr/>
          <a:lstStyle/>
          <a:p>
            <a:pPr marL="342900" indent="-342900" algn="just">
              <a:buFont typeface="Arial" panose="020B0604020202020204" pitchFamily="34" charset="0"/>
              <a:buChar char="•"/>
            </a:pPr>
            <a:r>
              <a:rPr lang="fr-FR" sz="2400" dirty="0"/>
              <a:t>Comment connaitre les autorités de certification ?</a:t>
            </a:r>
          </a:p>
          <a:p>
            <a:pPr marL="617220" lvl="1" indent="-342900" algn="just"/>
            <a:r>
              <a:rPr lang="fr-FR" dirty="0"/>
              <a:t>Elles sont directement intégrées par les éditeurs dans les systèmes d’exploitation et/ou les navigateurs ;</a:t>
            </a:r>
          </a:p>
          <a:p>
            <a:pPr marL="617220" lvl="1" indent="-342900" algn="just"/>
            <a:r>
              <a:rPr lang="fr-FR" sz="2000" dirty="0"/>
              <a:t>L’utilisateur est également libre de rajouter l’autorité de certification de son choix si il choisit de faire confiance à des certificats signés par une autorité non-intégrée dans son navigateur.</a:t>
            </a:r>
          </a:p>
          <a:p>
            <a:endParaRPr lang="fr-FR" dirty="0"/>
          </a:p>
        </p:txBody>
      </p:sp>
    </p:spTree>
    <p:extLst>
      <p:ext uri="{BB962C8B-B14F-4D97-AF65-F5344CB8AC3E}">
        <p14:creationId xmlns:p14="http://schemas.microsoft.com/office/powerpoint/2010/main" val="30196009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F37CC6-C1C3-446B-AC91-72EE27F6C692}"/>
              </a:ext>
            </a:extLst>
          </p:cNvPr>
          <p:cNvSpPr>
            <a:spLocks noGrp="1"/>
          </p:cNvSpPr>
          <p:nvPr>
            <p:ph type="title"/>
          </p:nvPr>
        </p:nvSpPr>
        <p:spPr/>
        <p:txBody>
          <a:bodyPr/>
          <a:lstStyle/>
          <a:p>
            <a:r>
              <a:rPr lang="fr-FR" dirty="0"/>
              <a:t>Fonctionnement de S/MIME</a:t>
            </a:r>
          </a:p>
        </p:txBody>
      </p:sp>
      <p:pic>
        <p:nvPicPr>
          <p:cNvPr id="10" name="Image 9">
            <a:extLst>
              <a:ext uri="{FF2B5EF4-FFF2-40B4-BE49-F238E27FC236}">
                <a16:creationId xmlns:a16="http://schemas.microsoft.com/office/drawing/2014/main" id="{5C8A20C8-9904-4892-9EBA-2908E92EE57A}"/>
              </a:ext>
            </a:extLst>
          </p:cNvPr>
          <p:cNvPicPr>
            <a:picLocks noChangeAspect="1"/>
          </p:cNvPicPr>
          <p:nvPr/>
        </p:nvPicPr>
        <p:blipFill>
          <a:blip r:embed="rId2"/>
          <a:stretch>
            <a:fillRect/>
          </a:stretch>
        </p:blipFill>
        <p:spPr>
          <a:xfrm>
            <a:off x="2555711" y="2241868"/>
            <a:ext cx="6402596" cy="3966427"/>
          </a:xfrm>
          <a:prstGeom prst="rect">
            <a:avLst/>
          </a:prstGeom>
        </p:spPr>
      </p:pic>
    </p:spTree>
    <p:extLst>
      <p:ext uri="{BB962C8B-B14F-4D97-AF65-F5344CB8AC3E}">
        <p14:creationId xmlns:p14="http://schemas.microsoft.com/office/powerpoint/2010/main" val="5836116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F37CC6-C1C3-446B-AC91-72EE27F6C692}"/>
              </a:ext>
            </a:extLst>
          </p:cNvPr>
          <p:cNvSpPr>
            <a:spLocks noGrp="1"/>
          </p:cNvSpPr>
          <p:nvPr>
            <p:ph type="title"/>
          </p:nvPr>
        </p:nvSpPr>
        <p:spPr/>
        <p:txBody>
          <a:bodyPr/>
          <a:lstStyle/>
          <a:p>
            <a:r>
              <a:rPr lang="fr-FR" dirty="0"/>
              <a:t>Fonctionnement de HTTPS</a:t>
            </a:r>
          </a:p>
        </p:txBody>
      </p:sp>
      <p:pic>
        <p:nvPicPr>
          <p:cNvPr id="5" name="Image 4">
            <a:extLst>
              <a:ext uri="{FF2B5EF4-FFF2-40B4-BE49-F238E27FC236}">
                <a16:creationId xmlns:a16="http://schemas.microsoft.com/office/drawing/2014/main" id="{6A771968-BB96-45F8-8B1A-7F82CE59B77B}"/>
              </a:ext>
            </a:extLst>
          </p:cNvPr>
          <p:cNvPicPr>
            <a:picLocks noChangeAspect="1"/>
          </p:cNvPicPr>
          <p:nvPr/>
        </p:nvPicPr>
        <p:blipFill>
          <a:blip r:embed="rId2"/>
          <a:stretch>
            <a:fillRect/>
          </a:stretch>
        </p:blipFill>
        <p:spPr>
          <a:xfrm>
            <a:off x="1704362" y="2581670"/>
            <a:ext cx="8783276" cy="3639058"/>
          </a:xfrm>
          <a:prstGeom prst="rect">
            <a:avLst/>
          </a:prstGeom>
        </p:spPr>
      </p:pic>
    </p:spTree>
    <p:extLst>
      <p:ext uri="{BB962C8B-B14F-4D97-AF65-F5344CB8AC3E}">
        <p14:creationId xmlns:p14="http://schemas.microsoft.com/office/powerpoint/2010/main" val="188385631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F37CC6-C1C3-446B-AC91-72EE27F6C692}"/>
              </a:ext>
            </a:extLst>
          </p:cNvPr>
          <p:cNvSpPr>
            <a:spLocks noGrp="1"/>
          </p:cNvSpPr>
          <p:nvPr>
            <p:ph type="title"/>
          </p:nvPr>
        </p:nvSpPr>
        <p:spPr/>
        <p:txBody>
          <a:bodyPr/>
          <a:lstStyle/>
          <a:p>
            <a:r>
              <a:rPr lang="fr-FR" dirty="0"/>
              <a:t>Fonctionnement de HTTPS</a:t>
            </a:r>
          </a:p>
        </p:txBody>
      </p:sp>
      <p:pic>
        <p:nvPicPr>
          <p:cNvPr id="4" name="Image 3">
            <a:extLst>
              <a:ext uri="{FF2B5EF4-FFF2-40B4-BE49-F238E27FC236}">
                <a16:creationId xmlns:a16="http://schemas.microsoft.com/office/drawing/2014/main" id="{B8151332-A68C-40DA-AA8A-6364D721508E}"/>
              </a:ext>
            </a:extLst>
          </p:cNvPr>
          <p:cNvPicPr>
            <a:picLocks noChangeAspect="1"/>
          </p:cNvPicPr>
          <p:nvPr/>
        </p:nvPicPr>
        <p:blipFill>
          <a:blip r:embed="rId2"/>
          <a:stretch>
            <a:fillRect/>
          </a:stretch>
        </p:blipFill>
        <p:spPr>
          <a:xfrm>
            <a:off x="1690072" y="2660123"/>
            <a:ext cx="8811855" cy="3000794"/>
          </a:xfrm>
          <a:prstGeom prst="rect">
            <a:avLst/>
          </a:prstGeom>
        </p:spPr>
      </p:pic>
    </p:spTree>
    <p:extLst>
      <p:ext uri="{BB962C8B-B14F-4D97-AF65-F5344CB8AC3E}">
        <p14:creationId xmlns:p14="http://schemas.microsoft.com/office/powerpoint/2010/main" val="385891709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E1ED70F-7666-4CD5-AB8C-571D8D958F0B}"/>
              </a:ext>
            </a:extLst>
          </p:cNvPr>
          <p:cNvSpPr>
            <a:spLocks noGrp="1"/>
          </p:cNvSpPr>
          <p:nvPr>
            <p:ph type="ctrTitle"/>
          </p:nvPr>
        </p:nvSpPr>
        <p:spPr/>
        <p:txBody>
          <a:bodyPr/>
          <a:lstStyle/>
          <a:p>
            <a:r>
              <a:rPr lang="fr-FR" dirty="0"/>
              <a:t>Maîtriser le réseau</a:t>
            </a:r>
          </a:p>
        </p:txBody>
      </p:sp>
      <p:sp>
        <p:nvSpPr>
          <p:cNvPr id="5" name="Sous-titre 4">
            <a:extLst>
              <a:ext uri="{FF2B5EF4-FFF2-40B4-BE49-F238E27FC236}">
                <a16:creationId xmlns:a16="http://schemas.microsoft.com/office/drawing/2014/main" id="{CCDB5AEA-D0D4-43F9-8598-11457A2B3192}"/>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2480202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720B72-18E5-4432-B206-E6D3E19E4990}"/>
              </a:ext>
            </a:extLst>
          </p:cNvPr>
          <p:cNvSpPr>
            <a:spLocks noGrp="1"/>
          </p:cNvSpPr>
          <p:nvPr>
            <p:ph type="title"/>
          </p:nvPr>
        </p:nvSpPr>
        <p:spPr/>
        <p:txBody>
          <a:bodyPr/>
          <a:lstStyle/>
          <a:p>
            <a:r>
              <a:rPr lang="fr-FR" dirty="0"/>
              <a:t>Les types de réseaux</a:t>
            </a:r>
          </a:p>
        </p:txBody>
      </p:sp>
      <p:sp>
        <p:nvSpPr>
          <p:cNvPr id="3" name="Espace réservé du contenu 2">
            <a:extLst>
              <a:ext uri="{FF2B5EF4-FFF2-40B4-BE49-F238E27FC236}">
                <a16:creationId xmlns:a16="http://schemas.microsoft.com/office/drawing/2014/main" id="{4C714374-C64C-424C-8029-CD5589279E8F}"/>
              </a:ext>
            </a:extLst>
          </p:cNvPr>
          <p:cNvSpPr>
            <a:spLocks noGrp="1"/>
          </p:cNvSpPr>
          <p:nvPr>
            <p:ph idx="1"/>
          </p:nvPr>
        </p:nvSpPr>
        <p:spPr/>
        <p:txBody>
          <a:bodyPr>
            <a:normAutofit fontScale="70000" lnSpcReduction="20000"/>
          </a:bodyPr>
          <a:lstStyle/>
          <a:p>
            <a:pPr eaLnBrk="1" hangingPunct="1">
              <a:buFont typeface="Arial" panose="020B0604020202020204" pitchFamily="34" charset="0"/>
              <a:buChar char="•"/>
            </a:pPr>
            <a:r>
              <a:rPr lang="fr-FR" altLang="fr-FR" sz="2000" dirty="0"/>
              <a:t>BAN (Body Area Network) : réseau composé de télé transmetteur utilisé dans le domaine de la santé ;</a:t>
            </a:r>
          </a:p>
          <a:p>
            <a:pPr eaLnBrk="1" hangingPunct="1">
              <a:buFont typeface="Arial" panose="020B0604020202020204" pitchFamily="34" charset="0"/>
              <a:buChar char="•"/>
            </a:pPr>
            <a:endParaRPr lang="fr-FR" altLang="fr-FR" sz="900" dirty="0"/>
          </a:p>
          <a:p>
            <a:pPr eaLnBrk="1" hangingPunct="1">
              <a:buFont typeface="Arial" panose="020B0604020202020204" pitchFamily="34" charset="0"/>
              <a:buChar char="•"/>
            </a:pPr>
            <a:r>
              <a:rPr lang="fr-FR" altLang="fr-FR" sz="2000" dirty="0"/>
              <a:t>PAN (</a:t>
            </a:r>
            <a:r>
              <a:rPr lang="fr-FR" altLang="fr-FR" sz="2000" dirty="0" err="1"/>
              <a:t>Personal</a:t>
            </a:r>
            <a:r>
              <a:rPr lang="fr-FR" altLang="fr-FR" sz="2000" dirty="0"/>
              <a:t> Area Network) : réseau centré autour d’une personne interconnectant ordinateur, téléphone, tablette, voiture... (moins de 10m) ;</a:t>
            </a:r>
          </a:p>
          <a:p>
            <a:pPr eaLnBrk="1" hangingPunct="1">
              <a:buFont typeface="Arial" panose="020B0604020202020204" pitchFamily="34" charset="0"/>
              <a:buChar char="•"/>
            </a:pPr>
            <a:endParaRPr lang="fr-FR" altLang="fr-FR" sz="500" dirty="0"/>
          </a:p>
          <a:p>
            <a:pPr eaLnBrk="1" hangingPunct="1">
              <a:buFont typeface="Arial" panose="020B0604020202020204" pitchFamily="34" charset="0"/>
              <a:buChar char="•"/>
            </a:pPr>
            <a:r>
              <a:rPr lang="fr-FR" altLang="fr-FR" sz="2000" dirty="0"/>
              <a:t>WPAN (Wireless PAN) : réseau PAN sans fil utilisant des technologies telles que : IrDA, </a:t>
            </a:r>
            <a:r>
              <a:rPr lang="fr-FR" altLang="fr-FR" sz="2000" dirty="0" err="1"/>
              <a:t>ZigBee</a:t>
            </a:r>
            <a:r>
              <a:rPr lang="fr-FR" altLang="fr-FR" sz="2000" dirty="0"/>
              <a:t>, Bluetooth, Wireless USB ;</a:t>
            </a:r>
          </a:p>
          <a:p>
            <a:pPr eaLnBrk="1" hangingPunct="1">
              <a:buFont typeface="Arial" panose="020B0604020202020204" pitchFamily="34" charset="0"/>
              <a:buChar char="•"/>
            </a:pPr>
            <a:endParaRPr lang="fr-FR" altLang="fr-FR" sz="500" dirty="0"/>
          </a:p>
          <a:p>
            <a:pPr eaLnBrk="1" hangingPunct="1">
              <a:buFont typeface="Arial" panose="020B0604020202020204" pitchFamily="34" charset="0"/>
              <a:buChar char="•"/>
            </a:pPr>
            <a:r>
              <a:rPr lang="fr-FR" altLang="fr-FR" sz="2000" dirty="0"/>
              <a:t>LAN (Local Area Network) : Réseau local interconnectant plusieurs périphériques et permettant l’échange d’informations entre plusieurs individus ;</a:t>
            </a:r>
          </a:p>
          <a:p>
            <a:pPr eaLnBrk="1" hangingPunct="1">
              <a:buFont typeface="Arial" panose="020B0604020202020204" pitchFamily="34" charset="0"/>
              <a:buChar char="•"/>
            </a:pPr>
            <a:endParaRPr lang="fr-FR" altLang="fr-FR" sz="500" dirty="0"/>
          </a:p>
          <a:p>
            <a:pPr eaLnBrk="1" hangingPunct="1">
              <a:buFont typeface="Arial" panose="020B0604020202020204" pitchFamily="34" charset="0"/>
              <a:buChar char="•"/>
            </a:pPr>
            <a:r>
              <a:rPr lang="fr-FR" altLang="fr-FR" sz="2000" dirty="0"/>
              <a:t>MAN (</a:t>
            </a:r>
            <a:r>
              <a:rPr lang="fr-FR" altLang="fr-FR" sz="2000" dirty="0" err="1"/>
              <a:t>Metropolitan</a:t>
            </a:r>
            <a:r>
              <a:rPr lang="fr-FR" altLang="fr-FR" sz="2000" dirty="0"/>
              <a:t> Area Network) : réseau plus large qu’un LAN et étendu par exemple sur une ville ;</a:t>
            </a:r>
          </a:p>
          <a:p>
            <a:pPr eaLnBrk="1" hangingPunct="1">
              <a:buFont typeface="Arial" panose="020B0604020202020204" pitchFamily="34" charset="0"/>
              <a:buChar char="•"/>
            </a:pPr>
            <a:endParaRPr lang="fr-FR" altLang="fr-FR" sz="500" dirty="0"/>
          </a:p>
          <a:p>
            <a:pPr eaLnBrk="1" hangingPunct="1">
              <a:buFont typeface="Arial" panose="020B0604020202020204" pitchFamily="34" charset="0"/>
              <a:buChar char="•"/>
            </a:pPr>
            <a:r>
              <a:rPr lang="fr-FR" altLang="fr-FR" sz="2000" dirty="0"/>
              <a:t>CAN (Campus Area Network) : réseau s’étendant sur plusieurs LAN, et de la taille d’une université ;</a:t>
            </a:r>
          </a:p>
          <a:p>
            <a:pPr eaLnBrk="1" hangingPunct="1">
              <a:buFont typeface="Arial" panose="020B0604020202020204" pitchFamily="34" charset="0"/>
              <a:buChar char="•"/>
            </a:pPr>
            <a:endParaRPr lang="fr-FR" altLang="fr-FR" sz="500" dirty="0"/>
          </a:p>
          <a:p>
            <a:pPr eaLnBrk="1" hangingPunct="1">
              <a:buFont typeface="Arial" panose="020B0604020202020204" pitchFamily="34" charset="0"/>
              <a:buChar char="•"/>
            </a:pPr>
            <a:r>
              <a:rPr lang="fr-FR" altLang="fr-FR" sz="2000" dirty="0"/>
              <a:t>WAN (Wide Area Network) : réseau d’une étendue nationale ou internationale. Exemple : Internet.</a:t>
            </a:r>
          </a:p>
        </p:txBody>
      </p:sp>
    </p:spTree>
    <p:extLst>
      <p:ext uri="{BB962C8B-B14F-4D97-AF65-F5344CB8AC3E}">
        <p14:creationId xmlns:p14="http://schemas.microsoft.com/office/powerpoint/2010/main" val="25719453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51F0CE-2608-4BA5-89E3-42507561CB06}"/>
              </a:ext>
            </a:extLst>
          </p:cNvPr>
          <p:cNvSpPr>
            <a:spLocks noGrp="1"/>
          </p:cNvSpPr>
          <p:nvPr>
            <p:ph type="title"/>
          </p:nvPr>
        </p:nvSpPr>
        <p:spPr/>
        <p:txBody>
          <a:bodyPr/>
          <a:lstStyle/>
          <a:p>
            <a:r>
              <a:rPr lang="fr-FR" dirty="0"/>
              <a:t>Le BYOD</a:t>
            </a:r>
          </a:p>
        </p:txBody>
      </p:sp>
      <p:sp>
        <p:nvSpPr>
          <p:cNvPr id="3" name="Espace réservé du contenu 2">
            <a:extLst>
              <a:ext uri="{FF2B5EF4-FFF2-40B4-BE49-F238E27FC236}">
                <a16:creationId xmlns:a16="http://schemas.microsoft.com/office/drawing/2014/main" id="{834499A9-F9F0-4D25-B80D-DD735580F083}"/>
              </a:ext>
            </a:extLst>
          </p:cNvPr>
          <p:cNvSpPr>
            <a:spLocks noGrp="1"/>
          </p:cNvSpPr>
          <p:nvPr>
            <p:ph idx="1"/>
          </p:nvPr>
        </p:nvSpPr>
        <p:spPr/>
        <p:txBody>
          <a:bodyPr/>
          <a:lstStyle/>
          <a:p>
            <a:r>
              <a:rPr lang="fr-FR" altLang="fr-FR" sz="2000" dirty="0"/>
              <a:t>Le réseau permet de partager des informations, mais aussi de propager les infections de codes malveillants.</a:t>
            </a:r>
          </a:p>
          <a:p>
            <a:r>
              <a:rPr lang="fr-FR" altLang="fr-FR" sz="2000" dirty="0"/>
              <a:t>Les terminaux personnels n’ont pas le même niveau de sécurité que les terminaux de l’entreprise / université : </a:t>
            </a:r>
          </a:p>
          <a:p>
            <a:pPr lvl="1"/>
            <a:r>
              <a:rPr lang="fr-FR" altLang="fr-FR" sz="1800" dirty="0"/>
              <a:t>Sur un terminal personnel, un utilisateur installe les logiciels de son choix, avec la configuration de son choix. L’antivirus n’est pas forcément à jour ;</a:t>
            </a:r>
          </a:p>
          <a:p>
            <a:pPr lvl="1"/>
            <a:r>
              <a:rPr lang="fr-FR" altLang="fr-FR" sz="1800" dirty="0"/>
              <a:t>Sur un terminal professionnel, les logiciels sont installés de manière centralisée, et les sources vérifiées.</a:t>
            </a:r>
          </a:p>
          <a:p>
            <a:r>
              <a:rPr lang="fr-FR" altLang="fr-FR" sz="2000" dirty="0"/>
              <a:t>Les terminaux personnels sont connus pour être une source de fuite de données sensibles pour l’entreprise (de façon volontaire ou par erreur).</a:t>
            </a:r>
          </a:p>
          <a:p>
            <a:endParaRPr lang="fr-FR" dirty="0"/>
          </a:p>
        </p:txBody>
      </p:sp>
    </p:spTree>
    <p:extLst>
      <p:ext uri="{BB962C8B-B14F-4D97-AF65-F5344CB8AC3E}">
        <p14:creationId xmlns:p14="http://schemas.microsoft.com/office/powerpoint/2010/main" val="405382793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5F3A1D-5A5D-4EEE-9746-987569FE6993}"/>
              </a:ext>
            </a:extLst>
          </p:cNvPr>
          <p:cNvSpPr>
            <a:spLocks noGrp="1"/>
          </p:cNvSpPr>
          <p:nvPr>
            <p:ph type="title"/>
          </p:nvPr>
        </p:nvSpPr>
        <p:spPr/>
        <p:txBody>
          <a:bodyPr/>
          <a:lstStyle/>
          <a:p>
            <a:r>
              <a:rPr lang="fr-FR" dirty="0"/>
              <a:t>Contrôler les flux externes et internes</a:t>
            </a:r>
          </a:p>
        </p:txBody>
      </p:sp>
      <p:sp>
        <p:nvSpPr>
          <p:cNvPr id="3" name="Espace réservé du contenu 2">
            <a:extLst>
              <a:ext uri="{FF2B5EF4-FFF2-40B4-BE49-F238E27FC236}">
                <a16:creationId xmlns:a16="http://schemas.microsoft.com/office/drawing/2014/main" id="{5DE9E1D9-4562-4AF1-8D57-82A74F798BA5}"/>
              </a:ext>
            </a:extLst>
          </p:cNvPr>
          <p:cNvSpPr>
            <a:spLocks noGrp="1"/>
          </p:cNvSpPr>
          <p:nvPr>
            <p:ph idx="1"/>
          </p:nvPr>
        </p:nvSpPr>
        <p:spPr/>
        <p:txBody>
          <a:bodyPr/>
          <a:lstStyle/>
          <a:p>
            <a:pPr eaLnBrk="1" hangingPunct="1"/>
            <a:r>
              <a:rPr lang="fr-FR" altLang="fr-FR" sz="2000" dirty="0"/>
              <a:t>Filtrer les flux pouvant être échangés entre les zones : </a:t>
            </a:r>
          </a:p>
          <a:p>
            <a:pPr lvl="1" eaLnBrk="1" hangingPunct="1"/>
            <a:r>
              <a:rPr lang="fr-FR" altLang="fr-FR" sz="1800" dirty="0"/>
              <a:t>identifier les ports réseau utiles ;</a:t>
            </a:r>
          </a:p>
          <a:p>
            <a:pPr lvl="1" eaLnBrk="1" hangingPunct="1"/>
            <a:r>
              <a:rPr lang="fr-FR" altLang="fr-FR" sz="1800" dirty="0"/>
              <a:t>identifier les protocoles réseau autorisés ;</a:t>
            </a:r>
          </a:p>
          <a:p>
            <a:pPr lvl="1" eaLnBrk="1" hangingPunct="1"/>
            <a:r>
              <a:rPr lang="fr-FR" altLang="fr-FR" sz="1800" dirty="0"/>
              <a:t>disposer d’une matrice de flux indiquant les flux autorisés et interdits entre les zones.</a:t>
            </a:r>
          </a:p>
          <a:p>
            <a:pPr eaLnBrk="1" hangingPunct="1"/>
            <a:endParaRPr lang="fr-FR" altLang="fr-FR" sz="2000" dirty="0"/>
          </a:p>
          <a:p>
            <a:pPr eaLnBrk="1" hangingPunct="1"/>
            <a:r>
              <a:rPr lang="fr-FR" altLang="fr-FR" sz="2000" dirty="0"/>
              <a:t>Autoriser explicitement des adresses IP (machines) d’une zone à échanger avec les adresses IP (machines) d’une autre zone</a:t>
            </a:r>
          </a:p>
          <a:p>
            <a:pPr lvl="1" eaLnBrk="1" hangingPunct="1"/>
            <a:r>
              <a:rPr lang="fr-FR" altLang="fr-FR" sz="1800" dirty="0"/>
              <a:t>Utiliser une « liste blanche » d’adresse IP pour les échanges, et non pas une liste noire. </a:t>
            </a:r>
            <a:r>
              <a:rPr lang="fr-FR" altLang="fr-FR" sz="1800"/>
              <a:t>Une liste noire ne peut en effet jamais être exhaustive, et est forcément d’un intérêt limité.</a:t>
            </a:r>
          </a:p>
        </p:txBody>
      </p:sp>
      <p:sp>
        <p:nvSpPr>
          <p:cNvPr id="5" name="Rectangle 28">
            <a:extLst>
              <a:ext uri="{FF2B5EF4-FFF2-40B4-BE49-F238E27FC236}">
                <a16:creationId xmlns:a16="http://schemas.microsoft.com/office/drawing/2014/main" id="{A24CE146-EDA6-4550-9D5A-D0E0B45D4E1E}"/>
              </a:ext>
            </a:extLst>
          </p:cNvPr>
          <p:cNvSpPr>
            <a:spLocks noChangeArrowheads="1"/>
          </p:cNvSpPr>
          <p:nvPr/>
        </p:nvSpPr>
        <p:spPr bwMode="auto">
          <a:xfrm>
            <a:off x="2356827" y="5808079"/>
            <a:ext cx="67881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fr-FR" altLang="fr-FR" sz="1800" b="1" dirty="0">
                <a:solidFill>
                  <a:srgbClr val="922B3C"/>
                </a:solidFill>
                <a:latin typeface="Arial" panose="020B0604020202020204" pitchFamily="34" charset="0"/>
                <a:cs typeface="Arial" panose="020B0604020202020204" pitchFamily="34" charset="0"/>
              </a:rPr>
              <a:t>Appliquer le principe « </a:t>
            </a:r>
            <a:r>
              <a:rPr lang="fr-FR" altLang="fr-FR" sz="1800" b="1" i="1" dirty="0">
                <a:solidFill>
                  <a:srgbClr val="922B3C"/>
                </a:solidFill>
                <a:latin typeface="Arial" panose="020B0604020202020204" pitchFamily="34" charset="0"/>
                <a:cs typeface="Arial" panose="020B0604020202020204" pitchFamily="34" charset="0"/>
              </a:rPr>
              <a:t>Tout ce qui n’est explicitement autorisé est interdit</a:t>
            </a:r>
            <a:r>
              <a:rPr lang="fr-FR" altLang="fr-FR" sz="1800" b="1" dirty="0">
                <a:solidFill>
                  <a:srgbClr val="922B3C"/>
                </a:solidFill>
                <a:latin typeface="Arial" panose="020B0604020202020204" pitchFamily="34" charset="0"/>
                <a:cs typeface="Arial" panose="020B0604020202020204" pitchFamily="34" charset="0"/>
              </a:rPr>
              <a:t> » lors de la gestion des flux.</a:t>
            </a:r>
          </a:p>
        </p:txBody>
      </p:sp>
      <p:sp>
        <p:nvSpPr>
          <p:cNvPr id="6" name="Rectangle à coins arrondis 4">
            <a:extLst>
              <a:ext uri="{FF2B5EF4-FFF2-40B4-BE49-F238E27FC236}">
                <a16:creationId xmlns:a16="http://schemas.microsoft.com/office/drawing/2014/main" id="{A8166B8F-260A-48B8-9DC9-982651385DE0}"/>
              </a:ext>
            </a:extLst>
          </p:cNvPr>
          <p:cNvSpPr/>
          <p:nvPr/>
        </p:nvSpPr>
        <p:spPr>
          <a:xfrm>
            <a:off x="2356827" y="5820779"/>
            <a:ext cx="6788150" cy="708025"/>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solidFill>
                <a:srgbClr val="922B3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39442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F3092D-2D22-4BCE-9DAB-473DC2CF5E48}"/>
              </a:ext>
            </a:extLst>
          </p:cNvPr>
          <p:cNvSpPr>
            <a:spLocks noGrp="1"/>
          </p:cNvSpPr>
          <p:nvPr>
            <p:ph type="title"/>
          </p:nvPr>
        </p:nvSpPr>
        <p:spPr/>
        <p:txBody>
          <a:bodyPr/>
          <a:lstStyle/>
          <a:p>
            <a:r>
              <a:rPr lang="fr-FR" dirty="0"/>
              <a:t>Protégez le réseau interne de l’extérieur</a:t>
            </a:r>
          </a:p>
        </p:txBody>
      </p:sp>
      <p:sp>
        <p:nvSpPr>
          <p:cNvPr id="3" name="Espace réservé du contenu 2">
            <a:extLst>
              <a:ext uri="{FF2B5EF4-FFF2-40B4-BE49-F238E27FC236}">
                <a16:creationId xmlns:a16="http://schemas.microsoft.com/office/drawing/2014/main" id="{70DF42FC-1E58-485B-9758-CFA1CF14C801}"/>
              </a:ext>
            </a:extLst>
          </p:cNvPr>
          <p:cNvSpPr>
            <a:spLocks noGrp="1"/>
          </p:cNvSpPr>
          <p:nvPr>
            <p:ph idx="1"/>
          </p:nvPr>
        </p:nvSpPr>
        <p:spPr/>
        <p:txBody>
          <a:bodyPr/>
          <a:lstStyle/>
          <a:p>
            <a:pPr eaLnBrk="1" hangingPunct="1"/>
            <a:r>
              <a:rPr lang="fr-FR" altLang="fr-FR" sz="2000" dirty="0"/>
              <a:t>Le réseau interne est à protéger et est considéré comme « </a:t>
            </a:r>
            <a:r>
              <a:rPr lang="fr-FR" altLang="fr-FR" sz="2000" b="1" dirty="0">
                <a:solidFill>
                  <a:srgbClr val="922B3C"/>
                </a:solidFill>
              </a:rPr>
              <a:t>de confiance</a:t>
            </a:r>
            <a:r>
              <a:rPr lang="fr-FR" altLang="fr-FR" sz="2000" dirty="0"/>
              <a:t> » ;</a:t>
            </a:r>
          </a:p>
          <a:p>
            <a:pPr eaLnBrk="1" hangingPunct="1"/>
            <a:r>
              <a:rPr lang="fr-FR" altLang="fr-FR" sz="2000" dirty="0"/>
              <a:t>Les équipements interagissant avec Internet peuvent être</a:t>
            </a:r>
          </a:p>
          <a:p>
            <a:pPr lvl="1" eaLnBrk="1" hangingPunct="1"/>
            <a:r>
              <a:rPr lang="fr-FR" altLang="fr-FR" sz="1700" dirty="0"/>
              <a:t>placés dans une zone spéciale appelée « </a:t>
            </a:r>
            <a:r>
              <a:rPr lang="fr-FR" altLang="fr-FR" sz="1700" b="1" dirty="0">
                <a:solidFill>
                  <a:srgbClr val="922B3C"/>
                </a:solidFill>
              </a:rPr>
              <a:t>Zone Démilitarisée (DMZ)</a:t>
            </a:r>
            <a:r>
              <a:rPr lang="fr-FR" altLang="fr-FR" sz="1700" dirty="0"/>
              <a:t> » ;</a:t>
            </a:r>
          </a:p>
          <a:p>
            <a:pPr lvl="2" eaLnBrk="1" hangingPunct="1"/>
            <a:r>
              <a:rPr lang="fr-FR" altLang="fr-FR" sz="1400" dirty="0"/>
              <a:t>avec un niveau de filtrage et de contrôle plus accru que le réseau interne.</a:t>
            </a:r>
          </a:p>
          <a:p>
            <a:pPr lvl="1" eaLnBrk="1" hangingPunct="1"/>
            <a:r>
              <a:rPr lang="fr-FR" altLang="fr-FR" sz="1700" dirty="0"/>
              <a:t>protégés d’Internet par des « </a:t>
            </a:r>
            <a:r>
              <a:rPr lang="fr-FR" altLang="fr-FR" sz="1700" dirty="0" err="1"/>
              <a:t>pare-feux</a:t>
            </a:r>
            <a:r>
              <a:rPr lang="fr-FR" altLang="fr-FR" sz="1700" dirty="0"/>
              <a:t> » filtrant les échanges de flux</a:t>
            </a:r>
          </a:p>
          <a:p>
            <a:pPr lvl="2" eaLnBrk="1" hangingPunct="1"/>
            <a:r>
              <a:rPr lang="fr-FR" altLang="fr-FR" sz="1400" dirty="0"/>
              <a:t>Équipement dédié protégeant le réseau ou logiciel « pare-feu personnel »</a:t>
            </a:r>
          </a:p>
          <a:p>
            <a:pPr lvl="1" eaLnBrk="1" hangingPunct="1"/>
            <a:r>
              <a:rPr lang="fr-FR" altLang="fr-FR" sz="1700" dirty="0"/>
              <a:t>protégés derrière des IDS (</a:t>
            </a:r>
            <a:r>
              <a:rPr lang="fr-FR" altLang="fr-FR" sz="1700" b="1" i="1" dirty="0"/>
              <a:t>Intrusion </a:t>
            </a:r>
            <a:r>
              <a:rPr lang="fr-FR" altLang="fr-FR" sz="1700" b="1" i="1" dirty="0" err="1"/>
              <a:t>Detection</a:t>
            </a:r>
            <a:r>
              <a:rPr lang="fr-FR" altLang="fr-FR" sz="1700" b="1" i="1" dirty="0"/>
              <a:t> System</a:t>
            </a:r>
            <a:r>
              <a:rPr lang="fr-FR" altLang="fr-FR" sz="1700" dirty="0"/>
              <a:t>) et des IPS (</a:t>
            </a:r>
            <a:r>
              <a:rPr lang="fr-FR" altLang="fr-FR" sz="1700" b="1" i="1" dirty="0"/>
              <a:t>Intrusion Prevention System</a:t>
            </a:r>
            <a:r>
              <a:rPr lang="fr-FR" altLang="fr-FR" sz="1700" dirty="0"/>
              <a:t>) qui peuvent</a:t>
            </a:r>
          </a:p>
          <a:p>
            <a:pPr lvl="2" eaLnBrk="1" hangingPunct="1"/>
            <a:r>
              <a:rPr lang="fr-FR" altLang="fr-FR" sz="1400" dirty="0"/>
              <a:t>détecter les tentatives d’intrusion (IDS)</a:t>
            </a:r>
          </a:p>
          <a:p>
            <a:pPr lvl="2" eaLnBrk="1" hangingPunct="1"/>
            <a:r>
              <a:rPr lang="fr-FR" altLang="fr-FR" sz="1400" dirty="0"/>
              <a:t>prévenir les attaques (IPS)</a:t>
            </a:r>
          </a:p>
          <a:p>
            <a:endParaRPr lang="fr-FR" dirty="0"/>
          </a:p>
        </p:txBody>
      </p:sp>
    </p:spTree>
    <p:extLst>
      <p:ext uri="{BB962C8B-B14F-4D97-AF65-F5344CB8AC3E}">
        <p14:creationId xmlns:p14="http://schemas.microsoft.com/office/powerpoint/2010/main" val="338100358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DFEEF-4196-4784-B8A4-87849229827D}"/>
              </a:ext>
            </a:extLst>
          </p:cNvPr>
          <p:cNvSpPr>
            <a:spLocks noGrp="1"/>
          </p:cNvSpPr>
          <p:nvPr>
            <p:ph type="title"/>
          </p:nvPr>
        </p:nvSpPr>
        <p:spPr/>
        <p:txBody>
          <a:bodyPr/>
          <a:lstStyle/>
          <a:p>
            <a:r>
              <a:rPr lang="fr-FR" dirty="0"/>
              <a:t>Accès distant</a:t>
            </a:r>
          </a:p>
        </p:txBody>
      </p:sp>
      <p:sp>
        <p:nvSpPr>
          <p:cNvPr id="3" name="Espace réservé du contenu 2">
            <a:extLst>
              <a:ext uri="{FF2B5EF4-FFF2-40B4-BE49-F238E27FC236}">
                <a16:creationId xmlns:a16="http://schemas.microsoft.com/office/drawing/2014/main" id="{8F28E7B0-96D4-4157-BD9E-6E309EE1326F}"/>
              </a:ext>
            </a:extLst>
          </p:cNvPr>
          <p:cNvSpPr>
            <a:spLocks noGrp="1"/>
          </p:cNvSpPr>
          <p:nvPr>
            <p:ph idx="1"/>
          </p:nvPr>
        </p:nvSpPr>
        <p:spPr/>
        <p:txBody>
          <a:bodyPr/>
          <a:lstStyle/>
          <a:p>
            <a:pPr eaLnBrk="1" hangingPunct="1"/>
            <a:r>
              <a:rPr lang="fr-FR" altLang="fr-FR" sz="2000" dirty="0"/>
              <a:t>Il est possible d’accéder à distance à un réseau pour faire : </a:t>
            </a:r>
          </a:p>
          <a:p>
            <a:pPr lvl="1" eaLnBrk="1" hangingPunct="1"/>
            <a:r>
              <a:rPr lang="fr-FR" altLang="fr-FR" sz="1800" dirty="0"/>
              <a:t>du télétravail ;</a:t>
            </a:r>
          </a:p>
          <a:p>
            <a:pPr lvl="1" eaLnBrk="1" hangingPunct="1"/>
            <a:r>
              <a:rPr lang="fr-FR" altLang="fr-FR" sz="1800" dirty="0"/>
              <a:t>de la téléassistance ;</a:t>
            </a:r>
          </a:p>
          <a:p>
            <a:pPr lvl="1" eaLnBrk="1" hangingPunct="1"/>
            <a:r>
              <a:rPr lang="fr-FR" altLang="fr-FR" sz="1800" dirty="0"/>
              <a:t>de la téléadministration.</a:t>
            </a:r>
          </a:p>
          <a:p>
            <a:pPr eaLnBrk="1" hangingPunct="1"/>
            <a:endParaRPr lang="fr-FR" altLang="fr-FR" sz="2000" dirty="0"/>
          </a:p>
          <a:p>
            <a:pPr eaLnBrk="1" hangingPunct="1"/>
            <a:r>
              <a:rPr lang="fr-FR" altLang="fr-FR" sz="2000" dirty="0"/>
              <a:t>Il est recommandé d’avoir des points d’entrée identifiés pour les accès distants :</a:t>
            </a:r>
          </a:p>
          <a:p>
            <a:pPr lvl="1" eaLnBrk="1" hangingPunct="1"/>
            <a:r>
              <a:rPr lang="fr-FR" altLang="fr-FR" sz="1800" dirty="0"/>
              <a:t>Serveurs d’authentification : TACACS+, RADIUS ;</a:t>
            </a:r>
          </a:p>
          <a:p>
            <a:pPr lvl="1" eaLnBrk="1" hangingPunct="1"/>
            <a:r>
              <a:rPr lang="fr-FR" altLang="fr-FR" sz="1800" dirty="0"/>
              <a:t>Concentrateurs VPN ;</a:t>
            </a:r>
          </a:p>
          <a:p>
            <a:pPr lvl="1" eaLnBrk="1" hangingPunct="1"/>
            <a:r>
              <a:rPr lang="fr-FR" altLang="fr-FR" sz="1800" dirty="0" err="1"/>
              <a:t>Remote</a:t>
            </a:r>
            <a:r>
              <a:rPr lang="fr-FR" altLang="fr-FR" sz="1800" dirty="0"/>
              <a:t> Access Server (RAS).</a:t>
            </a:r>
          </a:p>
          <a:p>
            <a:endParaRPr lang="fr-FR" dirty="0"/>
          </a:p>
        </p:txBody>
      </p:sp>
    </p:spTree>
    <p:extLst>
      <p:ext uri="{BB962C8B-B14F-4D97-AF65-F5344CB8AC3E}">
        <p14:creationId xmlns:p14="http://schemas.microsoft.com/office/powerpoint/2010/main" val="1873378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AE8FEB-A89B-4395-B444-DA39A46677AC}"/>
              </a:ext>
            </a:extLst>
          </p:cNvPr>
          <p:cNvSpPr>
            <a:spLocks noGrp="1"/>
          </p:cNvSpPr>
          <p:nvPr>
            <p:ph type="title"/>
          </p:nvPr>
        </p:nvSpPr>
        <p:spPr/>
        <p:txBody>
          <a:bodyPr/>
          <a:lstStyle/>
          <a:p>
            <a:r>
              <a:rPr lang="fr-FR" dirty="0"/>
              <a:t>La CNIL : la Commission Nationale Informatique &amp; Libertés</a:t>
            </a:r>
          </a:p>
        </p:txBody>
      </p:sp>
      <p:sp>
        <p:nvSpPr>
          <p:cNvPr id="3" name="Espace réservé du contenu 2">
            <a:extLst>
              <a:ext uri="{FF2B5EF4-FFF2-40B4-BE49-F238E27FC236}">
                <a16:creationId xmlns:a16="http://schemas.microsoft.com/office/drawing/2014/main" id="{C76EAC6C-5B47-48FC-B9BC-9C08980F67AE}"/>
              </a:ext>
            </a:extLst>
          </p:cNvPr>
          <p:cNvSpPr>
            <a:spLocks noGrp="1"/>
          </p:cNvSpPr>
          <p:nvPr>
            <p:ph idx="1"/>
          </p:nvPr>
        </p:nvSpPr>
        <p:spPr/>
        <p:txBody>
          <a:bodyPr>
            <a:normAutofit fontScale="92500" lnSpcReduction="20000"/>
          </a:bodyPr>
          <a:lstStyle/>
          <a:p>
            <a:pPr marL="342900" indent="-342900" algn="just">
              <a:buFont typeface="Arial" panose="020B0604020202020204" pitchFamily="34" charset="0"/>
              <a:buChar char="•"/>
            </a:pPr>
            <a:r>
              <a:rPr lang="fr-FR" sz="1700" dirty="0" err="1"/>
              <a:t>Wikipedia</a:t>
            </a:r>
            <a:r>
              <a:rPr lang="fr-FR" sz="1700" dirty="0"/>
              <a:t> : « de France est une autorité administrative indépendante française. La CNIL est chargée de veiller à ce que l’informatique soit au service du citoyen et qu’elle ne porte atteinte ni à l’identité humaine, ni aux droits de l’homme, ni à la vie privée, ni aux libertés individuelles ou publiques. Elle exerce ses missions conformément à la loi no 78-17 du 6 janvier 1978 modifiée notamment en 2004 et en 2019. »</a:t>
            </a:r>
          </a:p>
          <a:p>
            <a:pPr marL="617220" lvl="1" indent="-342900"/>
            <a:r>
              <a:rPr lang="fr-FR" b="1" dirty="0"/>
              <a:t>En résumé </a:t>
            </a:r>
            <a:r>
              <a:rPr lang="fr-FR" dirty="0"/>
              <a:t>: la CNIL a pour objectif de protéger les informations relatives à une personne physique.</a:t>
            </a:r>
          </a:p>
          <a:p>
            <a:pPr marL="617220" lvl="1" indent="-342900"/>
            <a:endParaRPr lang="fr-FR" dirty="0"/>
          </a:p>
          <a:p>
            <a:pPr marL="617220" lvl="1" indent="-342900"/>
            <a:r>
              <a:rPr lang="fr-FR" b="1" i="1" dirty="0"/>
              <a:t>Qu’est-ce qu’une donnée personnelle? </a:t>
            </a:r>
            <a:r>
              <a:rPr lang="fr-FR" dirty="0"/>
              <a:t>Une donnée permettant d’identifier une personne physique (nom, prénom, adresse…)</a:t>
            </a:r>
          </a:p>
          <a:p>
            <a:pPr marL="617220" lvl="1" indent="-342900"/>
            <a:endParaRPr lang="fr-FR" dirty="0"/>
          </a:p>
          <a:p>
            <a:pPr marL="617220" lvl="1" indent="-342900"/>
            <a:r>
              <a:rPr lang="fr-FR" b="1" i="1" dirty="0"/>
              <a:t>Les objectifs de la CNIL </a:t>
            </a:r>
          </a:p>
          <a:p>
            <a:pPr marL="891540" lvl="3" indent="-342900"/>
            <a:r>
              <a:rPr lang="fr-FR" dirty="0"/>
              <a:t>Informer et protéger les particuliers et les professionnels</a:t>
            </a:r>
          </a:p>
          <a:p>
            <a:pPr marL="891540" lvl="3" indent="-342900"/>
            <a:r>
              <a:rPr lang="fr-FR" dirty="0"/>
              <a:t>Accompagner et conseiller</a:t>
            </a:r>
          </a:p>
          <a:p>
            <a:pPr marL="891540" lvl="3" indent="-342900"/>
            <a:r>
              <a:rPr lang="fr-FR" dirty="0"/>
              <a:t>Contrôler et sanctionner</a:t>
            </a:r>
          </a:p>
          <a:p>
            <a:pPr marL="891540" lvl="3" indent="-342900"/>
            <a:r>
              <a:rPr lang="fr-FR" dirty="0"/>
              <a:t>(financièrement et/ou juridiquement)</a:t>
            </a:r>
          </a:p>
          <a:p>
            <a:pPr marL="891540" lvl="3" indent="-342900"/>
            <a:r>
              <a:rPr lang="fr-FR" dirty="0"/>
              <a:t>Anticiper</a:t>
            </a:r>
          </a:p>
        </p:txBody>
      </p:sp>
    </p:spTree>
    <p:extLst>
      <p:ext uri="{BB962C8B-B14F-4D97-AF65-F5344CB8AC3E}">
        <p14:creationId xmlns:p14="http://schemas.microsoft.com/office/powerpoint/2010/main" val="256050492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36602B-311E-42AE-B6B0-1DFD95CD74FC}"/>
              </a:ext>
            </a:extLst>
          </p:cNvPr>
          <p:cNvSpPr>
            <a:spLocks noGrp="1"/>
          </p:cNvSpPr>
          <p:nvPr>
            <p:ph type="title"/>
          </p:nvPr>
        </p:nvSpPr>
        <p:spPr/>
        <p:txBody>
          <a:bodyPr/>
          <a:lstStyle/>
          <a:p>
            <a:r>
              <a:rPr lang="fr-FR" dirty="0"/>
              <a:t>Accès distant</a:t>
            </a:r>
          </a:p>
        </p:txBody>
      </p:sp>
      <p:sp>
        <p:nvSpPr>
          <p:cNvPr id="3" name="Espace réservé du contenu 2">
            <a:extLst>
              <a:ext uri="{FF2B5EF4-FFF2-40B4-BE49-F238E27FC236}">
                <a16:creationId xmlns:a16="http://schemas.microsoft.com/office/drawing/2014/main" id="{F8D36B81-AD16-47A0-AE85-BF399D38F90A}"/>
              </a:ext>
            </a:extLst>
          </p:cNvPr>
          <p:cNvSpPr>
            <a:spLocks noGrp="1"/>
          </p:cNvSpPr>
          <p:nvPr>
            <p:ph idx="1"/>
          </p:nvPr>
        </p:nvSpPr>
        <p:spPr/>
        <p:txBody>
          <a:bodyPr/>
          <a:lstStyle/>
          <a:p>
            <a:pPr eaLnBrk="1" hangingPunct="1"/>
            <a:r>
              <a:rPr lang="fr-FR" altLang="fr-FR" sz="2000" dirty="0"/>
              <a:t>Utiliser des moyens sécurisés pour les accès distants :</a:t>
            </a:r>
          </a:p>
          <a:p>
            <a:pPr lvl="1" eaLnBrk="1" hangingPunct="1"/>
            <a:r>
              <a:rPr lang="fr-FR" altLang="fr-FR" sz="1800" b="1" dirty="0">
                <a:solidFill>
                  <a:srgbClr val="C00000"/>
                </a:solidFill>
              </a:rPr>
              <a:t>SSH </a:t>
            </a:r>
            <a:r>
              <a:rPr lang="fr-FR" altLang="fr-FR" sz="1800" dirty="0"/>
              <a:t>au lieu de telnet : pour l’établissement de connexion à distance sur un équipement ;</a:t>
            </a:r>
          </a:p>
          <a:p>
            <a:pPr lvl="1" eaLnBrk="1" hangingPunct="1"/>
            <a:endParaRPr lang="fr-FR" altLang="fr-FR" sz="1000" dirty="0"/>
          </a:p>
          <a:p>
            <a:pPr lvl="1" eaLnBrk="1" hangingPunct="1"/>
            <a:r>
              <a:rPr lang="fr-FR" altLang="fr-FR" sz="1800" b="1" dirty="0">
                <a:solidFill>
                  <a:srgbClr val="C00000"/>
                </a:solidFill>
              </a:rPr>
              <a:t>SFTP</a:t>
            </a:r>
            <a:r>
              <a:rPr lang="fr-FR" altLang="fr-FR" sz="1800" dirty="0">
                <a:solidFill>
                  <a:srgbClr val="C00000"/>
                </a:solidFill>
              </a:rPr>
              <a:t> </a:t>
            </a:r>
            <a:r>
              <a:rPr lang="fr-FR" altLang="fr-FR" sz="1800" dirty="0"/>
              <a:t>ou </a:t>
            </a:r>
            <a:r>
              <a:rPr lang="fr-FR" altLang="fr-FR" sz="1800" b="1" dirty="0">
                <a:solidFill>
                  <a:srgbClr val="C00000"/>
                </a:solidFill>
              </a:rPr>
              <a:t>SCP</a:t>
            </a:r>
            <a:r>
              <a:rPr lang="fr-FR" altLang="fr-FR" sz="1800" dirty="0">
                <a:solidFill>
                  <a:srgbClr val="C00000"/>
                </a:solidFill>
              </a:rPr>
              <a:t> </a:t>
            </a:r>
            <a:r>
              <a:rPr lang="fr-FR" altLang="fr-FR" sz="1800" dirty="0"/>
              <a:t>: pour la copie distante ;</a:t>
            </a:r>
          </a:p>
          <a:p>
            <a:pPr lvl="1" eaLnBrk="1" hangingPunct="1"/>
            <a:endParaRPr lang="fr-FR" altLang="fr-FR" sz="1000" b="1" dirty="0"/>
          </a:p>
          <a:p>
            <a:pPr lvl="1" eaLnBrk="1" hangingPunct="1"/>
            <a:r>
              <a:rPr lang="fr-FR" altLang="fr-FR" sz="1800" b="1" dirty="0">
                <a:solidFill>
                  <a:srgbClr val="C00000"/>
                </a:solidFill>
              </a:rPr>
              <a:t>HTTPS</a:t>
            </a:r>
            <a:r>
              <a:rPr lang="fr-FR" altLang="fr-FR" sz="1800" dirty="0">
                <a:solidFill>
                  <a:srgbClr val="C00000"/>
                </a:solidFill>
              </a:rPr>
              <a:t> </a:t>
            </a:r>
            <a:r>
              <a:rPr lang="fr-FR" altLang="fr-FR" sz="1800" dirty="0"/>
              <a:t>: pour l’accès à une interface Web (Exemple : </a:t>
            </a:r>
            <a:r>
              <a:rPr lang="fr-FR" altLang="fr-FR" sz="1800" dirty="0" err="1"/>
              <a:t>Teamviewer</a:t>
            </a:r>
            <a:r>
              <a:rPr lang="fr-FR" altLang="fr-FR" sz="1800" dirty="0"/>
              <a:t>) ;</a:t>
            </a:r>
          </a:p>
          <a:p>
            <a:pPr lvl="1" eaLnBrk="1" hangingPunct="1"/>
            <a:endParaRPr lang="fr-FR" altLang="fr-FR" sz="1000" dirty="0"/>
          </a:p>
          <a:p>
            <a:pPr lvl="1" eaLnBrk="1" hangingPunct="1"/>
            <a:r>
              <a:rPr lang="fr-FR" altLang="fr-FR" sz="1800" dirty="0"/>
              <a:t>Réseau Privé Virtuel (</a:t>
            </a:r>
            <a:r>
              <a:rPr lang="fr-FR" altLang="fr-FR" sz="1800" b="1" dirty="0">
                <a:solidFill>
                  <a:srgbClr val="C00000"/>
                </a:solidFill>
              </a:rPr>
              <a:t>VPN</a:t>
            </a:r>
            <a:r>
              <a:rPr lang="fr-FR" altLang="fr-FR" sz="1800" dirty="0"/>
              <a:t>) établit sur un réseau qu’on ne maitrise pas, tel que Internet :</a:t>
            </a:r>
          </a:p>
          <a:p>
            <a:pPr lvl="2" eaLnBrk="1" hangingPunct="1"/>
            <a:r>
              <a:rPr lang="fr-FR" altLang="fr-FR" sz="1600" dirty="0"/>
              <a:t>VPN IPSEC : permet l’authentification et le chiffrement. Il est utilisé pour protéger le trafic réseau ;</a:t>
            </a:r>
          </a:p>
          <a:p>
            <a:pPr lvl="2" eaLnBrk="1" hangingPunct="1"/>
            <a:r>
              <a:rPr lang="fr-FR" altLang="fr-FR" sz="1600" dirty="0"/>
              <a:t>VPN SSL : protège essentiellement le trafic Web, et est facile à déployer.</a:t>
            </a:r>
          </a:p>
          <a:p>
            <a:endParaRPr lang="fr-FR" dirty="0"/>
          </a:p>
        </p:txBody>
      </p:sp>
    </p:spTree>
    <p:extLst>
      <p:ext uri="{BB962C8B-B14F-4D97-AF65-F5344CB8AC3E}">
        <p14:creationId xmlns:p14="http://schemas.microsoft.com/office/powerpoint/2010/main" val="8520227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462227-94AD-4327-B340-55A6071BF193}"/>
              </a:ext>
            </a:extLst>
          </p:cNvPr>
          <p:cNvSpPr>
            <a:spLocks noGrp="1"/>
          </p:cNvSpPr>
          <p:nvPr>
            <p:ph type="title"/>
          </p:nvPr>
        </p:nvSpPr>
        <p:spPr/>
        <p:txBody>
          <a:bodyPr/>
          <a:lstStyle/>
          <a:p>
            <a:r>
              <a:rPr lang="fr-FR" dirty="0"/>
              <a:t>Sécuriser l’administration</a:t>
            </a:r>
          </a:p>
        </p:txBody>
      </p:sp>
      <p:sp>
        <p:nvSpPr>
          <p:cNvPr id="3" name="Espace réservé du contenu 2">
            <a:extLst>
              <a:ext uri="{FF2B5EF4-FFF2-40B4-BE49-F238E27FC236}">
                <a16:creationId xmlns:a16="http://schemas.microsoft.com/office/drawing/2014/main" id="{C6BA29B0-4900-466B-AA4B-C07D75366B79}"/>
              </a:ext>
            </a:extLst>
          </p:cNvPr>
          <p:cNvSpPr>
            <a:spLocks noGrp="1"/>
          </p:cNvSpPr>
          <p:nvPr>
            <p:ph idx="1"/>
          </p:nvPr>
        </p:nvSpPr>
        <p:spPr/>
        <p:txBody>
          <a:bodyPr>
            <a:normAutofit fontScale="92500" lnSpcReduction="10000"/>
          </a:bodyPr>
          <a:lstStyle/>
          <a:p>
            <a:pPr eaLnBrk="1" hangingPunct="1"/>
            <a:r>
              <a:rPr lang="fr-FR" altLang="fr-FR" sz="2000" dirty="0"/>
              <a:t>Restreindre/Interdire les interfaces d’administration depuis Internet</a:t>
            </a:r>
          </a:p>
          <a:p>
            <a:pPr lvl="1" eaLnBrk="1" hangingPunct="1"/>
            <a:r>
              <a:rPr lang="fr-FR" altLang="fr-FR" sz="1700" dirty="0"/>
              <a:t>L’administration d’un composant ne doit pouvoir se faire que depuis le réseau interne (ouvrir un accès VPN en cas de nécessité d’accéder à distance) ;</a:t>
            </a:r>
          </a:p>
          <a:p>
            <a:pPr eaLnBrk="1" hangingPunct="1"/>
            <a:r>
              <a:rPr lang="fr-FR" altLang="fr-FR" sz="2000" dirty="0"/>
              <a:t>Restreindre les accès aux interfaces d’administration sur les sites Web :</a:t>
            </a:r>
          </a:p>
          <a:p>
            <a:pPr lvl="1" eaLnBrk="1" hangingPunct="1"/>
            <a:r>
              <a:rPr lang="fr-FR" altLang="fr-FR" sz="1700" dirty="0"/>
              <a:t>Pour des sites web développés avec des CMS (Content Management System) comme Joomla ou WordPress :</a:t>
            </a:r>
          </a:p>
          <a:p>
            <a:pPr lvl="2" eaLnBrk="1" hangingPunct="1"/>
            <a:r>
              <a:rPr lang="fr-FR" altLang="fr-FR" sz="1400" dirty="0"/>
              <a:t>Le lien de la page d’administration peut être facilement trouvé (sauf à la modifier)  ;</a:t>
            </a:r>
          </a:p>
          <a:p>
            <a:pPr lvl="2" eaLnBrk="1" hangingPunct="1"/>
            <a:r>
              <a:rPr lang="fr-FR" altLang="fr-FR" sz="1400" dirty="0"/>
              <a:t>Des attaques en « brute force » peuvent être menées pour deviner le mot de passe administrateur ;</a:t>
            </a:r>
          </a:p>
          <a:p>
            <a:pPr lvl="2" eaLnBrk="1" hangingPunct="1"/>
            <a:r>
              <a:rPr lang="fr-FR" altLang="fr-FR" sz="1400" dirty="0"/>
              <a:t>Modifier le compte « admin » par défaut.</a:t>
            </a:r>
          </a:p>
          <a:p>
            <a:pPr eaLnBrk="1" hangingPunct="1"/>
            <a:r>
              <a:rPr lang="fr-FR" altLang="fr-FR" sz="2000" dirty="0"/>
              <a:t>Utiliser un réseau d’administration et des machines dédiées :</a:t>
            </a:r>
          </a:p>
          <a:p>
            <a:pPr lvl="1" eaLnBrk="1" hangingPunct="1"/>
            <a:r>
              <a:rPr lang="fr-FR" altLang="fr-FR" sz="1700" dirty="0"/>
              <a:t>Ce réseau doit être séparé du réseau de production de manière à ce que seul les postes autorisés puissent s’y connecter ;</a:t>
            </a:r>
          </a:p>
          <a:p>
            <a:pPr lvl="1" eaLnBrk="1" hangingPunct="1"/>
            <a:r>
              <a:rPr lang="fr-FR" altLang="fr-FR" sz="1700" dirty="0"/>
              <a:t>Avoir une liste blanche des administrateurs autorisés à se connecter à ce réseau ;</a:t>
            </a:r>
          </a:p>
          <a:p>
            <a:pPr lvl="1" eaLnBrk="1" hangingPunct="1"/>
            <a:r>
              <a:rPr lang="fr-FR" altLang="fr-FR" sz="1700" dirty="0"/>
              <a:t>Authentifier mutuellement les postes des administrateurs et les équipements à administrer.</a:t>
            </a:r>
          </a:p>
          <a:p>
            <a:endParaRPr lang="fr-FR" dirty="0"/>
          </a:p>
        </p:txBody>
      </p:sp>
    </p:spTree>
    <p:extLst>
      <p:ext uri="{BB962C8B-B14F-4D97-AF65-F5344CB8AC3E}">
        <p14:creationId xmlns:p14="http://schemas.microsoft.com/office/powerpoint/2010/main" val="22467160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E1ED70F-7666-4CD5-AB8C-571D8D958F0B}"/>
              </a:ext>
            </a:extLst>
          </p:cNvPr>
          <p:cNvSpPr>
            <a:spLocks noGrp="1"/>
          </p:cNvSpPr>
          <p:nvPr>
            <p:ph type="ctrTitle"/>
          </p:nvPr>
        </p:nvSpPr>
        <p:spPr/>
        <p:txBody>
          <a:bodyPr/>
          <a:lstStyle/>
          <a:p>
            <a:r>
              <a:rPr lang="fr-FR" dirty="0"/>
              <a:t>Sécuriser le réseau</a:t>
            </a:r>
          </a:p>
        </p:txBody>
      </p:sp>
      <p:sp>
        <p:nvSpPr>
          <p:cNvPr id="5" name="Sous-titre 4">
            <a:extLst>
              <a:ext uri="{FF2B5EF4-FFF2-40B4-BE49-F238E27FC236}">
                <a16:creationId xmlns:a16="http://schemas.microsoft.com/office/drawing/2014/main" id="{CCDB5AEA-D0D4-43F9-8598-11457A2B3192}"/>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174197301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74" name="Rectangle 73">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75" name="Straight Connector 74">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78" name="Rectangle 77">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080" y="159026"/>
            <a:ext cx="5943600"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3857C8A-2B1A-43FD-9464-1134A8079484}"/>
              </a:ext>
            </a:extLst>
          </p:cNvPr>
          <p:cNvSpPr>
            <a:spLocks noGrp="1"/>
          </p:cNvSpPr>
          <p:nvPr>
            <p:ph type="title"/>
          </p:nvPr>
        </p:nvSpPr>
        <p:spPr>
          <a:xfrm>
            <a:off x="846827" y="1066801"/>
            <a:ext cx="4554747" cy="2077328"/>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Rappel du modèle OSI</a:t>
            </a:r>
          </a:p>
        </p:txBody>
      </p:sp>
      <p:pic>
        <p:nvPicPr>
          <p:cNvPr id="2050" name="Picture 2" descr="Modèle OSI — Wikipédia">
            <a:extLst>
              <a:ext uri="{FF2B5EF4-FFF2-40B4-BE49-F238E27FC236}">
                <a16:creationId xmlns:a16="http://schemas.microsoft.com/office/drawing/2014/main" id="{18D08420-91DB-4A47-A31B-C793B252A6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68914" y="636475"/>
            <a:ext cx="4750173" cy="5585051"/>
          </a:xfrm>
          <a:prstGeom prst="rect">
            <a:avLst/>
          </a:prstGeom>
          <a:noFill/>
          <a:extLst>
            <a:ext uri="{909E8E84-426E-40DD-AFC4-6F175D3DCCD1}">
              <a14:hiddenFill xmlns:a14="http://schemas.microsoft.com/office/drawing/2010/main">
                <a:solidFill>
                  <a:srgbClr val="FFFFFF"/>
                </a:solidFill>
              </a14:hiddenFill>
            </a:ext>
          </a:extLst>
        </p:spPr>
      </p:pic>
      <p:grpSp>
        <p:nvGrpSpPr>
          <p:cNvPr id="82" name="Group 81">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90458" y="4237480"/>
            <a:ext cx="867485" cy="115439"/>
            <a:chOff x="8910933" y="1861308"/>
            <a:chExt cx="867485" cy="115439"/>
          </a:xfrm>
        </p:grpSpPr>
        <p:sp>
          <p:nvSpPr>
            <p:cNvPr id="83" name="Rectangle 82">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84" name="Straight Connector 83">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3176190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03BBDD-A151-4B91-8480-5450C8EDB1DE}"/>
              </a:ext>
            </a:extLst>
          </p:cNvPr>
          <p:cNvSpPr>
            <a:spLocks noGrp="1"/>
          </p:cNvSpPr>
          <p:nvPr>
            <p:ph type="title"/>
          </p:nvPr>
        </p:nvSpPr>
        <p:spPr/>
        <p:txBody>
          <a:bodyPr/>
          <a:lstStyle/>
          <a:p>
            <a:r>
              <a:rPr lang="fr-FR" dirty="0"/>
              <a:t>Le protocole IP</a:t>
            </a:r>
          </a:p>
        </p:txBody>
      </p:sp>
      <p:sp>
        <p:nvSpPr>
          <p:cNvPr id="3" name="Espace réservé du contenu 2">
            <a:extLst>
              <a:ext uri="{FF2B5EF4-FFF2-40B4-BE49-F238E27FC236}">
                <a16:creationId xmlns:a16="http://schemas.microsoft.com/office/drawing/2014/main" id="{2630909F-6F3F-4C61-B5E3-DC8665541AB3}"/>
              </a:ext>
            </a:extLst>
          </p:cNvPr>
          <p:cNvSpPr>
            <a:spLocks noGrp="1"/>
          </p:cNvSpPr>
          <p:nvPr>
            <p:ph idx="1"/>
          </p:nvPr>
        </p:nvSpPr>
        <p:spPr/>
        <p:txBody>
          <a:bodyPr>
            <a:normAutofit fontScale="77500" lnSpcReduction="20000"/>
          </a:bodyPr>
          <a:lstStyle/>
          <a:p>
            <a:pPr marL="0" indent="0" algn="just">
              <a:buNone/>
            </a:pPr>
            <a:r>
              <a:rPr lang="fr-FR" sz="2000" dirty="0"/>
              <a:t>Lorsqu’ils ont été conçus, le protocole IP et les protocoles associés (TCP, UDP, ICMP, routage…) n’ont pas pris en compte la sécurité</a:t>
            </a:r>
          </a:p>
          <a:p>
            <a:pPr algn="just"/>
            <a:r>
              <a:rPr lang="fr-FR" sz="2000" dirty="0"/>
              <a:t>« Concept sécurité » inconnu à l’époque, personne n’imaginait que ces protocoles pourraient être détournés à des fins malveillantes ;</a:t>
            </a:r>
          </a:p>
          <a:p>
            <a:pPr algn="just"/>
            <a:r>
              <a:rPr lang="fr-FR" sz="2000" b="1" dirty="0">
                <a:solidFill>
                  <a:srgbClr val="943634"/>
                </a:solidFill>
              </a:rPr>
              <a:t>Aucun mécanisme de sécurité n’est donc implémenté au sein de ces protocoles.</a:t>
            </a:r>
          </a:p>
          <a:p>
            <a:pPr marL="57150" indent="0" algn="just">
              <a:buNone/>
            </a:pPr>
            <a:endParaRPr lang="fr-FR" sz="1800" dirty="0"/>
          </a:p>
          <a:p>
            <a:pPr marL="0" indent="0" algn="just">
              <a:buNone/>
            </a:pPr>
            <a:r>
              <a:rPr lang="fr-FR" sz="2000" dirty="0"/>
              <a:t>Quelques exemples de faiblesses de ces protocoles</a:t>
            </a:r>
          </a:p>
          <a:p>
            <a:pPr algn="just"/>
            <a:r>
              <a:rPr lang="fr-FR" sz="2000" b="1" dirty="0">
                <a:solidFill>
                  <a:srgbClr val="943634"/>
                </a:solidFill>
              </a:rPr>
              <a:t>Absence d’authentification des émetteurs et récepteurs </a:t>
            </a:r>
            <a:r>
              <a:rPr lang="fr-FR" sz="2000" dirty="0"/>
              <a:t>d’un datagramme : usurpation d’adresse IP possible ;</a:t>
            </a:r>
          </a:p>
          <a:p>
            <a:pPr algn="just"/>
            <a:r>
              <a:rPr lang="fr-FR" sz="2000" b="1" dirty="0">
                <a:solidFill>
                  <a:srgbClr val="943634"/>
                </a:solidFill>
              </a:rPr>
              <a:t>Absence de chiffrement des données</a:t>
            </a:r>
            <a:r>
              <a:rPr lang="fr-FR" sz="2000" dirty="0"/>
              <a:t>, celles-ci sont donc transmises en clair. Un hacker positionné sur un réseau peut donc écouter les connexions et accéder aux données ;</a:t>
            </a:r>
          </a:p>
          <a:p>
            <a:pPr algn="just"/>
            <a:r>
              <a:rPr lang="fr-FR" sz="2000" b="1" dirty="0">
                <a:solidFill>
                  <a:srgbClr val="943634"/>
                </a:solidFill>
              </a:rPr>
              <a:t>Le routage des datagrammes peut être modifié</a:t>
            </a:r>
            <a:r>
              <a:rPr lang="fr-FR" sz="2000" b="1" dirty="0">
                <a:solidFill>
                  <a:schemeClr val="tx2"/>
                </a:solidFill>
              </a:rPr>
              <a:t> </a:t>
            </a:r>
            <a:r>
              <a:rPr lang="fr-FR" sz="2000" dirty="0"/>
              <a:t>de façon à rediriger les datagrammes vers un autre destinataire ;</a:t>
            </a:r>
          </a:p>
          <a:p>
            <a:pPr algn="just"/>
            <a:r>
              <a:rPr lang="fr-FR" sz="2000" dirty="0"/>
              <a:t>Note : l’exploitation de ces faiblesses nécessite des prérequis techniques, i.e. elles ne sont pas systématiquement applicables à tous les réseaux.</a:t>
            </a:r>
          </a:p>
          <a:p>
            <a:endParaRPr lang="fr-FR" dirty="0"/>
          </a:p>
        </p:txBody>
      </p:sp>
    </p:spTree>
    <p:extLst>
      <p:ext uri="{BB962C8B-B14F-4D97-AF65-F5344CB8AC3E}">
        <p14:creationId xmlns:p14="http://schemas.microsoft.com/office/powerpoint/2010/main" val="173170316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4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4550150"/>
            <a:ext cx="867485" cy="115439"/>
            <a:chOff x="8910933" y="1861308"/>
            <a:chExt cx="867485" cy="115439"/>
          </a:xfrm>
        </p:grpSpPr>
        <p:sp>
          <p:nvSpPr>
            <p:cNvPr id="21" name="Rectangle 20">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1B1448AB-B8FF-4366-BD7F-CF6C395F5AF7}"/>
              </a:ext>
            </a:extLst>
          </p:cNvPr>
          <p:cNvSpPr>
            <a:spLocks noGrp="1"/>
          </p:cNvSpPr>
          <p:nvPr>
            <p:ph type="title"/>
          </p:nvPr>
        </p:nvSpPr>
        <p:spPr>
          <a:xfrm>
            <a:off x="7502924" y="1398850"/>
            <a:ext cx="3282152" cy="2030150"/>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Attaque par réflexion</a:t>
            </a:r>
          </a:p>
        </p:txBody>
      </p:sp>
      <p:pic>
        <p:nvPicPr>
          <p:cNvPr id="4" name="Picture 10">
            <a:extLst>
              <a:ext uri="{FF2B5EF4-FFF2-40B4-BE49-F238E27FC236}">
                <a16:creationId xmlns:a16="http://schemas.microsoft.com/office/drawing/2014/main" id="{407A580E-D180-40F9-80CE-D2377A3297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23899" y="1475000"/>
            <a:ext cx="5552661" cy="39146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71556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EA83CE-4AB2-4379-A6CA-586AB25FC988}"/>
              </a:ext>
            </a:extLst>
          </p:cNvPr>
          <p:cNvSpPr>
            <a:spLocks noGrp="1"/>
          </p:cNvSpPr>
          <p:nvPr>
            <p:ph type="title"/>
          </p:nvPr>
        </p:nvSpPr>
        <p:spPr/>
        <p:txBody>
          <a:bodyPr/>
          <a:lstStyle/>
          <a:p>
            <a:r>
              <a:rPr lang="fr-FR" dirty="0"/>
              <a:t>Attaque par réflexion</a:t>
            </a:r>
          </a:p>
        </p:txBody>
      </p:sp>
      <p:sp>
        <p:nvSpPr>
          <p:cNvPr id="3" name="Espace réservé du contenu 2">
            <a:extLst>
              <a:ext uri="{FF2B5EF4-FFF2-40B4-BE49-F238E27FC236}">
                <a16:creationId xmlns:a16="http://schemas.microsoft.com/office/drawing/2014/main" id="{2A262B36-8314-4CE4-8520-E24C315E14D8}"/>
              </a:ext>
            </a:extLst>
          </p:cNvPr>
          <p:cNvSpPr>
            <a:spLocks noGrp="1"/>
          </p:cNvSpPr>
          <p:nvPr>
            <p:ph idx="1"/>
          </p:nvPr>
        </p:nvSpPr>
        <p:spPr/>
        <p:txBody>
          <a:bodyPr>
            <a:normAutofit fontScale="70000" lnSpcReduction="20000"/>
          </a:bodyPr>
          <a:lstStyle/>
          <a:p>
            <a:pPr marL="0" indent="0" algn="just">
              <a:buNone/>
            </a:pPr>
            <a:r>
              <a:rPr lang="fr-FR" sz="2000" b="1" dirty="0">
                <a:solidFill>
                  <a:srgbClr val="943634"/>
                </a:solidFill>
                <a:sym typeface="Wingdings"/>
              </a:rPr>
              <a:t>But de l’attaque</a:t>
            </a:r>
          </a:p>
          <a:p>
            <a:pPr algn="just"/>
            <a:r>
              <a:rPr lang="fr-FR" sz="2000" dirty="0">
                <a:sym typeface="Wingdings"/>
              </a:rPr>
              <a:t>porter atteinte aux performances d’un système cible (déni de service).</a:t>
            </a:r>
          </a:p>
          <a:p>
            <a:pPr marL="0" indent="0" algn="just">
              <a:buNone/>
            </a:pPr>
            <a:endParaRPr lang="fr-FR" sz="2000" dirty="0">
              <a:sym typeface="Wingdings"/>
            </a:endParaRPr>
          </a:p>
          <a:p>
            <a:pPr marL="0" indent="0" algn="just">
              <a:buNone/>
            </a:pPr>
            <a:r>
              <a:rPr lang="fr-FR" sz="2000" b="1" dirty="0">
                <a:solidFill>
                  <a:srgbClr val="943634"/>
                </a:solidFill>
                <a:sym typeface="Wingdings"/>
              </a:rPr>
              <a:t>Quelles sont les caractéristiques de l’attaque ?</a:t>
            </a:r>
          </a:p>
          <a:p>
            <a:pPr algn="just"/>
            <a:r>
              <a:rPr lang="fr-FR" sz="2000" dirty="0">
                <a:sym typeface="Wingdings"/>
              </a:rPr>
              <a:t>usurpation d’adresse IP ;</a:t>
            </a:r>
          </a:p>
          <a:p>
            <a:pPr algn="just"/>
            <a:r>
              <a:rPr lang="fr-FR" sz="2000" dirty="0">
                <a:sym typeface="Wingdings"/>
              </a:rPr>
              <a:t>réflexion de trafic en ayant recours à des systèmes tiers « innocents ».</a:t>
            </a:r>
          </a:p>
          <a:p>
            <a:pPr marL="0" indent="0" algn="just">
              <a:buNone/>
            </a:pPr>
            <a:endParaRPr lang="fr-FR" sz="2000" dirty="0">
              <a:sym typeface="Wingdings"/>
            </a:endParaRPr>
          </a:p>
          <a:p>
            <a:pPr marL="0" indent="0" algn="just">
              <a:buNone/>
            </a:pPr>
            <a:r>
              <a:rPr lang="fr-FR" sz="2000" b="1" dirty="0">
                <a:solidFill>
                  <a:srgbClr val="943634"/>
                </a:solidFill>
                <a:sym typeface="Wingdings"/>
              </a:rPr>
              <a:t>Séquences de l’attaque</a:t>
            </a:r>
          </a:p>
          <a:p>
            <a:pPr marL="363538" indent="0" algn="just">
              <a:buNone/>
            </a:pPr>
            <a:r>
              <a:rPr lang="fr-FR" sz="2000" dirty="0">
                <a:sym typeface="Wingdings"/>
              </a:rPr>
              <a:t> Un attaquant envoie des paquets PING à des systèmes tiers joignables en indiquant l’adresse IP de la future victime comme adresse IP source ;</a:t>
            </a:r>
          </a:p>
          <a:p>
            <a:pPr marL="363538" indent="0" algn="just">
              <a:buNone/>
            </a:pPr>
            <a:r>
              <a:rPr lang="fr-FR" sz="2000" dirty="0">
                <a:sym typeface="Wingdings"/>
              </a:rPr>
              <a:t> Chaque système pense ainsi recevoir un PING de la part d’un système distant, et chacun va répondre à ce PING ;</a:t>
            </a:r>
          </a:p>
          <a:p>
            <a:pPr marL="363538" indent="0" algn="just">
              <a:buNone/>
            </a:pPr>
            <a:r>
              <a:rPr lang="fr-FR" sz="2000" dirty="0">
                <a:sym typeface="Wingdings"/>
              </a:rPr>
              <a:t> Avec suffisamment de ressources, l’attaquant sera en mesure de faire générer suffisamment de trafic pour affecter les performances de la victime.</a:t>
            </a:r>
          </a:p>
          <a:p>
            <a:endParaRPr lang="fr-FR" dirty="0"/>
          </a:p>
        </p:txBody>
      </p:sp>
    </p:spTree>
    <p:extLst>
      <p:ext uri="{BB962C8B-B14F-4D97-AF65-F5344CB8AC3E}">
        <p14:creationId xmlns:p14="http://schemas.microsoft.com/office/powerpoint/2010/main" val="42888581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BB40FC-42ED-4434-9CF9-D64868A37CA0}"/>
              </a:ext>
            </a:extLst>
          </p:cNvPr>
          <p:cNvSpPr>
            <a:spLocks noGrp="1"/>
          </p:cNvSpPr>
          <p:nvPr>
            <p:ph type="title"/>
          </p:nvPr>
        </p:nvSpPr>
        <p:spPr/>
        <p:txBody>
          <a:bodyPr/>
          <a:lstStyle/>
          <a:p>
            <a:r>
              <a:rPr lang="fr-FR" dirty="0"/>
              <a:t>Ecoute de trafic</a:t>
            </a:r>
          </a:p>
        </p:txBody>
      </p:sp>
      <p:sp>
        <p:nvSpPr>
          <p:cNvPr id="4" name="Espace réservé du contenu 2">
            <a:extLst>
              <a:ext uri="{FF2B5EF4-FFF2-40B4-BE49-F238E27FC236}">
                <a16:creationId xmlns:a16="http://schemas.microsoft.com/office/drawing/2014/main" id="{43BB3E85-C8FE-4F29-B020-7803D0F3D9FB}"/>
              </a:ext>
            </a:extLst>
          </p:cNvPr>
          <p:cNvSpPr txBox="1">
            <a:spLocks/>
          </p:cNvSpPr>
          <p:nvPr/>
        </p:nvSpPr>
        <p:spPr>
          <a:xfrm>
            <a:off x="722050" y="5225100"/>
            <a:ext cx="5453088" cy="14401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fr-FR" sz="2200" b="1" dirty="0">
                <a:solidFill>
                  <a:srgbClr val="943634"/>
                </a:solidFill>
                <a:latin typeface="Arial" panose="020B0604020202020204" pitchFamily="34" charset="0"/>
                <a:cs typeface="Arial" panose="020B0604020202020204" pitchFamily="34" charset="0"/>
                <a:sym typeface="Wingdings"/>
              </a:rPr>
              <a:t>Ecoute passive</a:t>
            </a:r>
          </a:p>
          <a:p>
            <a:pPr marL="0" indent="0">
              <a:buFont typeface="Arial" panose="020B0604020202020204" pitchFamily="34" charset="0"/>
              <a:buNone/>
            </a:pPr>
            <a:r>
              <a:rPr lang="fr-FR" sz="1800" dirty="0">
                <a:latin typeface="Arial" panose="020B0604020202020204" pitchFamily="34" charset="0"/>
                <a:cs typeface="Arial" panose="020B0604020202020204" pitchFamily="34" charset="0"/>
                <a:sym typeface="Wingdings"/>
              </a:rPr>
              <a:t>L’attaquant est en mesure d’écouter les conversations entre A et B (atteinte à la </a:t>
            </a:r>
            <a:r>
              <a:rPr lang="fr-FR" sz="1800" b="1" i="1" dirty="0">
                <a:solidFill>
                  <a:srgbClr val="943634"/>
                </a:solidFill>
                <a:latin typeface="Arial" panose="020B0604020202020204" pitchFamily="34" charset="0"/>
                <a:cs typeface="Arial" panose="020B0604020202020204" pitchFamily="34" charset="0"/>
                <a:sym typeface="Wingdings"/>
              </a:rPr>
              <a:t>confidentialité</a:t>
            </a:r>
            <a:r>
              <a:rPr lang="fr-FR" sz="1800" dirty="0">
                <a:solidFill>
                  <a:srgbClr val="943634"/>
                </a:solidFill>
                <a:latin typeface="Arial" panose="020B0604020202020204" pitchFamily="34" charset="0"/>
                <a:cs typeface="Arial" panose="020B0604020202020204" pitchFamily="34" charset="0"/>
                <a:sym typeface="Wingdings"/>
              </a:rPr>
              <a:t> </a:t>
            </a:r>
            <a:r>
              <a:rPr lang="fr-FR" sz="1800" dirty="0">
                <a:latin typeface="Arial" panose="020B0604020202020204" pitchFamily="34" charset="0"/>
                <a:cs typeface="Arial" panose="020B0604020202020204" pitchFamily="34" charset="0"/>
                <a:sym typeface="Wingdings"/>
              </a:rPr>
              <a:t>des échanges).</a:t>
            </a:r>
          </a:p>
        </p:txBody>
      </p:sp>
      <p:sp>
        <p:nvSpPr>
          <p:cNvPr id="5" name="Espace réservé du contenu 2">
            <a:extLst>
              <a:ext uri="{FF2B5EF4-FFF2-40B4-BE49-F238E27FC236}">
                <a16:creationId xmlns:a16="http://schemas.microsoft.com/office/drawing/2014/main" id="{E628B1D4-BD12-4C30-8447-C9C1531ECC88}"/>
              </a:ext>
            </a:extLst>
          </p:cNvPr>
          <p:cNvSpPr txBox="1">
            <a:spLocks/>
          </p:cNvSpPr>
          <p:nvPr/>
        </p:nvSpPr>
        <p:spPr>
          <a:xfrm>
            <a:off x="6515100" y="5194873"/>
            <a:ext cx="5453089" cy="165618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fr-FR" sz="2400" b="1" dirty="0">
                <a:solidFill>
                  <a:srgbClr val="943634"/>
                </a:solidFill>
                <a:latin typeface="Arial" panose="020B0604020202020204" pitchFamily="34" charset="0"/>
                <a:cs typeface="Arial" panose="020B0604020202020204" pitchFamily="34" charset="0"/>
                <a:sym typeface="Wingdings"/>
              </a:rPr>
              <a:t>Ecoute active</a:t>
            </a:r>
          </a:p>
          <a:p>
            <a:pPr marL="0" indent="0">
              <a:buFont typeface="Arial" panose="020B0604020202020204" pitchFamily="34" charset="0"/>
              <a:buNone/>
            </a:pPr>
            <a:r>
              <a:rPr lang="fr-FR" sz="1900" dirty="0">
                <a:latin typeface="Arial" panose="020B0604020202020204" pitchFamily="34" charset="0"/>
                <a:cs typeface="Arial" panose="020B0604020202020204" pitchFamily="34" charset="0"/>
                <a:sym typeface="Wingdings"/>
              </a:rPr>
              <a:t>L’attaquant est en mesure de s’insérer dans la conversation entre A et B sans que ceux-ci le sachent (atteinte à la </a:t>
            </a:r>
            <a:r>
              <a:rPr lang="fr-FR" sz="1900" b="1" i="1" dirty="0">
                <a:solidFill>
                  <a:srgbClr val="943634"/>
                </a:solidFill>
                <a:latin typeface="Arial" panose="020B0604020202020204" pitchFamily="34" charset="0"/>
                <a:cs typeface="Arial" panose="020B0604020202020204" pitchFamily="34" charset="0"/>
                <a:sym typeface="Wingdings"/>
              </a:rPr>
              <a:t>confidentialité</a:t>
            </a:r>
            <a:r>
              <a:rPr lang="fr-FR" sz="1900" dirty="0">
                <a:solidFill>
                  <a:srgbClr val="943634"/>
                </a:solidFill>
                <a:latin typeface="Arial" panose="020B0604020202020204" pitchFamily="34" charset="0"/>
                <a:cs typeface="Arial" panose="020B0604020202020204" pitchFamily="34" charset="0"/>
                <a:sym typeface="Wingdings"/>
              </a:rPr>
              <a:t> </a:t>
            </a:r>
            <a:r>
              <a:rPr lang="fr-FR" sz="1900" dirty="0">
                <a:latin typeface="Arial" panose="020B0604020202020204" pitchFamily="34" charset="0"/>
                <a:cs typeface="Arial" panose="020B0604020202020204" pitchFamily="34" charset="0"/>
                <a:sym typeface="Wingdings"/>
              </a:rPr>
              <a:t>et à l’</a:t>
            </a:r>
            <a:r>
              <a:rPr lang="fr-FR" sz="1900" b="1" i="1" dirty="0">
                <a:solidFill>
                  <a:srgbClr val="943634"/>
                </a:solidFill>
                <a:latin typeface="Arial" panose="020B0604020202020204" pitchFamily="34" charset="0"/>
                <a:cs typeface="Arial" panose="020B0604020202020204" pitchFamily="34" charset="0"/>
                <a:sym typeface="Wingdings"/>
              </a:rPr>
              <a:t>intégrité</a:t>
            </a:r>
            <a:r>
              <a:rPr lang="fr-FR" sz="1900" dirty="0">
                <a:solidFill>
                  <a:srgbClr val="943634"/>
                </a:solidFill>
                <a:latin typeface="Arial" panose="020B0604020202020204" pitchFamily="34" charset="0"/>
                <a:cs typeface="Arial" panose="020B0604020202020204" pitchFamily="34" charset="0"/>
                <a:sym typeface="Wingdings"/>
              </a:rPr>
              <a:t> </a:t>
            </a:r>
            <a:r>
              <a:rPr lang="fr-FR" sz="1900" dirty="0">
                <a:latin typeface="Arial" panose="020B0604020202020204" pitchFamily="34" charset="0"/>
                <a:cs typeface="Arial" panose="020B0604020202020204" pitchFamily="34" charset="0"/>
                <a:sym typeface="Wingdings"/>
              </a:rPr>
              <a:t>des échanges).</a:t>
            </a:r>
          </a:p>
        </p:txBody>
      </p:sp>
      <p:pic>
        <p:nvPicPr>
          <p:cNvPr id="6" name="Picture 4">
            <a:extLst>
              <a:ext uri="{FF2B5EF4-FFF2-40B4-BE49-F238E27FC236}">
                <a16:creationId xmlns:a16="http://schemas.microsoft.com/office/drawing/2014/main" id="{B76D82B2-1877-429C-8394-9011D5F82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398" y="2271519"/>
            <a:ext cx="2299101" cy="2804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7">
            <a:extLst>
              <a:ext uri="{FF2B5EF4-FFF2-40B4-BE49-F238E27FC236}">
                <a16:creationId xmlns:a16="http://schemas.microsoft.com/office/drawing/2014/main" id="{474592C4-C7DF-4E53-AB08-BAC3B075FC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8727" y="2381218"/>
            <a:ext cx="2223646" cy="269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532948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CBC8ED-D718-4981-8778-AF35D1C2B100}"/>
              </a:ext>
            </a:extLst>
          </p:cNvPr>
          <p:cNvSpPr>
            <a:spLocks noGrp="1"/>
          </p:cNvSpPr>
          <p:nvPr>
            <p:ph type="title"/>
          </p:nvPr>
        </p:nvSpPr>
        <p:spPr/>
        <p:txBody>
          <a:bodyPr/>
          <a:lstStyle/>
          <a:p>
            <a:r>
              <a:rPr lang="fr-FR" dirty="0"/>
              <a:t>Modification de routage</a:t>
            </a:r>
          </a:p>
        </p:txBody>
      </p:sp>
      <p:sp>
        <p:nvSpPr>
          <p:cNvPr id="4" name="Espace réservé du contenu 2">
            <a:extLst>
              <a:ext uri="{FF2B5EF4-FFF2-40B4-BE49-F238E27FC236}">
                <a16:creationId xmlns:a16="http://schemas.microsoft.com/office/drawing/2014/main" id="{8E12D113-25A6-46FE-B2F1-E33C8E11738F}"/>
              </a:ext>
            </a:extLst>
          </p:cNvPr>
          <p:cNvSpPr txBox="1">
            <a:spLocks/>
          </p:cNvSpPr>
          <p:nvPr/>
        </p:nvSpPr>
        <p:spPr>
          <a:xfrm>
            <a:off x="5787736" y="2105472"/>
            <a:ext cx="6078682" cy="14401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fr-FR" sz="1600" dirty="0">
                <a:latin typeface="Arial" panose="020B0604020202020204" pitchFamily="34" charset="0"/>
                <a:cs typeface="Arial" panose="020B0604020202020204" pitchFamily="34" charset="0"/>
                <a:sym typeface="Wingdings"/>
              </a:rPr>
              <a:t>Chaque routeur possède une table de routage qui indique vers quel routeur voisin transmettre les datagrammes. Cette table peut être mise à jour dynamiquement en fonction des évènements réseaux (protocoles BGP, RIP, OSPF, etc.).</a:t>
            </a:r>
          </a:p>
        </p:txBody>
      </p:sp>
      <p:pic>
        <p:nvPicPr>
          <p:cNvPr id="5" name="Picture 4">
            <a:extLst>
              <a:ext uri="{FF2B5EF4-FFF2-40B4-BE49-F238E27FC236}">
                <a16:creationId xmlns:a16="http://schemas.microsoft.com/office/drawing/2014/main" id="{9C4B5697-1992-4905-A05D-40942EE8C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976" y="2105472"/>
            <a:ext cx="3602182" cy="1816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Espace réservé du contenu 2">
            <a:extLst>
              <a:ext uri="{FF2B5EF4-FFF2-40B4-BE49-F238E27FC236}">
                <a16:creationId xmlns:a16="http://schemas.microsoft.com/office/drawing/2014/main" id="{2B1030E3-B1F3-4F67-BCCF-68AD1ACB5411}"/>
              </a:ext>
            </a:extLst>
          </p:cNvPr>
          <p:cNvSpPr txBox="1">
            <a:spLocks/>
          </p:cNvSpPr>
          <p:nvPr/>
        </p:nvSpPr>
        <p:spPr>
          <a:xfrm>
            <a:off x="5870864" y="3905672"/>
            <a:ext cx="6078682" cy="25562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fr-FR" sz="1600" dirty="0">
                <a:latin typeface="Arial" panose="020B0604020202020204" pitchFamily="34" charset="0"/>
                <a:cs typeface="Arial" panose="020B0604020202020204" pitchFamily="34" charset="0"/>
                <a:sym typeface="Wingdings"/>
              </a:rPr>
              <a:t>But de l’attaque : </a:t>
            </a:r>
            <a:r>
              <a:rPr lang="fr-FR" sz="1600" b="1" dirty="0">
                <a:solidFill>
                  <a:srgbClr val="943634"/>
                </a:solidFill>
                <a:latin typeface="Arial" panose="020B0604020202020204" pitchFamily="34" charset="0"/>
                <a:cs typeface="Arial" panose="020B0604020202020204" pitchFamily="34" charset="0"/>
                <a:sym typeface="Wingdings"/>
              </a:rPr>
              <a:t>dérouter les paquets </a:t>
            </a:r>
            <a:r>
              <a:rPr lang="fr-FR" sz="1600" dirty="0">
                <a:latin typeface="Arial" panose="020B0604020202020204" pitchFamily="34" charset="0"/>
                <a:cs typeface="Arial" panose="020B0604020202020204" pitchFamily="34" charset="0"/>
                <a:sym typeface="Wingdings"/>
              </a:rPr>
              <a:t>à destination du réseau E, vers le réseau F maitrisé par l’attaquant.</a:t>
            </a:r>
          </a:p>
          <a:p>
            <a:pPr marL="0" indent="0">
              <a:buFont typeface="Arial" panose="020B0604020202020204" pitchFamily="34" charset="0"/>
              <a:buNone/>
            </a:pPr>
            <a:r>
              <a:rPr lang="fr-FR" sz="1400" dirty="0">
                <a:latin typeface="Arial" panose="020B0604020202020204" pitchFamily="34" charset="0"/>
                <a:cs typeface="Arial" panose="020B0604020202020204" pitchFamily="34" charset="0"/>
                <a:sym typeface="Wingdings"/>
              </a:rPr>
              <a:t>Méthode :</a:t>
            </a:r>
          </a:p>
          <a:p>
            <a:pPr marL="0" indent="0">
              <a:buNone/>
            </a:pPr>
            <a:r>
              <a:rPr lang="fr-FR" sz="1400" dirty="0">
                <a:latin typeface="Arial" panose="020B0604020202020204" pitchFamily="34" charset="0"/>
                <a:cs typeface="Arial" panose="020B0604020202020204" pitchFamily="34" charset="0"/>
                <a:sym typeface="Wingdings"/>
              </a:rPr>
              <a:t> L’attaquant utilise une faiblesse du protocole de routage pour indiquer au routeur C que le routeur D est indisponible, et que le routeur F peut router les paquets vers E ;</a:t>
            </a:r>
          </a:p>
          <a:p>
            <a:pPr marL="0" indent="0">
              <a:buNone/>
            </a:pPr>
            <a:r>
              <a:rPr lang="fr-FR" sz="1400" dirty="0">
                <a:latin typeface="Arial" panose="020B0604020202020204" pitchFamily="34" charset="0"/>
                <a:cs typeface="Arial" panose="020B0604020202020204" pitchFamily="34" charset="0"/>
                <a:sym typeface="Wingdings"/>
              </a:rPr>
              <a:t> le routeur C transfère donc à F les paquets pour E, afin qu’ils puissent être routés à destination ;</a:t>
            </a:r>
          </a:p>
          <a:p>
            <a:pPr marL="0" indent="0">
              <a:buNone/>
            </a:pPr>
            <a:r>
              <a:rPr lang="fr-FR" sz="1400" dirty="0">
                <a:latin typeface="Arial" panose="020B0604020202020204" pitchFamily="34" charset="0"/>
                <a:cs typeface="Arial" panose="020B0604020202020204" pitchFamily="34" charset="0"/>
                <a:sym typeface="Wingdings"/>
              </a:rPr>
              <a:t> Selon le but visé par l’attaquant, celui-ci peut décider de router ou non les paquets vers E.</a:t>
            </a:r>
          </a:p>
          <a:p>
            <a:pPr marL="0" indent="0">
              <a:buNone/>
            </a:pPr>
            <a:endParaRPr lang="fr-FR" sz="1400" dirty="0">
              <a:latin typeface="Arial" panose="020B0604020202020204" pitchFamily="34" charset="0"/>
              <a:cs typeface="Arial" panose="020B0604020202020204" pitchFamily="34" charset="0"/>
              <a:sym typeface="Wingdings"/>
            </a:endParaRPr>
          </a:p>
          <a:p>
            <a:pPr marL="0" indent="0">
              <a:buNone/>
            </a:pPr>
            <a:endParaRPr lang="fr-FR" sz="1400" dirty="0">
              <a:latin typeface="Arial" panose="020B0604020202020204" pitchFamily="34" charset="0"/>
              <a:cs typeface="Arial" panose="020B0604020202020204" pitchFamily="34" charset="0"/>
              <a:sym typeface="Wingdings"/>
            </a:endParaRPr>
          </a:p>
        </p:txBody>
      </p:sp>
      <p:pic>
        <p:nvPicPr>
          <p:cNvPr id="7" name="Picture 6">
            <a:extLst>
              <a:ext uri="{FF2B5EF4-FFF2-40B4-BE49-F238E27FC236}">
                <a16:creationId xmlns:a16="http://schemas.microsoft.com/office/drawing/2014/main" id="{5EB39E4F-84FE-4572-B216-0BE782D91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557" y="4301716"/>
            <a:ext cx="4283019"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199865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3BC8EF-C1C9-4045-B4E1-29F63ED91CC5}"/>
              </a:ext>
            </a:extLst>
          </p:cNvPr>
          <p:cNvSpPr>
            <a:spLocks noGrp="1"/>
          </p:cNvSpPr>
          <p:nvPr>
            <p:ph type="title"/>
          </p:nvPr>
        </p:nvSpPr>
        <p:spPr/>
        <p:txBody>
          <a:bodyPr/>
          <a:lstStyle/>
          <a:p>
            <a:r>
              <a:rPr lang="fr-FR" dirty="0"/>
              <a:t>Sécurisation du protocole IP</a:t>
            </a:r>
          </a:p>
        </p:txBody>
      </p:sp>
      <p:sp>
        <p:nvSpPr>
          <p:cNvPr id="3" name="Espace réservé du contenu 2">
            <a:extLst>
              <a:ext uri="{FF2B5EF4-FFF2-40B4-BE49-F238E27FC236}">
                <a16:creationId xmlns:a16="http://schemas.microsoft.com/office/drawing/2014/main" id="{4DF6496E-02C1-434A-83F9-233CF7B3A9B0}"/>
              </a:ext>
            </a:extLst>
          </p:cNvPr>
          <p:cNvSpPr>
            <a:spLocks noGrp="1"/>
          </p:cNvSpPr>
          <p:nvPr>
            <p:ph idx="1"/>
          </p:nvPr>
        </p:nvSpPr>
        <p:spPr/>
        <p:txBody>
          <a:bodyPr>
            <a:normAutofit fontScale="70000" lnSpcReduction="20000"/>
          </a:bodyPr>
          <a:lstStyle/>
          <a:p>
            <a:pPr marL="457200" indent="-457200" algn="just">
              <a:buFont typeface="Arial" panose="020B0604020202020204" pitchFamily="34" charset="0"/>
              <a:buChar char="•"/>
            </a:pPr>
            <a:r>
              <a:rPr lang="fr-FR" sz="2800" dirty="0"/>
              <a:t>Ainsi, il est nécessaire de </a:t>
            </a:r>
            <a:r>
              <a:rPr lang="fr-FR" sz="2800" b="1" dirty="0">
                <a:solidFill>
                  <a:srgbClr val="943634"/>
                </a:solidFill>
              </a:rPr>
              <a:t>mettre en œuvre des mécanismes de sécurité complémentaires</a:t>
            </a:r>
            <a:r>
              <a:rPr lang="fr-FR" sz="2800" dirty="0"/>
              <a:t> afin de réduire et maitriser les risques émanant des protocoles historiques régissant les réseaux.</a:t>
            </a:r>
          </a:p>
          <a:p>
            <a:pPr marL="0" indent="0" algn="just">
              <a:buNone/>
            </a:pPr>
            <a:endParaRPr lang="fr-FR" sz="2800" dirty="0"/>
          </a:p>
          <a:p>
            <a:pPr marL="457200" indent="-457200" algn="just">
              <a:buFont typeface="Arial" panose="020B0604020202020204" pitchFamily="34" charset="0"/>
              <a:buChar char="•"/>
            </a:pPr>
            <a:r>
              <a:rPr lang="fr-FR" sz="2800" dirty="0"/>
              <a:t>Exemple de mécanismes :</a:t>
            </a:r>
          </a:p>
          <a:p>
            <a:pPr marL="731520" lvl="1" indent="-457200" algn="just"/>
            <a:r>
              <a:rPr lang="fr-FR" dirty="0"/>
              <a:t>Chiffrement des communications ;</a:t>
            </a:r>
          </a:p>
          <a:p>
            <a:pPr marL="731520" lvl="1" indent="-457200" algn="just"/>
            <a:r>
              <a:rPr lang="fr-FR" sz="2000" dirty="0"/>
              <a:t>Authentification des entités ;</a:t>
            </a:r>
          </a:p>
          <a:p>
            <a:pPr marL="731520" lvl="1" indent="-457200" algn="just"/>
            <a:r>
              <a:rPr lang="fr-FR" sz="2000" dirty="0"/>
              <a:t>Cloisonnement réseau ;</a:t>
            </a:r>
          </a:p>
          <a:p>
            <a:pPr marL="731520" lvl="1" indent="-457200" algn="just"/>
            <a:r>
              <a:rPr lang="fr-FR" sz="2000" dirty="0"/>
              <a:t>Filtrage ;</a:t>
            </a:r>
          </a:p>
          <a:p>
            <a:pPr marL="731520" lvl="1" indent="-457200" algn="just"/>
            <a:r>
              <a:rPr lang="fr-FR" sz="2000" dirty="0"/>
              <a:t>Dimensionnement adapté des infrastructures ;</a:t>
            </a:r>
          </a:p>
          <a:p>
            <a:pPr marL="731520" lvl="1" indent="-457200" algn="just"/>
            <a:r>
              <a:rPr lang="fr-FR" sz="2000" dirty="0"/>
              <a:t>Règles de renforcement des configurations des équipements ;</a:t>
            </a:r>
          </a:p>
          <a:p>
            <a:pPr marL="731520" lvl="1" indent="-457200" algn="just"/>
            <a:r>
              <a:rPr lang="fr-FR" sz="2000" dirty="0"/>
              <a:t>Supervision des équipements ;</a:t>
            </a:r>
          </a:p>
          <a:p>
            <a:pPr marL="731520" lvl="1" indent="-457200" algn="just"/>
            <a:r>
              <a:rPr lang="fr-FR" sz="2000" dirty="0"/>
              <a:t>etc.</a:t>
            </a:r>
          </a:p>
          <a:p>
            <a:endParaRPr lang="fr-FR" dirty="0"/>
          </a:p>
        </p:txBody>
      </p:sp>
    </p:spTree>
    <p:extLst>
      <p:ext uri="{BB962C8B-B14F-4D97-AF65-F5344CB8AC3E}">
        <p14:creationId xmlns:p14="http://schemas.microsoft.com/office/powerpoint/2010/main" val="1199359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7F34F9-F7CE-4D62-8F8B-2E98B0394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AEC8AF-1896-43A9-BF10-CE06FD254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199BD9-A6EE-4972-BFB5-2AAE28288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BDE6D6D-847E-4E19-ACF5-71590846C682}"/>
              </a:ext>
            </a:extLst>
          </p:cNvPr>
          <p:cNvSpPr>
            <a:spLocks noGrp="1"/>
          </p:cNvSpPr>
          <p:nvPr>
            <p:ph type="title"/>
          </p:nvPr>
        </p:nvSpPr>
        <p:spPr>
          <a:xfrm>
            <a:off x="1324533" y="1066798"/>
            <a:ext cx="3301255" cy="2668172"/>
          </a:xfrm>
        </p:spPr>
        <p:txBody>
          <a:bodyPr anchor="b">
            <a:normAutofit/>
          </a:bodyPr>
          <a:lstStyle/>
          <a:p>
            <a:pPr algn="ctr"/>
            <a:r>
              <a:rPr lang="fr-FR" dirty="0"/>
              <a:t>Culture générale : les principales lois</a:t>
            </a:r>
            <a:endParaRPr lang="fr-FR"/>
          </a:p>
        </p:txBody>
      </p:sp>
      <p:sp>
        <p:nvSpPr>
          <p:cNvPr id="3" name="Espace réservé du contenu 2">
            <a:extLst>
              <a:ext uri="{FF2B5EF4-FFF2-40B4-BE49-F238E27FC236}">
                <a16:creationId xmlns:a16="http://schemas.microsoft.com/office/drawing/2014/main" id="{67E78A24-EA53-4EA9-981C-BEAD8F42F9D3}"/>
              </a:ext>
            </a:extLst>
          </p:cNvPr>
          <p:cNvSpPr>
            <a:spLocks noGrp="1"/>
          </p:cNvSpPr>
          <p:nvPr>
            <p:ph idx="1"/>
          </p:nvPr>
        </p:nvSpPr>
        <p:spPr>
          <a:xfrm>
            <a:off x="5952974" y="1066799"/>
            <a:ext cx="5172227" cy="4696495"/>
          </a:xfrm>
        </p:spPr>
        <p:txBody>
          <a:bodyPr anchor="ctr">
            <a:normAutofit/>
          </a:bodyPr>
          <a:lstStyle/>
          <a:p>
            <a:r>
              <a:rPr lang="fr-FR" dirty="0"/>
              <a:t>Loi de Godfrain (5 janvier 1988)</a:t>
            </a:r>
          </a:p>
          <a:p>
            <a:pPr marL="342900" indent="-342900">
              <a:buFont typeface="Arial" panose="020B0604020202020204" pitchFamily="34" charset="0"/>
              <a:buChar char="•"/>
            </a:pPr>
            <a:r>
              <a:rPr lang="fr-FR" dirty="0"/>
              <a:t>Première loi informatique pénalisant les activités criminelle</a:t>
            </a:r>
          </a:p>
          <a:p>
            <a:pPr marL="342900" indent="-342900">
              <a:buFont typeface="Arial" panose="020B0604020202020204" pitchFamily="34" charset="0"/>
              <a:buChar char="•"/>
            </a:pPr>
            <a:r>
              <a:rPr lang="fr-FR" dirty="0"/>
              <a:t>Introduit la notion de Système de Traitement Automatisé de Données (STAD)</a:t>
            </a:r>
          </a:p>
          <a:p>
            <a:pPr marL="342900" indent="-342900">
              <a:buFont typeface="Arial" panose="020B0604020202020204" pitchFamily="34" charset="0"/>
              <a:buChar char="•"/>
            </a:pPr>
            <a:r>
              <a:rPr lang="fr-FR" dirty="0"/>
              <a:t>Elle rend pénalement responsable le responsable du STAD sur la sécurité des données</a:t>
            </a:r>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41417" y="4244117"/>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803232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5B8CD8-888D-4E99-B9A9-93D054B9546A}"/>
              </a:ext>
            </a:extLst>
          </p:cNvPr>
          <p:cNvSpPr>
            <a:spLocks noGrp="1"/>
          </p:cNvSpPr>
          <p:nvPr>
            <p:ph type="title"/>
          </p:nvPr>
        </p:nvSpPr>
        <p:spPr/>
        <p:txBody>
          <a:bodyPr/>
          <a:lstStyle/>
          <a:p>
            <a:r>
              <a:rPr lang="fr-FR" dirty="0"/>
              <a:t>Sécurisation du réseau : le pare-feu</a:t>
            </a:r>
          </a:p>
        </p:txBody>
      </p:sp>
      <p:sp>
        <p:nvSpPr>
          <p:cNvPr id="3" name="Espace réservé du contenu 2">
            <a:extLst>
              <a:ext uri="{FF2B5EF4-FFF2-40B4-BE49-F238E27FC236}">
                <a16:creationId xmlns:a16="http://schemas.microsoft.com/office/drawing/2014/main" id="{A7EE160B-B60C-41F4-B6A5-21C27BA3D579}"/>
              </a:ext>
            </a:extLst>
          </p:cNvPr>
          <p:cNvSpPr>
            <a:spLocks noGrp="1"/>
          </p:cNvSpPr>
          <p:nvPr>
            <p:ph idx="1"/>
          </p:nvPr>
        </p:nvSpPr>
        <p:spPr/>
        <p:txBody>
          <a:bodyPr/>
          <a:lstStyle/>
          <a:p>
            <a:pPr algn="just"/>
            <a:r>
              <a:rPr lang="fr-FR" sz="2000" b="1" dirty="0">
                <a:solidFill>
                  <a:srgbClr val="943634"/>
                </a:solidFill>
              </a:rPr>
              <a:t>Équipement en coupure entre 2 ou plusieurs réseaux ;</a:t>
            </a:r>
          </a:p>
          <a:p>
            <a:pPr algn="just"/>
            <a:r>
              <a:rPr lang="fr-FR" sz="2000" dirty="0"/>
              <a:t>Inspecte les paquets réseaux entrants et sortants d’un réseau à l’autre ;</a:t>
            </a:r>
          </a:p>
          <a:p>
            <a:pPr algn="just"/>
            <a:r>
              <a:rPr lang="fr-FR" sz="2000" dirty="0"/>
              <a:t>Implémente un </a:t>
            </a:r>
            <a:r>
              <a:rPr lang="fr-FR" sz="2000" b="1" dirty="0">
                <a:solidFill>
                  <a:srgbClr val="943634"/>
                </a:solidFill>
              </a:rPr>
              <a:t>mécanisme de filtrage basé sur des règles :</a:t>
            </a:r>
            <a:r>
              <a:rPr lang="fr-FR" sz="2000" dirty="0"/>
              <a:t> il ne transmet donc que les paquets réseaux qui respectent les règles de filtrage implémentées dans la configuration du pare-feu.</a:t>
            </a:r>
          </a:p>
          <a:p>
            <a:endParaRPr lang="fr-FR" dirty="0"/>
          </a:p>
        </p:txBody>
      </p:sp>
    </p:spTree>
    <p:extLst>
      <p:ext uri="{BB962C8B-B14F-4D97-AF65-F5344CB8AC3E}">
        <p14:creationId xmlns:p14="http://schemas.microsoft.com/office/powerpoint/2010/main" val="403714056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D9454D-C1E3-47B2-BEA7-9CFEC55958E7}"/>
              </a:ext>
            </a:extLst>
          </p:cNvPr>
          <p:cNvSpPr>
            <a:spLocks noGrp="1"/>
          </p:cNvSpPr>
          <p:nvPr>
            <p:ph type="title"/>
          </p:nvPr>
        </p:nvSpPr>
        <p:spPr/>
        <p:txBody>
          <a:bodyPr/>
          <a:lstStyle/>
          <a:p>
            <a:r>
              <a:rPr lang="fr-FR" dirty="0"/>
              <a:t>Sécurisation du réseau : le pare-feu</a:t>
            </a:r>
          </a:p>
        </p:txBody>
      </p:sp>
      <p:sp>
        <p:nvSpPr>
          <p:cNvPr id="3" name="Espace réservé du contenu 2">
            <a:extLst>
              <a:ext uri="{FF2B5EF4-FFF2-40B4-BE49-F238E27FC236}">
                <a16:creationId xmlns:a16="http://schemas.microsoft.com/office/drawing/2014/main" id="{5536F43F-680C-47B5-9533-1DB402B42922}"/>
              </a:ext>
            </a:extLst>
          </p:cNvPr>
          <p:cNvSpPr>
            <a:spLocks noGrp="1"/>
          </p:cNvSpPr>
          <p:nvPr>
            <p:ph idx="1"/>
          </p:nvPr>
        </p:nvSpPr>
        <p:spPr/>
        <p:txBody>
          <a:bodyPr>
            <a:normAutofit lnSpcReduction="10000"/>
          </a:bodyPr>
          <a:lstStyle/>
          <a:p>
            <a:pPr marL="285750" indent="-285750">
              <a:buFont typeface="Arial" panose="020B0604020202020204" pitchFamily="34" charset="0"/>
              <a:buChar char="•"/>
            </a:pPr>
            <a:r>
              <a:rPr lang="fr-FR" sz="1800" dirty="0"/>
              <a:t>Règles de filtrage :</a:t>
            </a:r>
          </a:p>
          <a:p>
            <a:pPr marL="560070" lvl="1" indent="-285750"/>
            <a:r>
              <a:rPr lang="fr-FR" sz="1200" dirty="0"/>
              <a:t>Historiquement, elles étaient basées sur les couches basses de la pile protocolaire (réseau, transport), et portaient uniquement sur les paramètres comme les adresses IP et les ports TCP/UDP ;</a:t>
            </a:r>
          </a:p>
          <a:p>
            <a:pPr marL="285750" indent="-285750">
              <a:buFont typeface="Arial" panose="020B0604020202020204" pitchFamily="34" charset="0"/>
              <a:buChar char="•"/>
            </a:pPr>
            <a:r>
              <a:rPr lang="fr-FR" sz="1800" dirty="0"/>
              <a:t>Les pare-feu sont également capables de filtrer selon les données de la </a:t>
            </a:r>
            <a:r>
              <a:rPr lang="fr-FR" sz="1800" b="1" dirty="0">
                <a:solidFill>
                  <a:srgbClr val="943634"/>
                </a:solidFill>
              </a:rPr>
              <a:t>couche</a:t>
            </a:r>
            <a:r>
              <a:rPr lang="fr-FR" sz="1800" b="1" dirty="0">
                <a:solidFill>
                  <a:schemeClr val="tx2"/>
                </a:solidFill>
              </a:rPr>
              <a:t> </a:t>
            </a:r>
            <a:r>
              <a:rPr lang="fr-FR" sz="1800" b="1" dirty="0">
                <a:solidFill>
                  <a:srgbClr val="943634"/>
                </a:solidFill>
              </a:rPr>
              <a:t>applicative</a:t>
            </a:r>
            <a:r>
              <a:rPr lang="fr-FR" sz="1800" dirty="0">
                <a:solidFill>
                  <a:srgbClr val="943634"/>
                </a:solidFill>
              </a:rPr>
              <a:t> </a:t>
            </a:r>
            <a:r>
              <a:rPr lang="fr-FR" sz="1800" dirty="0"/>
              <a:t>(protocole et contenu des données). Ex. : HTTP, SMTP, DNS, etc.</a:t>
            </a:r>
          </a:p>
          <a:p>
            <a:pPr marL="560070" lvl="1" indent="-285750"/>
            <a:r>
              <a:rPr lang="fr-FR" sz="1200" dirty="0"/>
              <a:t>Les </a:t>
            </a:r>
            <a:r>
              <a:rPr lang="fr-FR" sz="1200" b="1" dirty="0">
                <a:solidFill>
                  <a:srgbClr val="943634"/>
                </a:solidFill>
              </a:rPr>
              <a:t>proxy et reverse-proxy peuvent être vus comme des pare-feu applicatifs dédiés</a:t>
            </a:r>
            <a:r>
              <a:rPr lang="fr-FR" sz="1200" dirty="0"/>
              <a:t>. Ils permettent </a:t>
            </a:r>
            <a:r>
              <a:rPr lang="fr-FR" sz="1200" b="1" dirty="0">
                <a:solidFill>
                  <a:srgbClr val="943634"/>
                </a:solidFill>
              </a:rPr>
              <a:t>d’analyser finement </a:t>
            </a:r>
            <a:r>
              <a:rPr lang="fr-FR" sz="1200" dirty="0"/>
              <a:t>les flux applicatifs (par exemple la navigation web des utilisateurs ou les flux web entrants sur un server de e-commerce).</a:t>
            </a:r>
          </a:p>
          <a:p>
            <a:pPr marL="285750" indent="-285750" algn="just">
              <a:buFont typeface="Arial" panose="020B0604020202020204" pitchFamily="34" charset="0"/>
              <a:buChar char="•"/>
            </a:pPr>
            <a:r>
              <a:rPr lang="fr-FR" sz="1800" dirty="0"/>
              <a:t>Un anti-virus ou un mécanisme de détection d’intrusion peuvent également être implémentés sur le pare-feu de façon à détecter un malware en transit ou certaines attaques.</a:t>
            </a:r>
          </a:p>
          <a:p>
            <a:endParaRPr lang="fr-FR" sz="1400" dirty="0"/>
          </a:p>
          <a:p>
            <a:pPr marL="285750" indent="-285750">
              <a:buFont typeface="Arial" panose="020B0604020202020204" pitchFamily="34" charset="0"/>
              <a:buChar char="•"/>
            </a:pPr>
            <a:r>
              <a:rPr lang="fr-FR" sz="1800" dirty="0"/>
              <a:t>Avantage sécurité :</a:t>
            </a:r>
          </a:p>
          <a:p>
            <a:pPr marL="560070" lvl="1" indent="-285750"/>
            <a:r>
              <a:rPr lang="fr-FR" sz="1400" dirty="0"/>
              <a:t>L’exploitant d’un réseau peut donc restreindre le trafic entrant et sortant aux seules connexions qu’il estime légitime. Toutes les autres connexions sont donc bloquées</a:t>
            </a:r>
            <a:r>
              <a:rPr lang="fr-FR" sz="1200" dirty="0"/>
              <a:t>.</a:t>
            </a:r>
          </a:p>
        </p:txBody>
      </p:sp>
    </p:spTree>
    <p:extLst>
      <p:ext uri="{BB962C8B-B14F-4D97-AF65-F5344CB8AC3E}">
        <p14:creationId xmlns:p14="http://schemas.microsoft.com/office/powerpoint/2010/main" val="369882025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2681F3-DFFF-41F6-B9C4-1ED6A4056F53}"/>
              </a:ext>
            </a:extLst>
          </p:cNvPr>
          <p:cNvSpPr>
            <a:spLocks noGrp="1"/>
          </p:cNvSpPr>
          <p:nvPr>
            <p:ph type="title"/>
          </p:nvPr>
        </p:nvSpPr>
        <p:spPr/>
        <p:txBody>
          <a:bodyPr/>
          <a:lstStyle/>
          <a:p>
            <a:r>
              <a:rPr lang="fr-FR" dirty="0"/>
              <a:t>Les différents type de firewall</a:t>
            </a:r>
          </a:p>
        </p:txBody>
      </p:sp>
      <p:sp>
        <p:nvSpPr>
          <p:cNvPr id="3" name="Espace réservé du contenu 2">
            <a:extLst>
              <a:ext uri="{FF2B5EF4-FFF2-40B4-BE49-F238E27FC236}">
                <a16:creationId xmlns:a16="http://schemas.microsoft.com/office/drawing/2014/main" id="{9922EADA-7CB8-429C-9C56-E20CE92747AE}"/>
              </a:ext>
            </a:extLst>
          </p:cNvPr>
          <p:cNvSpPr>
            <a:spLocks noGrp="1"/>
          </p:cNvSpPr>
          <p:nvPr>
            <p:ph idx="1"/>
          </p:nvPr>
        </p:nvSpPr>
        <p:spPr/>
        <p:txBody>
          <a:bodyPr/>
          <a:lstStyle/>
          <a:p>
            <a:pPr marL="342900" indent="-342900">
              <a:buFont typeface="Arial" panose="020B0604020202020204" pitchFamily="34" charset="0"/>
              <a:buChar char="•"/>
            </a:pPr>
            <a:r>
              <a:rPr lang="fr-FR" dirty="0"/>
              <a:t>Firewall de niveau 3 – filtrage de paquet</a:t>
            </a:r>
          </a:p>
          <a:p>
            <a:pPr marL="617220" lvl="1" indent="-342900"/>
            <a:r>
              <a:rPr lang="fr-FR" dirty="0"/>
              <a:t>Type le plus commun de firewall, autorise un paquet en fonction de sa source et sa destination</a:t>
            </a:r>
          </a:p>
          <a:p>
            <a:pPr marL="617220" lvl="1" indent="-342900"/>
            <a:r>
              <a:rPr lang="fr-FR" dirty="0"/>
              <a:t>Deux principales catégories</a:t>
            </a:r>
          </a:p>
          <a:p>
            <a:pPr marL="617220" lvl="2" indent="-342900"/>
            <a:r>
              <a:rPr lang="fr-FR" dirty="0" err="1"/>
              <a:t>Stateful</a:t>
            </a:r>
            <a:r>
              <a:rPr lang="fr-FR" dirty="0"/>
              <a:t> : analyse le paquet et vérifie si il s’inscrit dans une communication au préalablement autorisé. Par exemple, si le paquet a été autorisé à entrer, la sortie du paquet sera autorisée parce qu’il s’inscrit dans la suite de la communication</a:t>
            </a:r>
          </a:p>
          <a:p>
            <a:pPr marL="617220" lvl="2" indent="-342900"/>
            <a:r>
              <a:rPr lang="fr-FR" dirty="0" err="1"/>
              <a:t>Stateless</a:t>
            </a:r>
            <a:r>
              <a:rPr lang="fr-FR" dirty="0"/>
              <a:t> (sans état) : chaque paquet est analysé, indépendamment les uns des autres, et valide la connexion au regard des ACL dont le firewall dispose</a:t>
            </a:r>
          </a:p>
          <a:p>
            <a:pPr marL="617220" lvl="2" indent="-342900"/>
            <a:endParaRPr lang="fr-FR" dirty="0"/>
          </a:p>
        </p:txBody>
      </p:sp>
    </p:spTree>
    <p:extLst>
      <p:ext uri="{BB962C8B-B14F-4D97-AF65-F5344CB8AC3E}">
        <p14:creationId xmlns:p14="http://schemas.microsoft.com/office/powerpoint/2010/main" val="129179119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4A04F2-E99A-4D36-BB1A-801D89C20CA1}"/>
              </a:ext>
            </a:extLst>
          </p:cNvPr>
          <p:cNvSpPr>
            <a:spLocks noGrp="1"/>
          </p:cNvSpPr>
          <p:nvPr>
            <p:ph type="title"/>
          </p:nvPr>
        </p:nvSpPr>
        <p:spPr/>
        <p:txBody>
          <a:bodyPr/>
          <a:lstStyle/>
          <a:p>
            <a:r>
              <a:rPr lang="fr-FR" dirty="0"/>
              <a:t>Les différents type de firewall</a:t>
            </a:r>
          </a:p>
        </p:txBody>
      </p:sp>
      <p:sp>
        <p:nvSpPr>
          <p:cNvPr id="3" name="Espace réservé du contenu 2">
            <a:extLst>
              <a:ext uri="{FF2B5EF4-FFF2-40B4-BE49-F238E27FC236}">
                <a16:creationId xmlns:a16="http://schemas.microsoft.com/office/drawing/2014/main" id="{CB1C3FB2-617C-473D-A664-34E76457EE8E}"/>
              </a:ext>
            </a:extLst>
          </p:cNvPr>
          <p:cNvSpPr>
            <a:spLocks noGrp="1"/>
          </p:cNvSpPr>
          <p:nvPr>
            <p:ph idx="1"/>
          </p:nvPr>
        </p:nvSpPr>
        <p:spPr/>
        <p:txBody>
          <a:bodyPr/>
          <a:lstStyle/>
          <a:p>
            <a:pPr marL="342900" indent="-342900">
              <a:buFont typeface="Arial" panose="020B0604020202020204" pitchFamily="34" charset="0"/>
              <a:buChar char="•"/>
            </a:pPr>
            <a:r>
              <a:rPr lang="fr-FR" dirty="0"/>
              <a:t>Firewall « Next </a:t>
            </a:r>
            <a:r>
              <a:rPr lang="fr-FR" dirty="0" err="1"/>
              <a:t>Gen</a:t>
            </a:r>
            <a:r>
              <a:rPr lang="fr-FR" dirty="0"/>
              <a:t> » - Niveau 3-4</a:t>
            </a:r>
          </a:p>
          <a:p>
            <a:pPr marL="617220" lvl="1" indent="-342900"/>
            <a:r>
              <a:rPr lang="fr-FR" dirty="0"/>
              <a:t>Les firewall Next </a:t>
            </a:r>
            <a:r>
              <a:rPr lang="fr-FR" dirty="0" err="1"/>
              <a:t>Gen</a:t>
            </a:r>
            <a:r>
              <a:rPr lang="fr-FR" dirty="0"/>
              <a:t> sont une évolution des firewall par filtrage</a:t>
            </a:r>
          </a:p>
          <a:p>
            <a:pPr marL="617220" lvl="1" indent="-342900"/>
            <a:endParaRPr lang="fr-FR" dirty="0"/>
          </a:p>
          <a:p>
            <a:pPr marL="617220" lvl="1" indent="-342900"/>
            <a:r>
              <a:rPr lang="fr-FR" dirty="0"/>
              <a:t>Ils incluent des analyses de tentatives d’intrusion et antivirales, filtrage d’URLs et de l’inspection TLS</a:t>
            </a:r>
          </a:p>
          <a:p>
            <a:pPr marL="617220" lvl="1" indent="-342900"/>
            <a:endParaRPr lang="fr-FR" dirty="0"/>
          </a:p>
        </p:txBody>
      </p:sp>
    </p:spTree>
    <p:extLst>
      <p:ext uri="{BB962C8B-B14F-4D97-AF65-F5344CB8AC3E}">
        <p14:creationId xmlns:p14="http://schemas.microsoft.com/office/powerpoint/2010/main" val="159888757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DD42C7-64FB-4690-8847-A7D56C490B3F}"/>
              </a:ext>
            </a:extLst>
          </p:cNvPr>
          <p:cNvSpPr>
            <a:spLocks noGrp="1"/>
          </p:cNvSpPr>
          <p:nvPr>
            <p:ph type="title"/>
          </p:nvPr>
        </p:nvSpPr>
        <p:spPr/>
        <p:txBody>
          <a:bodyPr/>
          <a:lstStyle/>
          <a:p>
            <a:r>
              <a:rPr lang="fr-FR" dirty="0"/>
              <a:t>Les différents type de firewall</a:t>
            </a:r>
          </a:p>
        </p:txBody>
      </p:sp>
      <p:sp>
        <p:nvSpPr>
          <p:cNvPr id="3" name="Espace réservé du contenu 2">
            <a:extLst>
              <a:ext uri="{FF2B5EF4-FFF2-40B4-BE49-F238E27FC236}">
                <a16:creationId xmlns:a16="http://schemas.microsoft.com/office/drawing/2014/main" id="{DC88F6FB-7391-4A52-B747-F0B74809B3DA}"/>
              </a:ext>
            </a:extLst>
          </p:cNvPr>
          <p:cNvSpPr>
            <a:spLocks noGrp="1"/>
          </p:cNvSpPr>
          <p:nvPr>
            <p:ph idx="1"/>
          </p:nvPr>
        </p:nvSpPr>
        <p:spPr/>
        <p:txBody>
          <a:bodyPr/>
          <a:lstStyle/>
          <a:p>
            <a:pPr marL="342900" indent="-342900">
              <a:buFont typeface="Arial" panose="020B0604020202020204" pitchFamily="34" charset="0"/>
              <a:buChar char="•"/>
            </a:pPr>
            <a:r>
              <a:rPr lang="fr-FR" dirty="0"/>
              <a:t>Firewall de niveau 7 – Applicatif ou proxy firewall</a:t>
            </a:r>
          </a:p>
          <a:p>
            <a:pPr marL="617220" lvl="1" indent="-342900"/>
            <a:r>
              <a:rPr lang="fr-FR" dirty="0"/>
              <a:t>Un firewall applicatif va contrôler que le flux réseau est conforme a un comportement attendu.</a:t>
            </a:r>
          </a:p>
          <a:p>
            <a:pPr marL="617220" lvl="1" indent="-342900"/>
            <a:endParaRPr lang="fr-FR" dirty="0"/>
          </a:p>
          <a:p>
            <a:pPr marL="617220" lvl="1" indent="-342900"/>
            <a:r>
              <a:rPr lang="fr-FR" dirty="0"/>
              <a:t>Par exemple, un firewall applicatif a la capacité de détecter une tentative d’injection SQL et d’exploitation de faille protocolaire.</a:t>
            </a:r>
          </a:p>
          <a:p>
            <a:pPr marL="617220" lvl="1" indent="-342900"/>
            <a:endParaRPr lang="fr-FR" dirty="0"/>
          </a:p>
          <a:p>
            <a:pPr marL="342900" indent="-342900">
              <a:buFont typeface="Arial" panose="020B0604020202020204" pitchFamily="34" charset="0"/>
              <a:buChar char="•"/>
            </a:pPr>
            <a:r>
              <a:rPr lang="fr-FR" dirty="0"/>
              <a:t>Firewall identifiant</a:t>
            </a:r>
          </a:p>
          <a:p>
            <a:pPr marL="617220" lvl="1" indent="-342900"/>
            <a:r>
              <a:rPr lang="fr-FR" dirty="0"/>
              <a:t>Un firewall identifiant associe une IP à un utilisateur. Les règles de filtrages sont réalisées au niveau du profil de l’utilisateur, lui permettant des accès à des ressources en fonction de son rôle au sein du système d’information</a:t>
            </a:r>
          </a:p>
          <a:p>
            <a:pPr lvl="1" indent="0">
              <a:buNone/>
            </a:pPr>
            <a:endParaRPr lang="fr-FR" dirty="0"/>
          </a:p>
        </p:txBody>
      </p:sp>
    </p:spTree>
    <p:extLst>
      <p:ext uri="{BB962C8B-B14F-4D97-AF65-F5344CB8AC3E}">
        <p14:creationId xmlns:p14="http://schemas.microsoft.com/office/powerpoint/2010/main" val="256927184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86CE3B-7DC8-47DA-8DD7-B0CFB6B1EC09}"/>
              </a:ext>
            </a:extLst>
          </p:cNvPr>
          <p:cNvSpPr>
            <a:spLocks noGrp="1"/>
          </p:cNvSpPr>
          <p:nvPr>
            <p:ph type="title"/>
          </p:nvPr>
        </p:nvSpPr>
        <p:spPr/>
        <p:txBody>
          <a:bodyPr/>
          <a:lstStyle/>
          <a:p>
            <a:r>
              <a:rPr lang="fr-FR" dirty="0"/>
              <a:t>La répartition de charge</a:t>
            </a:r>
          </a:p>
        </p:txBody>
      </p:sp>
      <p:sp>
        <p:nvSpPr>
          <p:cNvPr id="3" name="Espace réservé du contenu 2">
            <a:extLst>
              <a:ext uri="{FF2B5EF4-FFF2-40B4-BE49-F238E27FC236}">
                <a16:creationId xmlns:a16="http://schemas.microsoft.com/office/drawing/2014/main" id="{A9784D7D-784C-4CC3-835C-628CADB26EAB}"/>
              </a:ext>
            </a:extLst>
          </p:cNvPr>
          <p:cNvSpPr>
            <a:spLocks noGrp="1"/>
          </p:cNvSpPr>
          <p:nvPr>
            <p:ph idx="1"/>
          </p:nvPr>
        </p:nvSpPr>
        <p:spPr/>
        <p:txBody>
          <a:bodyPr/>
          <a:lstStyle/>
          <a:p>
            <a:pPr marL="342900" indent="-342900" algn="just">
              <a:buFont typeface="Arial" panose="020B0604020202020204" pitchFamily="34" charset="0"/>
              <a:buChar char="•"/>
            </a:pPr>
            <a:r>
              <a:rPr lang="fr-FR" sz="2000" dirty="0"/>
              <a:t>« </a:t>
            </a:r>
            <a:r>
              <a:rPr lang="fr-FR" sz="2000" dirty="0" err="1"/>
              <a:t>Load</a:t>
            </a:r>
            <a:r>
              <a:rPr lang="fr-FR" sz="2000" dirty="0"/>
              <a:t>-balancer » en anglais ;</a:t>
            </a:r>
          </a:p>
          <a:p>
            <a:pPr algn="just"/>
            <a:endParaRPr lang="fr-FR" sz="2000" dirty="0"/>
          </a:p>
          <a:p>
            <a:pPr marL="342900" indent="-342900" algn="just">
              <a:buFont typeface="Arial" panose="020B0604020202020204" pitchFamily="34" charset="0"/>
              <a:buChar char="•"/>
            </a:pPr>
            <a:r>
              <a:rPr lang="fr-FR" sz="2000" dirty="0"/>
              <a:t>Équipement rencontré sur les grosses infrastructures où les serveurs doivent faire face à de très fortes bandes passantes et charges élevées de trafic ;</a:t>
            </a:r>
          </a:p>
          <a:p>
            <a:pPr algn="just"/>
            <a:endParaRPr lang="fr-FR" sz="2000" dirty="0"/>
          </a:p>
          <a:p>
            <a:pPr marL="342900" indent="-342900" algn="just">
              <a:buFont typeface="Arial" panose="020B0604020202020204" pitchFamily="34" charset="0"/>
              <a:buChar char="•"/>
            </a:pPr>
            <a:r>
              <a:rPr lang="fr-FR" sz="2000" dirty="0"/>
              <a:t>Équipement chargé de </a:t>
            </a:r>
            <a:r>
              <a:rPr lang="fr-FR" sz="2000" b="1" dirty="0">
                <a:solidFill>
                  <a:srgbClr val="943634"/>
                </a:solidFill>
              </a:rPr>
              <a:t>répartir/distribuer la charge réseau </a:t>
            </a:r>
            <a:r>
              <a:rPr lang="fr-FR" sz="2000" dirty="0"/>
              <a:t>en fonction des caractéristiques de celui-ci et de la disponibilité des serveurs ;</a:t>
            </a:r>
          </a:p>
          <a:p>
            <a:pPr algn="just"/>
            <a:endParaRPr lang="fr-FR" sz="2000" dirty="0"/>
          </a:p>
          <a:p>
            <a:pPr marL="342900" indent="-342900">
              <a:buFont typeface="Arial" panose="020B0604020202020204" pitchFamily="34" charset="0"/>
              <a:buChar char="•"/>
            </a:pPr>
            <a:r>
              <a:rPr lang="fr-FR" sz="2000" dirty="0"/>
              <a:t>Avantage sécurité : permet de mieux se protéger contre les </a:t>
            </a:r>
            <a:r>
              <a:rPr lang="fr-FR" sz="2000" b="1" dirty="0">
                <a:solidFill>
                  <a:srgbClr val="943634"/>
                </a:solidFill>
              </a:rPr>
              <a:t>dénis de service distribués.</a:t>
            </a:r>
          </a:p>
          <a:p>
            <a:endParaRPr lang="fr-FR" dirty="0"/>
          </a:p>
        </p:txBody>
      </p:sp>
    </p:spTree>
    <p:extLst>
      <p:ext uri="{BB962C8B-B14F-4D97-AF65-F5344CB8AC3E}">
        <p14:creationId xmlns:p14="http://schemas.microsoft.com/office/powerpoint/2010/main" val="39440526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708D1-25B1-4415-9889-703F7AA5E18C}"/>
              </a:ext>
            </a:extLst>
          </p:cNvPr>
          <p:cNvSpPr>
            <a:spLocks noGrp="1"/>
          </p:cNvSpPr>
          <p:nvPr>
            <p:ph type="title"/>
          </p:nvPr>
        </p:nvSpPr>
        <p:spPr/>
        <p:txBody>
          <a:bodyPr/>
          <a:lstStyle/>
          <a:p>
            <a:r>
              <a:rPr lang="fr-FR" dirty="0"/>
              <a:t>Anti-virus</a:t>
            </a:r>
          </a:p>
        </p:txBody>
      </p:sp>
      <p:sp>
        <p:nvSpPr>
          <p:cNvPr id="3" name="Espace réservé du contenu 2">
            <a:extLst>
              <a:ext uri="{FF2B5EF4-FFF2-40B4-BE49-F238E27FC236}">
                <a16:creationId xmlns:a16="http://schemas.microsoft.com/office/drawing/2014/main" id="{33A5E3EB-ED4E-4BAF-8C92-5E6B7520A3A7}"/>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fr-FR" sz="2000" dirty="0"/>
              <a:t>Logiciel chargé de détecter et stopper les </a:t>
            </a:r>
            <a:r>
              <a:rPr lang="fr-FR" sz="2000" b="1" dirty="0">
                <a:solidFill>
                  <a:srgbClr val="943634"/>
                </a:solidFill>
              </a:rPr>
              <a:t>malware connus :</a:t>
            </a:r>
          </a:p>
          <a:p>
            <a:pPr marL="617220" lvl="1" indent="-342900"/>
            <a:r>
              <a:rPr lang="fr-FR" dirty="0"/>
              <a:t>Virus, vers, </a:t>
            </a:r>
            <a:r>
              <a:rPr lang="fr-FR" i="1" dirty="0"/>
              <a:t>keylogger</a:t>
            </a:r>
            <a:r>
              <a:rPr lang="fr-FR" dirty="0"/>
              <a:t> (enregistreur de frappe), chevaux de Troie, etc.</a:t>
            </a:r>
          </a:p>
          <a:p>
            <a:endParaRPr lang="fr-FR" sz="2000" dirty="0"/>
          </a:p>
          <a:p>
            <a:pPr marL="342900" indent="-342900" algn="just">
              <a:buFont typeface="Arial" panose="020B0604020202020204" pitchFamily="34" charset="0"/>
              <a:buChar char="•"/>
            </a:pPr>
            <a:r>
              <a:rPr lang="fr-FR" sz="2000" dirty="0"/>
              <a:t>Ces logiciels fonctionnent en général avec une base de données qui contient les signatures des malware connus. Ils analysent en permanence les fichiers et les exécutables du système hébergeant l’anti-virus ;</a:t>
            </a:r>
          </a:p>
          <a:p>
            <a:endParaRPr lang="fr-FR" sz="2000" dirty="0"/>
          </a:p>
          <a:p>
            <a:pPr marL="342900" indent="-342900" algn="just">
              <a:buFont typeface="Arial" panose="020B0604020202020204" pitchFamily="34" charset="0"/>
              <a:buChar char="•"/>
            </a:pPr>
            <a:r>
              <a:rPr lang="fr-FR" sz="2000" b="1" dirty="0">
                <a:solidFill>
                  <a:srgbClr val="922B3C"/>
                </a:solidFill>
              </a:rPr>
              <a:t>Limite des anti-virus :</a:t>
            </a:r>
            <a:r>
              <a:rPr lang="fr-FR" sz="2000" dirty="0"/>
              <a:t> ils ne détectent (en général) que les malware déjà répertoriés par les éditeurs. Ainsi, les nouveaux virus ou les malware ciblés ne sont souvent pas détectés. D’autre part, il est impératif que l’anti-virus soit mis à jour quotidiennement.</a:t>
            </a:r>
          </a:p>
          <a:p>
            <a:endParaRPr lang="fr-FR" dirty="0"/>
          </a:p>
        </p:txBody>
      </p:sp>
    </p:spTree>
    <p:extLst>
      <p:ext uri="{BB962C8B-B14F-4D97-AF65-F5344CB8AC3E}">
        <p14:creationId xmlns:p14="http://schemas.microsoft.com/office/powerpoint/2010/main" val="29929947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AE97CA-65C2-4EA9-BAA5-012F63648B1D}"/>
              </a:ext>
            </a:extLst>
          </p:cNvPr>
          <p:cNvSpPr>
            <a:spLocks noGrp="1"/>
          </p:cNvSpPr>
          <p:nvPr>
            <p:ph type="title"/>
          </p:nvPr>
        </p:nvSpPr>
        <p:spPr/>
        <p:txBody>
          <a:bodyPr/>
          <a:lstStyle/>
          <a:p>
            <a:r>
              <a:rPr lang="fr-FR" dirty="0"/>
              <a:t>Anti-virus</a:t>
            </a:r>
          </a:p>
        </p:txBody>
      </p:sp>
      <p:sp>
        <p:nvSpPr>
          <p:cNvPr id="3" name="Espace réservé du contenu 2">
            <a:extLst>
              <a:ext uri="{FF2B5EF4-FFF2-40B4-BE49-F238E27FC236}">
                <a16:creationId xmlns:a16="http://schemas.microsoft.com/office/drawing/2014/main" id="{8AC91D28-B216-4467-9F70-8F3F28DC336C}"/>
              </a:ext>
            </a:extLst>
          </p:cNvPr>
          <p:cNvSpPr>
            <a:spLocks noGrp="1"/>
          </p:cNvSpPr>
          <p:nvPr>
            <p:ph idx="1"/>
          </p:nvPr>
        </p:nvSpPr>
        <p:spPr/>
        <p:txBody>
          <a:bodyPr/>
          <a:lstStyle/>
          <a:p>
            <a:pPr marL="342900" indent="-342900">
              <a:buFont typeface="Arial" panose="020B0604020202020204" pitchFamily="34" charset="0"/>
              <a:buChar char="•"/>
            </a:pPr>
            <a:r>
              <a:rPr lang="fr-FR" sz="2400" dirty="0"/>
              <a:t>Un anti-virus peut être déployé :</a:t>
            </a:r>
          </a:p>
          <a:p>
            <a:pPr marL="617220" lvl="1" indent="-342900"/>
            <a:r>
              <a:rPr lang="fr-FR" dirty="0"/>
              <a:t>En </a:t>
            </a:r>
            <a:r>
              <a:rPr lang="fr-FR" b="1" dirty="0">
                <a:solidFill>
                  <a:srgbClr val="943634"/>
                </a:solidFill>
              </a:rPr>
              <a:t>local :</a:t>
            </a:r>
            <a:r>
              <a:rPr lang="fr-FR" dirty="0"/>
              <a:t> sur un système (poste de travail ou serveur) afin de détecter les virus affectant cette machine ;</a:t>
            </a:r>
          </a:p>
          <a:p>
            <a:pPr marL="617220" lvl="1" indent="-342900"/>
            <a:r>
              <a:rPr lang="fr-FR" sz="2000" dirty="0"/>
              <a:t>En </a:t>
            </a:r>
            <a:r>
              <a:rPr lang="fr-FR" sz="2000" b="1" dirty="0">
                <a:solidFill>
                  <a:srgbClr val="943634"/>
                </a:solidFill>
              </a:rPr>
              <a:t>coupure des flux réseaux :</a:t>
            </a:r>
            <a:r>
              <a:rPr lang="fr-FR" sz="2000" dirty="0"/>
              <a:t> sur un pare-feu afin d’analyser les flux réseau et détecter les malware avant même qu’ils n’atteignent leur cible. Ce fonctionnement peut être assimilé à un IDS (Intrusion </a:t>
            </a:r>
            <a:r>
              <a:rPr lang="fr-FR" sz="2000" dirty="0" err="1"/>
              <a:t>Detection</a:t>
            </a:r>
            <a:r>
              <a:rPr lang="fr-FR" sz="2000" dirty="0"/>
              <a:t> System), mécanisme présenté dans la section suivante.</a:t>
            </a:r>
          </a:p>
          <a:p>
            <a:endParaRPr lang="fr-FR" dirty="0"/>
          </a:p>
        </p:txBody>
      </p:sp>
      <p:pic>
        <p:nvPicPr>
          <p:cNvPr id="4" name="Picture 2">
            <a:extLst>
              <a:ext uri="{FF2B5EF4-FFF2-40B4-BE49-F238E27FC236}">
                <a16:creationId xmlns:a16="http://schemas.microsoft.com/office/drawing/2014/main" id="{F503AE14-C49C-4B34-887F-7851320B6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5157" y="4320677"/>
            <a:ext cx="1192215" cy="1960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a:extLst>
              <a:ext uri="{FF2B5EF4-FFF2-40B4-BE49-F238E27FC236}">
                <a16:creationId xmlns:a16="http://schemas.microsoft.com/office/drawing/2014/main" id="{CC26CFF1-183D-4EC9-B03F-D71C2C9759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9719" y="4648217"/>
            <a:ext cx="1201389" cy="1201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5A845272-20E6-4094-83D2-870A311B32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1548" y="4549045"/>
            <a:ext cx="936104" cy="128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Connecteur droit avec flèche 6">
            <a:extLst>
              <a:ext uri="{FF2B5EF4-FFF2-40B4-BE49-F238E27FC236}">
                <a16:creationId xmlns:a16="http://schemas.microsoft.com/office/drawing/2014/main" id="{4A199295-5139-4992-A694-1D0A1FCFD0B1}"/>
              </a:ext>
            </a:extLst>
          </p:cNvPr>
          <p:cNvCxnSpPr/>
          <p:nvPr/>
        </p:nvCxnSpPr>
        <p:spPr>
          <a:xfrm>
            <a:off x="4261396" y="5247863"/>
            <a:ext cx="1349236"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4026D4EC-FD25-47D5-B821-0CE47FBB2A39}"/>
              </a:ext>
            </a:extLst>
          </p:cNvPr>
          <p:cNvCxnSpPr/>
          <p:nvPr/>
        </p:nvCxnSpPr>
        <p:spPr>
          <a:xfrm>
            <a:off x="5777335" y="5247863"/>
            <a:ext cx="2068189" cy="0"/>
          </a:xfrm>
          <a:prstGeom prst="straightConnector1">
            <a:avLst/>
          </a:prstGeom>
          <a:ln w="38100">
            <a:solidFill>
              <a:schemeClr val="accent2">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grpSp>
        <p:nvGrpSpPr>
          <p:cNvPr id="9" name="Groupe 8">
            <a:extLst>
              <a:ext uri="{FF2B5EF4-FFF2-40B4-BE49-F238E27FC236}">
                <a16:creationId xmlns:a16="http://schemas.microsoft.com/office/drawing/2014/main" id="{D8434F9A-DDB2-4E72-8F0D-F939A9CC4EEF}"/>
              </a:ext>
            </a:extLst>
          </p:cNvPr>
          <p:cNvGrpSpPr/>
          <p:nvPr/>
        </p:nvGrpSpPr>
        <p:grpSpPr>
          <a:xfrm>
            <a:off x="2899719" y="4552567"/>
            <a:ext cx="936998" cy="936999"/>
            <a:chOff x="758703" y="3229671"/>
            <a:chExt cx="936998" cy="936999"/>
          </a:xfrm>
        </p:grpSpPr>
        <p:pic>
          <p:nvPicPr>
            <p:cNvPr id="10" name="Picture 121" descr="17">
              <a:extLst>
                <a:ext uri="{FF2B5EF4-FFF2-40B4-BE49-F238E27FC236}">
                  <a16:creationId xmlns:a16="http://schemas.microsoft.com/office/drawing/2014/main" id="{E7A47FD0-BA03-44FA-B641-57003CBF0A6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758702" y="3229672"/>
              <a:ext cx="936999" cy="93699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19" descr="exec3">
              <a:extLst>
                <a:ext uri="{FF2B5EF4-FFF2-40B4-BE49-F238E27FC236}">
                  <a16:creationId xmlns:a16="http://schemas.microsoft.com/office/drawing/2014/main" id="{22F91219-44D2-48B3-B576-940F41A46AE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3881" y="3356993"/>
              <a:ext cx="504057" cy="5040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e 11">
            <a:extLst>
              <a:ext uri="{FF2B5EF4-FFF2-40B4-BE49-F238E27FC236}">
                <a16:creationId xmlns:a16="http://schemas.microsoft.com/office/drawing/2014/main" id="{2C70AAF8-182A-4569-9C13-0CC40110D96B}"/>
              </a:ext>
            </a:extLst>
          </p:cNvPr>
          <p:cNvGrpSpPr/>
          <p:nvPr/>
        </p:nvGrpSpPr>
        <p:grpSpPr>
          <a:xfrm>
            <a:off x="5057653" y="4838521"/>
            <a:ext cx="936998" cy="936999"/>
            <a:chOff x="758703" y="3229671"/>
            <a:chExt cx="936998" cy="936999"/>
          </a:xfrm>
        </p:grpSpPr>
        <p:pic>
          <p:nvPicPr>
            <p:cNvPr id="13" name="Picture 121" descr="17">
              <a:extLst>
                <a:ext uri="{FF2B5EF4-FFF2-40B4-BE49-F238E27FC236}">
                  <a16:creationId xmlns:a16="http://schemas.microsoft.com/office/drawing/2014/main" id="{5943B0AF-30C6-430A-9B2C-9200B7837E2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758702" y="3229672"/>
              <a:ext cx="936999" cy="93699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19" descr="exec3">
              <a:extLst>
                <a:ext uri="{FF2B5EF4-FFF2-40B4-BE49-F238E27FC236}">
                  <a16:creationId xmlns:a16="http://schemas.microsoft.com/office/drawing/2014/main" id="{3EC37638-9683-461E-999C-014B0936377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3881" y="3356993"/>
              <a:ext cx="504057" cy="5040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e 14">
            <a:extLst>
              <a:ext uri="{FF2B5EF4-FFF2-40B4-BE49-F238E27FC236}">
                <a16:creationId xmlns:a16="http://schemas.microsoft.com/office/drawing/2014/main" id="{0D42E807-E578-42AC-8767-EDB154A086EB}"/>
              </a:ext>
            </a:extLst>
          </p:cNvPr>
          <p:cNvGrpSpPr/>
          <p:nvPr/>
        </p:nvGrpSpPr>
        <p:grpSpPr>
          <a:xfrm>
            <a:off x="7576428" y="5300718"/>
            <a:ext cx="936998" cy="936999"/>
            <a:chOff x="758703" y="3229671"/>
            <a:chExt cx="936998" cy="936999"/>
          </a:xfrm>
        </p:grpSpPr>
        <p:pic>
          <p:nvPicPr>
            <p:cNvPr id="16" name="Picture 121" descr="17">
              <a:extLst>
                <a:ext uri="{FF2B5EF4-FFF2-40B4-BE49-F238E27FC236}">
                  <a16:creationId xmlns:a16="http://schemas.microsoft.com/office/drawing/2014/main" id="{5D8DB599-A9C4-4619-A6CE-845EF50DCB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758702" y="3229672"/>
              <a:ext cx="936999" cy="93699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19" descr="exec3">
              <a:extLst>
                <a:ext uri="{FF2B5EF4-FFF2-40B4-BE49-F238E27FC236}">
                  <a16:creationId xmlns:a16="http://schemas.microsoft.com/office/drawing/2014/main" id="{0843720F-08B9-4226-9C1A-60FE59F9533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3881" y="3356993"/>
              <a:ext cx="504057" cy="50405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3243915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8039D0-9C7F-4B55-BEB5-AE037852E953}"/>
              </a:ext>
            </a:extLst>
          </p:cNvPr>
          <p:cNvSpPr>
            <a:spLocks noGrp="1"/>
          </p:cNvSpPr>
          <p:nvPr>
            <p:ph type="title"/>
          </p:nvPr>
        </p:nvSpPr>
        <p:spPr/>
        <p:txBody>
          <a:bodyPr/>
          <a:lstStyle/>
          <a:p>
            <a:r>
              <a:rPr lang="fr-FR" dirty="0"/>
              <a:t>IDS et IPS</a:t>
            </a:r>
          </a:p>
        </p:txBody>
      </p:sp>
      <p:sp>
        <p:nvSpPr>
          <p:cNvPr id="3" name="Espace réservé du contenu 2">
            <a:extLst>
              <a:ext uri="{FF2B5EF4-FFF2-40B4-BE49-F238E27FC236}">
                <a16:creationId xmlns:a16="http://schemas.microsoft.com/office/drawing/2014/main" id="{43086F57-9143-4B25-B483-4A5C0CE7BD7A}"/>
              </a:ext>
            </a:extLst>
          </p:cNvPr>
          <p:cNvSpPr>
            <a:spLocks noGrp="1"/>
          </p:cNvSpPr>
          <p:nvPr>
            <p:ph idx="1"/>
          </p:nvPr>
        </p:nvSpPr>
        <p:spPr/>
        <p:txBody>
          <a:bodyPr>
            <a:normAutofit fontScale="55000" lnSpcReduction="20000"/>
          </a:bodyPr>
          <a:lstStyle/>
          <a:p>
            <a:pPr marL="0" indent="0">
              <a:buNone/>
            </a:pPr>
            <a:r>
              <a:rPr lang="fr-FR" sz="2000" dirty="0"/>
              <a:t>IDS	</a:t>
            </a:r>
            <a:r>
              <a:rPr lang="fr-FR" sz="2800" b="1" dirty="0">
                <a:solidFill>
                  <a:srgbClr val="943634"/>
                </a:solidFill>
              </a:rPr>
              <a:t>I</a:t>
            </a:r>
            <a:r>
              <a:rPr lang="fr-FR" sz="2000" dirty="0"/>
              <a:t>ntrusion </a:t>
            </a:r>
            <a:r>
              <a:rPr lang="fr-FR" sz="2800" b="1" dirty="0" err="1">
                <a:solidFill>
                  <a:srgbClr val="943634"/>
                </a:solidFill>
              </a:rPr>
              <a:t>D</a:t>
            </a:r>
            <a:r>
              <a:rPr lang="fr-FR" sz="2000" dirty="0" err="1"/>
              <a:t>etection</a:t>
            </a:r>
            <a:r>
              <a:rPr lang="fr-FR" sz="2000" dirty="0"/>
              <a:t> </a:t>
            </a:r>
            <a:r>
              <a:rPr lang="fr-FR" sz="2800" b="1" dirty="0">
                <a:solidFill>
                  <a:srgbClr val="943634"/>
                </a:solidFill>
              </a:rPr>
              <a:t>S</a:t>
            </a:r>
            <a:r>
              <a:rPr lang="fr-FR" sz="2000" dirty="0"/>
              <a:t>ystem</a:t>
            </a:r>
          </a:p>
          <a:p>
            <a:pPr marL="0" indent="0">
              <a:buNone/>
            </a:pPr>
            <a:r>
              <a:rPr lang="fr-FR" sz="2000" dirty="0"/>
              <a:t>IPS	</a:t>
            </a:r>
            <a:r>
              <a:rPr lang="fr-FR" sz="2800" b="1" dirty="0">
                <a:solidFill>
                  <a:srgbClr val="943634"/>
                </a:solidFill>
              </a:rPr>
              <a:t>I</a:t>
            </a:r>
            <a:r>
              <a:rPr lang="fr-FR" sz="2000" dirty="0"/>
              <a:t>ntrusion </a:t>
            </a:r>
            <a:r>
              <a:rPr lang="fr-FR" sz="2800" b="1" dirty="0">
                <a:solidFill>
                  <a:srgbClr val="943634"/>
                </a:solidFill>
              </a:rPr>
              <a:t>P</a:t>
            </a:r>
            <a:r>
              <a:rPr lang="fr-FR" sz="2000" dirty="0"/>
              <a:t>revention </a:t>
            </a:r>
            <a:r>
              <a:rPr lang="fr-FR" sz="2800" b="1" dirty="0">
                <a:solidFill>
                  <a:srgbClr val="943634"/>
                </a:solidFill>
              </a:rPr>
              <a:t>S</a:t>
            </a:r>
            <a:r>
              <a:rPr lang="fr-FR" sz="2000" dirty="0"/>
              <a:t>ystem</a:t>
            </a:r>
          </a:p>
          <a:p>
            <a:pPr marL="0" indent="0">
              <a:buNone/>
            </a:pPr>
            <a:endParaRPr lang="fr-FR" sz="800" dirty="0"/>
          </a:p>
          <a:p>
            <a:pPr marL="342900" indent="-342900">
              <a:buFont typeface="Arial" panose="020B0604020202020204" pitchFamily="34" charset="0"/>
              <a:buChar char="•"/>
            </a:pPr>
            <a:r>
              <a:rPr lang="fr-FR" sz="2400" dirty="0"/>
              <a:t>Chargés d’analyser le trafic réseau pour y </a:t>
            </a:r>
            <a:r>
              <a:rPr lang="fr-FR" sz="2400" b="1" dirty="0">
                <a:solidFill>
                  <a:srgbClr val="943634"/>
                </a:solidFill>
              </a:rPr>
              <a:t>détecter des tentatives d’intrusion</a:t>
            </a:r>
            <a:r>
              <a:rPr lang="fr-FR" sz="2400" dirty="0"/>
              <a:t> :</a:t>
            </a:r>
          </a:p>
          <a:p>
            <a:r>
              <a:rPr lang="fr-FR" sz="2000" dirty="0"/>
              <a:t>soit en analysant le comportement des flux réseaux ;</a:t>
            </a:r>
          </a:p>
          <a:p>
            <a:r>
              <a:rPr lang="fr-FR" sz="2000" dirty="0"/>
              <a:t>soit en se basant sur une base de signatures identifiant des données malveillantes (principe similaire à celui des anti-virus).</a:t>
            </a:r>
          </a:p>
          <a:p>
            <a:pPr marL="0" indent="0">
              <a:buNone/>
            </a:pPr>
            <a:endParaRPr lang="fr-FR" sz="1100" dirty="0"/>
          </a:p>
          <a:p>
            <a:pPr marL="342900" indent="-342900">
              <a:buFont typeface="Arial" panose="020B0604020202020204" pitchFamily="34" charset="0"/>
              <a:buChar char="•"/>
            </a:pPr>
            <a:r>
              <a:rPr lang="fr-FR" sz="2400" dirty="0"/>
              <a:t>En cas de détection d’une intrusion :</a:t>
            </a:r>
          </a:p>
          <a:p>
            <a:r>
              <a:rPr lang="fr-FR" sz="2000" dirty="0"/>
              <a:t>Les </a:t>
            </a:r>
            <a:r>
              <a:rPr lang="fr-FR" sz="2000" b="1" dirty="0">
                <a:solidFill>
                  <a:srgbClr val="943634"/>
                </a:solidFill>
              </a:rPr>
              <a:t>IDS alertent </a:t>
            </a:r>
            <a:r>
              <a:rPr lang="fr-FR" sz="2000" dirty="0"/>
              <a:t>les administrateurs, libre à eux d’intervenir ou non ;</a:t>
            </a:r>
          </a:p>
          <a:p>
            <a:r>
              <a:rPr lang="fr-FR" sz="2000" dirty="0"/>
              <a:t>Les </a:t>
            </a:r>
            <a:r>
              <a:rPr lang="fr-FR" sz="2000" b="1" dirty="0">
                <a:solidFill>
                  <a:srgbClr val="943634"/>
                </a:solidFill>
              </a:rPr>
              <a:t>IPS bloquent </a:t>
            </a:r>
            <a:r>
              <a:rPr lang="fr-FR" sz="2000" dirty="0"/>
              <a:t>les flux réseau concernés.</a:t>
            </a:r>
          </a:p>
          <a:p>
            <a:pPr marL="0" indent="0">
              <a:buNone/>
            </a:pPr>
            <a:endParaRPr lang="fr-FR" sz="1100" dirty="0"/>
          </a:p>
          <a:p>
            <a:pPr marL="342900" indent="-342900">
              <a:buFont typeface="Arial" panose="020B0604020202020204" pitchFamily="34" charset="0"/>
              <a:buChar char="•"/>
            </a:pPr>
            <a:r>
              <a:rPr lang="fr-FR" sz="2400" dirty="0"/>
              <a:t>Les IDS/IPS demandent un configuration fine et maintenue :</a:t>
            </a:r>
          </a:p>
          <a:p>
            <a:r>
              <a:rPr lang="fr-FR" sz="2000" dirty="0"/>
              <a:t>Ils sont en effet connus pour présenter de nombreux faux-positifs (i.e. ils détectent à tort une tentative d’intrusion) ;</a:t>
            </a:r>
          </a:p>
          <a:p>
            <a:r>
              <a:rPr lang="fr-FR" sz="2000" dirty="0"/>
              <a:t>De plus, les IDS/IPS basés sur des signatures ne peuvent détecter que les intrusions dont les caractéristiques techniques sont déjà connues et référencées.</a:t>
            </a:r>
          </a:p>
          <a:p>
            <a:endParaRPr lang="fr-FR" dirty="0"/>
          </a:p>
        </p:txBody>
      </p:sp>
    </p:spTree>
    <p:extLst>
      <p:ext uri="{BB962C8B-B14F-4D97-AF65-F5344CB8AC3E}">
        <p14:creationId xmlns:p14="http://schemas.microsoft.com/office/powerpoint/2010/main" val="27995363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BE8D86-FBC4-471E-B4C6-3142F6235E39}"/>
              </a:ext>
            </a:extLst>
          </p:cNvPr>
          <p:cNvSpPr>
            <a:spLocks noGrp="1"/>
          </p:cNvSpPr>
          <p:nvPr>
            <p:ph type="title"/>
          </p:nvPr>
        </p:nvSpPr>
        <p:spPr/>
        <p:txBody>
          <a:bodyPr/>
          <a:lstStyle/>
          <a:p>
            <a:r>
              <a:rPr lang="fr-FR" dirty="0"/>
              <a:t>IDS et ISP</a:t>
            </a:r>
          </a:p>
        </p:txBody>
      </p:sp>
      <p:sp>
        <p:nvSpPr>
          <p:cNvPr id="3" name="Espace réservé du contenu 2">
            <a:extLst>
              <a:ext uri="{FF2B5EF4-FFF2-40B4-BE49-F238E27FC236}">
                <a16:creationId xmlns:a16="http://schemas.microsoft.com/office/drawing/2014/main" id="{398F6B9A-61CD-4FD1-B9F6-BA81B7130B03}"/>
              </a:ext>
            </a:extLst>
          </p:cNvPr>
          <p:cNvSpPr>
            <a:spLocks noGrp="1"/>
          </p:cNvSpPr>
          <p:nvPr>
            <p:ph idx="1"/>
          </p:nvPr>
        </p:nvSpPr>
        <p:spPr/>
        <p:txBody>
          <a:bodyPr/>
          <a:lstStyle/>
          <a:p>
            <a:pPr marL="342900" indent="-342900">
              <a:buFont typeface="Arial" panose="020B0604020202020204" pitchFamily="34" charset="0"/>
              <a:buChar char="•"/>
            </a:pPr>
            <a:r>
              <a:rPr lang="fr-FR" sz="2000" dirty="0"/>
              <a:t>Un IDS peut être soit en coupure du flux réseaux, soit </a:t>
            </a:r>
            <a:r>
              <a:rPr lang="fr-FR" sz="2000" b="1" dirty="0">
                <a:solidFill>
                  <a:srgbClr val="943634"/>
                </a:solidFill>
              </a:rPr>
              <a:t>positionné en écoute</a:t>
            </a:r>
            <a:r>
              <a:rPr lang="fr-FR" sz="2000" b="1" dirty="0">
                <a:solidFill>
                  <a:schemeClr val="tx2"/>
                </a:solidFill>
              </a:rPr>
              <a:t>.</a:t>
            </a:r>
          </a:p>
          <a:p>
            <a:pPr marL="0" indent="0">
              <a:buNone/>
            </a:pPr>
            <a:endParaRPr lang="fr-FR" sz="900" b="1" dirty="0">
              <a:solidFill>
                <a:schemeClr val="tx2"/>
              </a:solidFill>
            </a:endParaRPr>
          </a:p>
          <a:p>
            <a:pPr marL="342900" indent="-342900">
              <a:buFont typeface="Arial" panose="020B0604020202020204" pitchFamily="34" charset="0"/>
              <a:buChar char="•"/>
            </a:pPr>
            <a:r>
              <a:rPr lang="fr-FR" sz="2000" dirty="0"/>
              <a:t>Un IPS </a:t>
            </a:r>
            <a:r>
              <a:rPr lang="fr-FR" sz="2000" b="1" u="sng" dirty="0"/>
              <a:t>doit forcément </a:t>
            </a:r>
            <a:r>
              <a:rPr lang="fr-FR" sz="2000" dirty="0"/>
              <a:t>être en </a:t>
            </a:r>
            <a:r>
              <a:rPr lang="fr-FR" sz="2000" b="1" dirty="0">
                <a:solidFill>
                  <a:srgbClr val="943634"/>
                </a:solidFill>
              </a:rPr>
              <a:t>coupure du flux </a:t>
            </a:r>
            <a:r>
              <a:rPr lang="fr-FR" sz="2000" dirty="0"/>
              <a:t>de façon à pourvoir bloquer le trafic lorsque cela est nécessaire.</a:t>
            </a:r>
          </a:p>
          <a:p>
            <a:endParaRPr lang="fr-FR" sz="2400" dirty="0"/>
          </a:p>
          <a:p>
            <a:endParaRPr lang="fr-FR" dirty="0"/>
          </a:p>
        </p:txBody>
      </p:sp>
      <p:grpSp>
        <p:nvGrpSpPr>
          <p:cNvPr id="48" name="Groupe 47">
            <a:extLst>
              <a:ext uri="{FF2B5EF4-FFF2-40B4-BE49-F238E27FC236}">
                <a16:creationId xmlns:a16="http://schemas.microsoft.com/office/drawing/2014/main" id="{783D93FB-DD64-4D72-8E40-432983502277}"/>
              </a:ext>
            </a:extLst>
          </p:cNvPr>
          <p:cNvGrpSpPr/>
          <p:nvPr/>
        </p:nvGrpSpPr>
        <p:grpSpPr>
          <a:xfrm>
            <a:off x="2364917" y="3677299"/>
            <a:ext cx="6735121" cy="2990277"/>
            <a:chOff x="518533" y="3140968"/>
            <a:chExt cx="7481248" cy="3312368"/>
          </a:xfrm>
        </p:grpSpPr>
        <p:grpSp>
          <p:nvGrpSpPr>
            <p:cNvPr id="26" name="Groupe 25">
              <a:extLst>
                <a:ext uri="{FF2B5EF4-FFF2-40B4-BE49-F238E27FC236}">
                  <a16:creationId xmlns:a16="http://schemas.microsoft.com/office/drawing/2014/main" id="{EAB7E17A-35C6-4A58-A46D-21355BE6E60D}"/>
                </a:ext>
              </a:extLst>
            </p:cNvPr>
            <p:cNvGrpSpPr/>
            <p:nvPr/>
          </p:nvGrpSpPr>
          <p:grpSpPr>
            <a:xfrm>
              <a:off x="2294077" y="3140968"/>
              <a:ext cx="5545205" cy="1084360"/>
              <a:chOff x="2294077" y="3005047"/>
              <a:chExt cx="5545205" cy="1084360"/>
            </a:xfrm>
          </p:grpSpPr>
          <p:pic>
            <p:nvPicPr>
              <p:cNvPr id="27" name="Picture 2">
                <a:extLst>
                  <a:ext uri="{FF2B5EF4-FFF2-40B4-BE49-F238E27FC236}">
                    <a16:creationId xmlns:a16="http://schemas.microsoft.com/office/drawing/2014/main" id="{221174AD-B00E-4BE5-9E87-2BEFA128E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3005047"/>
                <a:ext cx="816984" cy="1084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3">
                <a:extLst>
                  <a:ext uri="{FF2B5EF4-FFF2-40B4-BE49-F238E27FC236}">
                    <a16:creationId xmlns:a16="http://schemas.microsoft.com/office/drawing/2014/main" id="{AFE14F9B-927F-48D1-B7CD-C696D519C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0408" y="3050045"/>
                <a:ext cx="748874" cy="1027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4">
                <a:extLst>
                  <a:ext uri="{FF2B5EF4-FFF2-40B4-BE49-F238E27FC236}">
                    <a16:creationId xmlns:a16="http://schemas.microsoft.com/office/drawing/2014/main" id="{A9B4C491-04A1-441B-A87A-0C7E17CDB3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071" y="3228870"/>
                <a:ext cx="848202" cy="848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0" name="Connecteur droit avec flèche 29">
                <a:extLst>
                  <a:ext uri="{FF2B5EF4-FFF2-40B4-BE49-F238E27FC236}">
                    <a16:creationId xmlns:a16="http://schemas.microsoft.com/office/drawing/2014/main" id="{1CCC6E72-4D9E-4CA7-B43C-643DBEE3EBE7}"/>
                  </a:ext>
                </a:extLst>
              </p:cNvPr>
              <p:cNvCxnSpPr/>
              <p:nvPr/>
            </p:nvCxnSpPr>
            <p:spPr>
              <a:xfrm>
                <a:off x="3359551" y="3615109"/>
                <a:ext cx="1138250"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5AE1E0D2-220A-47CC-A4F6-4B8E6578194B}"/>
                  </a:ext>
                </a:extLst>
              </p:cNvPr>
              <p:cNvCxnSpPr/>
              <p:nvPr/>
            </p:nvCxnSpPr>
            <p:spPr>
              <a:xfrm>
                <a:off x="4875490" y="3615109"/>
                <a:ext cx="1744777" cy="0"/>
              </a:xfrm>
              <a:prstGeom prst="straightConnector1">
                <a:avLst/>
              </a:prstGeom>
              <a:ln w="38100">
                <a:solidFill>
                  <a:schemeClr val="accent2">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grpSp>
            <p:nvGrpSpPr>
              <p:cNvPr id="32" name="Groupe 31">
                <a:extLst>
                  <a:ext uri="{FF2B5EF4-FFF2-40B4-BE49-F238E27FC236}">
                    <a16:creationId xmlns:a16="http://schemas.microsoft.com/office/drawing/2014/main" id="{35BC64F6-7F98-41A1-BDAD-CBB0C41F6851}"/>
                  </a:ext>
                </a:extLst>
              </p:cNvPr>
              <p:cNvGrpSpPr/>
              <p:nvPr/>
            </p:nvGrpSpPr>
            <p:grpSpPr>
              <a:xfrm>
                <a:off x="4624307" y="3501175"/>
                <a:ext cx="271107" cy="237079"/>
                <a:chOff x="2699792" y="5619028"/>
                <a:chExt cx="321360" cy="258244"/>
              </a:xfrm>
            </p:grpSpPr>
            <p:cxnSp>
              <p:nvCxnSpPr>
                <p:cNvPr id="34" name="Connecteur droit avec flèche 33">
                  <a:extLst>
                    <a:ext uri="{FF2B5EF4-FFF2-40B4-BE49-F238E27FC236}">
                      <a16:creationId xmlns:a16="http://schemas.microsoft.com/office/drawing/2014/main" id="{0DED9E73-AFD5-4281-BCCB-8642C022791B}"/>
                    </a:ext>
                  </a:extLst>
                </p:cNvPr>
                <p:cNvCxnSpPr/>
                <p:nvPr/>
              </p:nvCxnSpPr>
              <p:spPr>
                <a:xfrm flipH="1">
                  <a:off x="2699792" y="5619028"/>
                  <a:ext cx="168960" cy="25824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4DF50A5F-D604-4EAA-9473-E8346CA475A4}"/>
                    </a:ext>
                  </a:extLst>
                </p:cNvPr>
                <p:cNvCxnSpPr/>
                <p:nvPr/>
              </p:nvCxnSpPr>
              <p:spPr>
                <a:xfrm flipH="1">
                  <a:off x="2852192" y="5619028"/>
                  <a:ext cx="168960" cy="25824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pic>
            <p:nvPicPr>
              <p:cNvPr id="33" name="Picture 39">
                <a:extLst>
                  <a:ext uri="{FF2B5EF4-FFF2-40B4-BE49-F238E27FC236}">
                    <a16:creationId xmlns:a16="http://schemas.microsoft.com/office/drawing/2014/main" id="{6CFA943B-5C95-447C-9A54-7FED5E205E9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r="-534"/>
              <a:stretch>
                <a:fillRect/>
              </a:stretch>
            </p:blipFill>
            <p:spPr bwMode="auto">
              <a:xfrm>
                <a:off x="2294077" y="3128691"/>
                <a:ext cx="388251" cy="516333"/>
              </a:xfrm>
              <a:prstGeom prst="rect">
                <a:avLst/>
              </a:prstGeom>
              <a:noFill/>
              <a:ln>
                <a:noFill/>
              </a:ln>
              <a:effectLst/>
              <a:extLst>
                <a:ext uri="{909E8E84-426E-40DD-AFC4-6F175D3DCCD1}">
                  <a14:hiddenFill xmlns:a14="http://schemas.microsoft.com/office/drawing/2010/main">
                    <a:blipFill dpi="0" rotWithShape="0">
                      <a:blip/>
                      <a:srcRect r="-534"/>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36" name="ZoneTexte 35">
              <a:extLst>
                <a:ext uri="{FF2B5EF4-FFF2-40B4-BE49-F238E27FC236}">
                  <a16:creationId xmlns:a16="http://schemas.microsoft.com/office/drawing/2014/main" id="{0A310631-A1BD-4545-A8BD-04E888FD5D9D}"/>
                </a:ext>
              </a:extLst>
            </p:cNvPr>
            <p:cNvSpPr txBox="1"/>
            <p:nvPr/>
          </p:nvSpPr>
          <p:spPr>
            <a:xfrm>
              <a:off x="518533" y="3522494"/>
              <a:ext cx="1738536" cy="338554"/>
            </a:xfrm>
            <a:prstGeom prst="rect">
              <a:avLst/>
            </a:prstGeom>
            <a:noFill/>
          </p:spPr>
          <p:txBody>
            <a:bodyPr wrap="square" rtlCol="0">
              <a:spAutoFit/>
            </a:bodyPr>
            <a:lstStyle/>
            <a:p>
              <a:r>
                <a:rPr lang="fr-FR" sz="1600" dirty="0">
                  <a:latin typeface="Arial" panose="020B0604020202020204" pitchFamily="34" charset="0"/>
                  <a:cs typeface="Arial" panose="020B0604020202020204" pitchFamily="34" charset="0"/>
                </a:rPr>
                <a:t>IPS, en coupure</a:t>
              </a:r>
            </a:p>
          </p:txBody>
        </p:sp>
        <p:sp>
          <p:nvSpPr>
            <p:cNvPr id="37" name="ZoneTexte 36">
              <a:extLst>
                <a:ext uri="{FF2B5EF4-FFF2-40B4-BE49-F238E27FC236}">
                  <a16:creationId xmlns:a16="http://schemas.microsoft.com/office/drawing/2014/main" id="{15143E7B-09C8-40AB-AA29-76B882025A5D}"/>
                </a:ext>
              </a:extLst>
            </p:cNvPr>
            <p:cNvSpPr txBox="1"/>
            <p:nvPr/>
          </p:nvSpPr>
          <p:spPr>
            <a:xfrm>
              <a:off x="547381" y="4930376"/>
              <a:ext cx="1728192" cy="338554"/>
            </a:xfrm>
            <a:prstGeom prst="rect">
              <a:avLst/>
            </a:prstGeom>
            <a:noFill/>
          </p:spPr>
          <p:txBody>
            <a:bodyPr wrap="square" rtlCol="0">
              <a:spAutoFit/>
            </a:bodyPr>
            <a:lstStyle/>
            <a:p>
              <a:r>
                <a:rPr lang="fr-FR" sz="1600" dirty="0">
                  <a:latin typeface="Arial" panose="020B0604020202020204" pitchFamily="34" charset="0"/>
                  <a:cs typeface="Arial" panose="020B0604020202020204" pitchFamily="34" charset="0"/>
                </a:rPr>
                <a:t>IDS, en écoute</a:t>
              </a:r>
            </a:p>
          </p:txBody>
        </p:sp>
        <p:grpSp>
          <p:nvGrpSpPr>
            <p:cNvPr id="38" name="Groupe 37">
              <a:extLst>
                <a:ext uri="{FF2B5EF4-FFF2-40B4-BE49-F238E27FC236}">
                  <a16:creationId xmlns:a16="http://schemas.microsoft.com/office/drawing/2014/main" id="{2CB412BC-6D84-440E-83A5-11D173324F97}"/>
                </a:ext>
              </a:extLst>
            </p:cNvPr>
            <p:cNvGrpSpPr/>
            <p:nvPr/>
          </p:nvGrpSpPr>
          <p:grpSpPr>
            <a:xfrm>
              <a:off x="2344315" y="4530038"/>
              <a:ext cx="5655466" cy="1923298"/>
              <a:chOff x="2344315" y="4424069"/>
              <a:chExt cx="5655466" cy="1923298"/>
            </a:xfrm>
          </p:grpSpPr>
          <p:pic>
            <p:nvPicPr>
              <p:cNvPr id="39" name="Picture 5">
                <a:extLst>
                  <a:ext uri="{FF2B5EF4-FFF2-40B4-BE49-F238E27FC236}">
                    <a16:creationId xmlns:a16="http://schemas.microsoft.com/office/drawing/2014/main" id="{CDC528AF-1522-43B1-8E2B-9A99C9A21E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9992" y="4579622"/>
                <a:ext cx="789475" cy="657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Picture 2">
                <a:extLst>
                  <a:ext uri="{FF2B5EF4-FFF2-40B4-BE49-F238E27FC236}">
                    <a16:creationId xmlns:a16="http://schemas.microsoft.com/office/drawing/2014/main" id="{13500005-0147-47AD-895F-18953AC14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5486144"/>
                <a:ext cx="648867" cy="861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3">
                <a:extLst>
                  <a:ext uri="{FF2B5EF4-FFF2-40B4-BE49-F238E27FC236}">
                    <a16:creationId xmlns:a16="http://schemas.microsoft.com/office/drawing/2014/main" id="{9799CFBB-8A05-40D5-AF2D-7A6C5470E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0646" y="4424069"/>
                <a:ext cx="748874" cy="1027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Picture 4">
                <a:extLst>
                  <a:ext uri="{FF2B5EF4-FFF2-40B4-BE49-F238E27FC236}">
                    <a16:creationId xmlns:a16="http://schemas.microsoft.com/office/drawing/2014/main" id="{73E9B73D-ED1C-4B29-9030-BD12A5851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4309" y="4602894"/>
                <a:ext cx="848202" cy="848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39">
                <a:extLst>
                  <a:ext uri="{FF2B5EF4-FFF2-40B4-BE49-F238E27FC236}">
                    <a16:creationId xmlns:a16="http://schemas.microsoft.com/office/drawing/2014/main" id="{5C892EE1-3157-48CD-AB34-697E56E2CC7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r="-534"/>
              <a:stretch>
                <a:fillRect/>
              </a:stretch>
            </p:blipFill>
            <p:spPr bwMode="auto">
              <a:xfrm>
                <a:off x="2344315" y="4496843"/>
                <a:ext cx="388251" cy="516333"/>
              </a:xfrm>
              <a:prstGeom prst="rect">
                <a:avLst/>
              </a:prstGeom>
              <a:noFill/>
              <a:ln>
                <a:noFill/>
              </a:ln>
              <a:effectLst/>
              <a:extLst>
                <a:ext uri="{909E8E84-426E-40DD-AFC4-6F175D3DCCD1}">
                  <a14:hiddenFill xmlns:a14="http://schemas.microsoft.com/office/drawing/2010/main">
                    <a:blipFill dpi="0" rotWithShape="0">
                      <a:blip/>
                      <a:srcRect r="-534"/>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44" name="Connecteur droit avec flèche 43">
                <a:extLst>
                  <a:ext uri="{FF2B5EF4-FFF2-40B4-BE49-F238E27FC236}">
                    <a16:creationId xmlns:a16="http://schemas.microsoft.com/office/drawing/2014/main" id="{B6FBF4FF-3E7A-40BC-86DD-248903B92552}"/>
                  </a:ext>
                </a:extLst>
              </p:cNvPr>
              <p:cNvCxnSpPr/>
              <p:nvPr/>
            </p:nvCxnSpPr>
            <p:spPr>
              <a:xfrm>
                <a:off x="3407516" y="4879204"/>
                <a:ext cx="3212751" cy="0"/>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86C213A0-1997-48FA-B974-E8AE9C8FAD4C}"/>
                  </a:ext>
                </a:extLst>
              </p:cNvPr>
              <p:cNvCxnSpPr/>
              <p:nvPr/>
            </p:nvCxnSpPr>
            <p:spPr>
              <a:xfrm>
                <a:off x="4779824" y="5013176"/>
                <a:ext cx="21274" cy="603030"/>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sp>
            <p:nvSpPr>
              <p:cNvPr id="46" name="ZoneTexte 45">
                <a:extLst>
                  <a:ext uri="{FF2B5EF4-FFF2-40B4-BE49-F238E27FC236}">
                    <a16:creationId xmlns:a16="http://schemas.microsoft.com/office/drawing/2014/main" id="{D4C581B1-94B7-4471-AA32-754CE1A5E134}"/>
                  </a:ext>
                </a:extLst>
              </p:cNvPr>
              <p:cNvSpPr txBox="1"/>
              <p:nvPr/>
            </p:nvSpPr>
            <p:spPr>
              <a:xfrm>
                <a:off x="5876287" y="5877272"/>
                <a:ext cx="2123494" cy="307777"/>
              </a:xfrm>
              <a:prstGeom prst="rect">
                <a:avLst/>
              </a:prstGeom>
              <a:noFill/>
            </p:spPr>
            <p:txBody>
              <a:bodyPr wrap="square" rtlCol="0">
                <a:spAutoFit/>
              </a:bodyPr>
              <a:lstStyle/>
              <a:p>
                <a:r>
                  <a:rPr lang="fr-FR" sz="1400" dirty="0">
                    <a:latin typeface="Arial" panose="020B0604020202020204" pitchFamily="34" charset="0"/>
                    <a:cs typeface="Arial" panose="020B0604020202020204" pitchFamily="34" charset="0"/>
                  </a:rPr>
                  <a:t>génération d’alertes</a:t>
                </a:r>
              </a:p>
            </p:txBody>
          </p:sp>
          <p:pic>
            <p:nvPicPr>
              <p:cNvPr id="47" name="Picture 140" descr="flag_red">
                <a:extLst>
                  <a:ext uri="{FF2B5EF4-FFF2-40B4-BE49-F238E27FC236}">
                    <a16:creationId xmlns:a16="http://schemas.microsoft.com/office/drawing/2014/main" id="{EE3F4A9B-7BB1-4494-A2B7-B4B1F89DD5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4088" y="5733256"/>
                <a:ext cx="559638" cy="55963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7844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2202C8-B397-428D-AC25-2EF517B51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A3E7B76-556E-4877-8AE1-D504D5716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914880-6797-4F24-9304-B3F24AD55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BDE6D6D-847E-4E19-ACF5-71590846C682}"/>
              </a:ext>
            </a:extLst>
          </p:cNvPr>
          <p:cNvSpPr>
            <a:spLocks noGrp="1"/>
          </p:cNvSpPr>
          <p:nvPr>
            <p:ph type="title"/>
          </p:nvPr>
        </p:nvSpPr>
        <p:spPr>
          <a:xfrm>
            <a:off x="1324533" y="1424025"/>
            <a:ext cx="3620622" cy="3997061"/>
          </a:xfrm>
        </p:spPr>
        <p:txBody>
          <a:bodyPr anchor="ctr">
            <a:normAutofit/>
          </a:bodyPr>
          <a:lstStyle/>
          <a:p>
            <a:pPr algn="ctr"/>
            <a:r>
              <a:rPr lang="fr-FR" dirty="0"/>
              <a:t>Culture générale : les principales lois</a:t>
            </a:r>
            <a:endParaRPr lang="fr-FR"/>
          </a:p>
        </p:txBody>
      </p:sp>
      <p:sp>
        <p:nvSpPr>
          <p:cNvPr id="3" name="Espace réservé du contenu 2">
            <a:extLst>
              <a:ext uri="{FF2B5EF4-FFF2-40B4-BE49-F238E27FC236}">
                <a16:creationId xmlns:a16="http://schemas.microsoft.com/office/drawing/2014/main" id="{67E78A24-EA53-4EA9-981C-BEAD8F42F9D3}"/>
              </a:ext>
            </a:extLst>
          </p:cNvPr>
          <p:cNvSpPr>
            <a:spLocks noGrp="1"/>
          </p:cNvSpPr>
          <p:nvPr>
            <p:ph idx="1"/>
          </p:nvPr>
        </p:nvSpPr>
        <p:spPr>
          <a:xfrm>
            <a:off x="6379089" y="1428752"/>
            <a:ext cx="4471861" cy="3992334"/>
          </a:xfrm>
        </p:spPr>
        <p:txBody>
          <a:bodyPr anchor="ctr">
            <a:normAutofit/>
          </a:bodyPr>
          <a:lstStyle/>
          <a:p>
            <a:pPr algn="ctr">
              <a:lnSpc>
                <a:spcPct val="100000"/>
              </a:lnSpc>
            </a:pPr>
            <a:r>
              <a:rPr lang="fr-FR" sz="1100"/>
              <a:t>Le secret des correspondances</a:t>
            </a:r>
          </a:p>
          <a:p>
            <a:pPr marL="342900" indent="-342900" algn="ctr">
              <a:lnSpc>
                <a:spcPct val="100000"/>
              </a:lnSpc>
              <a:buFont typeface="Arial" panose="020B0604020202020204" pitchFamily="34" charset="0"/>
              <a:buChar char="•"/>
            </a:pPr>
            <a:r>
              <a:rPr lang="fr-FR" sz="1100"/>
              <a:t>Le secret des correspondances applique le caractère secret et privé des échanges entre deux interlocuteurs.</a:t>
            </a:r>
          </a:p>
          <a:p>
            <a:pPr marL="342900" indent="-342900" algn="ctr">
              <a:lnSpc>
                <a:spcPct val="100000"/>
              </a:lnSpc>
              <a:buFont typeface="Arial" panose="020B0604020202020204" pitchFamily="34" charset="0"/>
              <a:buChar char="•"/>
            </a:pPr>
            <a:r>
              <a:rPr lang="fr-FR" sz="1100"/>
              <a:t>Le secret des correspondances s’applique aux messages électroniques, et est explicité par la directive 2002/58/CE du </a:t>
            </a:r>
            <a:r>
              <a:rPr lang="fr-FR" sz="1100">
                <a:hlinkClick r:id="rId2"/>
              </a:rPr>
              <a:t>Parlement européen et du Conseil du 12 juillet 2002</a:t>
            </a:r>
            <a:endParaRPr lang="fr-FR" sz="1100"/>
          </a:p>
          <a:p>
            <a:pPr marL="617220" lvl="1" indent="-342900" algn="ctr">
              <a:lnSpc>
                <a:spcPct val="100000"/>
              </a:lnSpc>
            </a:pPr>
            <a:r>
              <a:rPr lang="fr-FR" sz="1100"/>
              <a:t>Il y a violation du secret des correspondances lorsqu’une tierce personne prend connaissance d’un message sans le consentement explicite de l’émetteur d’un courrier à caractère privé</a:t>
            </a:r>
          </a:p>
          <a:p>
            <a:pPr marL="617220" lvl="1" indent="-342900" algn="ctr">
              <a:lnSpc>
                <a:spcPct val="100000"/>
              </a:lnSpc>
            </a:pPr>
            <a:r>
              <a:rPr lang="fr-FR" sz="1100"/>
              <a:t>Elle interdit à des personnes autres que l’utilisateur d’écouter, intercepter, de stocker ou de surveiller sans autorisation explicite de ce dernier</a:t>
            </a:r>
          </a:p>
          <a:p>
            <a:pPr marL="617220" lvl="1" indent="-342900" algn="ctr">
              <a:lnSpc>
                <a:spcPct val="100000"/>
              </a:lnSpc>
            </a:pPr>
            <a:r>
              <a:rPr lang="fr-FR" sz="1100"/>
              <a:t>La violation du secret des correspondances est passible en France de 45 000 € d’amendes et d’un an d’emprisonnement (pouvant aller jusqu’à 3 ans pour les personnes ayant abusés de leurs fonctions)</a:t>
            </a:r>
          </a:p>
          <a:p>
            <a:pPr marL="342900" indent="-342900" algn="ctr">
              <a:lnSpc>
                <a:spcPct val="100000"/>
              </a:lnSpc>
              <a:buFont typeface="Arial" panose="020B0604020202020204" pitchFamily="34" charset="0"/>
              <a:buChar char="•"/>
            </a:pPr>
            <a:endParaRPr lang="fr-FR" sz="1100"/>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72872" y="1009080"/>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09F283B3-7C72-4859-9EF2-3543A2205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72872" y="5849932"/>
            <a:ext cx="867485" cy="115439"/>
            <a:chOff x="8910933" y="1861308"/>
            <a:chExt cx="867485" cy="115439"/>
          </a:xfrm>
        </p:grpSpPr>
        <p:sp>
          <p:nvSpPr>
            <p:cNvPr id="20" name="Rectangle 19">
              <a:extLst>
                <a:ext uri="{FF2B5EF4-FFF2-40B4-BE49-F238E27FC236}">
                  <a16:creationId xmlns:a16="http://schemas.microsoft.com/office/drawing/2014/main" id="{FC9F1BD9-B917-427D-9E9E-300B279692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E98A5ECD-E996-4A12-892C-E694B26F39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F56FD4-A991-488F-9730-F2CDF9134D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93188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4EB7A2-7CDE-4FCB-B65A-496A6B2E07B1}"/>
              </a:ext>
            </a:extLst>
          </p:cNvPr>
          <p:cNvSpPr>
            <a:spLocks noGrp="1"/>
          </p:cNvSpPr>
          <p:nvPr>
            <p:ph type="title"/>
          </p:nvPr>
        </p:nvSpPr>
        <p:spPr/>
        <p:txBody>
          <a:bodyPr/>
          <a:lstStyle/>
          <a:p>
            <a:r>
              <a:rPr lang="fr-FR" dirty="0"/>
              <a:t>Le VPN</a:t>
            </a:r>
          </a:p>
        </p:txBody>
      </p:sp>
      <p:sp>
        <p:nvSpPr>
          <p:cNvPr id="3" name="Espace réservé du contenu 2">
            <a:extLst>
              <a:ext uri="{FF2B5EF4-FFF2-40B4-BE49-F238E27FC236}">
                <a16:creationId xmlns:a16="http://schemas.microsoft.com/office/drawing/2014/main" id="{8FD21EC9-07ED-47D7-917B-FCA37387315A}"/>
              </a:ext>
            </a:extLst>
          </p:cNvPr>
          <p:cNvSpPr>
            <a:spLocks noGrp="1"/>
          </p:cNvSpPr>
          <p:nvPr>
            <p:ph idx="1"/>
          </p:nvPr>
        </p:nvSpPr>
        <p:spPr/>
        <p:txBody>
          <a:bodyPr/>
          <a:lstStyle/>
          <a:p>
            <a:pPr marL="342900" indent="-342900">
              <a:buFont typeface="Arial" panose="020B0604020202020204" pitchFamily="34" charset="0"/>
              <a:buChar char="•"/>
            </a:pPr>
            <a:r>
              <a:rPr lang="fr-FR" sz="2000" dirty="0"/>
              <a:t>VPN </a:t>
            </a:r>
            <a:r>
              <a:rPr lang="fr-FR" sz="2000" b="1" i="1" dirty="0"/>
              <a:t>(</a:t>
            </a:r>
            <a:r>
              <a:rPr lang="fr-FR" sz="2000" b="1" i="1" dirty="0">
                <a:solidFill>
                  <a:srgbClr val="943634"/>
                </a:solidFill>
              </a:rPr>
              <a:t>V</a:t>
            </a:r>
            <a:r>
              <a:rPr lang="fr-FR" sz="2000" b="1" i="1" dirty="0"/>
              <a:t>irtual </a:t>
            </a:r>
            <a:r>
              <a:rPr lang="fr-FR" sz="2000" b="1" i="1" dirty="0" err="1">
                <a:solidFill>
                  <a:srgbClr val="943634"/>
                </a:solidFill>
              </a:rPr>
              <a:t>P</a:t>
            </a:r>
            <a:r>
              <a:rPr lang="fr-FR" sz="2000" b="1" i="1" dirty="0" err="1"/>
              <a:t>rivate</a:t>
            </a:r>
            <a:r>
              <a:rPr lang="fr-FR" sz="2000" b="1" i="1" dirty="0"/>
              <a:t> </a:t>
            </a:r>
            <a:r>
              <a:rPr lang="fr-FR" sz="2000" b="1" i="1" dirty="0">
                <a:solidFill>
                  <a:srgbClr val="943634"/>
                </a:solidFill>
              </a:rPr>
              <a:t>N</a:t>
            </a:r>
            <a:r>
              <a:rPr lang="fr-FR" sz="2000" b="1" i="1" dirty="0"/>
              <a:t>etwork)</a:t>
            </a:r>
          </a:p>
          <a:p>
            <a:pPr marL="342900" indent="-342900">
              <a:buFont typeface="Arial" panose="020B0604020202020204" pitchFamily="34" charset="0"/>
              <a:buChar char="•"/>
            </a:pPr>
            <a:r>
              <a:rPr lang="fr-FR" sz="2000" dirty="0"/>
              <a:t>Un VPN est un </a:t>
            </a:r>
            <a:r>
              <a:rPr lang="fr-FR" sz="2000" b="1" dirty="0">
                <a:solidFill>
                  <a:srgbClr val="943634"/>
                </a:solidFill>
              </a:rPr>
              <a:t>réseau virtuel </a:t>
            </a:r>
            <a:r>
              <a:rPr lang="fr-FR" sz="2000" dirty="0"/>
              <a:t>qui permet à </a:t>
            </a:r>
            <a:r>
              <a:rPr lang="fr-FR" sz="2000" b="1" dirty="0">
                <a:solidFill>
                  <a:srgbClr val="943634"/>
                </a:solidFill>
              </a:rPr>
              <a:t>deux réseaux distants de communiquer en toute sécurité</a:t>
            </a:r>
            <a:r>
              <a:rPr lang="fr-FR" sz="2000" dirty="0"/>
              <a:t>, y compris si la communication s’effectue via des réseaux inconnus et auxquels nous ne faisons pas confiance.</a:t>
            </a:r>
          </a:p>
          <a:p>
            <a:pPr marL="342900" indent="-342900">
              <a:buFont typeface="Arial" panose="020B0604020202020204" pitchFamily="34" charset="0"/>
              <a:buChar char="•"/>
            </a:pPr>
            <a:r>
              <a:rPr lang="fr-FR" sz="2000" dirty="0"/>
              <a:t>Exemple avec une entreprise qui possède deux sites distants et qui ont besoin de communiquer entre eux via internet : comment faire passer les flux en toute sécurité via Internet que l’on ne maitrise pas ?</a:t>
            </a:r>
          </a:p>
          <a:p>
            <a:endParaRPr lang="fr-FR" dirty="0"/>
          </a:p>
        </p:txBody>
      </p:sp>
    </p:spTree>
    <p:extLst>
      <p:ext uri="{BB962C8B-B14F-4D97-AF65-F5344CB8AC3E}">
        <p14:creationId xmlns:p14="http://schemas.microsoft.com/office/powerpoint/2010/main" val="379888142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2F7578-10A3-4D11-BDCA-5B74D121C413}"/>
              </a:ext>
            </a:extLst>
          </p:cNvPr>
          <p:cNvSpPr>
            <a:spLocks noGrp="1"/>
          </p:cNvSpPr>
          <p:nvPr>
            <p:ph type="title"/>
          </p:nvPr>
        </p:nvSpPr>
        <p:spPr/>
        <p:txBody>
          <a:bodyPr/>
          <a:lstStyle/>
          <a:p>
            <a:r>
              <a:rPr lang="fr-FR" dirty="0"/>
              <a:t>Le VPN</a:t>
            </a:r>
          </a:p>
        </p:txBody>
      </p:sp>
      <p:sp>
        <p:nvSpPr>
          <p:cNvPr id="3" name="Espace réservé du contenu 2">
            <a:extLst>
              <a:ext uri="{FF2B5EF4-FFF2-40B4-BE49-F238E27FC236}">
                <a16:creationId xmlns:a16="http://schemas.microsoft.com/office/drawing/2014/main" id="{E383D4E2-B546-4014-94B8-BAE63C451AAA}"/>
              </a:ext>
            </a:extLst>
          </p:cNvPr>
          <p:cNvSpPr>
            <a:spLocks noGrp="1"/>
          </p:cNvSpPr>
          <p:nvPr>
            <p:ph idx="1"/>
          </p:nvPr>
        </p:nvSpPr>
        <p:spPr/>
        <p:txBody>
          <a:bodyPr/>
          <a:lstStyle/>
          <a:p>
            <a:pPr marL="342900" indent="-342900" algn="just">
              <a:buFont typeface="Arial" panose="020B0604020202020204" pitchFamily="34" charset="0"/>
              <a:buChar char="•"/>
            </a:pPr>
            <a:r>
              <a:rPr lang="fr-FR" sz="2000" b="1" dirty="0"/>
              <a:t>Solution</a:t>
            </a:r>
            <a:r>
              <a:rPr lang="fr-FR" sz="2000" dirty="0"/>
              <a:t> : grâce à des mécanismes cryptographiques, appliquer un </a:t>
            </a:r>
            <a:r>
              <a:rPr lang="fr-FR" sz="2000" b="1" dirty="0">
                <a:solidFill>
                  <a:srgbClr val="943634"/>
                </a:solidFill>
              </a:rPr>
              <a:t>chiffrement des données, ainsi qu’un motif d’intégrité, à tous les flux entre les 2 sites</a:t>
            </a:r>
            <a:r>
              <a:rPr lang="fr-FR" sz="2000" dirty="0"/>
              <a:t>. On obtient ainsi un </a:t>
            </a:r>
            <a:r>
              <a:rPr lang="fr-FR" sz="2000" b="1" dirty="0">
                <a:solidFill>
                  <a:srgbClr val="943634"/>
                </a:solidFill>
              </a:rPr>
              <a:t>tunnel virtuel </a:t>
            </a:r>
            <a:r>
              <a:rPr lang="fr-FR" sz="2000" dirty="0"/>
              <a:t>qui ne contient que des données chiffrées et protégées en intégrité :</a:t>
            </a:r>
          </a:p>
          <a:p>
            <a:pPr marL="285750" indent="-285750" algn="just">
              <a:buFont typeface="Arial" panose="020B0604020202020204" pitchFamily="34" charset="0"/>
              <a:buChar char="•"/>
            </a:pPr>
            <a:r>
              <a:rPr lang="fr-FR" sz="1800" dirty="0"/>
              <a:t>Les données qui passent sur Internet sont donc chiffrées et non compréhensibles par un attaquant qui écouterait les flux ;</a:t>
            </a:r>
          </a:p>
          <a:p>
            <a:pPr marL="285750" indent="-285750" algn="just">
              <a:buFont typeface="Arial" panose="020B0604020202020204" pitchFamily="34" charset="0"/>
              <a:buChar char="•"/>
            </a:pPr>
            <a:r>
              <a:rPr lang="fr-FR" sz="1800" dirty="0"/>
              <a:t>En cas de modification malveillante des flux, le mécanisme d’intégrité permettra au destinataire de déterminer que les données reçues ne sont pas intègres, et qu’il ne faut donc pas traiter ces données.</a:t>
            </a:r>
            <a:endParaRPr lang="fr-FR" sz="2000" dirty="0"/>
          </a:p>
          <a:p>
            <a:endParaRPr lang="fr-FR" dirty="0"/>
          </a:p>
        </p:txBody>
      </p:sp>
    </p:spTree>
    <p:extLst>
      <p:ext uri="{BB962C8B-B14F-4D97-AF65-F5344CB8AC3E}">
        <p14:creationId xmlns:p14="http://schemas.microsoft.com/office/powerpoint/2010/main" val="160814063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94B4D-723E-4E0B-810B-3242420FA78F}"/>
              </a:ext>
            </a:extLst>
          </p:cNvPr>
          <p:cNvSpPr>
            <a:spLocks noGrp="1"/>
          </p:cNvSpPr>
          <p:nvPr>
            <p:ph type="title"/>
          </p:nvPr>
        </p:nvSpPr>
        <p:spPr/>
        <p:txBody>
          <a:bodyPr/>
          <a:lstStyle/>
          <a:p>
            <a:r>
              <a:rPr lang="fr-FR" dirty="0"/>
              <a:t>Le VPN</a:t>
            </a:r>
          </a:p>
        </p:txBody>
      </p:sp>
      <p:sp>
        <p:nvSpPr>
          <p:cNvPr id="3" name="Espace réservé du contenu 2">
            <a:extLst>
              <a:ext uri="{FF2B5EF4-FFF2-40B4-BE49-F238E27FC236}">
                <a16:creationId xmlns:a16="http://schemas.microsoft.com/office/drawing/2014/main" id="{1953CB57-32E0-4CB7-9CF7-BC25F866D646}"/>
              </a:ext>
            </a:extLst>
          </p:cNvPr>
          <p:cNvSpPr>
            <a:spLocks noGrp="1"/>
          </p:cNvSpPr>
          <p:nvPr>
            <p:ph idx="1"/>
          </p:nvPr>
        </p:nvSpPr>
        <p:spPr/>
        <p:txBody>
          <a:bodyPr/>
          <a:lstStyle/>
          <a:p>
            <a:r>
              <a:rPr lang="fr-FR" dirty="0"/>
              <a:t>Deux types principaux de VPN</a:t>
            </a:r>
          </a:p>
          <a:p>
            <a:endParaRPr lang="fr-FR" dirty="0"/>
          </a:p>
        </p:txBody>
      </p:sp>
      <p:grpSp>
        <p:nvGrpSpPr>
          <p:cNvPr id="10" name="Groupe 9">
            <a:extLst>
              <a:ext uri="{FF2B5EF4-FFF2-40B4-BE49-F238E27FC236}">
                <a16:creationId xmlns:a16="http://schemas.microsoft.com/office/drawing/2014/main" id="{445938BA-5C9F-4670-B639-C52F30929715}"/>
              </a:ext>
            </a:extLst>
          </p:cNvPr>
          <p:cNvGrpSpPr/>
          <p:nvPr/>
        </p:nvGrpSpPr>
        <p:grpSpPr>
          <a:xfrm>
            <a:off x="2338753" y="2787162"/>
            <a:ext cx="6338521" cy="3602877"/>
            <a:chOff x="466725" y="1472084"/>
            <a:chExt cx="8210550" cy="4917955"/>
          </a:xfrm>
        </p:grpSpPr>
        <p:pic>
          <p:nvPicPr>
            <p:cNvPr id="4" name="Picture 3">
              <a:extLst>
                <a:ext uri="{FF2B5EF4-FFF2-40B4-BE49-F238E27FC236}">
                  <a16:creationId xmlns:a16="http://schemas.microsoft.com/office/drawing/2014/main" id="{7CFF190C-84C0-4984-8B8E-293CECD39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4321572"/>
              <a:ext cx="4838700"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7DFADE28-ED69-4761-979D-42D94738A2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472084"/>
              <a:ext cx="821055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a:extLst>
                <a:ext uri="{FF2B5EF4-FFF2-40B4-BE49-F238E27FC236}">
                  <a16:creationId xmlns:a16="http://schemas.microsoft.com/office/drawing/2014/main" id="{AC0A33C8-1FA5-4D3F-B5EF-A006D0D532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6328" y="2513222"/>
              <a:ext cx="2415903" cy="366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ZoneTexte 6">
              <a:extLst>
                <a:ext uri="{FF2B5EF4-FFF2-40B4-BE49-F238E27FC236}">
                  <a16:creationId xmlns:a16="http://schemas.microsoft.com/office/drawing/2014/main" id="{6407BE48-447F-41BD-9121-7DDC1A5BB854}"/>
                </a:ext>
              </a:extLst>
            </p:cNvPr>
            <p:cNvSpPr txBox="1"/>
            <p:nvPr/>
          </p:nvSpPr>
          <p:spPr>
            <a:xfrm>
              <a:off x="1835696" y="3348281"/>
              <a:ext cx="5472608" cy="584775"/>
            </a:xfrm>
            <a:prstGeom prst="rect">
              <a:avLst/>
            </a:prstGeom>
            <a:noFill/>
          </p:spPr>
          <p:txBody>
            <a:bodyPr wrap="square" rtlCol="0">
              <a:spAutoFit/>
            </a:bodyPr>
            <a:lstStyle/>
            <a:p>
              <a:pPr algn="ctr"/>
              <a:r>
                <a:rPr lang="fr-FR" sz="1600" dirty="0">
                  <a:latin typeface="Arial" panose="020B0604020202020204" pitchFamily="34" charset="0"/>
                  <a:cs typeface="Arial" panose="020B0604020202020204" pitchFamily="34" charset="0"/>
                </a:rPr>
                <a:t>VPN de site à site, dont le tunnel est géré par les routeurs </a:t>
              </a:r>
            </a:p>
            <a:p>
              <a:pPr algn="ctr"/>
              <a:r>
                <a:rPr lang="fr-FR" sz="1600" b="1" dirty="0" err="1">
                  <a:solidFill>
                    <a:srgbClr val="943634"/>
                  </a:solidFill>
                  <a:latin typeface="Arial" panose="020B0604020202020204" pitchFamily="34" charset="0"/>
                  <a:cs typeface="Arial" panose="020B0604020202020204" pitchFamily="34" charset="0"/>
                </a:rPr>
                <a:t>IPsec</a:t>
              </a:r>
              <a:r>
                <a:rPr lang="fr-FR" sz="1600" dirty="0">
                  <a:solidFill>
                    <a:srgbClr val="943634"/>
                  </a:solidFill>
                  <a:latin typeface="Arial" panose="020B0604020202020204" pitchFamily="34" charset="0"/>
                  <a:cs typeface="Arial" panose="020B0604020202020204" pitchFamily="34" charset="0"/>
                </a:rPr>
                <a:t> </a:t>
              </a:r>
              <a:r>
                <a:rPr lang="fr-FR" sz="1600" dirty="0">
                  <a:latin typeface="Arial" panose="020B0604020202020204" pitchFamily="34" charset="0"/>
                  <a:cs typeface="Arial" panose="020B0604020202020204" pitchFamily="34" charset="0"/>
                </a:rPr>
                <a:t>– au niveau de la couche Internet</a:t>
              </a:r>
            </a:p>
          </p:txBody>
        </p:sp>
        <p:pic>
          <p:nvPicPr>
            <p:cNvPr id="8" name="Picture 2">
              <a:extLst>
                <a:ext uri="{FF2B5EF4-FFF2-40B4-BE49-F238E27FC236}">
                  <a16:creationId xmlns:a16="http://schemas.microsoft.com/office/drawing/2014/main" id="{8137CA02-2BE2-4D71-8335-A3FF782943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4943748"/>
              <a:ext cx="2952328" cy="366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ZoneTexte 8">
              <a:extLst>
                <a:ext uri="{FF2B5EF4-FFF2-40B4-BE49-F238E27FC236}">
                  <a16:creationId xmlns:a16="http://schemas.microsoft.com/office/drawing/2014/main" id="{B0542A92-230D-424B-AF69-0DB349328149}"/>
                </a:ext>
              </a:extLst>
            </p:cNvPr>
            <p:cNvSpPr txBox="1"/>
            <p:nvPr/>
          </p:nvSpPr>
          <p:spPr>
            <a:xfrm>
              <a:off x="1691680" y="5805264"/>
              <a:ext cx="5616624" cy="584775"/>
            </a:xfrm>
            <a:prstGeom prst="rect">
              <a:avLst/>
            </a:prstGeom>
            <a:noFill/>
          </p:spPr>
          <p:txBody>
            <a:bodyPr wrap="square" rtlCol="0">
              <a:spAutoFit/>
            </a:bodyPr>
            <a:lstStyle/>
            <a:p>
              <a:pPr algn="ctr"/>
              <a:r>
                <a:rPr lang="fr-FR" sz="1600" dirty="0">
                  <a:latin typeface="Arial" panose="020B0604020202020204" pitchFamily="34" charset="0"/>
                  <a:cs typeface="Arial" panose="020B0604020202020204" pitchFamily="34" charset="0"/>
                </a:rPr>
                <a:t>VPN entre systèmes</a:t>
              </a:r>
            </a:p>
            <a:p>
              <a:pPr algn="ctr"/>
              <a:r>
                <a:rPr lang="fr-FR" sz="1600" b="1" dirty="0">
                  <a:solidFill>
                    <a:srgbClr val="943634"/>
                  </a:solidFill>
                  <a:latin typeface="Arial" panose="020B0604020202020204" pitchFamily="34" charset="0"/>
                  <a:cs typeface="Arial" panose="020B0604020202020204" pitchFamily="34" charset="0"/>
                </a:rPr>
                <a:t>TLS</a:t>
              </a:r>
              <a:r>
                <a:rPr lang="fr-FR" sz="1600" dirty="0">
                  <a:solidFill>
                    <a:srgbClr val="943634"/>
                  </a:solidFill>
                  <a:latin typeface="Arial" panose="020B0604020202020204" pitchFamily="34" charset="0"/>
                  <a:cs typeface="Arial" panose="020B0604020202020204" pitchFamily="34" charset="0"/>
                </a:rPr>
                <a:t> </a:t>
              </a:r>
              <a:r>
                <a:rPr lang="fr-FR" sz="1600" dirty="0">
                  <a:latin typeface="Arial" panose="020B0604020202020204" pitchFamily="34" charset="0"/>
                  <a:cs typeface="Arial" panose="020B0604020202020204" pitchFamily="34" charset="0"/>
                </a:rPr>
                <a:t>– au niveau de la couche Transport</a:t>
              </a:r>
            </a:p>
          </p:txBody>
        </p:sp>
      </p:grpSp>
    </p:spTree>
    <p:extLst>
      <p:ext uri="{BB962C8B-B14F-4D97-AF65-F5344CB8AC3E}">
        <p14:creationId xmlns:p14="http://schemas.microsoft.com/office/powerpoint/2010/main" val="213496647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A71FA-1719-4727-9AFC-2BBA07B47B2C}"/>
              </a:ext>
            </a:extLst>
          </p:cNvPr>
          <p:cNvSpPr>
            <a:spLocks noGrp="1"/>
          </p:cNvSpPr>
          <p:nvPr>
            <p:ph type="title"/>
          </p:nvPr>
        </p:nvSpPr>
        <p:spPr/>
        <p:txBody>
          <a:bodyPr/>
          <a:lstStyle/>
          <a:p>
            <a:r>
              <a:rPr lang="fr-FR" dirty="0"/>
              <a:t>Le VPN</a:t>
            </a:r>
          </a:p>
        </p:txBody>
      </p:sp>
      <p:sp>
        <p:nvSpPr>
          <p:cNvPr id="3" name="Espace réservé du contenu 2">
            <a:extLst>
              <a:ext uri="{FF2B5EF4-FFF2-40B4-BE49-F238E27FC236}">
                <a16:creationId xmlns:a16="http://schemas.microsoft.com/office/drawing/2014/main" id="{CC066CF3-7999-4178-A69F-7976F598A510}"/>
              </a:ext>
            </a:extLst>
          </p:cNvPr>
          <p:cNvSpPr>
            <a:spLocks noGrp="1"/>
          </p:cNvSpPr>
          <p:nvPr>
            <p:ph idx="1"/>
          </p:nvPr>
        </p:nvSpPr>
        <p:spPr/>
        <p:txBody>
          <a:bodyPr/>
          <a:lstStyle/>
          <a:p>
            <a:pPr marL="342900" indent="-342900" algn="just">
              <a:buFont typeface="Arial" panose="020B0604020202020204" pitchFamily="34" charset="0"/>
              <a:buChar char="•"/>
            </a:pPr>
            <a:r>
              <a:rPr lang="fr-FR" sz="2000" dirty="0"/>
              <a:t>Il existe également des VPN qui n’ont pas recours à de la cryptographie, mais qui font appel aux infrastructures d’opérateurs. Dans ce cas, la protection du réseau est assurée par l’opérateur.</a:t>
            </a:r>
          </a:p>
          <a:p>
            <a:endParaRPr lang="fr-FR" sz="2000" dirty="0"/>
          </a:p>
          <a:p>
            <a:endParaRPr lang="fr-FR" dirty="0"/>
          </a:p>
        </p:txBody>
      </p:sp>
      <p:pic>
        <p:nvPicPr>
          <p:cNvPr id="4" name="Picture 3">
            <a:extLst>
              <a:ext uri="{FF2B5EF4-FFF2-40B4-BE49-F238E27FC236}">
                <a16:creationId xmlns:a16="http://schemas.microsoft.com/office/drawing/2014/main" id="{4CDABADF-12FD-4491-BF2B-4ECF5EF16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3281091"/>
            <a:ext cx="821055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necteur droit avec flèche 4">
            <a:extLst>
              <a:ext uri="{FF2B5EF4-FFF2-40B4-BE49-F238E27FC236}">
                <a16:creationId xmlns:a16="http://schemas.microsoft.com/office/drawing/2014/main" id="{DF934D99-1251-4B88-A04D-75A9D16838FA}"/>
              </a:ext>
            </a:extLst>
          </p:cNvPr>
          <p:cNvCxnSpPr/>
          <p:nvPr/>
        </p:nvCxnSpPr>
        <p:spPr>
          <a:xfrm flipH="1" flipV="1">
            <a:off x="6096000" y="4834435"/>
            <a:ext cx="252028" cy="7920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078F4646-3227-421A-9178-ABDAEA31CF95}"/>
              </a:ext>
            </a:extLst>
          </p:cNvPr>
          <p:cNvSpPr txBox="1"/>
          <p:nvPr/>
        </p:nvSpPr>
        <p:spPr>
          <a:xfrm>
            <a:off x="3539716" y="5617812"/>
            <a:ext cx="5616624" cy="584775"/>
          </a:xfrm>
          <a:prstGeom prst="rect">
            <a:avLst/>
          </a:prstGeom>
          <a:noFill/>
        </p:spPr>
        <p:txBody>
          <a:bodyPr wrap="square" rtlCol="0">
            <a:spAutoFit/>
          </a:bodyPr>
          <a:lstStyle/>
          <a:p>
            <a:pPr algn="ctr"/>
            <a:r>
              <a:rPr lang="fr-FR" sz="1600" dirty="0">
                <a:latin typeface="Arial" panose="020B0604020202020204" pitchFamily="34" charset="0"/>
                <a:cs typeface="Arial" panose="020B0604020202020204" pitchFamily="34" charset="0"/>
              </a:rPr>
              <a:t>Réseau opérateur </a:t>
            </a:r>
            <a:r>
              <a:rPr lang="fr-FR" sz="1600" b="1" dirty="0">
                <a:latin typeface="Arial" panose="020B0604020202020204" pitchFamily="34" charset="0"/>
                <a:cs typeface="Arial" panose="020B0604020202020204" pitchFamily="34" charset="0"/>
              </a:rPr>
              <a:t>MPLS</a:t>
            </a:r>
            <a:r>
              <a:rPr lang="fr-FR" sz="1600" dirty="0">
                <a:latin typeface="Arial" panose="020B0604020202020204" pitchFamily="34" charset="0"/>
                <a:cs typeface="Arial" panose="020B0604020202020204" pitchFamily="34" charset="0"/>
              </a:rPr>
              <a:t>, dont le cœur est inaccessible aux clients se connectant sur ce réseau </a:t>
            </a:r>
          </a:p>
        </p:txBody>
      </p:sp>
    </p:spTree>
    <p:extLst>
      <p:ext uri="{BB962C8B-B14F-4D97-AF65-F5344CB8AC3E}">
        <p14:creationId xmlns:p14="http://schemas.microsoft.com/office/powerpoint/2010/main" val="2565572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1FE115-E28A-45D5-BD5E-F05A7FB0F09B}"/>
              </a:ext>
            </a:extLst>
          </p:cNvPr>
          <p:cNvSpPr>
            <a:spLocks noGrp="1"/>
          </p:cNvSpPr>
          <p:nvPr>
            <p:ph type="title"/>
          </p:nvPr>
        </p:nvSpPr>
        <p:spPr/>
        <p:txBody>
          <a:bodyPr/>
          <a:lstStyle/>
          <a:p>
            <a:r>
              <a:rPr lang="fr-FR" dirty="0"/>
              <a:t>La segmentation</a:t>
            </a:r>
          </a:p>
        </p:txBody>
      </p:sp>
      <p:sp>
        <p:nvSpPr>
          <p:cNvPr id="3" name="Espace réservé du contenu 2">
            <a:extLst>
              <a:ext uri="{FF2B5EF4-FFF2-40B4-BE49-F238E27FC236}">
                <a16:creationId xmlns:a16="http://schemas.microsoft.com/office/drawing/2014/main" id="{293BF1CB-1EFB-4AE6-BA00-90A086F41B64}"/>
              </a:ext>
            </a:extLst>
          </p:cNvPr>
          <p:cNvSpPr>
            <a:spLocks noGrp="1"/>
          </p:cNvSpPr>
          <p:nvPr>
            <p:ph idx="1"/>
          </p:nvPr>
        </p:nvSpPr>
        <p:spPr/>
        <p:txBody>
          <a:bodyPr/>
          <a:lstStyle/>
          <a:p>
            <a:pPr marL="342900" indent="-342900" algn="just">
              <a:buFont typeface="Arial" panose="020B0604020202020204" pitchFamily="34" charset="0"/>
              <a:buChar char="•"/>
            </a:pPr>
            <a:r>
              <a:rPr lang="fr-FR" sz="2000" dirty="0"/>
              <a:t>Un principe majeur de la Sécurité est celui du </a:t>
            </a:r>
            <a:r>
              <a:rPr lang="fr-FR" sz="2000" b="1" dirty="0">
                <a:solidFill>
                  <a:srgbClr val="943634"/>
                </a:solidFill>
              </a:rPr>
              <a:t>moindre privilège :</a:t>
            </a:r>
          </a:p>
          <a:p>
            <a:pPr marL="342900" indent="-342900" algn="just">
              <a:buFont typeface="Arial" panose="020B0604020202020204" pitchFamily="34" charset="0"/>
              <a:buChar char="•"/>
            </a:pPr>
            <a:r>
              <a:rPr lang="fr-FR" sz="2000" dirty="0"/>
              <a:t>On ne doit donner les droits d’accès à une ressource qu’aux seules personnes/entités ayant un besoin légitime d’y accéder.</a:t>
            </a:r>
          </a:p>
          <a:p>
            <a:pPr algn="just"/>
            <a:endParaRPr lang="fr-FR" sz="2000" dirty="0"/>
          </a:p>
          <a:p>
            <a:pPr marL="342900" indent="-342900" algn="just">
              <a:buFont typeface="Arial" panose="020B0604020202020204" pitchFamily="34" charset="0"/>
              <a:buChar char="•"/>
            </a:pPr>
            <a:r>
              <a:rPr lang="fr-FR" sz="2000" dirty="0"/>
              <a:t>Appliqué au domaine réseau, il est donc fait </a:t>
            </a:r>
            <a:r>
              <a:rPr lang="fr-FR" sz="2000" b="1" dirty="0">
                <a:solidFill>
                  <a:srgbClr val="943634"/>
                </a:solidFill>
              </a:rPr>
              <a:t>recours à de la segmentation</a:t>
            </a:r>
            <a:r>
              <a:rPr lang="fr-FR" sz="2000" b="1" dirty="0">
                <a:solidFill>
                  <a:schemeClr val="tx2"/>
                </a:solidFill>
              </a:rPr>
              <a:t> </a:t>
            </a:r>
            <a:r>
              <a:rPr lang="fr-FR" sz="2000" dirty="0"/>
              <a:t>afin de séparer le réseau en différentes zones.</a:t>
            </a:r>
          </a:p>
          <a:p>
            <a:pPr marL="0" indent="0" algn="just">
              <a:buNone/>
            </a:pPr>
            <a:endParaRPr lang="fr-FR" sz="2000" dirty="0"/>
          </a:p>
          <a:p>
            <a:pPr marL="342900" indent="-342900" algn="just">
              <a:buFont typeface="Arial" panose="020B0604020202020204" pitchFamily="34" charset="0"/>
              <a:buChar char="•"/>
            </a:pPr>
            <a:r>
              <a:rPr lang="fr-FR" sz="2000" dirty="0"/>
              <a:t>Les droits d’accès à ces zones doivent ensuite être </a:t>
            </a:r>
            <a:r>
              <a:rPr lang="fr-FR" sz="2000" b="1" dirty="0">
                <a:solidFill>
                  <a:srgbClr val="943634"/>
                </a:solidFill>
              </a:rPr>
              <a:t>filtrés</a:t>
            </a:r>
            <a:r>
              <a:rPr lang="fr-FR" sz="2000" dirty="0">
                <a:solidFill>
                  <a:srgbClr val="943634"/>
                </a:solidFill>
              </a:rPr>
              <a:t> </a:t>
            </a:r>
            <a:r>
              <a:rPr lang="fr-FR" sz="2000" dirty="0"/>
              <a:t>afin de n’autoriser que les flux nécessaires entre chaque zone.</a:t>
            </a:r>
          </a:p>
          <a:p>
            <a:pPr algn="just"/>
            <a:endParaRPr lang="fr-FR" sz="2000" dirty="0"/>
          </a:p>
          <a:p>
            <a:endParaRPr lang="fr-FR" dirty="0"/>
          </a:p>
        </p:txBody>
      </p:sp>
    </p:spTree>
    <p:extLst>
      <p:ext uri="{BB962C8B-B14F-4D97-AF65-F5344CB8AC3E}">
        <p14:creationId xmlns:p14="http://schemas.microsoft.com/office/powerpoint/2010/main" val="168926156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45762C-EE02-446B-B24D-FC84797F4336}"/>
              </a:ext>
            </a:extLst>
          </p:cNvPr>
          <p:cNvSpPr>
            <a:spLocks noGrp="1"/>
          </p:cNvSpPr>
          <p:nvPr>
            <p:ph type="title"/>
          </p:nvPr>
        </p:nvSpPr>
        <p:spPr/>
        <p:txBody>
          <a:bodyPr/>
          <a:lstStyle/>
          <a:p>
            <a:r>
              <a:rPr lang="fr-FR" dirty="0"/>
              <a:t>La segmentation</a:t>
            </a:r>
          </a:p>
        </p:txBody>
      </p:sp>
      <p:sp>
        <p:nvSpPr>
          <p:cNvPr id="3" name="Espace réservé du contenu 2">
            <a:extLst>
              <a:ext uri="{FF2B5EF4-FFF2-40B4-BE49-F238E27FC236}">
                <a16:creationId xmlns:a16="http://schemas.microsoft.com/office/drawing/2014/main" id="{8C7519A3-4747-4529-B6F2-BF763BDBA83A}"/>
              </a:ext>
            </a:extLst>
          </p:cNvPr>
          <p:cNvSpPr>
            <a:spLocks noGrp="1"/>
          </p:cNvSpPr>
          <p:nvPr>
            <p:ph idx="1"/>
          </p:nvPr>
        </p:nvSpPr>
        <p:spPr/>
        <p:txBody>
          <a:bodyPr>
            <a:normAutofit fontScale="70000" lnSpcReduction="20000"/>
          </a:bodyPr>
          <a:lstStyle/>
          <a:p>
            <a:pPr marL="342900" indent="-342900" algn="just">
              <a:buFont typeface="Arial" panose="020B0604020202020204" pitchFamily="34" charset="0"/>
              <a:buChar char="•"/>
            </a:pPr>
            <a:r>
              <a:rPr lang="fr-FR" sz="2400" dirty="0"/>
              <a:t>Il existe plusieurs techniques pour procéder à de la segmentation. La technique la plus évidente : implémenter deux réseaux distincts non connectés.</a:t>
            </a:r>
          </a:p>
          <a:p>
            <a:pPr marL="342900" indent="-342900" algn="just">
              <a:buFont typeface="Arial" panose="020B0604020202020204" pitchFamily="34" charset="0"/>
              <a:buChar char="•"/>
            </a:pPr>
            <a:endParaRPr lang="fr-FR" sz="2400" dirty="0"/>
          </a:p>
          <a:p>
            <a:pPr marL="342900" indent="-342900" algn="just">
              <a:buFont typeface="Arial" panose="020B0604020202020204" pitchFamily="34" charset="0"/>
              <a:buChar char="•"/>
            </a:pPr>
            <a:endParaRPr lang="fr-FR" sz="2400" dirty="0"/>
          </a:p>
          <a:p>
            <a:pPr marL="342900" indent="-342900" algn="just">
              <a:buFont typeface="Arial" panose="020B0604020202020204" pitchFamily="34" charset="0"/>
              <a:buChar char="•"/>
            </a:pPr>
            <a:endParaRPr lang="fr-FR" sz="2400" dirty="0"/>
          </a:p>
          <a:p>
            <a:pPr marL="342900" indent="-342900" algn="just">
              <a:buFont typeface="Arial" panose="020B0604020202020204" pitchFamily="34" charset="0"/>
              <a:buChar char="•"/>
            </a:pPr>
            <a:endParaRPr lang="fr-FR" sz="2400" dirty="0"/>
          </a:p>
          <a:p>
            <a:pPr marL="342900" indent="-342900" algn="just">
              <a:buFont typeface="Arial" panose="020B0604020202020204" pitchFamily="34" charset="0"/>
              <a:buChar char="•"/>
            </a:pPr>
            <a:endParaRPr lang="fr-FR" sz="2400" dirty="0"/>
          </a:p>
          <a:p>
            <a:pPr marL="342900" indent="-342900" algn="just">
              <a:buFont typeface="Arial" panose="020B0604020202020204" pitchFamily="34" charset="0"/>
              <a:buChar char="•"/>
            </a:pPr>
            <a:endParaRPr lang="fr-FR" sz="2400" dirty="0"/>
          </a:p>
          <a:p>
            <a:pPr marL="342900" indent="-342900" algn="just">
              <a:buFont typeface="Arial" panose="020B0604020202020204" pitchFamily="34" charset="0"/>
              <a:buChar char="•"/>
            </a:pPr>
            <a:r>
              <a:rPr lang="fr-FR" sz="2400" b="1" i="1" dirty="0"/>
              <a:t>Avantage</a:t>
            </a:r>
            <a:r>
              <a:rPr lang="fr-FR" sz="2400" dirty="0"/>
              <a:t> : étanchéité réseau parfaite (aucune communication possible entre ces deux zones).</a:t>
            </a:r>
          </a:p>
          <a:p>
            <a:pPr marL="342900" indent="-342900" algn="just">
              <a:buFont typeface="Arial" panose="020B0604020202020204" pitchFamily="34" charset="0"/>
              <a:buChar char="•"/>
            </a:pPr>
            <a:r>
              <a:rPr lang="fr-FR" sz="2400" b="1" i="1" dirty="0"/>
              <a:t>Inconvénient</a:t>
            </a:r>
            <a:r>
              <a:rPr lang="fr-FR" sz="2400" dirty="0"/>
              <a:t> : adapté à certains réseaux très sensibles seulement, peu adapté aux réseaux d’entreprise qui ont besoin de communiquer.</a:t>
            </a:r>
          </a:p>
          <a:p>
            <a:pPr marL="342900" indent="-342900" algn="just">
              <a:buFont typeface="Arial" panose="020B0604020202020204" pitchFamily="34" charset="0"/>
              <a:buChar char="•"/>
            </a:pPr>
            <a:endParaRPr lang="fr-FR" sz="2400" dirty="0"/>
          </a:p>
          <a:p>
            <a:pPr marL="0" indent="0" algn="just">
              <a:buNone/>
            </a:pPr>
            <a:endParaRPr lang="fr-FR" sz="2400" dirty="0"/>
          </a:p>
          <a:p>
            <a:pPr marL="0" indent="0" algn="just">
              <a:buNone/>
            </a:pPr>
            <a:endParaRPr lang="fr-FR" sz="2400" dirty="0"/>
          </a:p>
          <a:p>
            <a:pPr marL="0" indent="0" algn="just">
              <a:buNone/>
            </a:pPr>
            <a:endParaRPr lang="fr-FR" sz="2400" u="sng" dirty="0"/>
          </a:p>
          <a:p>
            <a:pPr marL="0" indent="0" algn="just">
              <a:buNone/>
            </a:pPr>
            <a:endParaRPr lang="fr-FR" sz="2400" dirty="0"/>
          </a:p>
          <a:p>
            <a:pPr marL="0" indent="0" algn="just">
              <a:buNone/>
            </a:pPr>
            <a:endParaRPr lang="fr-FR" sz="2400" dirty="0"/>
          </a:p>
          <a:p>
            <a:pPr algn="just"/>
            <a:endParaRPr lang="fr-FR" sz="2400" dirty="0"/>
          </a:p>
          <a:p>
            <a:endParaRPr lang="fr-FR" dirty="0"/>
          </a:p>
        </p:txBody>
      </p:sp>
      <p:grpSp>
        <p:nvGrpSpPr>
          <p:cNvPr id="26" name="Groupe 25">
            <a:extLst>
              <a:ext uri="{FF2B5EF4-FFF2-40B4-BE49-F238E27FC236}">
                <a16:creationId xmlns:a16="http://schemas.microsoft.com/office/drawing/2014/main" id="{79C0E71C-CE0E-41C9-9F27-F23D4706D0BA}"/>
              </a:ext>
            </a:extLst>
          </p:cNvPr>
          <p:cNvGrpSpPr/>
          <p:nvPr/>
        </p:nvGrpSpPr>
        <p:grpSpPr>
          <a:xfrm>
            <a:off x="3490998" y="2904467"/>
            <a:ext cx="5210004" cy="1996310"/>
            <a:chOff x="1988169" y="3150649"/>
            <a:chExt cx="7275090" cy="3317862"/>
          </a:xfrm>
        </p:grpSpPr>
        <p:grpSp>
          <p:nvGrpSpPr>
            <p:cNvPr id="4" name="Groupe 3">
              <a:extLst>
                <a:ext uri="{FF2B5EF4-FFF2-40B4-BE49-F238E27FC236}">
                  <a16:creationId xmlns:a16="http://schemas.microsoft.com/office/drawing/2014/main" id="{628841F8-C6F3-4065-B7C0-ABC9C3E13F66}"/>
                </a:ext>
              </a:extLst>
            </p:cNvPr>
            <p:cNvGrpSpPr/>
            <p:nvPr/>
          </p:nvGrpSpPr>
          <p:grpSpPr>
            <a:xfrm>
              <a:off x="2065690" y="3150649"/>
              <a:ext cx="7197569" cy="2448272"/>
              <a:chOff x="530604" y="2492896"/>
              <a:chExt cx="7197569" cy="2448272"/>
            </a:xfrm>
          </p:grpSpPr>
          <p:pic>
            <p:nvPicPr>
              <p:cNvPr id="5" name="Picture 2">
                <a:extLst>
                  <a:ext uri="{FF2B5EF4-FFF2-40B4-BE49-F238E27FC236}">
                    <a16:creationId xmlns:a16="http://schemas.microsoft.com/office/drawing/2014/main" id="{0328C0A5-3A99-4F5D-A4AC-CF0B940FC3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529" y="3873227"/>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a:extLst>
                  <a:ext uri="{FF2B5EF4-FFF2-40B4-BE49-F238E27FC236}">
                    <a16:creationId xmlns:a16="http://schemas.microsoft.com/office/drawing/2014/main" id="{A0EB5207-493F-4B61-AF79-4E30D050F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871583"/>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a:extLst>
                  <a:ext uri="{FF2B5EF4-FFF2-40B4-BE49-F238E27FC236}">
                    <a16:creationId xmlns:a16="http://schemas.microsoft.com/office/drawing/2014/main" id="{EFF2722D-9420-4EDB-80F5-B28A89FBEF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604" y="3873227"/>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a:extLst>
                  <a:ext uri="{FF2B5EF4-FFF2-40B4-BE49-F238E27FC236}">
                    <a16:creationId xmlns:a16="http://schemas.microsoft.com/office/drawing/2014/main" id="{8E8D12E7-AFF1-40C2-9206-E27807434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492896"/>
                <a:ext cx="1334473" cy="1116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Connecteur en angle 10">
                <a:extLst>
                  <a:ext uri="{FF2B5EF4-FFF2-40B4-BE49-F238E27FC236}">
                    <a16:creationId xmlns:a16="http://schemas.microsoft.com/office/drawing/2014/main" id="{00DD717A-D200-46A1-ACD9-2DBEA1231E90}"/>
                  </a:ext>
                </a:extLst>
              </p:cNvPr>
              <p:cNvCxnSpPr/>
              <p:nvPr/>
            </p:nvCxnSpPr>
            <p:spPr>
              <a:xfrm rot="5400000" flipH="1" flipV="1">
                <a:off x="1037519" y="3219066"/>
                <a:ext cx="732259" cy="5760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 name="Connecteur en angle 11">
                <a:extLst>
                  <a:ext uri="{FF2B5EF4-FFF2-40B4-BE49-F238E27FC236}">
                    <a16:creationId xmlns:a16="http://schemas.microsoft.com/office/drawing/2014/main" id="{34735E8B-A671-4D22-B428-AEE5AE55B0ED}"/>
                  </a:ext>
                </a:extLst>
              </p:cNvPr>
              <p:cNvCxnSpPr>
                <a:stCxn id="5" idx="0"/>
              </p:cNvCxnSpPr>
              <p:nvPr/>
            </p:nvCxnSpPr>
            <p:spPr>
              <a:xfrm rot="16200000" flipV="1">
                <a:off x="1550363" y="3507097"/>
                <a:ext cx="732259"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B97CFE47-D1B6-46BA-AB4C-CBDD048E30AE}"/>
                  </a:ext>
                </a:extLst>
              </p:cNvPr>
              <p:cNvCxnSpPr/>
              <p:nvPr/>
            </p:nvCxnSpPr>
            <p:spPr>
              <a:xfrm flipV="1">
                <a:off x="3026154" y="3871583"/>
                <a:ext cx="0" cy="1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8B3CD3D4-0845-437D-8AEE-0D6C1EB93F1A}"/>
                  </a:ext>
                </a:extLst>
              </p:cNvPr>
              <p:cNvCxnSpPr/>
              <p:nvPr/>
            </p:nvCxnSpPr>
            <p:spPr>
              <a:xfrm>
                <a:off x="2378454" y="3522712"/>
                <a:ext cx="0" cy="194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368E83DF-9DBD-4DDC-B026-75DD3E7F127D}"/>
                  </a:ext>
                </a:extLst>
              </p:cNvPr>
              <p:cNvCxnSpPr/>
              <p:nvPr/>
            </p:nvCxnSpPr>
            <p:spPr>
              <a:xfrm>
                <a:off x="2378454" y="3717032"/>
                <a:ext cx="6093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7780CE4C-1B80-4FBC-9B2C-C994379FB200}"/>
                  </a:ext>
                </a:extLst>
              </p:cNvPr>
              <p:cNvCxnSpPr/>
              <p:nvPr/>
            </p:nvCxnSpPr>
            <p:spPr>
              <a:xfrm>
                <a:off x="2987824" y="3717032"/>
                <a:ext cx="0" cy="216024"/>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id="{CE18F360-9DEC-4796-BBF3-8B257145A7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7017" y="4017243"/>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a:extLst>
                  <a:ext uri="{FF2B5EF4-FFF2-40B4-BE49-F238E27FC236}">
                    <a16:creationId xmlns:a16="http://schemas.microsoft.com/office/drawing/2014/main" id="{AAB4A51F-6DA5-48D1-A0B5-0B0F34FF57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4015599"/>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a:extLst>
                  <a:ext uri="{FF2B5EF4-FFF2-40B4-BE49-F238E27FC236}">
                    <a16:creationId xmlns:a16="http://schemas.microsoft.com/office/drawing/2014/main" id="{F822F046-92BC-4266-94A8-093ED4029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092" y="4017243"/>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a:extLst>
                  <a:ext uri="{FF2B5EF4-FFF2-40B4-BE49-F238E27FC236}">
                    <a16:creationId xmlns:a16="http://schemas.microsoft.com/office/drawing/2014/main" id="{E34A58DD-82C3-45F3-BDE6-F9B421429B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2636912"/>
                <a:ext cx="1334473" cy="1116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Connecteur en angle 20">
                <a:extLst>
                  <a:ext uri="{FF2B5EF4-FFF2-40B4-BE49-F238E27FC236}">
                    <a16:creationId xmlns:a16="http://schemas.microsoft.com/office/drawing/2014/main" id="{5FFAB711-E3DA-4C55-BD6D-C23BE475E5FF}"/>
                  </a:ext>
                </a:extLst>
              </p:cNvPr>
              <p:cNvCxnSpPr/>
              <p:nvPr/>
            </p:nvCxnSpPr>
            <p:spPr>
              <a:xfrm rot="5400000" flipH="1" flipV="1">
                <a:off x="5430007" y="3363082"/>
                <a:ext cx="732259" cy="5760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0" name="Connecteur en angle 21">
                <a:extLst>
                  <a:ext uri="{FF2B5EF4-FFF2-40B4-BE49-F238E27FC236}">
                    <a16:creationId xmlns:a16="http://schemas.microsoft.com/office/drawing/2014/main" id="{9625B472-AAAF-4423-B09C-2AAED7A7B0D4}"/>
                  </a:ext>
                </a:extLst>
              </p:cNvPr>
              <p:cNvCxnSpPr>
                <a:stCxn id="15" idx="0"/>
              </p:cNvCxnSpPr>
              <p:nvPr/>
            </p:nvCxnSpPr>
            <p:spPr>
              <a:xfrm rot="16200000" flipV="1">
                <a:off x="5942851" y="3651113"/>
                <a:ext cx="732259"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871A23AD-1FA3-41B0-BB27-BEB584E73914}"/>
                  </a:ext>
                </a:extLst>
              </p:cNvPr>
              <p:cNvCxnSpPr/>
              <p:nvPr/>
            </p:nvCxnSpPr>
            <p:spPr>
              <a:xfrm flipV="1">
                <a:off x="7418642" y="4015599"/>
                <a:ext cx="0" cy="1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130242AE-5AD9-4D99-BE4D-7BC371A251B2}"/>
                  </a:ext>
                </a:extLst>
              </p:cNvPr>
              <p:cNvCxnSpPr/>
              <p:nvPr/>
            </p:nvCxnSpPr>
            <p:spPr>
              <a:xfrm>
                <a:off x="6770942" y="3666728"/>
                <a:ext cx="0" cy="194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A07C5B65-CDEC-43BA-A680-D3946809D772}"/>
                  </a:ext>
                </a:extLst>
              </p:cNvPr>
              <p:cNvCxnSpPr/>
              <p:nvPr/>
            </p:nvCxnSpPr>
            <p:spPr>
              <a:xfrm>
                <a:off x="6770942" y="3861048"/>
                <a:ext cx="6093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BB34A0DE-E82B-43DC-A477-158351E99FAE}"/>
                  </a:ext>
                </a:extLst>
              </p:cNvPr>
              <p:cNvCxnSpPr/>
              <p:nvPr/>
            </p:nvCxnSpPr>
            <p:spPr>
              <a:xfrm>
                <a:off x="7380312" y="3861048"/>
                <a:ext cx="0" cy="21602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ZoneTexte 24">
              <a:extLst>
                <a:ext uri="{FF2B5EF4-FFF2-40B4-BE49-F238E27FC236}">
                  <a16:creationId xmlns:a16="http://schemas.microsoft.com/office/drawing/2014/main" id="{A57F5C7A-0E2C-4446-9514-494D7EAEA137}"/>
                </a:ext>
              </a:extLst>
            </p:cNvPr>
            <p:cNvSpPr txBox="1"/>
            <p:nvPr/>
          </p:nvSpPr>
          <p:spPr>
            <a:xfrm>
              <a:off x="1988169" y="5598921"/>
              <a:ext cx="7275090" cy="869590"/>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Implémentation de deux réseaux physiques différents, non connectés.</a:t>
              </a:r>
            </a:p>
          </p:txBody>
        </p:sp>
      </p:grpSp>
    </p:spTree>
    <p:extLst>
      <p:ext uri="{BB962C8B-B14F-4D97-AF65-F5344CB8AC3E}">
        <p14:creationId xmlns:p14="http://schemas.microsoft.com/office/powerpoint/2010/main" val="193485762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484628-870D-4722-96F0-B8B769DD4610}"/>
              </a:ext>
            </a:extLst>
          </p:cNvPr>
          <p:cNvSpPr>
            <a:spLocks noGrp="1"/>
          </p:cNvSpPr>
          <p:nvPr>
            <p:ph type="title"/>
          </p:nvPr>
        </p:nvSpPr>
        <p:spPr/>
        <p:txBody>
          <a:bodyPr/>
          <a:lstStyle/>
          <a:p>
            <a:r>
              <a:rPr lang="fr-FR" dirty="0"/>
              <a:t>La segmentation</a:t>
            </a:r>
          </a:p>
        </p:txBody>
      </p:sp>
      <p:sp>
        <p:nvSpPr>
          <p:cNvPr id="3" name="Espace réservé du contenu 2">
            <a:extLst>
              <a:ext uri="{FF2B5EF4-FFF2-40B4-BE49-F238E27FC236}">
                <a16:creationId xmlns:a16="http://schemas.microsoft.com/office/drawing/2014/main" id="{0E23A06E-11AA-4BE5-8B35-68EF22D56F6B}"/>
              </a:ext>
            </a:extLst>
          </p:cNvPr>
          <p:cNvSpPr>
            <a:spLocks noGrp="1"/>
          </p:cNvSpPr>
          <p:nvPr>
            <p:ph idx="1"/>
          </p:nvPr>
        </p:nvSpPr>
        <p:spPr/>
        <p:txBody>
          <a:bodyPr>
            <a:normAutofit/>
          </a:bodyPr>
          <a:lstStyle/>
          <a:p>
            <a:pPr marL="342900" indent="-342900" algn="just">
              <a:buFont typeface="Arial" panose="020B0604020202020204" pitchFamily="34" charset="0"/>
              <a:buChar char="•"/>
            </a:pPr>
            <a:r>
              <a:rPr lang="fr-FR" sz="2000" dirty="0"/>
              <a:t>Autre technique de segmentation : </a:t>
            </a:r>
            <a:r>
              <a:rPr lang="fr-FR" sz="2000" b="1" dirty="0"/>
              <a:t>VLAN</a:t>
            </a:r>
            <a:r>
              <a:rPr lang="fr-FR" sz="2000" dirty="0"/>
              <a:t> (Virtual LAN).</a:t>
            </a:r>
          </a:p>
          <a:p>
            <a:pPr marL="0" indent="0" algn="just">
              <a:buNone/>
            </a:pPr>
            <a:endParaRPr lang="fr-FR" sz="1000" dirty="0"/>
          </a:p>
          <a:p>
            <a:pPr marL="342900" indent="-342900" algn="just">
              <a:buFont typeface="Arial" panose="020B0604020202020204" pitchFamily="34" charset="0"/>
              <a:buChar char="•"/>
            </a:pPr>
            <a:r>
              <a:rPr lang="fr-FR" sz="2000" dirty="0"/>
              <a:t>Les VLAN sont des </a:t>
            </a:r>
            <a:r>
              <a:rPr lang="fr-FR" sz="2000" b="1" dirty="0">
                <a:solidFill>
                  <a:srgbClr val="943634"/>
                </a:solidFill>
              </a:rPr>
              <a:t>réseaux virtuels implémentés par les switches</a:t>
            </a:r>
            <a:r>
              <a:rPr lang="fr-FR" sz="2000" dirty="0"/>
              <a:t>. Ceux-ci </a:t>
            </a:r>
            <a:r>
              <a:rPr lang="fr-FR" sz="2000" b="1" dirty="0">
                <a:solidFill>
                  <a:srgbClr val="943634"/>
                </a:solidFill>
              </a:rPr>
              <a:t>restreignent la communication entre systèmes selon des règles configurées </a:t>
            </a:r>
            <a:r>
              <a:rPr lang="fr-FR" sz="2000" dirty="0"/>
              <a:t>sur l’équipement réseau :</a:t>
            </a:r>
          </a:p>
          <a:p>
            <a:pPr marL="285750" indent="-285750" algn="just">
              <a:buFont typeface="Arial" panose="020B0604020202020204" pitchFamily="34" charset="0"/>
              <a:buChar char="•"/>
            </a:pPr>
            <a:r>
              <a:rPr lang="fr-FR" sz="1800" dirty="0"/>
              <a:t>La segmentation peut se faire grâce aux ports Ethernet de chaque switch (on affecte un VLAN particulier à chaque port des switches, les deux switches étant reliés entre eux par un lien TRUNK afin de véhiculer les étiquettes des VLAN) ;</a:t>
            </a:r>
          </a:p>
          <a:p>
            <a:pPr marL="285750" indent="-285750" algn="just">
              <a:buFont typeface="Arial" panose="020B0604020202020204" pitchFamily="34" charset="0"/>
              <a:buChar char="•"/>
            </a:pPr>
            <a:r>
              <a:rPr lang="fr-FR" sz="1800" dirty="0"/>
              <a:t>La segmentation aussi se faire grâce aux adresses MAC des systèmes.</a:t>
            </a:r>
          </a:p>
          <a:p>
            <a:pPr lvl="2" algn="just"/>
            <a:r>
              <a:rPr lang="fr-FR" sz="1500" dirty="0"/>
              <a:t>Attention : les adresses MAC des cartes réseaux pouvant facilement être modifiées par les utilisateurs, le filtrage sur les adresses MAC est à considérer – logiquement – avec précaution car le niveau de sécurité effectif est limité.</a:t>
            </a:r>
          </a:p>
          <a:p>
            <a:pPr algn="just"/>
            <a:endParaRPr lang="fr-FR" sz="2000" dirty="0"/>
          </a:p>
          <a:p>
            <a:endParaRPr lang="fr-FR" dirty="0"/>
          </a:p>
        </p:txBody>
      </p:sp>
    </p:spTree>
    <p:extLst>
      <p:ext uri="{BB962C8B-B14F-4D97-AF65-F5344CB8AC3E}">
        <p14:creationId xmlns:p14="http://schemas.microsoft.com/office/powerpoint/2010/main" val="279872221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4B3222-1C45-423A-8B08-0BE2F5D64080}"/>
              </a:ext>
            </a:extLst>
          </p:cNvPr>
          <p:cNvSpPr>
            <a:spLocks noGrp="1"/>
          </p:cNvSpPr>
          <p:nvPr>
            <p:ph type="title"/>
          </p:nvPr>
        </p:nvSpPr>
        <p:spPr/>
        <p:txBody>
          <a:bodyPr/>
          <a:lstStyle/>
          <a:p>
            <a:r>
              <a:rPr lang="fr-FR" dirty="0"/>
              <a:t>La segmentation</a:t>
            </a:r>
          </a:p>
        </p:txBody>
      </p:sp>
      <p:grpSp>
        <p:nvGrpSpPr>
          <p:cNvPr id="213" name="Groupe 212">
            <a:extLst>
              <a:ext uri="{FF2B5EF4-FFF2-40B4-BE49-F238E27FC236}">
                <a16:creationId xmlns:a16="http://schemas.microsoft.com/office/drawing/2014/main" id="{B66CE707-0360-4968-830B-6E3621B63572}"/>
              </a:ext>
            </a:extLst>
          </p:cNvPr>
          <p:cNvGrpSpPr/>
          <p:nvPr/>
        </p:nvGrpSpPr>
        <p:grpSpPr>
          <a:xfrm>
            <a:off x="2101362" y="2198077"/>
            <a:ext cx="7895508" cy="4422894"/>
            <a:chOff x="465262" y="1448799"/>
            <a:chExt cx="8318270" cy="5005118"/>
          </a:xfrm>
        </p:grpSpPr>
        <p:pic>
          <p:nvPicPr>
            <p:cNvPr id="170" name="Picture 2">
              <a:extLst>
                <a:ext uri="{FF2B5EF4-FFF2-40B4-BE49-F238E27FC236}">
                  <a16:creationId xmlns:a16="http://schemas.microsoft.com/office/drawing/2014/main" id="{16B53AA7-A9D4-41B7-A485-BE2BBEF00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374" y="2886601"/>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1" name="Picture 2">
              <a:extLst>
                <a:ext uri="{FF2B5EF4-FFF2-40B4-BE49-F238E27FC236}">
                  <a16:creationId xmlns:a16="http://schemas.microsoft.com/office/drawing/2014/main" id="{6BE4E8E8-18FC-428A-8EFC-978489FC19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478" y="2884957"/>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2" name="Picture 2">
              <a:extLst>
                <a:ext uri="{FF2B5EF4-FFF2-40B4-BE49-F238E27FC236}">
                  <a16:creationId xmlns:a16="http://schemas.microsoft.com/office/drawing/2014/main" id="{8FAF4B5F-EEC6-4864-8E9C-8DB12F3C7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62" y="2886601"/>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3" name="Picture 3">
              <a:extLst>
                <a:ext uri="{FF2B5EF4-FFF2-40B4-BE49-F238E27FC236}">
                  <a16:creationId xmlns:a16="http://schemas.microsoft.com/office/drawing/2014/main" id="{B6F609BE-47D8-458E-A471-890CE5561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484784"/>
              <a:ext cx="1334473" cy="1116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4" name="Connecteur en angle 10">
              <a:extLst>
                <a:ext uri="{FF2B5EF4-FFF2-40B4-BE49-F238E27FC236}">
                  <a16:creationId xmlns:a16="http://schemas.microsoft.com/office/drawing/2014/main" id="{CCEE5F92-9203-4707-A866-A71FBC5E5BC9}"/>
                </a:ext>
              </a:extLst>
            </p:cNvPr>
            <p:cNvCxnSpPr>
              <a:stCxn id="172" idx="0"/>
            </p:cNvCxnSpPr>
            <p:nvPr/>
          </p:nvCxnSpPr>
          <p:spPr>
            <a:xfrm rot="5400000" flipH="1" flipV="1">
              <a:off x="1086199" y="1995369"/>
              <a:ext cx="732258" cy="1050206"/>
            </a:xfrm>
            <a:prstGeom prst="bentConnector2">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5" name="Connecteur droit 174">
              <a:extLst>
                <a:ext uri="{FF2B5EF4-FFF2-40B4-BE49-F238E27FC236}">
                  <a16:creationId xmlns:a16="http://schemas.microsoft.com/office/drawing/2014/main" id="{A154067A-C61D-464A-9141-F08C34CE93A6}"/>
                </a:ext>
              </a:extLst>
            </p:cNvPr>
            <p:cNvCxnSpPr/>
            <p:nvPr/>
          </p:nvCxnSpPr>
          <p:spPr>
            <a:xfrm flipV="1">
              <a:off x="3311904" y="2884957"/>
              <a:ext cx="0" cy="1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Connecteur droit 175">
              <a:extLst>
                <a:ext uri="{FF2B5EF4-FFF2-40B4-BE49-F238E27FC236}">
                  <a16:creationId xmlns:a16="http://schemas.microsoft.com/office/drawing/2014/main" id="{B543D2CF-966C-4FA6-8289-B2F6C96CCC58}"/>
                </a:ext>
              </a:extLst>
            </p:cNvPr>
            <p:cNvCxnSpPr/>
            <p:nvPr/>
          </p:nvCxnSpPr>
          <p:spPr>
            <a:xfrm flipH="1">
              <a:off x="2664204" y="2536086"/>
              <a:ext cx="1" cy="100826"/>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Connecteur droit 176">
              <a:extLst>
                <a:ext uri="{FF2B5EF4-FFF2-40B4-BE49-F238E27FC236}">
                  <a16:creationId xmlns:a16="http://schemas.microsoft.com/office/drawing/2014/main" id="{E1492CB5-FB01-4A73-9A3C-9CBBA7FCE4BB}"/>
                </a:ext>
              </a:extLst>
            </p:cNvPr>
            <p:cNvCxnSpPr/>
            <p:nvPr/>
          </p:nvCxnSpPr>
          <p:spPr>
            <a:xfrm>
              <a:off x="2664204" y="2636912"/>
              <a:ext cx="1324278"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Connecteur droit 177">
              <a:extLst>
                <a:ext uri="{FF2B5EF4-FFF2-40B4-BE49-F238E27FC236}">
                  <a16:creationId xmlns:a16="http://schemas.microsoft.com/office/drawing/2014/main" id="{AE389A32-5CAE-4F96-8859-C82BC849A171}"/>
                </a:ext>
              </a:extLst>
            </p:cNvPr>
            <p:cNvCxnSpPr/>
            <p:nvPr/>
          </p:nvCxnSpPr>
          <p:spPr>
            <a:xfrm>
              <a:off x="3988482" y="2636912"/>
              <a:ext cx="0" cy="22211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79" name="Picture 2">
              <a:extLst>
                <a:ext uri="{FF2B5EF4-FFF2-40B4-BE49-F238E27FC236}">
                  <a16:creationId xmlns:a16="http://schemas.microsoft.com/office/drawing/2014/main" id="{EAE87A65-8C0E-4177-9FE9-0EABD69C9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2767" y="2865115"/>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0" name="Picture 2">
              <a:extLst>
                <a:ext uri="{FF2B5EF4-FFF2-40B4-BE49-F238E27FC236}">
                  <a16:creationId xmlns:a16="http://schemas.microsoft.com/office/drawing/2014/main" id="{792FD721-455B-47AF-B938-1369846486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9998" y="2863471"/>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1" name="Picture 2">
              <a:extLst>
                <a:ext uri="{FF2B5EF4-FFF2-40B4-BE49-F238E27FC236}">
                  <a16:creationId xmlns:a16="http://schemas.microsoft.com/office/drawing/2014/main" id="{7FE9E3E7-E818-4426-8F7B-4513542F7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842" y="2865115"/>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2" name="Picture 3">
              <a:extLst>
                <a:ext uri="{FF2B5EF4-FFF2-40B4-BE49-F238E27FC236}">
                  <a16:creationId xmlns:a16="http://schemas.microsoft.com/office/drawing/2014/main" id="{B94D1776-4F05-45DD-BA43-9A0811D54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3996" y="1448799"/>
              <a:ext cx="1334473" cy="1116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83" name="Connecteur en angle 19">
              <a:extLst>
                <a:ext uri="{FF2B5EF4-FFF2-40B4-BE49-F238E27FC236}">
                  <a16:creationId xmlns:a16="http://schemas.microsoft.com/office/drawing/2014/main" id="{589CAAD4-A8EC-42A5-8B4D-5EE28156CA6D}"/>
                </a:ext>
              </a:extLst>
            </p:cNvPr>
            <p:cNvCxnSpPr/>
            <p:nvPr/>
          </p:nvCxnSpPr>
          <p:spPr>
            <a:xfrm rot="5400000" flipH="1" flipV="1">
              <a:off x="5715757" y="2210954"/>
              <a:ext cx="732259" cy="576064"/>
            </a:xfrm>
            <a:prstGeom prst="bentConnector3">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4" name="Connecteur en angle 20">
              <a:extLst>
                <a:ext uri="{FF2B5EF4-FFF2-40B4-BE49-F238E27FC236}">
                  <a16:creationId xmlns:a16="http://schemas.microsoft.com/office/drawing/2014/main" id="{16DCE54D-A176-4D06-9472-702448CE2274}"/>
                </a:ext>
              </a:extLst>
            </p:cNvPr>
            <p:cNvCxnSpPr/>
            <p:nvPr/>
          </p:nvCxnSpPr>
          <p:spPr>
            <a:xfrm rot="16200000" flipV="1">
              <a:off x="6147805" y="2498985"/>
              <a:ext cx="732259" cy="1"/>
            </a:xfrm>
            <a:prstGeom prst="bentConnector3">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Connecteur droit 184">
              <a:extLst>
                <a:ext uri="{FF2B5EF4-FFF2-40B4-BE49-F238E27FC236}">
                  <a16:creationId xmlns:a16="http://schemas.microsoft.com/office/drawing/2014/main" id="{C9CBF459-4841-4517-9CDF-74F1C24F02D2}"/>
                </a:ext>
              </a:extLst>
            </p:cNvPr>
            <p:cNvCxnSpPr/>
            <p:nvPr/>
          </p:nvCxnSpPr>
          <p:spPr>
            <a:xfrm flipV="1">
              <a:off x="7704392" y="2863471"/>
              <a:ext cx="0" cy="1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Connecteur droit 185">
              <a:extLst>
                <a:ext uri="{FF2B5EF4-FFF2-40B4-BE49-F238E27FC236}">
                  <a16:creationId xmlns:a16="http://schemas.microsoft.com/office/drawing/2014/main" id="{A5576BEF-B693-4C50-9A3A-8D09BB421139}"/>
                </a:ext>
              </a:extLst>
            </p:cNvPr>
            <p:cNvCxnSpPr/>
            <p:nvPr/>
          </p:nvCxnSpPr>
          <p:spPr>
            <a:xfrm>
              <a:off x="7056692" y="2514600"/>
              <a:ext cx="0" cy="194320"/>
            </a:xfrm>
            <a:prstGeom prst="line">
              <a:avLst/>
            </a:prstGeom>
            <a:ln w="41275" cmpd="dbl">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Connecteur droit 186">
              <a:extLst>
                <a:ext uri="{FF2B5EF4-FFF2-40B4-BE49-F238E27FC236}">
                  <a16:creationId xmlns:a16="http://schemas.microsoft.com/office/drawing/2014/main" id="{08AFD797-7AA8-43CC-92CC-2EB805382D7F}"/>
                </a:ext>
              </a:extLst>
            </p:cNvPr>
            <p:cNvCxnSpPr/>
            <p:nvPr/>
          </p:nvCxnSpPr>
          <p:spPr>
            <a:xfrm>
              <a:off x="7056692" y="2708920"/>
              <a:ext cx="609370" cy="0"/>
            </a:xfrm>
            <a:prstGeom prst="line">
              <a:avLst/>
            </a:prstGeom>
            <a:ln w="41275" cmpd="dbl">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Connecteur droit 187">
              <a:extLst>
                <a:ext uri="{FF2B5EF4-FFF2-40B4-BE49-F238E27FC236}">
                  <a16:creationId xmlns:a16="http://schemas.microsoft.com/office/drawing/2014/main" id="{13BB817B-9775-4CD9-8C46-02828DFDC525}"/>
                </a:ext>
              </a:extLst>
            </p:cNvPr>
            <p:cNvCxnSpPr/>
            <p:nvPr/>
          </p:nvCxnSpPr>
          <p:spPr>
            <a:xfrm>
              <a:off x="7666062" y="2708920"/>
              <a:ext cx="0" cy="216024"/>
            </a:xfrm>
            <a:prstGeom prst="line">
              <a:avLst/>
            </a:prstGeom>
            <a:ln w="41275" cmpd="dbl">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89" name="ZoneTexte 188">
              <a:extLst>
                <a:ext uri="{FF2B5EF4-FFF2-40B4-BE49-F238E27FC236}">
                  <a16:creationId xmlns:a16="http://schemas.microsoft.com/office/drawing/2014/main" id="{A04DDA0E-B6DC-4CB2-A3C9-90FE4932171E}"/>
                </a:ext>
              </a:extLst>
            </p:cNvPr>
            <p:cNvSpPr txBox="1"/>
            <p:nvPr/>
          </p:nvSpPr>
          <p:spPr>
            <a:xfrm>
              <a:off x="1113334" y="4119766"/>
              <a:ext cx="7275090" cy="338554"/>
            </a:xfrm>
            <a:prstGeom prst="rect">
              <a:avLst/>
            </a:prstGeom>
            <a:noFill/>
          </p:spPr>
          <p:txBody>
            <a:bodyPr wrap="square" rtlCol="0">
              <a:spAutoFit/>
            </a:bodyPr>
            <a:lstStyle/>
            <a:p>
              <a:pPr algn="ctr"/>
              <a:r>
                <a:rPr lang="fr-FR" sz="1600" dirty="0">
                  <a:latin typeface="Arial" panose="020B0604020202020204" pitchFamily="34" charset="0"/>
                  <a:cs typeface="Arial" panose="020B0604020202020204" pitchFamily="34" charset="0"/>
                </a:rPr>
                <a:t>Implémentation de 3 VLAN sur des réseaux distants.</a:t>
              </a:r>
            </a:p>
          </p:txBody>
        </p:sp>
        <p:cxnSp>
          <p:nvCxnSpPr>
            <p:cNvPr id="190" name="Connecteur droit 189">
              <a:extLst>
                <a:ext uri="{FF2B5EF4-FFF2-40B4-BE49-F238E27FC236}">
                  <a16:creationId xmlns:a16="http://schemas.microsoft.com/office/drawing/2014/main" id="{294C25C0-4BCC-4631-9F36-D218412FC9C1}"/>
                </a:ext>
              </a:extLst>
            </p:cNvPr>
            <p:cNvCxnSpPr/>
            <p:nvPr/>
          </p:nvCxnSpPr>
          <p:spPr>
            <a:xfrm>
              <a:off x="2121446" y="2208338"/>
              <a:ext cx="0" cy="774096"/>
            </a:xfrm>
            <a:prstGeom prst="line">
              <a:avLst/>
            </a:prstGeom>
            <a:ln w="41275" cmpd="dbl">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91" name="Picture 2">
              <a:extLst>
                <a:ext uri="{FF2B5EF4-FFF2-40B4-BE49-F238E27FC236}">
                  <a16:creationId xmlns:a16="http://schemas.microsoft.com/office/drawing/2014/main" id="{FB5B3625-0523-4CBD-B61A-916C59669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043" y="2865115"/>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2" name="Connecteur droit 191">
              <a:extLst>
                <a:ext uri="{FF2B5EF4-FFF2-40B4-BE49-F238E27FC236}">
                  <a16:creationId xmlns:a16="http://schemas.microsoft.com/office/drawing/2014/main" id="{26524854-49EA-406A-8FCC-30238FD260E4}"/>
                </a:ext>
              </a:extLst>
            </p:cNvPr>
            <p:cNvCxnSpPr/>
            <p:nvPr/>
          </p:nvCxnSpPr>
          <p:spPr>
            <a:xfrm>
              <a:off x="2409478" y="2420888"/>
              <a:ext cx="0" cy="356374"/>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7E17107B-73B7-4A63-9AE6-807F73758C1A}"/>
                </a:ext>
              </a:extLst>
            </p:cNvPr>
            <p:cNvCxnSpPr/>
            <p:nvPr/>
          </p:nvCxnSpPr>
          <p:spPr>
            <a:xfrm>
              <a:off x="2409478" y="2775544"/>
              <a:ext cx="576064" cy="1718"/>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4" name="Connecteur droit 193">
              <a:extLst>
                <a:ext uri="{FF2B5EF4-FFF2-40B4-BE49-F238E27FC236}">
                  <a16:creationId xmlns:a16="http://schemas.microsoft.com/office/drawing/2014/main" id="{E1931B7E-8316-4C96-90FE-FEAF31FB49B3}"/>
                </a:ext>
              </a:extLst>
            </p:cNvPr>
            <p:cNvCxnSpPr/>
            <p:nvPr/>
          </p:nvCxnSpPr>
          <p:spPr>
            <a:xfrm>
              <a:off x="2985542" y="2780928"/>
              <a:ext cx="0" cy="120211"/>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5" name="Connecteur droit 194">
              <a:extLst>
                <a:ext uri="{FF2B5EF4-FFF2-40B4-BE49-F238E27FC236}">
                  <a16:creationId xmlns:a16="http://schemas.microsoft.com/office/drawing/2014/main" id="{E92EA14F-6C35-4AE5-B9E9-62819B1C5D0E}"/>
                </a:ext>
              </a:extLst>
            </p:cNvPr>
            <p:cNvCxnSpPr/>
            <p:nvPr/>
          </p:nvCxnSpPr>
          <p:spPr>
            <a:xfrm>
              <a:off x="2826684" y="1804174"/>
              <a:ext cx="3471226" cy="1"/>
            </a:xfrm>
            <a:prstGeom prst="line">
              <a:avLst/>
            </a:prstGeom>
            <a:ln w="508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6" name="ZoneTexte 195">
              <a:extLst>
                <a:ext uri="{FF2B5EF4-FFF2-40B4-BE49-F238E27FC236}">
                  <a16:creationId xmlns:a16="http://schemas.microsoft.com/office/drawing/2014/main" id="{2679F384-05A2-414E-A659-53837374CCA7}"/>
                </a:ext>
              </a:extLst>
            </p:cNvPr>
            <p:cNvSpPr txBox="1"/>
            <p:nvPr/>
          </p:nvSpPr>
          <p:spPr>
            <a:xfrm>
              <a:off x="844955" y="3810526"/>
              <a:ext cx="338554"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A</a:t>
              </a:r>
            </a:p>
          </p:txBody>
        </p:sp>
        <p:sp>
          <p:nvSpPr>
            <p:cNvPr id="197" name="ZoneTexte 196">
              <a:extLst>
                <a:ext uri="{FF2B5EF4-FFF2-40B4-BE49-F238E27FC236}">
                  <a16:creationId xmlns:a16="http://schemas.microsoft.com/office/drawing/2014/main" id="{8F291C76-B07A-4138-B9E9-6A033FF678BB}"/>
                </a:ext>
              </a:extLst>
            </p:cNvPr>
            <p:cNvSpPr txBox="1"/>
            <p:nvPr/>
          </p:nvSpPr>
          <p:spPr>
            <a:xfrm>
              <a:off x="1935336" y="3810526"/>
              <a:ext cx="338554"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B</a:t>
              </a:r>
            </a:p>
          </p:txBody>
        </p:sp>
        <p:sp>
          <p:nvSpPr>
            <p:cNvPr id="198" name="ZoneTexte 197">
              <a:extLst>
                <a:ext uri="{FF2B5EF4-FFF2-40B4-BE49-F238E27FC236}">
                  <a16:creationId xmlns:a16="http://schemas.microsoft.com/office/drawing/2014/main" id="{88CE60A7-970D-4D3F-AAD4-157C087945B3}"/>
                </a:ext>
              </a:extLst>
            </p:cNvPr>
            <p:cNvSpPr txBox="1"/>
            <p:nvPr/>
          </p:nvSpPr>
          <p:spPr>
            <a:xfrm>
              <a:off x="2826684" y="3811454"/>
              <a:ext cx="351378"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C</a:t>
              </a:r>
            </a:p>
          </p:txBody>
        </p:sp>
        <p:sp>
          <p:nvSpPr>
            <p:cNvPr id="199" name="ZoneTexte 198">
              <a:extLst>
                <a:ext uri="{FF2B5EF4-FFF2-40B4-BE49-F238E27FC236}">
                  <a16:creationId xmlns:a16="http://schemas.microsoft.com/office/drawing/2014/main" id="{3F5718D3-6EED-47F0-95AE-6E9C6F97D687}"/>
                </a:ext>
              </a:extLst>
            </p:cNvPr>
            <p:cNvSpPr txBox="1"/>
            <p:nvPr/>
          </p:nvSpPr>
          <p:spPr>
            <a:xfrm>
              <a:off x="3807544" y="3817020"/>
              <a:ext cx="351378"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D</a:t>
              </a:r>
            </a:p>
          </p:txBody>
        </p:sp>
        <p:sp>
          <p:nvSpPr>
            <p:cNvPr id="200" name="ZoneTexte 199">
              <a:extLst>
                <a:ext uri="{FF2B5EF4-FFF2-40B4-BE49-F238E27FC236}">
                  <a16:creationId xmlns:a16="http://schemas.microsoft.com/office/drawing/2014/main" id="{1CDFD8CF-A857-447B-B11B-F5C1CD1F417E}"/>
                </a:ext>
              </a:extLst>
            </p:cNvPr>
            <p:cNvSpPr txBox="1"/>
            <p:nvPr/>
          </p:nvSpPr>
          <p:spPr>
            <a:xfrm>
              <a:off x="5679752" y="3802388"/>
              <a:ext cx="338554"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E</a:t>
              </a:r>
            </a:p>
          </p:txBody>
        </p:sp>
        <p:sp>
          <p:nvSpPr>
            <p:cNvPr id="201" name="ZoneTexte 200">
              <a:extLst>
                <a:ext uri="{FF2B5EF4-FFF2-40B4-BE49-F238E27FC236}">
                  <a16:creationId xmlns:a16="http://schemas.microsoft.com/office/drawing/2014/main" id="{31B49413-E849-48AD-943C-1BA012483C47}"/>
                </a:ext>
              </a:extLst>
            </p:cNvPr>
            <p:cNvSpPr txBox="1"/>
            <p:nvPr/>
          </p:nvSpPr>
          <p:spPr>
            <a:xfrm>
              <a:off x="6571100" y="3814440"/>
              <a:ext cx="325730"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F</a:t>
              </a:r>
            </a:p>
          </p:txBody>
        </p:sp>
        <p:sp>
          <p:nvSpPr>
            <p:cNvPr id="202" name="ZoneTexte 201">
              <a:extLst>
                <a:ext uri="{FF2B5EF4-FFF2-40B4-BE49-F238E27FC236}">
                  <a16:creationId xmlns:a16="http://schemas.microsoft.com/office/drawing/2014/main" id="{ABDD50B9-7E78-43BA-9DB0-70AFE5792E0C}"/>
                </a:ext>
              </a:extLst>
            </p:cNvPr>
            <p:cNvSpPr txBox="1"/>
            <p:nvPr/>
          </p:nvSpPr>
          <p:spPr>
            <a:xfrm>
              <a:off x="7551960" y="3808882"/>
              <a:ext cx="364202"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G</a:t>
              </a:r>
            </a:p>
          </p:txBody>
        </p:sp>
        <p:sp>
          <p:nvSpPr>
            <p:cNvPr id="203" name="ZoneTexte 202">
              <a:extLst>
                <a:ext uri="{FF2B5EF4-FFF2-40B4-BE49-F238E27FC236}">
                  <a16:creationId xmlns:a16="http://schemas.microsoft.com/office/drawing/2014/main" id="{8E4BD976-61F9-4313-A2BF-133EA7BC170B}"/>
                </a:ext>
              </a:extLst>
            </p:cNvPr>
            <p:cNvSpPr txBox="1"/>
            <p:nvPr/>
          </p:nvSpPr>
          <p:spPr>
            <a:xfrm>
              <a:off x="2843808" y="1516142"/>
              <a:ext cx="3531224" cy="584775"/>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Lien TRUNK permettant de véhiculer</a:t>
              </a:r>
            </a:p>
            <a:p>
              <a:pPr algn="ctr"/>
              <a:r>
                <a:rPr lang="fr-FR" sz="1600" dirty="0">
                  <a:latin typeface="Arial" panose="020B0604020202020204" pitchFamily="34" charset="0"/>
                  <a:cs typeface="Arial" panose="020B0604020202020204" pitchFamily="34" charset="0"/>
                </a:rPr>
                <a:t>les VLAN entre les switches </a:t>
              </a:r>
            </a:p>
          </p:txBody>
        </p:sp>
        <p:cxnSp>
          <p:nvCxnSpPr>
            <p:cNvPr id="204" name="Connecteur droit 203">
              <a:extLst>
                <a:ext uri="{FF2B5EF4-FFF2-40B4-BE49-F238E27FC236}">
                  <a16:creationId xmlns:a16="http://schemas.microsoft.com/office/drawing/2014/main" id="{54063357-3797-472F-9873-EE817076BFD6}"/>
                </a:ext>
              </a:extLst>
            </p:cNvPr>
            <p:cNvCxnSpPr/>
            <p:nvPr/>
          </p:nvCxnSpPr>
          <p:spPr>
            <a:xfrm>
              <a:off x="559967" y="4900518"/>
              <a:ext cx="734516"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205" name="ZoneTexte 204">
              <a:extLst>
                <a:ext uri="{FF2B5EF4-FFF2-40B4-BE49-F238E27FC236}">
                  <a16:creationId xmlns:a16="http://schemas.microsoft.com/office/drawing/2014/main" id="{3378E436-D0FD-46B6-8A96-492FDFEC7DBE}"/>
                </a:ext>
              </a:extLst>
            </p:cNvPr>
            <p:cNvSpPr txBox="1"/>
            <p:nvPr/>
          </p:nvSpPr>
          <p:spPr>
            <a:xfrm>
              <a:off x="1473374" y="4612486"/>
              <a:ext cx="7275090" cy="553998"/>
            </a:xfrm>
            <a:prstGeom prst="rect">
              <a:avLst/>
            </a:prstGeom>
            <a:noFill/>
          </p:spPr>
          <p:txBody>
            <a:bodyPr wrap="square" rtlCol="0">
              <a:spAutoFit/>
            </a:bodyPr>
            <a:lstStyle/>
            <a:p>
              <a:r>
                <a:rPr lang="fr-FR" sz="1500" dirty="0">
                  <a:latin typeface="Arial" panose="020B0604020202020204" pitchFamily="34" charset="0"/>
                  <a:cs typeface="Arial" panose="020B0604020202020204" pitchFamily="34" charset="0"/>
                </a:rPr>
                <a:t>VLAN 1. Les machines B et G sont segmentées des autres systèmes et peuvent communiquer entre-elles deux seulement.</a:t>
              </a:r>
            </a:p>
          </p:txBody>
        </p:sp>
        <p:cxnSp>
          <p:nvCxnSpPr>
            <p:cNvPr id="206" name="Connecteur droit 205">
              <a:extLst>
                <a:ext uri="{FF2B5EF4-FFF2-40B4-BE49-F238E27FC236}">
                  <a16:creationId xmlns:a16="http://schemas.microsoft.com/office/drawing/2014/main" id="{53BC5779-8B3D-4C50-A629-77C697DBF2AD}"/>
                </a:ext>
              </a:extLst>
            </p:cNvPr>
            <p:cNvCxnSpPr/>
            <p:nvPr/>
          </p:nvCxnSpPr>
          <p:spPr>
            <a:xfrm>
              <a:off x="581645" y="5539879"/>
              <a:ext cx="67798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7" name="ZoneTexte 206">
              <a:extLst>
                <a:ext uri="{FF2B5EF4-FFF2-40B4-BE49-F238E27FC236}">
                  <a16:creationId xmlns:a16="http://schemas.microsoft.com/office/drawing/2014/main" id="{3BEA693D-9D80-4391-AA0B-54C1EF586C2E}"/>
                </a:ext>
              </a:extLst>
            </p:cNvPr>
            <p:cNvSpPr txBox="1"/>
            <p:nvPr/>
          </p:nvSpPr>
          <p:spPr>
            <a:xfrm>
              <a:off x="1475656" y="5251847"/>
              <a:ext cx="7275090" cy="553998"/>
            </a:xfrm>
            <a:prstGeom prst="rect">
              <a:avLst/>
            </a:prstGeom>
            <a:noFill/>
          </p:spPr>
          <p:txBody>
            <a:bodyPr wrap="square" rtlCol="0">
              <a:spAutoFit/>
            </a:bodyPr>
            <a:lstStyle/>
            <a:p>
              <a:r>
                <a:rPr lang="fr-FR" sz="1500" dirty="0">
                  <a:latin typeface="Arial" panose="020B0604020202020204" pitchFamily="34" charset="0"/>
                  <a:cs typeface="Arial" panose="020B0604020202020204" pitchFamily="34" charset="0"/>
                </a:rPr>
                <a:t>VLAN 2. Les machines A, C et E sont segmentées des autres systèmes et peuvent communiquer entre-elles seulement.</a:t>
              </a:r>
            </a:p>
          </p:txBody>
        </p:sp>
        <p:cxnSp>
          <p:nvCxnSpPr>
            <p:cNvPr id="208" name="Connecteur droit 207">
              <a:extLst>
                <a:ext uri="{FF2B5EF4-FFF2-40B4-BE49-F238E27FC236}">
                  <a16:creationId xmlns:a16="http://schemas.microsoft.com/office/drawing/2014/main" id="{E56F3091-5BA7-42CA-870B-7735937E42BC}"/>
                </a:ext>
              </a:extLst>
            </p:cNvPr>
            <p:cNvCxnSpPr/>
            <p:nvPr/>
          </p:nvCxnSpPr>
          <p:spPr>
            <a:xfrm>
              <a:off x="577818" y="6192307"/>
              <a:ext cx="681814" cy="0"/>
            </a:xfrm>
            <a:prstGeom prst="line">
              <a:avLst/>
            </a:prstGeom>
          </p:spPr>
          <p:style>
            <a:lnRef idx="1">
              <a:schemeClr val="accent1"/>
            </a:lnRef>
            <a:fillRef idx="0">
              <a:schemeClr val="accent1"/>
            </a:fillRef>
            <a:effectRef idx="0">
              <a:schemeClr val="accent1"/>
            </a:effectRef>
            <a:fontRef idx="minor">
              <a:schemeClr val="tx1"/>
            </a:fontRef>
          </p:style>
        </p:cxnSp>
        <p:sp>
          <p:nvSpPr>
            <p:cNvPr id="209" name="ZoneTexte 208">
              <a:extLst>
                <a:ext uri="{FF2B5EF4-FFF2-40B4-BE49-F238E27FC236}">
                  <a16:creationId xmlns:a16="http://schemas.microsoft.com/office/drawing/2014/main" id="{AF979A0D-2E5D-414F-B350-4BE96B3CA301}"/>
                </a:ext>
              </a:extLst>
            </p:cNvPr>
            <p:cNvSpPr txBox="1"/>
            <p:nvPr/>
          </p:nvSpPr>
          <p:spPr>
            <a:xfrm>
              <a:off x="1508442" y="5899919"/>
              <a:ext cx="7275090" cy="553998"/>
            </a:xfrm>
            <a:prstGeom prst="rect">
              <a:avLst/>
            </a:prstGeom>
            <a:noFill/>
          </p:spPr>
          <p:txBody>
            <a:bodyPr wrap="square" rtlCol="0">
              <a:spAutoFit/>
            </a:bodyPr>
            <a:lstStyle/>
            <a:p>
              <a:r>
                <a:rPr lang="fr-FR" sz="1500" dirty="0">
                  <a:latin typeface="Arial" panose="020B0604020202020204" pitchFamily="34" charset="0"/>
                  <a:cs typeface="Arial" panose="020B0604020202020204" pitchFamily="34" charset="0"/>
                </a:rPr>
                <a:t>VLAN 3. Les machines D et F sont segmentées des autres systèmes et peuvent communiquer entre-elles deux seulement.</a:t>
              </a:r>
            </a:p>
          </p:txBody>
        </p:sp>
        <p:cxnSp>
          <p:nvCxnSpPr>
            <p:cNvPr id="210" name="Connecteur droit 209">
              <a:extLst>
                <a:ext uri="{FF2B5EF4-FFF2-40B4-BE49-F238E27FC236}">
                  <a16:creationId xmlns:a16="http://schemas.microsoft.com/office/drawing/2014/main" id="{2C890E38-4544-4D95-B252-1D4702AE920A}"/>
                </a:ext>
              </a:extLst>
            </p:cNvPr>
            <p:cNvCxnSpPr/>
            <p:nvPr/>
          </p:nvCxnSpPr>
          <p:spPr>
            <a:xfrm>
              <a:off x="597124" y="4900518"/>
              <a:ext cx="734516" cy="0"/>
            </a:xfrm>
            <a:prstGeom prst="line">
              <a:avLst/>
            </a:prstGeom>
            <a:ln w="41275" cmpd="dbl">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Connecteur droit 210">
              <a:extLst>
                <a:ext uri="{FF2B5EF4-FFF2-40B4-BE49-F238E27FC236}">
                  <a16:creationId xmlns:a16="http://schemas.microsoft.com/office/drawing/2014/main" id="{2CB583BD-309D-4F81-A6D2-0C853B915E61}"/>
                </a:ext>
              </a:extLst>
            </p:cNvPr>
            <p:cNvCxnSpPr/>
            <p:nvPr/>
          </p:nvCxnSpPr>
          <p:spPr>
            <a:xfrm>
              <a:off x="618802" y="5539879"/>
              <a:ext cx="677987" cy="0"/>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2" name="Connecteur droit 211">
              <a:extLst>
                <a:ext uri="{FF2B5EF4-FFF2-40B4-BE49-F238E27FC236}">
                  <a16:creationId xmlns:a16="http://schemas.microsoft.com/office/drawing/2014/main" id="{A837B4AA-74FB-44F9-90B8-15BC974BACC9}"/>
                </a:ext>
              </a:extLst>
            </p:cNvPr>
            <p:cNvCxnSpPr/>
            <p:nvPr/>
          </p:nvCxnSpPr>
          <p:spPr>
            <a:xfrm>
              <a:off x="614975" y="6192307"/>
              <a:ext cx="681814"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565324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929B63-9B2A-48AE-B282-2B709AD4D2DA}"/>
              </a:ext>
            </a:extLst>
          </p:cNvPr>
          <p:cNvSpPr>
            <a:spLocks noGrp="1"/>
          </p:cNvSpPr>
          <p:nvPr>
            <p:ph type="title"/>
          </p:nvPr>
        </p:nvSpPr>
        <p:spPr/>
        <p:txBody>
          <a:bodyPr/>
          <a:lstStyle/>
          <a:p>
            <a:r>
              <a:rPr lang="fr-FR" dirty="0"/>
              <a:t>Cas d’étude : sécurisation d’un réseau</a:t>
            </a:r>
          </a:p>
        </p:txBody>
      </p:sp>
      <p:sp>
        <p:nvSpPr>
          <p:cNvPr id="3" name="Espace réservé du contenu 2">
            <a:extLst>
              <a:ext uri="{FF2B5EF4-FFF2-40B4-BE49-F238E27FC236}">
                <a16:creationId xmlns:a16="http://schemas.microsoft.com/office/drawing/2014/main" id="{68D0234D-B6F1-48E3-B009-E00E7FC49424}"/>
              </a:ext>
            </a:extLst>
          </p:cNvPr>
          <p:cNvSpPr>
            <a:spLocks noGrp="1"/>
          </p:cNvSpPr>
          <p:nvPr>
            <p:ph idx="1"/>
          </p:nvPr>
        </p:nvSpPr>
        <p:spPr/>
        <p:txBody>
          <a:bodyPr>
            <a:normAutofit fontScale="92500"/>
          </a:bodyPr>
          <a:lstStyle/>
          <a:p>
            <a:pPr marL="342900" indent="-342900">
              <a:buFont typeface="Arial" panose="020B0604020202020204" pitchFamily="34" charset="0"/>
              <a:buChar char="•"/>
            </a:pPr>
            <a:r>
              <a:rPr lang="fr-FR" sz="2400" dirty="0"/>
              <a:t>Exemple d’un réseau d’entreprise « à plat ». Caractéristiques de cette entreprise :</a:t>
            </a:r>
          </a:p>
          <a:p>
            <a:pPr marL="0" indent="0">
              <a:buNone/>
            </a:pPr>
            <a:endParaRPr lang="fr-FR" sz="1050" dirty="0"/>
          </a:p>
          <a:p>
            <a:pPr marL="342900" indent="-342900">
              <a:buFont typeface="Arial" panose="020B0604020202020204" pitchFamily="34" charset="0"/>
              <a:buChar char="•"/>
            </a:pPr>
            <a:r>
              <a:rPr lang="fr-FR" sz="2000" dirty="0"/>
              <a:t>Elle fournit un </a:t>
            </a:r>
            <a:r>
              <a:rPr lang="fr-FR" sz="2000" b="1" dirty="0">
                <a:solidFill>
                  <a:srgbClr val="943634"/>
                </a:solidFill>
              </a:rPr>
              <a:t>site WEB de e-commerce</a:t>
            </a:r>
            <a:r>
              <a:rPr lang="fr-FR" sz="2000" dirty="0"/>
              <a:t> ;</a:t>
            </a:r>
          </a:p>
          <a:p>
            <a:pPr marL="342900" indent="-342900">
              <a:buFont typeface="Arial" panose="020B0604020202020204" pitchFamily="34" charset="0"/>
              <a:buChar char="•"/>
            </a:pPr>
            <a:r>
              <a:rPr lang="fr-FR" sz="2000" dirty="0"/>
              <a:t>Certains employés se connectent sur le </a:t>
            </a:r>
            <a:r>
              <a:rPr lang="fr-FR" sz="2000" b="1" dirty="0">
                <a:solidFill>
                  <a:srgbClr val="943634"/>
                </a:solidFill>
              </a:rPr>
              <a:t>réseau local filaire</a:t>
            </a:r>
            <a:r>
              <a:rPr lang="fr-FR" sz="2000" dirty="0"/>
              <a:t>, d’autres se connectent en </a:t>
            </a:r>
            <a:r>
              <a:rPr lang="fr-FR" sz="2000" b="1" dirty="0">
                <a:solidFill>
                  <a:srgbClr val="943634"/>
                </a:solidFill>
              </a:rPr>
              <a:t>wifi</a:t>
            </a:r>
            <a:r>
              <a:rPr lang="fr-FR" sz="2000" dirty="0"/>
              <a:t> ;</a:t>
            </a:r>
          </a:p>
          <a:p>
            <a:pPr marL="342900" indent="-342900">
              <a:buFont typeface="Arial" panose="020B0604020202020204" pitchFamily="34" charset="0"/>
              <a:buChar char="•"/>
            </a:pPr>
            <a:r>
              <a:rPr lang="fr-FR" sz="2000" dirty="0"/>
              <a:t>Certains employés sont </a:t>
            </a:r>
            <a:r>
              <a:rPr lang="fr-FR" sz="2000" b="1" dirty="0">
                <a:solidFill>
                  <a:srgbClr val="943634"/>
                </a:solidFill>
              </a:rPr>
              <a:t>nomades</a:t>
            </a:r>
            <a:r>
              <a:rPr lang="fr-FR" sz="2000" dirty="0">
                <a:solidFill>
                  <a:srgbClr val="943634"/>
                </a:solidFill>
              </a:rPr>
              <a:t> </a:t>
            </a:r>
            <a:r>
              <a:rPr lang="fr-FR" sz="2000" dirty="0"/>
              <a:t>et doivent donc se </a:t>
            </a:r>
            <a:r>
              <a:rPr lang="fr-FR" sz="2000" b="1" dirty="0">
                <a:solidFill>
                  <a:srgbClr val="943634"/>
                </a:solidFill>
              </a:rPr>
              <a:t>connecter à distance</a:t>
            </a:r>
            <a:r>
              <a:rPr lang="fr-FR" sz="2000" dirty="0"/>
              <a:t> ;</a:t>
            </a:r>
          </a:p>
          <a:p>
            <a:pPr marL="342900" indent="-342900">
              <a:buFont typeface="Arial" panose="020B0604020202020204" pitchFamily="34" charset="0"/>
              <a:buChar char="•"/>
            </a:pPr>
            <a:r>
              <a:rPr lang="fr-FR" sz="2000" dirty="0"/>
              <a:t>Il existe deux catégories principales d’utilisateurs : les </a:t>
            </a:r>
            <a:r>
              <a:rPr lang="fr-FR" sz="2000" b="1" dirty="0">
                <a:solidFill>
                  <a:srgbClr val="943634"/>
                </a:solidFill>
              </a:rPr>
              <a:t>utilisateurs « standard</a:t>
            </a:r>
            <a:r>
              <a:rPr lang="fr-FR" sz="2000" dirty="0">
                <a:solidFill>
                  <a:srgbClr val="943634"/>
                </a:solidFill>
              </a:rPr>
              <a:t> </a:t>
            </a:r>
            <a:r>
              <a:rPr lang="fr-FR" sz="2000" b="1" dirty="0">
                <a:solidFill>
                  <a:srgbClr val="943634"/>
                </a:solidFill>
              </a:rPr>
              <a:t>»</a:t>
            </a:r>
            <a:r>
              <a:rPr lang="fr-FR" sz="2000" dirty="0">
                <a:solidFill>
                  <a:srgbClr val="943634"/>
                </a:solidFill>
              </a:rPr>
              <a:t> </a:t>
            </a:r>
            <a:r>
              <a:rPr lang="fr-FR" sz="2000" dirty="0"/>
              <a:t>et les </a:t>
            </a:r>
            <a:r>
              <a:rPr lang="fr-FR" sz="2000" b="1" dirty="0">
                <a:solidFill>
                  <a:srgbClr val="943634"/>
                </a:solidFill>
              </a:rPr>
              <a:t>administrateurs</a:t>
            </a:r>
            <a:r>
              <a:rPr lang="fr-FR" sz="2000" dirty="0">
                <a:solidFill>
                  <a:srgbClr val="943634"/>
                </a:solidFill>
              </a:rPr>
              <a:t> </a:t>
            </a:r>
            <a:r>
              <a:rPr lang="fr-FR" sz="2000" dirty="0"/>
              <a:t>du S.I. ;</a:t>
            </a:r>
          </a:p>
          <a:p>
            <a:pPr marL="342900" indent="-342900">
              <a:buFont typeface="Arial" panose="020B0604020202020204" pitchFamily="34" charset="0"/>
              <a:buChar char="•"/>
            </a:pPr>
            <a:r>
              <a:rPr lang="fr-FR" sz="2000" dirty="0"/>
              <a:t>Afin de fonctionner, l’entreprise possède également des </a:t>
            </a:r>
            <a:r>
              <a:rPr lang="fr-FR" sz="2000" b="1" dirty="0">
                <a:solidFill>
                  <a:srgbClr val="943634"/>
                </a:solidFill>
              </a:rPr>
              <a:t>serveurs internes</a:t>
            </a:r>
            <a:r>
              <a:rPr lang="fr-FR" sz="2000" b="1" dirty="0">
                <a:solidFill>
                  <a:schemeClr val="tx2"/>
                </a:solidFill>
              </a:rPr>
              <a:t> </a:t>
            </a:r>
            <a:r>
              <a:rPr lang="fr-FR" sz="2000" dirty="0"/>
              <a:t>(comptabilité, wiki, etc.) ;</a:t>
            </a:r>
          </a:p>
          <a:p>
            <a:pPr marL="342900" indent="-342900">
              <a:buFont typeface="Arial" panose="020B0604020202020204" pitchFamily="34" charset="0"/>
              <a:buChar char="•"/>
            </a:pPr>
            <a:r>
              <a:rPr lang="fr-FR" sz="2000" dirty="0"/>
              <a:t>L’entreprise souhaite permettre à ses </a:t>
            </a:r>
            <a:r>
              <a:rPr lang="fr-FR" sz="2000" b="1" dirty="0">
                <a:solidFill>
                  <a:srgbClr val="943634"/>
                </a:solidFill>
              </a:rPr>
              <a:t>visiteurs</a:t>
            </a:r>
            <a:r>
              <a:rPr lang="fr-FR" sz="2000" b="1" dirty="0">
                <a:solidFill>
                  <a:schemeClr val="tx2"/>
                </a:solidFill>
              </a:rPr>
              <a:t> </a:t>
            </a:r>
            <a:r>
              <a:rPr lang="fr-FR" sz="2000" dirty="0"/>
              <a:t>de se connecter en </a:t>
            </a:r>
            <a:r>
              <a:rPr lang="fr-FR" sz="2000" b="1" dirty="0">
                <a:solidFill>
                  <a:srgbClr val="943634"/>
                </a:solidFill>
              </a:rPr>
              <a:t>wifi</a:t>
            </a:r>
            <a:r>
              <a:rPr lang="fr-FR" sz="2000" b="1" dirty="0">
                <a:solidFill>
                  <a:schemeClr val="tx2"/>
                </a:solidFill>
              </a:rPr>
              <a:t> </a:t>
            </a:r>
            <a:r>
              <a:rPr lang="fr-FR" sz="2000" dirty="0"/>
              <a:t>afin de naviguer sur internet.</a:t>
            </a:r>
          </a:p>
          <a:p>
            <a:endParaRPr lang="fr-FR" sz="2000" dirty="0"/>
          </a:p>
          <a:p>
            <a:endParaRPr lang="fr-FR" dirty="0"/>
          </a:p>
        </p:txBody>
      </p:sp>
    </p:spTree>
    <p:extLst>
      <p:ext uri="{BB962C8B-B14F-4D97-AF65-F5344CB8AC3E}">
        <p14:creationId xmlns:p14="http://schemas.microsoft.com/office/powerpoint/2010/main" val="161324391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929B63-9B2A-48AE-B282-2B709AD4D2DA}"/>
              </a:ext>
            </a:extLst>
          </p:cNvPr>
          <p:cNvSpPr>
            <a:spLocks noGrp="1"/>
          </p:cNvSpPr>
          <p:nvPr>
            <p:ph type="title"/>
          </p:nvPr>
        </p:nvSpPr>
        <p:spPr/>
        <p:txBody>
          <a:bodyPr/>
          <a:lstStyle/>
          <a:p>
            <a:r>
              <a:rPr lang="fr-FR" dirty="0"/>
              <a:t>Cas d’étude : sécurisation d’un réseau</a:t>
            </a:r>
          </a:p>
        </p:txBody>
      </p:sp>
      <p:sp>
        <p:nvSpPr>
          <p:cNvPr id="6" name="ZoneTexte 5">
            <a:extLst>
              <a:ext uri="{FF2B5EF4-FFF2-40B4-BE49-F238E27FC236}">
                <a16:creationId xmlns:a16="http://schemas.microsoft.com/office/drawing/2014/main" id="{941DB0BB-9BE5-4E79-860F-D901AE9F6D17}"/>
              </a:ext>
            </a:extLst>
          </p:cNvPr>
          <p:cNvSpPr txBox="1"/>
          <p:nvPr/>
        </p:nvSpPr>
        <p:spPr>
          <a:xfrm>
            <a:off x="2792918" y="5656267"/>
            <a:ext cx="4806822" cy="369332"/>
          </a:xfrm>
          <a:prstGeom prst="rect">
            <a:avLst/>
          </a:prstGeom>
          <a:noFill/>
        </p:spPr>
        <p:txBody>
          <a:bodyPr wrap="square" rtlCol="0">
            <a:spAutoFit/>
          </a:bodyPr>
          <a:lstStyle/>
          <a:p>
            <a:pPr algn="ctr"/>
            <a:r>
              <a:rPr lang="fr-FR" u="sng" dirty="0">
                <a:latin typeface="Arial" panose="020B0604020202020204" pitchFamily="34" charset="0"/>
                <a:cs typeface="Arial" panose="020B0604020202020204" pitchFamily="34" charset="0"/>
              </a:rPr>
              <a:t>Réseau « à plat », avant sécurisation</a:t>
            </a:r>
          </a:p>
        </p:txBody>
      </p:sp>
      <p:pic>
        <p:nvPicPr>
          <p:cNvPr id="7" name="Picture 3">
            <a:extLst>
              <a:ext uri="{FF2B5EF4-FFF2-40B4-BE49-F238E27FC236}">
                <a16:creationId xmlns:a16="http://schemas.microsoft.com/office/drawing/2014/main" id="{0A177533-8849-44B0-9C8A-2A8916395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744" y="2364986"/>
            <a:ext cx="7999169" cy="3291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730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7F34F9-F7CE-4D62-8F8B-2E98B0394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AEC8AF-1896-43A9-BF10-CE06FD254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199BD9-A6EE-4972-BFB5-2AAE28288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BDE6D6D-847E-4E19-ACF5-71590846C682}"/>
              </a:ext>
            </a:extLst>
          </p:cNvPr>
          <p:cNvSpPr>
            <a:spLocks noGrp="1"/>
          </p:cNvSpPr>
          <p:nvPr>
            <p:ph type="title"/>
          </p:nvPr>
        </p:nvSpPr>
        <p:spPr>
          <a:xfrm>
            <a:off x="1324533" y="1066798"/>
            <a:ext cx="3301255" cy="2668172"/>
          </a:xfrm>
        </p:spPr>
        <p:txBody>
          <a:bodyPr anchor="b">
            <a:normAutofit/>
          </a:bodyPr>
          <a:lstStyle/>
          <a:p>
            <a:pPr algn="ctr"/>
            <a:r>
              <a:rPr lang="fr-FR" dirty="0"/>
              <a:t>Culture générale : les principales lois</a:t>
            </a:r>
            <a:endParaRPr lang="fr-FR"/>
          </a:p>
        </p:txBody>
      </p:sp>
      <p:sp>
        <p:nvSpPr>
          <p:cNvPr id="3" name="Espace réservé du contenu 2">
            <a:extLst>
              <a:ext uri="{FF2B5EF4-FFF2-40B4-BE49-F238E27FC236}">
                <a16:creationId xmlns:a16="http://schemas.microsoft.com/office/drawing/2014/main" id="{67E78A24-EA53-4EA9-981C-BEAD8F42F9D3}"/>
              </a:ext>
            </a:extLst>
          </p:cNvPr>
          <p:cNvSpPr>
            <a:spLocks noGrp="1"/>
          </p:cNvSpPr>
          <p:nvPr>
            <p:ph idx="1"/>
          </p:nvPr>
        </p:nvSpPr>
        <p:spPr>
          <a:xfrm>
            <a:off x="5952974" y="1066799"/>
            <a:ext cx="5172227" cy="4696495"/>
          </a:xfrm>
        </p:spPr>
        <p:txBody>
          <a:bodyPr anchor="ctr">
            <a:normAutofit/>
          </a:bodyPr>
          <a:lstStyle/>
          <a:p>
            <a:r>
              <a:rPr lang="fr-FR" dirty="0"/>
              <a:t>Le RGS</a:t>
            </a:r>
          </a:p>
          <a:p>
            <a:pPr marL="342900" indent="-342900">
              <a:buFont typeface="Arial" panose="020B0604020202020204" pitchFamily="34" charset="0"/>
              <a:buChar char="•"/>
            </a:pPr>
            <a:r>
              <a:rPr lang="fr-FR" dirty="0"/>
              <a:t>Le RGS est un cadre défini par l’ANSSI (Agence National de la Sécurité des Systèmes d’Informations) ayant pour objectif d’instaurer la confiance dans les échanges au sein de l’administration et les citoyens</a:t>
            </a:r>
          </a:p>
          <a:p>
            <a:pPr marL="342900" indent="-342900">
              <a:buFont typeface="Arial" panose="020B0604020202020204" pitchFamily="34" charset="0"/>
              <a:buChar char="•"/>
            </a:pPr>
            <a:r>
              <a:rPr lang="fr-FR" dirty="0"/>
              <a:t>En simple : le RGS décrit comment le gouvernement assure la sécurité des données gérées au sein des différents systèmes d’informations de ce dernier.</a:t>
            </a:r>
          </a:p>
          <a:p>
            <a:pPr marL="342900" indent="-342900">
              <a:buFont typeface="Arial" panose="020B0604020202020204" pitchFamily="34" charset="0"/>
              <a:buChar char="•"/>
            </a:pPr>
            <a:endParaRPr lang="fr-FR" dirty="0"/>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41417" y="4244117"/>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41820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589512-BC0A-4FF1-AF25-F7EB82325335}"/>
              </a:ext>
            </a:extLst>
          </p:cNvPr>
          <p:cNvSpPr>
            <a:spLocks noGrp="1"/>
          </p:cNvSpPr>
          <p:nvPr>
            <p:ph type="title"/>
          </p:nvPr>
        </p:nvSpPr>
        <p:spPr/>
        <p:txBody>
          <a:bodyPr/>
          <a:lstStyle/>
          <a:p>
            <a:r>
              <a:rPr lang="fr-FR" dirty="0"/>
              <a:t>Cas d’étude : sécurisation d’un réseau</a:t>
            </a:r>
          </a:p>
        </p:txBody>
      </p:sp>
      <p:grpSp>
        <p:nvGrpSpPr>
          <p:cNvPr id="4" name="Groupe 3">
            <a:extLst>
              <a:ext uri="{FF2B5EF4-FFF2-40B4-BE49-F238E27FC236}">
                <a16:creationId xmlns:a16="http://schemas.microsoft.com/office/drawing/2014/main" id="{A2D74093-96FC-4181-B8EA-B4F70AF69BAC}"/>
              </a:ext>
            </a:extLst>
          </p:cNvPr>
          <p:cNvGrpSpPr/>
          <p:nvPr/>
        </p:nvGrpSpPr>
        <p:grpSpPr>
          <a:xfrm>
            <a:off x="1028700" y="995640"/>
            <a:ext cx="9067800" cy="4905886"/>
            <a:chOff x="38100" y="1124744"/>
            <a:chExt cx="9067800" cy="4905886"/>
          </a:xfrm>
        </p:grpSpPr>
        <p:pic>
          <p:nvPicPr>
            <p:cNvPr id="5" name="Picture 2">
              <a:extLst>
                <a:ext uri="{FF2B5EF4-FFF2-40B4-BE49-F238E27FC236}">
                  <a16:creationId xmlns:a16="http://schemas.microsoft.com/office/drawing/2014/main" id="{0B8BD225-063F-4184-877D-DE58F9581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1124744"/>
              <a:ext cx="9067800" cy="481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ZoneTexte 5">
              <a:extLst>
                <a:ext uri="{FF2B5EF4-FFF2-40B4-BE49-F238E27FC236}">
                  <a16:creationId xmlns:a16="http://schemas.microsoft.com/office/drawing/2014/main" id="{3DC38EBC-AF3C-4146-903D-BFA19FA56F08}"/>
                </a:ext>
              </a:extLst>
            </p:cNvPr>
            <p:cNvSpPr txBox="1"/>
            <p:nvPr/>
          </p:nvSpPr>
          <p:spPr>
            <a:xfrm>
              <a:off x="431540" y="5384299"/>
              <a:ext cx="1512168" cy="646331"/>
            </a:xfrm>
            <a:prstGeom prst="rect">
              <a:avLst/>
            </a:prstGeom>
            <a:noFill/>
          </p:spPr>
          <p:txBody>
            <a:bodyPr wrap="square" rtlCol="0">
              <a:spAutoFit/>
            </a:bodyPr>
            <a:lstStyle/>
            <a:p>
              <a:pPr algn="ctr"/>
              <a:r>
                <a:rPr lang="fr-FR" dirty="0"/>
                <a:t>La DMZ est maintenant ici</a:t>
              </a:r>
            </a:p>
          </p:txBody>
        </p:sp>
        <p:cxnSp>
          <p:nvCxnSpPr>
            <p:cNvPr id="7" name="Connecteur droit avec flèche 6">
              <a:extLst>
                <a:ext uri="{FF2B5EF4-FFF2-40B4-BE49-F238E27FC236}">
                  <a16:creationId xmlns:a16="http://schemas.microsoft.com/office/drawing/2014/main" id="{DE10CC02-DF88-47CA-A28D-AD32FAB3B007}"/>
                </a:ext>
              </a:extLst>
            </p:cNvPr>
            <p:cNvCxnSpPr/>
            <p:nvPr/>
          </p:nvCxnSpPr>
          <p:spPr>
            <a:xfrm>
              <a:off x="1691680" y="5682784"/>
              <a:ext cx="1080120" cy="1"/>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Forme libre 9">
              <a:extLst>
                <a:ext uri="{FF2B5EF4-FFF2-40B4-BE49-F238E27FC236}">
                  <a16:creationId xmlns:a16="http://schemas.microsoft.com/office/drawing/2014/main" id="{90F7E267-4F0C-476E-9029-277E3C0A12FD}"/>
                </a:ext>
              </a:extLst>
            </p:cNvPr>
            <p:cNvSpPr/>
            <p:nvPr/>
          </p:nvSpPr>
          <p:spPr>
            <a:xfrm>
              <a:off x="1133475" y="3741764"/>
              <a:ext cx="4891492" cy="725461"/>
            </a:xfrm>
            <a:custGeom>
              <a:avLst/>
              <a:gdLst>
                <a:gd name="connsiteX0" fmla="*/ 0 w 4891492"/>
                <a:gd name="connsiteY0" fmla="*/ 725461 h 725461"/>
                <a:gd name="connsiteX1" fmla="*/ 838200 w 4891492"/>
                <a:gd name="connsiteY1" fmla="*/ 68236 h 725461"/>
                <a:gd name="connsiteX2" fmla="*/ 1762125 w 4891492"/>
                <a:gd name="connsiteY2" fmla="*/ 20611 h 725461"/>
                <a:gd name="connsiteX3" fmla="*/ 3028950 w 4891492"/>
                <a:gd name="connsiteY3" fmla="*/ 39661 h 725461"/>
                <a:gd name="connsiteX4" fmla="*/ 4533900 w 4891492"/>
                <a:gd name="connsiteY4" fmla="*/ 39661 h 725461"/>
                <a:gd name="connsiteX5" fmla="*/ 4867275 w 4891492"/>
                <a:gd name="connsiteY5" fmla="*/ 39661 h 725461"/>
                <a:gd name="connsiteX6" fmla="*/ 4762500 w 4891492"/>
                <a:gd name="connsiteY6" fmla="*/ 163486 h 725461"/>
                <a:gd name="connsiteX7" fmla="*/ 3943350 w 4891492"/>
                <a:gd name="connsiteY7" fmla="*/ 153961 h 725461"/>
                <a:gd name="connsiteX8" fmla="*/ 2933700 w 4891492"/>
                <a:gd name="connsiteY8" fmla="*/ 153961 h 725461"/>
                <a:gd name="connsiteX9" fmla="*/ 2447925 w 4891492"/>
                <a:gd name="connsiteY9" fmla="*/ 163486 h 725461"/>
                <a:gd name="connsiteX10" fmla="*/ 2362200 w 4891492"/>
                <a:gd name="connsiteY10" fmla="*/ 487336 h 725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91492" h="725461">
                  <a:moveTo>
                    <a:pt x="0" y="725461"/>
                  </a:moveTo>
                  <a:cubicBezTo>
                    <a:pt x="272256" y="455586"/>
                    <a:pt x="544512" y="185711"/>
                    <a:pt x="838200" y="68236"/>
                  </a:cubicBezTo>
                  <a:cubicBezTo>
                    <a:pt x="1131888" y="-49239"/>
                    <a:pt x="1762125" y="20611"/>
                    <a:pt x="1762125" y="20611"/>
                  </a:cubicBezTo>
                  <a:lnTo>
                    <a:pt x="3028950" y="39661"/>
                  </a:lnTo>
                  <a:lnTo>
                    <a:pt x="4533900" y="39661"/>
                  </a:lnTo>
                  <a:cubicBezTo>
                    <a:pt x="4840287" y="39661"/>
                    <a:pt x="4829175" y="19024"/>
                    <a:pt x="4867275" y="39661"/>
                  </a:cubicBezTo>
                  <a:cubicBezTo>
                    <a:pt x="4905375" y="60298"/>
                    <a:pt x="4916488" y="144436"/>
                    <a:pt x="4762500" y="163486"/>
                  </a:cubicBezTo>
                  <a:cubicBezTo>
                    <a:pt x="4608513" y="182536"/>
                    <a:pt x="3943350" y="153961"/>
                    <a:pt x="3943350" y="153961"/>
                  </a:cubicBezTo>
                  <a:lnTo>
                    <a:pt x="2933700" y="153961"/>
                  </a:lnTo>
                  <a:cubicBezTo>
                    <a:pt x="2684463" y="155548"/>
                    <a:pt x="2543175" y="107923"/>
                    <a:pt x="2447925" y="163486"/>
                  </a:cubicBezTo>
                  <a:cubicBezTo>
                    <a:pt x="2352675" y="219048"/>
                    <a:pt x="2357437" y="353192"/>
                    <a:pt x="2362200" y="487336"/>
                  </a:cubicBezTo>
                </a:path>
              </a:pathLst>
            </a:custGeom>
            <a:noFill/>
            <a:ln w="38100">
              <a:solidFill>
                <a:schemeClr val="accent1">
                  <a:lumMod val="60000"/>
                  <a:lumOff val="40000"/>
                </a:schemeClr>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10">
              <a:extLst>
                <a:ext uri="{FF2B5EF4-FFF2-40B4-BE49-F238E27FC236}">
                  <a16:creationId xmlns:a16="http://schemas.microsoft.com/office/drawing/2014/main" id="{176E9848-C127-4EBA-BA98-75486E0068FB}"/>
                </a:ext>
              </a:extLst>
            </p:cNvPr>
            <p:cNvSpPr/>
            <p:nvPr/>
          </p:nvSpPr>
          <p:spPr>
            <a:xfrm>
              <a:off x="3710548" y="3162300"/>
              <a:ext cx="2475636" cy="1114425"/>
            </a:xfrm>
            <a:custGeom>
              <a:avLst/>
              <a:gdLst>
                <a:gd name="connsiteX0" fmla="*/ 13727 w 2475636"/>
                <a:gd name="connsiteY0" fmla="*/ 1114425 h 1114425"/>
                <a:gd name="connsiteX1" fmla="*/ 32777 w 2475636"/>
                <a:gd name="connsiteY1" fmla="*/ 885825 h 1114425"/>
                <a:gd name="connsiteX2" fmla="*/ 299477 w 2475636"/>
                <a:gd name="connsiteY2" fmla="*/ 828675 h 1114425"/>
                <a:gd name="connsiteX3" fmla="*/ 1728227 w 2475636"/>
                <a:gd name="connsiteY3" fmla="*/ 876300 h 1114425"/>
                <a:gd name="connsiteX4" fmla="*/ 2375927 w 2475636"/>
                <a:gd name="connsiteY4" fmla="*/ 828675 h 1114425"/>
                <a:gd name="connsiteX5" fmla="*/ 2433077 w 2475636"/>
                <a:gd name="connsiteY5" fmla="*/ 533400 h 1114425"/>
                <a:gd name="connsiteX6" fmla="*/ 1975877 w 2475636"/>
                <a:gd name="connsiteY6" fmla="*/ 495300 h 1114425"/>
                <a:gd name="connsiteX7" fmla="*/ 690002 w 2475636"/>
                <a:gd name="connsiteY7" fmla="*/ 485775 h 1114425"/>
                <a:gd name="connsiteX8" fmla="*/ 499502 w 2475636"/>
                <a:gd name="connsiteY8" fmla="*/ 447675 h 1114425"/>
                <a:gd name="connsiteX9" fmla="*/ 461402 w 2475636"/>
                <a:gd name="connsiteY9" fmla="*/ 0 h 111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5636" h="1114425">
                  <a:moveTo>
                    <a:pt x="13727" y="1114425"/>
                  </a:moveTo>
                  <a:cubicBezTo>
                    <a:pt x="-561" y="1023937"/>
                    <a:pt x="-14848" y="933450"/>
                    <a:pt x="32777" y="885825"/>
                  </a:cubicBezTo>
                  <a:cubicBezTo>
                    <a:pt x="80402" y="838200"/>
                    <a:pt x="16902" y="830262"/>
                    <a:pt x="299477" y="828675"/>
                  </a:cubicBezTo>
                  <a:cubicBezTo>
                    <a:pt x="582052" y="827087"/>
                    <a:pt x="1382152" y="876300"/>
                    <a:pt x="1728227" y="876300"/>
                  </a:cubicBezTo>
                  <a:cubicBezTo>
                    <a:pt x="2074302" y="876300"/>
                    <a:pt x="2258452" y="885825"/>
                    <a:pt x="2375927" y="828675"/>
                  </a:cubicBezTo>
                  <a:cubicBezTo>
                    <a:pt x="2493402" y="771525"/>
                    <a:pt x="2499752" y="588962"/>
                    <a:pt x="2433077" y="533400"/>
                  </a:cubicBezTo>
                  <a:cubicBezTo>
                    <a:pt x="2366402" y="477838"/>
                    <a:pt x="2266389" y="503237"/>
                    <a:pt x="1975877" y="495300"/>
                  </a:cubicBezTo>
                  <a:cubicBezTo>
                    <a:pt x="1685365" y="487363"/>
                    <a:pt x="936064" y="493712"/>
                    <a:pt x="690002" y="485775"/>
                  </a:cubicBezTo>
                  <a:cubicBezTo>
                    <a:pt x="443940" y="477838"/>
                    <a:pt x="537602" y="528637"/>
                    <a:pt x="499502" y="447675"/>
                  </a:cubicBezTo>
                  <a:cubicBezTo>
                    <a:pt x="461402" y="366712"/>
                    <a:pt x="461402" y="0"/>
                    <a:pt x="461402" y="0"/>
                  </a:cubicBezTo>
                </a:path>
              </a:pathLst>
            </a:custGeom>
            <a:noFill/>
            <a:ln w="38100">
              <a:solidFill>
                <a:schemeClr val="accent1">
                  <a:lumMod val="60000"/>
                  <a:lumOff val="40000"/>
                </a:schemeClr>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0" name="ZoneTexte 9">
            <a:extLst>
              <a:ext uri="{FF2B5EF4-FFF2-40B4-BE49-F238E27FC236}">
                <a16:creationId xmlns:a16="http://schemas.microsoft.com/office/drawing/2014/main" id="{AE632345-DEF8-497E-BA54-B5A55756BBA3}"/>
              </a:ext>
            </a:extLst>
          </p:cNvPr>
          <p:cNvSpPr txBox="1"/>
          <p:nvPr/>
        </p:nvSpPr>
        <p:spPr>
          <a:xfrm>
            <a:off x="1602160" y="5764768"/>
            <a:ext cx="7611976" cy="369332"/>
          </a:xfrm>
          <a:prstGeom prst="rect">
            <a:avLst/>
          </a:prstGeom>
          <a:noFill/>
        </p:spPr>
        <p:txBody>
          <a:bodyPr wrap="square" rtlCol="0">
            <a:spAutoFit/>
          </a:bodyPr>
          <a:lstStyle/>
          <a:p>
            <a:pPr algn="ctr"/>
            <a:r>
              <a:rPr lang="fr-FR" dirty="0"/>
              <a:t>Réseau avec un proxy et un reverse-proxy en coupure des flux de/vers Internet.</a:t>
            </a:r>
          </a:p>
        </p:txBody>
      </p:sp>
    </p:spTree>
    <p:extLst>
      <p:ext uri="{BB962C8B-B14F-4D97-AF65-F5344CB8AC3E}">
        <p14:creationId xmlns:p14="http://schemas.microsoft.com/office/powerpoint/2010/main" val="219027898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0F7875D-143B-48D2-81A8-5FDAF5EE5EF6}"/>
              </a:ext>
            </a:extLst>
          </p:cNvPr>
          <p:cNvSpPr>
            <a:spLocks noGrp="1"/>
          </p:cNvSpPr>
          <p:nvPr>
            <p:ph type="ctrTitle"/>
          </p:nvPr>
        </p:nvSpPr>
        <p:spPr/>
        <p:txBody>
          <a:bodyPr/>
          <a:lstStyle/>
          <a:p>
            <a:r>
              <a:rPr lang="fr-FR" dirty="0"/>
              <a:t>Sécuriser les terminaux</a:t>
            </a:r>
          </a:p>
        </p:txBody>
      </p:sp>
      <p:sp>
        <p:nvSpPr>
          <p:cNvPr id="5" name="Sous-titre 4">
            <a:extLst>
              <a:ext uri="{FF2B5EF4-FFF2-40B4-BE49-F238E27FC236}">
                <a16:creationId xmlns:a16="http://schemas.microsoft.com/office/drawing/2014/main" id="{4FAB27F9-818D-4337-A9FA-D6EEE386D0EF}"/>
              </a:ext>
            </a:extLst>
          </p:cNvPr>
          <p:cNvSpPr>
            <a:spLocks noGrp="1"/>
          </p:cNvSpPr>
          <p:nvPr>
            <p:ph type="subTitle" idx="1"/>
          </p:nvPr>
        </p:nvSpPr>
        <p:spPr/>
        <p:txBody>
          <a:bodyPr>
            <a:normAutofit fontScale="85000" lnSpcReduction="20000"/>
          </a:bodyPr>
          <a:lstStyle/>
          <a:p>
            <a:r>
              <a:rPr lang="fr-FR" dirty="0"/>
              <a:t>Choisir les applications</a:t>
            </a:r>
          </a:p>
          <a:p>
            <a:r>
              <a:rPr lang="fr-FR" dirty="0"/>
              <a:t>Mises à jours logicielles et systèmes</a:t>
            </a:r>
          </a:p>
          <a:p>
            <a:r>
              <a:rPr lang="fr-FR" dirty="0"/>
              <a:t>Protection antivirale</a:t>
            </a:r>
          </a:p>
        </p:txBody>
      </p:sp>
    </p:spTree>
    <p:extLst>
      <p:ext uri="{BB962C8B-B14F-4D97-AF65-F5344CB8AC3E}">
        <p14:creationId xmlns:p14="http://schemas.microsoft.com/office/powerpoint/2010/main" val="32446377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F8966C-29F9-4AE7-8E45-6DF5E62FB27E}"/>
              </a:ext>
            </a:extLst>
          </p:cNvPr>
          <p:cNvSpPr>
            <a:spLocks noGrp="1"/>
          </p:cNvSpPr>
          <p:nvPr>
            <p:ph type="title"/>
          </p:nvPr>
        </p:nvSpPr>
        <p:spPr/>
        <p:txBody>
          <a:bodyPr/>
          <a:lstStyle/>
          <a:p>
            <a:r>
              <a:rPr lang="fr-FR" dirty="0"/>
              <a:t>Choisir les applications</a:t>
            </a:r>
          </a:p>
        </p:txBody>
      </p:sp>
      <p:sp>
        <p:nvSpPr>
          <p:cNvPr id="3" name="Espace réservé du contenu 2">
            <a:extLst>
              <a:ext uri="{FF2B5EF4-FFF2-40B4-BE49-F238E27FC236}">
                <a16:creationId xmlns:a16="http://schemas.microsoft.com/office/drawing/2014/main" id="{530E0B97-C3C6-4350-92FD-B6DC059F94F9}"/>
              </a:ext>
            </a:extLst>
          </p:cNvPr>
          <p:cNvSpPr>
            <a:spLocks noGrp="1"/>
          </p:cNvSpPr>
          <p:nvPr>
            <p:ph idx="1"/>
          </p:nvPr>
        </p:nvSpPr>
        <p:spPr/>
        <p:txBody>
          <a:bodyPr>
            <a:normAutofit lnSpcReduction="10000"/>
          </a:bodyPr>
          <a:lstStyle/>
          <a:p>
            <a:pPr marL="342900" indent="-342900" eaLnBrk="1" hangingPunct="1">
              <a:buFont typeface="Arial" panose="020B0604020202020204" pitchFamily="34" charset="0"/>
              <a:buChar char="•"/>
            </a:pPr>
            <a:r>
              <a:rPr lang="fr-FR" altLang="fr-FR" sz="2000" dirty="0"/>
              <a:t>Pourquoi faut-il être vigilant concernant les logiciels téléchargeables ? </a:t>
            </a:r>
          </a:p>
          <a:p>
            <a:pPr marL="617220" lvl="1" indent="-342900"/>
            <a:r>
              <a:rPr lang="fr-FR" altLang="fr-FR" dirty="0"/>
              <a:t>On ne connait pas forcément ni l’auteur, ni le site hébergeant ce logiciel</a:t>
            </a:r>
          </a:p>
          <a:p>
            <a:pPr marL="617220" lvl="1" indent="-342900"/>
            <a:r>
              <a:rPr lang="fr-FR" altLang="fr-FR" sz="1800" dirty="0"/>
              <a:t>Certains escrocs sont spécialisés dans la fourniture de chevaux de Troie : un malware est fourni avec le logiciel, dont l’objectif peut être de récupérer login, mot de passe, numéro de carte bancaire.</a:t>
            </a:r>
            <a:endParaRPr lang="fr-FR" dirty="0"/>
          </a:p>
          <a:p>
            <a:pPr marL="342900" indent="-342900" eaLnBrk="1" hangingPunct="1">
              <a:buFont typeface="Arial" panose="020B0604020202020204" pitchFamily="34" charset="0"/>
              <a:buChar char="•"/>
            </a:pPr>
            <a:r>
              <a:rPr lang="fr-FR" altLang="fr-FR" sz="2000" dirty="0"/>
              <a:t>Préférer des sources « sûres »</a:t>
            </a:r>
          </a:p>
          <a:p>
            <a:pPr marL="617220" lvl="1" indent="-342900"/>
            <a:r>
              <a:rPr lang="fr-FR" altLang="fr-FR" dirty="0"/>
              <a:t>Utiliser des sources « de confiance » pour télécharger les logiciels ;</a:t>
            </a:r>
          </a:p>
          <a:p>
            <a:pPr marL="617220" lvl="1" indent="-342900"/>
            <a:r>
              <a:rPr lang="fr-FR" altLang="fr-FR" dirty="0"/>
              <a:t>Sous Android : interdire le téléchargement d’application depuis des sources inconnues.</a:t>
            </a:r>
          </a:p>
          <a:p>
            <a:pPr marL="617220" lvl="1" indent="-342900"/>
            <a:r>
              <a:rPr lang="fr-FR" altLang="fr-FR" dirty="0"/>
              <a:t>Utiliser les sites officiels (site de l’éditeur) pour les téléchargements. </a:t>
            </a:r>
          </a:p>
          <a:p>
            <a:pPr marL="342900" indent="-342900" eaLnBrk="1" hangingPunct="1">
              <a:buFont typeface="Arial" panose="020B0604020202020204" pitchFamily="34" charset="0"/>
              <a:buChar char="•"/>
              <a:defRPr/>
            </a:pPr>
            <a:r>
              <a:rPr lang="fr-FR" altLang="fr-FR" sz="2000" dirty="0"/>
              <a:t>Vérifier la signature d’un logiciel</a:t>
            </a:r>
          </a:p>
          <a:p>
            <a:pPr marL="617220" lvl="1" indent="-342900">
              <a:defRPr/>
            </a:pPr>
            <a:r>
              <a:rPr lang="fr-FR" altLang="fr-FR" dirty="0"/>
              <a:t>recalculer la signature du fichier téléchargé avec la signature (checksum) indiquée sur le site, et comparer.</a:t>
            </a:r>
          </a:p>
        </p:txBody>
      </p:sp>
    </p:spTree>
    <p:extLst>
      <p:ext uri="{BB962C8B-B14F-4D97-AF65-F5344CB8AC3E}">
        <p14:creationId xmlns:p14="http://schemas.microsoft.com/office/powerpoint/2010/main" val="207052748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F8E7DF-FF85-4DE8-AC8D-1DFA7190A570}"/>
              </a:ext>
            </a:extLst>
          </p:cNvPr>
          <p:cNvSpPr>
            <a:spLocks noGrp="1"/>
          </p:cNvSpPr>
          <p:nvPr>
            <p:ph type="title"/>
          </p:nvPr>
        </p:nvSpPr>
        <p:spPr/>
        <p:txBody>
          <a:bodyPr/>
          <a:lstStyle/>
          <a:p>
            <a:r>
              <a:rPr lang="fr-FR" dirty="0"/>
              <a:t>Choisir les applications</a:t>
            </a:r>
          </a:p>
        </p:txBody>
      </p:sp>
      <p:sp>
        <p:nvSpPr>
          <p:cNvPr id="3" name="Espace réservé du contenu 2">
            <a:extLst>
              <a:ext uri="{FF2B5EF4-FFF2-40B4-BE49-F238E27FC236}">
                <a16:creationId xmlns:a16="http://schemas.microsoft.com/office/drawing/2014/main" id="{EEE90BC2-D9FE-44F7-9320-723E2CEE4175}"/>
              </a:ext>
            </a:extLst>
          </p:cNvPr>
          <p:cNvSpPr>
            <a:spLocks noGrp="1"/>
          </p:cNvSpPr>
          <p:nvPr>
            <p:ph idx="1"/>
          </p:nvPr>
        </p:nvSpPr>
        <p:spPr/>
        <p:txBody>
          <a:bodyPr/>
          <a:lstStyle/>
          <a:p>
            <a:pPr marL="342900" indent="-342900" eaLnBrk="1" hangingPunct="1">
              <a:buFont typeface="Arial" panose="020B0604020202020204" pitchFamily="34" charset="0"/>
              <a:buChar char="•"/>
              <a:defRPr/>
            </a:pPr>
            <a:r>
              <a:rPr lang="fr-FR" altLang="fr-FR" sz="2000" dirty="0"/>
              <a:t>« Crack » logiciels</a:t>
            </a:r>
          </a:p>
          <a:p>
            <a:pPr marL="617220" lvl="1" indent="-342900">
              <a:defRPr/>
            </a:pPr>
            <a:r>
              <a:rPr lang="fr-FR" altLang="fr-FR" dirty="0"/>
              <a:t>les sites proposant les « cracks » ou clés gratuites pour les logiciels payants sont souvent truffés de logiciels malveillants ;</a:t>
            </a:r>
          </a:p>
          <a:p>
            <a:pPr marL="617220" lvl="1" indent="-342900">
              <a:defRPr/>
            </a:pPr>
            <a:r>
              <a:rPr lang="fr-FR" altLang="fr-FR" dirty="0"/>
              <a:t>les versions « crackées » de logiciels contiennent souvent des logiciels malveillants.</a:t>
            </a:r>
          </a:p>
          <a:p>
            <a:pPr marL="457200" lvl="1" indent="0" eaLnBrk="1" hangingPunct="1">
              <a:buNone/>
              <a:defRPr/>
            </a:pPr>
            <a:endParaRPr lang="fr-FR" altLang="fr-FR" dirty="0"/>
          </a:p>
          <a:p>
            <a:pPr marL="342900" indent="-342900" eaLnBrk="1" hangingPunct="1">
              <a:buFont typeface="Arial" panose="020B0604020202020204" pitchFamily="34" charset="0"/>
              <a:buChar char="•"/>
              <a:defRPr/>
            </a:pPr>
            <a:r>
              <a:rPr lang="fr-FR" altLang="fr-FR" sz="2000" dirty="0"/>
              <a:t>Les logiciels gratuits</a:t>
            </a:r>
          </a:p>
          <a:p>
            <a:pPr marL="617220" lvl="1" indent="-342900">
              <a:defRPr/>
            </a:pPr>
            <a:r>
              <a:rPr lang="fr-FR" dirty="0" err="1"/>
              <a:t>SnapDo</a:t>
            </a:r>
            <a:r>
              <a:rPr lang="fr-FR" dirty="0"/>
              <a:t> est un pirate de navigateur qui infiltre les navigateurs Internet (Internet Explorer, Google Chrome, et Mozilla Firefox) via des téléchargements de logiciels gratuits. </a:t>
            </a:r>
            <a:endParaRPr lang="fr-FR" altLang="fr-FR" dirty="0"/>
          </a:p>
          <a:p>
            <a:endParaRPr lang="fr-FR" dirty="0"/>
          </a:p>
        </p:txBody>
      </p:sp>
    </p:spTree>
    <p:extLst>
      <p:ext uri="{BB962C8B-B14F-4D97-AF65-F5344CB8AC3E}">
        <p14:creationId xmlns:p14="http://schemas.microsoft.com/office/powerpoint/2010/main" val="149921535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50B056-E90A-4F6A-B663-91CBE936F2F7}"/>
              </a:ext>
            </a:extLst>
          </p:cNvPr>
          <p:cNvSpPr>
            <a:spLocks noGrp="1"/>
          </p:cNvSpPr>
          <p:nvPr>
            <p:ph type="title"/>
          </p:nvPr>
        </p:nvSpPr>
        <p:spPr/>
        <p:txBody>
          <a:bodyPr/>
          <a:lstStyle/>
          <a:p>
            <a:r>
              <a:rPr lang="fr-FR" dirty="0"/>
              <a:t>Mises à jour logicielles et systèmes</a:t>
            </a:r>
          </a:p>
        </p:txBody>
      </p:sp>
      <p:sp>
        <p:nvSpPr>
          <p:cNvPr id="3" name="Espace réservé du contenu 2">
            <a:extLst>
              <a:ext uri="{FF2B5EF4-FFF2-40B4-BE49-F238E27FC236}">
                <a16:creationId xmlns:a16="http://schemas.microsoft.com/office/drawing/2014/main" id="{226A22BF-81A9-4351-BC88-98EB168D0A16}"/>
              </a:ext>
            </a:extLst>
          </p:cNvPr>
          <p:cNvSpPr>
            <a:spLocks noGrp="1"/>
          </p:cNvSpPr>
          <p:nvPr>
            <p:ph idx="1"/>
          </p:nvPr>
        </p:nvSpPr>
        <p:spPr/>
        <p:txBody>
          <a:bodyPr>
            <a:normAutofit/>
          </a:bodyPr>
          <a:lstStyle/>
          <a:p>
            <a:pPr marL="342900" indent="-342900" eaLnBrk="1" hangingPunct="1">
              <a:buFont typeface="Arial" panose="020B0604020202020204" pitchFamily="34" charset="0"/>
              <a:buChar char="•"/>
            </a:pPr>
            <a:r>
              <a:rPr lang="fr-FR" altLang="fr-FR" sz="2000" dirty="0"/>
              <a:t>Rôle : apporter des corrections à un(e) logiciel/application afin de corriger un dysfonctionnement ou une vulnérabilité </a:t>
            </a:r>
          </a:p>
          <a:p>
            <a:pPr marL="617220" lvl="1" indent="-342900"/>
            <a:r>
              <a:rPr lang="fr-FR" altLang="fr-FR" dirty="0"/>
              <a:t>Les mises à jour s’appliquent : aux applications, aux systèmes d’exploitation, etc.</a:t>
            </a:r>
          </a:p>
          <a:p>
            <a:pPr lvl="2" eaLnBrk="1" hangingPunct="1"/>
            <a:endParaRPr lang="fr-FR" altLang="fr-FR" sz="1400" dirty="0"/>
          </a:p>
          <a:p>
            <a:pPr lvl="2" eaLnBrk="1" hangingPunct="1"/>
            <a:endParaRPr lang="fr-FR" altLang="fr-FR" sz="1400" dirty="0"/>
          </a:p>
          <a:p>
            <a:pPr marL="342900" indent="-342900">
              <a:buFont typeface="Arial" panose="020B0604020202020204" pitchFamily="34" charset="0"/>
              <a:buChar char="•"/>
            </a:pPr>
            <a:r>
              <a:rPr lang="fr-FR" dirty="0"/>
              <a:t>En entreprise, les mises à jour s’effectuent de manière centralisée </a:t>
            </a:r>
          </a:p>
          <a:p>
            <a:pPr marL="617220" lvl="1" indent="-342900"/>
            <a:r>
              <a:rPr lang="fr-FR" dirty="0"/>
              <a:t>Téléchargement sur des serveurs dédiés exemple serveur WSUS pour Windows ;</a:t>
            </a:r>
          </a:p>
          <a:p>
            <a:pPr marL="617220" lvl="1" indent="-342900"/>
            <a:r>
              <a:rPr lang="fr-FR" dirty="0"/>
              <a:t>Déploiement et observation sur des machines de test ;</a:t>
            </a:r>
          </a:p>
          <a:p>
            <a:pPr marL="617220" lvl="1" indent="-342900"/>
            <a:r>
              <a:rPr lang="fr-FR" dirty="0"/>
              <a:t>Sauvegarde des machines de production ;</a:t>
            </a:r>
          </a:p>
          <a:p>
            <a:pPr marL="617220" lvl="1" indent="-342900"/>
            <a:r>
              <a:rPr lang="fr-FR" dirty="0"/>
              <a:t>Déploiement sur les machines de production.</a:t>
            </a:r>
          </a:p>
        </p:txBody>
      </p:sp>
    </p:spTree>
    <p:extLst>
      <p:ext uri="{BB962C8B-B14F-4D97-AF65-F5344CB8AC3E}">
        <p14:creationId xmlns:p14="http://schemas.microsoft.com/office/powerpoint/2010/main" val="90749561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D92B86-9999-4F46-BAA2-5CD9882DEB35}"/>
              </a:ext>
            </a:extLst>
          </p:cNvPr>
          <p:cNvSpPr>
            <a:spLocks noGrp="1"/>
          </p:cNvSpPr>
          <p:nvPr>
            <p:ph type="title"/>
          </p:nvPr>
        </p:nvSpPr>
        <p:spPr/>
        <p:txBody>
          <a:bodyPr/>
          <a:lstStyle/>
          <a:p>
            <a:r>
              <a:rPr lang="fr-FR" dirty="0"/>
              <a:t>Mises à jour logicielles et systèmes</a:t>
            </a:r>
          </a:p>
        </p:txBody>
      </p:sp>
      <p:sp>
        <p:nvSpPr>
          <p:cNvPr id="3" name="Espace réservé du contenu 2">
            <a:extLst>
              <a:ext uri="{FF2B5EF4-FFF2-40B4-BE49-F238E27FC236}">
                <a16:creationId xmlns:a16="http://schemas.microsoft.com/office/drawing/2014/main" id="{7043653E-A9C2-49A5-B457-E2B8998950E9}"/>
              </a:ext>
            </a:extLst>
          </p:cNvPr>
          <p:cNvSpPr>
            <a:spLocks noGrp="1"/>
          </p:cNvSpPr>
          <p:nvPr>
            <p:ph idx="1"/>
          </p:nvPr>
        </p:nvSpPr>
        <p:spPr/>
        <p:txBody>
          <a:bodyPr/>
          <a:lstStyle/>
          <a:p>
            <a:pPr marL="342900" indent="-342900">
              <a:buFont typeface="Arial" panose="020B0604020202020204" pitchFamily="34" charset="0"/>
              <a:buChar char="•"/>
            </a:pPr>
            <a:r>
              <a:rPr lang="fr-FR" dirty="0"/>
              <a:t>Les mises à jour ne concernent pas que le système d’exploitation : tous les logiciels peuvent présenter des failles et doivent être mis à jour régulièrement également ;</a:t>
            </a:r>
          </a:p>
          <a:p>
            <a:pPr marL="617220" lvl="1" indent="-342900"/>
            <a:r>
              <a:rPr lang="fr-FR" dirty="0"/>
              <a:t>Flash, </a:t>
            </a:r>
            <a:r>
              <a:rPr lang="fr-FR" dirty="0" err="1"/>
              <a:t>Shockwave</a:t>
            </a:r>
            <a:r>
              <a:rPr lang="fr-FR" dirty="0"/>
              <a:t>, Javascript, les lecteurs PDF sont connus pour nécessiter des mises à jour régulières</a:t>
            </a:r>
          </a:p>
          <a:p>
            <a:pPr lvl="1" indent="0">
              <a:buNone/>
            </a:pPr>
            <a:endParaRPr lang="fr-FR" dirty="0"/>
          </a:p>
          <a:p>
            <a:pPr marL="342900" indent="-342900">
              <a:buFont typeface="Arial" panose="020B0604020202020204" pitchFamily="34" charset="0"/>
              <a:buChar char="•"/>
            </a:pPr>
            <a:r>
              <a:rPr lang="fr-FR" dirty="0"/>
              <a:t>La plupart des logiciels ont une option qui permet une « mise à jour automatique », il est recommandé de l’activer.</a:t>
            </a:r>
          </a:p>
          <a:p>
            <a:endParaRPr lang="fr-FR" dirty="0"/>
          </a:p>
          <a:p>
            <a:pPr marL="342900" indent="-342900">
              <a:buFont typeface="Arial" panose="020B0604020202020204" pitchFamily="34" charset="0"/>
              <a:buChar char="•"/>
            </a:pPr>
            <a:r>
              <a:rPr lang="fr-FR" dirty="0"/>
              <a:t>Attention en entreprise, c’est à l’administrateur de planifier et valider les mises à jour (cela inclut notamment des tests préalables de non régression).</a:t>
            </a:r>
          </a:p>
          <a:p>
            <a:endParaRPr lang="fr-FR" dirty="0"/>
          </a:p>
        </p:txBody>
      </p:sp>
    </p:spTree>
    <p:extLst>
      <p:ext uri="{BB962C8B-B14F-4D97-AF65-F5344CB8AC3E}">
        <p14:creationId xmlns:p14="http://schemas.microsoft.com/office/powerpoint/2010/main" val="142131494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B77B03-83B8-4B18-91E2-F28E6B19A082}"/>
              </a:ext>
            </a:extLst>
          </p:cNvPr>
          <p:cNvSpPr>
            <a:spLocks noGrp="1"/>
          </p:cNvSpPr>
          <p:nvPr>
            <p:ph type="title"/>
          </p:nvPr>
        </p:nvSpPr>
        <p:spPr/>
        <p:txBody>
          <a:bodyPr/>
          <a:lstStyle/>
          <a:p>
            <a:r>
              <a:rPr lang="fr-FR" dirty="0"/>
              <a:t>Anti-virus / Anti-Spyware / Anti-Malware</a:t>
            </a:r>
          </a:p>
        </p:txBody>
      </p:sp>
      <p:sp>
        <p:nvSpPr>
          <p:cNvPr id="3" name="Espace réservé du contenu 2">
            <a:extLst>
              <a:ext uri="{FF2B5EF4-FFF2-40B4-BE49-F238E27FC236}">
                <a16:creationId xmlns:a16="http://schemas.microsoft.com/office/drawing/2014/main" id="{363F05A9-B92E-4527-B353-704C0CE445A2}"/>
              </a:ext>
            </a:extLst>
          </p:cNvPr>
          <p:cNvSpPr>
            <a:spLocks noGrp="1"/>
          </p:cNvSpPr>
          <p:nvPr>
            <p:ph idx="1"/>
          </p:nvPr>
        </p:nvSpPr>
        <p:spPr/>
        <p:txBody>
          <a:bodyPr>
            <a:normAutofit/>
          </a:bodyPr>
          <a:lstStyle/>
          <a:p>
            <a:pPr marL="342900" indent="-342900" eaLnBrk="1" hangingPunct="1">
              <a:buFont typeface="Arial" panose="020B0604020202020204" pitchFamily="34" charset="0"/>
              <a:buChar char="•"/>
            </a:pPr>
            <a:r>
              <a:rPr lang="fr-FR" altLang="fr-FR" sz="2000" b="1" i="1" dirty="0"/>
              <a:t>Ces logiciels peuvent être :</a:t>
            </a:r>
          </a:p>
          <a:p>
            <a:pPr marL="617220" lvl="1" indent="-342900"/>
            <a:r>
              <a:rPr lang="fr-FR" altLang="fr-FR" sz="1900" dirty="0"/>
              <a:t>Gratuits : </a:t>
            </a:r>
          </a:p>
          <a:p>
            <a:pPr marL="891540" lvl="3" indent="-342900"/>
            <a:r>
              <a:rPr lang="fr-FR" altLang="fr-FR" sz="1700" dirty="0"/>
              <a:t>installé par défaut lors de l’achat du terminal ou par l’éditeur du système d’exploitation (Microsoft Security Essential) ;</a:t>
            </a:r>
          </a:p>
          <a:p>
            <a:pPr marL="891540" lvl="3" indent="-342900"/>
            <a:r>
              <a:rPr lang="fr-FR" altLang="fr-FR" sz="1800" dirty="0"/>
              <a:t>ou manuellement : Avast, Malwarebytes.</a:t>
            </a:r>
          </a:p>
          <a:p>
            <a:pPr marL="560070" lvl="2" indent="-285750">
              <a:buFont typeface="Arial" panose="020B0604020202020204" pitchFamily="34" charset="0"/>
              <a:buChar char="•"/>
            </a:pPr>
            <a:r>
              <a:rPr lang="fr-FR" altLang="fr-FR" sz="1900" dirty="0"/>
              <a:t>Payants : par exemple McAfee, Norton Antivirus.</a:t>
            </a:r>
          </a:p>
          <a:p>
            <a:pPr marL="560070" lvl="2" indent="-285750">
              <a:buFont typeface="Arial" panose="020B0604020202020204" pitchFamily="34" charset="0"/>
              <a:buChar char="•"/>
            </a:pPr>
            <a:endParaRPr lang="fr-FR" altLang="fr-FR" sz="1900" dirty="0"/>
          </a:p>
          <a:p>
            <a:pPr marL="342900" indent="-342900" eaLnBrk="1" hangingPunct="1">
              <a:buFont typeface="Arial" panose="020B0604020202020204" pitchFamily="34" charset="0"/>
              <a:buChar char="•"/>
            </a:pPr>
            <a:r>
              <a:rPr lang="fr-FR" altLang="fr-FR" sz="2000" dirty="0"/>
              <a:t>Ils nécessitent des mises à jour régulières du </a:t>
            </a:r>
            <a:r>
              <a:rPr lang="fr-FR" altLang="fr-FR" sz="2000" b="1" dirty="0"/>
              <a:t>moteur</a:t>
            </a:r>
            <a:r>
              <a:rPr lang="fr-FR" altLang="fr-FR" sz="2000" dirty="0"/>
              <a:t> et de la </a:t>
            </a:r>
            <a:r>
              <a:rPr lang="fr-FR" altLang="fr-FR" sz="2000" b="1" dirty="0">
                <a:solidFill>
                  <a:srgbClr val="C00000"/>
                </a:solidFill>
              </a:rPr>
              <a:t>base antivirale</a:t>
            </a:r>
            <a:r>
              <a:rPr lang="fr-FR" altLang="fr-FR" sz="2000" b="1" dirty="0">
                <a:solidFill>
                  <a:srgbClr val="752B29"/>
                </a:solidFill>
              </a:rPr>
              <a:t> </a:t>
            </a:r>
            <a:r>
              <a:rPr lang="fr-FR" altLang="fr-FR" sz="2000" dirty="0"/>
              <a:t>pour détecter les nouveaux codes malveillants ;</a:t>
            </a:r>
          </a:p>
          <a:p>
            <a:endParaRPr lang="fr-FR" dirty="0"/>
          </a:p>
        </p:txBody>
      </p:sp>
    </p:spTree>
    <p:extLst>
      <p:ext uri="{BB962C8B-B14F-4D97-AF65-F5344CB8AC3E}">
        <p14:creationId xmlns:p14="http://schemas.microsoft.com/office/powerpoint/2010/main" val="165622649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76CAD8-D114-44AA-8E0C-1909BA88DC17}"/>
              </a:ext>
            </a:extLst>
          </p:cNvPr>
          <p:cNvSpPr>
            <a:spLocks noGrp="1"/>
          </p:cNvSpPr>
          <p:nvPr>
            <p:ph type="title"/>
          </p:nvPr>
        </p:nvSpPr>
        <p:spPr/>
        <p:txBody>
          <a:bodyPr/>
          <a:lstStyle/>
          <a:p>
            <a:r>
              <a:rPr lang="fr-FR" dirty="0"/>
              <a:t>Anti-virus / Anti-Spyware / Anti-Malware</a:t>
            </a:r>
          </a:p>
        </p:txBody>
      </p:sp>
      <p:sp>
        <p:nvSpPr>
          <p:cNvPr id="3" name="Espace réservé du contenu 2">
            <a:extLst>
              <a:ext uri="{FF2B5EF4-FFF2-40B4-BE49-F238E27FC236}">
                <a16:creationId xmlns:a16="http://schemas.microsoft.com/office/drawing/2014/main" id="{3CE560CF-110E-4DC7-925C-6A240C8FFAF2}"/>
              </a:ext>
            </a:extLst>
          </p:cNvPr>
          <p:cNvSpPr>
            <a:spLocks noGrp="1"/>
          </p:cNvSpPr>
          <p:nvPr>
            <p:ph idx="1"/>
          </p:nvPr>
        </p:nvSpPr>
        <p:spPr>
          <a:xfrm>
            <a:off x="1028700" y="2161903"/>
            <a:ext cx="10134600" cy="3200672"/>
          </a:xfrm>
        </p:spPr>
        <p:txBody>
          <a:bodyPr/>
          <a:lstStyle/>
          <a:p>
            <a:pPr marL="342900" indent="-342900" eaLnBrk="1" hangingPunct="1">
              <a:buFont typeface="Arial" panose="020B0604020202020204" pitchFamily="34" charset="0"/>
              <a:buChar char="•"/>
            </a:pPr>
            <a:r>
              <a:rPr lang="fr-FR" altLang="fr-FR" sz="2000" dirty="0"/>
              <a:t>Lors de l’apparition d’un nouveau code malveillant, des éditeurs de solutions antivirales effectuent des analyses afin de :</a:t>
            </a:r>
          </a:p>
          <a:p>
            <a:pPr lvl="3"/>
            <a:r>
              <a:rPr lang="fr-FR" altLang="fr-FR" sz="1900" dirty="0"/>
              <a:t>déterminer la « </a:t>
            </a:r>
            <a:r>
              <a:rPr lang="fr-FR" altLang="fr-FR" sz="1900" b="1" dirty="0"/>
              <a:t>signature</a:t>
            </a:r>
            <a:r>
              <a:rPr lang="fr-FR" altLang="fr-FR" sz="1900" dirty="0"/>
              <a:t> » de ce code malveillant pour l’identifier de manière unique ;</a:t>
            </a:r>
          </a:p>
          <a:p>
            <a:pPr lvl="3"/>
            <a:r>
              <a:rPr lang="fr-FR" altLang="fr-FR" sz="1900" dirty="0"/>
              <a:t>identifier les moyens de protection et des corrections ;</a:t>
            </a:r>
          </a:p>
          <a:p>
            <a:pPr lvl="3"/>
            <a:r>
              <a:rPr lang="fr-FR" altLang="fr-FR" sz="1900" dirty="0"/>
              <a:t>enrichir leur base antivirale avec ces informations.</a:t>
            </a:r>
          </a:p>
          <a:p>
            <a:endParaRPr lang="fr-FR" dirty="0"/>
          </a:p>
        </p:txBody>
      </p:sp>
      <p:sp>
        <p:nvSpPr>
          <p:cNvPr id="4" name="Rectangle à coins arrondis 7">
            <a:extLst>
              <a:ext uri="{FF2B5EF4-FFF2-40B4-BE49-F238E27FC236}">
                <a16:creationId xmlns:a16="http://schemas.microsoft.com/office/drawing/2014/main" id="{414DB3D8-9FD7-4DD7-807A-312FFDCB4F2D}"/>
              </a:ext>
            </a:extLst>
          </p:cNvPr>
          <p:cNvSpPr/>
          <p:nvPr/>
        </p:nvSpPr>
        <p:spPr>
          <a:xfrm>
            <a:off x="2034282" y="5807209"/>
            <a:ext cx="7921575" cy="64807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fr-FR" altLang="fr-FR" sz="2000" b="1" dirty="0">
                <a:solidFill>
                  <a:srgbClr val="752B29"/>
                </a:solidFill>
                <a:latin typeface="Arial" panose="020B0604020202020204" pitchFamily="34" charset="0"/>
                <a:cs typeface="Arial" panose="020B0604020202020204" pitchFamily="34" charset="0"/>
              </a:rPr>
              <a:t>Éviter d’exécuter les scans gratuits depuis les pages Internet vous indiquant que votre ordinateur est infecté.</a:t>
            </a:r>
          </a:p>
        </p:txBody>
      </p:sp>
    </p:spTree>
    <p:extLst>
      <p:ext uri="{BB962C8B-B14F-4D97-AF65-F5344CB8AC3E}">
        <p14:creationId xmlns:p14="http://schemas.microsoft.com/office/powerpoint/2010/main" val="228118459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76CAD8-D114-44AA-8E0C-1909BA88DC17}"/>
              </a:ext>
            </a:extLst>
          </p:cNvPr>
          <p:cNvSpPr>
            <a:spLocks noGrp="1"/>
          </p:cNvSpPr>
          <p:nvPr>
            <p:ph type="title"/>
          </p:nvPr>
        </p:nvSpPr>
        <p:spPr/>
        <p:txBody>
          <a:bodyPr/>
          <a:lstStyle/>
          <a:p>
            <a:r>
              <a:rPr lang="fr-FR" dirty="0"/>
              <a:t>Anti-virus / Anti-Spyware / Anti-Malware</a:t>
            </a:r>
          </a:p>
        </p:txBody>
      </p:sp>
      <p:sp>
        <p:nvSpPr>
          <p:cNvPr id="3" name="Espace réservé du contenu 2">
            <a:extLst>
              <a:ext uri="{FF2B5EF4-FFF2-40B4-BE49-F238E27FC236}">
                <a16:creationId xmlns:a16="http://schemas.microsoft.com/office/drawing/2014/main" id="{3CE560CF-110E-4DC7-925C-6A240C8FFAF2}"/>
              </a:ext>
            </a:extLst>
          </p:cNvPr>
          <p:cNvSpPr>
            <a:spLocks noGrp="1"/>
          </p:cNvSpPr>
          <p:nvPr>
            <p:ph idx="1"/>
          </p:nvPr>
        </p:nvSpPr>
        <p:spPr>
          <a:xfrm>
            <a:off x="1028700" y="2161903"/>
            <a:ext cx="10134600" cy="3200672"/>
          </a:xfrm>
        </p:spPr>
        <p:txBody>
          <a:bodyPr/>
          <a:lstStyle/>
          <a:p>
            <a:pPr marL="342900" indent="-342900" eaLnBrk="1" hangingPunct="1">
              <a:buFont typeface="Arial" panose="020B0604020202020204" pitchFamily="34" charset="0"/>
              <a:buChar char="•"/>
            </a:pPr>
            <a:r>
              <a:rPr lang="fr-FR" altLang="fr-FR" sz="2000" b="1" dirty="0"/>
              <a:t>Doivent être configurés de manière à :</a:t>
            </a:r>
          </a:p>
          <a:p>
            <a:pPr lvl="3"/>
            <a:r>
              <a:rPr lang="fr-FR" altLang="fr-FR" sz="1800" dirty="0"/>
              <a:t>Télécharger automatiquement les nouvelles signatures (base antivirale) ;</a:t>
            </a:r>
          </a:p>
          <a:p>
            <a:pPr lvl="3"/>
            <a:r>
              <a:rPr lang="fr-FR" altLang="fr-FR" sz="1800" dirty="0"/>
              <a:t>Être toujours actif (faire attention si votre antivirus est désactivé) ;</a:t>
            </a:r>
          </a:p>
          <a:p>
            <a:pPr lvl="3"/>
            <a:r>
              <a:rPr lang="fr-FR" altLang="fr-FR" sz="1800" dirty="0"/>
              <a:t>Scanner tout l’ordinateur sans exception de répertoires / fichiers ;</a:t>
            </a:r>
          </a:p>
          <a:p>
            <a:pPr lvl="3"/>
            <a:r>
              <a:rPr lang="fr-FR" altLang="fr-FR" sz="1800" dirty="0"/>
              <a:t>Effectuer des analyses complètes de manière périodique ;</a:t>
            </a:r>
          </a:p>
          <a:p>
            <a:pPr lvl="3"/>
            <a:r>
              <a:rPr lang="fr-FR" altLang="fr-FR" sz="1800" dirty="0"/>
              <a:t>Analyser automatiquement de nouveaux périphériques tel que les clés USB ;</a:t>
            </a:r>
          </a:p>
          <a:p>
            <a:pPr lvl="3"/>
            <a:r>
              <a:rPr lang="fr-FR" altLang="fr-FR" sz="1800" dirty="0"/>
              <a:t>Analyser les emails (entrants et sortants) et la messagerie instantanée.</a:t>
            </a:r>
            <a:endParaRPr lang="fr-FR" sz="1800" dirty="0"/>
          </a:p>
        </p:txBody>
      </p:sp>
    </p:spTree>
    <p:extLst>
      <p:ext uri="{BB962C8B-B14F-4D97-AF65-F5344CB8AC3E}">
        <p14:creationId xmlns:p14="http://schemas.microsoft.com/office/powerpoint/2010/main" val="7069907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76CAD8-D114-44AA-8E0C-1909BA88DC17}"/>
              </a:ext>
            </a:extLst>
          </p:cNvPr>
          <p:cNvSpPr>
            <a:spLocks noGrp="1"/>
          </p:cNvSpPr>
          <p:nvPr>
            <p:ph type="title"/>
          </p:nvPr>
        </p:nvSpPr>
        <p:spPr/>
        <p:txBody>
          <a:bodyPr/>
          <a:lstStyle/>
          <a:p>
            <a:r>
              <a:rPr lang="fr-FR" dirty="0"/>
              <a:t>Anti-virus / Anti-Spyware / Anti-Malware</a:t>
            </a:r>
          </a:p>
        </p:txBody>
      </p:sp>
      <p:sp>
        <p:nvSpPr>
          <p:cNvPr id="3" name="Espace réservé du contenu 2">
            <a:extLst>
              <a:ext uri="{FF2B5EF4-FFF2-40B4-BE49-F238E27FC236}">
                <a16:creationId xmlns:a16="http://schemas.microsoft.com/office/drawing/2014/main" id="{3CE560CF-110E-4DC7-925C-6A240C8FFAF2}"/>
              </a:ext>
            </a:extLst>
          </p:cNvPr>
          <p:cNvSpPr>
            <a:spLocks noGrp="1"/>
          </p:cNvSpPr>
          <p:nvPr>
            <p:ph idx="1"/>
          </p:nvPr>
        </p:nvSpPr>
        <p:spPr>
          <a:xfrm>
            <a:off x="1028700" y="2161903"/>
            <a:ext cx="10134600" cy="3200672"/>
          </a:xfrm>
        </p:spPr>
        <p:txBody>
          <a:bodyPr/>
          <a:lstStyle/>
          <a:p>
            <a:pPr marL="342900" indent="-342900" eaLnBrk="1" hangingPunct="1">
              <a:buFont typeface="Arial" panose="020B0604020202020204" pitchFamily="34" charset="0"/>
              <a:buChar char="•"/>
            </a:pPr>
            <a:r>
              <a:rPr lang="fr-FR" altLang="fr-FR" sz="2000" b="1" dirty="0">
                <a:solidFill>
                  <a:srgbClr val="752B29"/>
                </a:solidFill>
              </a:rPr>
              <a:t>Limites</a:t>
            </a:r>
          </a:p>
          <a:p>
            <a:pPr marL="560070" lvl="2" indent="-285750">
              <a:buFont typeface="Arial" panose="020B0604020202020204" pitchFamily="34" charset="0"/>
              <a:buChar char="•"/>
            </a:pPr>
            <a:r>
              <a:rPr lang="fr-FR" sz="1800" dirty="0"/>
              <a:t>Il n’y a pas de base exhaustive pour les virus ;</a:t>
            </a:r>
          </a:p>
          <a:p>
            <a:pPr marL="560070" lvl="2" indent="-285750">
              <a:buFont typeface="Arial" panose="020B0604020202020204" pitchFamily="34" charset="0"/>
              <a:buChar char="•"/>
            </a:pPr>
            <a:r>
              <a:rPr lang="fr-FR" sz="1800" dirty="0"/>
              <a:t>Un code malveillant peut sévir dans un système disposant d’un antivirus et y demeuré indétecté ;</a:t>
            </a:r>
          </a:p>
          <a:p>
            <a:pPr marL="560070" lvl="2" indent="-285750">
              <a:buFont typeface="Arial" panose="020B0604020202020204" pitchFamily="34" charset="0"/>
              <a:buChar char="•"/>
            </a:pPr>
            <a:r>
              <a:rPr lang="fr-FR" sz="1800" dirty="0"/>
              <a:t>Les antivirus ne détectent que les virus dont les signatures sont « </a:t>
            </a:r>
            <a:r>
              <a:rPr lang="fr-FR" sz="1800" i="1" dirty="0"/>
              <a:t>connues</a:t>
            </a:r>
            <a:r>
              <a:rPr lang="fr-FR" sz="1800" dirty="0"/>
              <a:t> » ;</a:t>
            </a:r>
          </a:p>
          <a:p>
            <a:pPr marL="560070" lvl="2" indent="-285750">
              <a:buFont typeface="Arial" panose="020B0604020202020204" pitchFamily="34" charset="0"/>
              <a:buChar char="•"/>
            </a:pPr>
            <a:r>
              <a:rPr lang="fr-FR" sz="1800" dirty="0"/>
              <a:t>De très nombreux codes malveillants sont créés chaque jour.</a:t>
            </a:r>
          </a:p>
        </p:txBody>
      </p:sp>
      <p:sp>
        <p:nvSpPr>
          <p:cNvPr id="4" name="Rectangle à coins arrondis 6">
            <a:extLst>
              <a:ext uri="{FF2B5EF4-FFF2-40B4-BE49-F238E27FC236}">
                <a16:creationId xmlns:a16="http://schemas.microsoft.com/office/drawing/2014/main" id="{8AF8ADC0-605A-459F-A3EB-CB926F0D45AA}"/>
              </a:ext>
            </a:extLst>
          </p:cNvPr>
          <p:cNvSpPr/>
          <p:nvPr/>
        </p:nvSpPr>
        <p:spPr>
          <a:xfrm>
            <a:off x="1919188" y="5810064"/>
            <a:ext cx="8353623" cy="64807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sz="1700" b="1" dirty="0">
                <a:solidFill>
                  <a:srgbClr val="752B29"/>
                </a:solidFill>
                <a:latin typeface="Arial" panose="020B0604020202020204" pitchFamily="34" charset="0"/>
                <a:cs typeface="Arial" panose="020B0604020202020204" pitchFamily="34" charset="0"/>
              </a:rPr>
              <a:t>L’antivirus n’est pas une « arme absolue ». La mise à jour des systèmes et des applications, ainsi qu’une bonne hygiène informatique sont indispensables.</a:t>
            </a:r>
          </a:p>
        </p:txBody>
      </p:sp>
    </p:spTree>
    <p:extLst>
      <p:ext uri="{BB962C8B-B14F-4D97-AF65-F5344CB8AC3E}">
        <p14:creationId xmlns:p14="http://schemas.microsoft.com/office/powerpoint/2010/main" val="3497449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2202C8-B397-428D-AC25-2EF517B51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A3E7B76-556E-4877-8AE1-D504D5716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914880-6797-4F24-9304-B3F24AD55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BDE6D6D-847E-4E19-ACF5-71590846C682}"/>
              </a:ext>
            </a:extLst>
          </p:cNvPr>
          <p:cNvSpPr>
            <a:spLocks noGrp="1"/>
          </p:cNvSpPr>
          <p:nvPr>
            <p:ph type="title"/>
          </p:nvPr>
        </p:nvSpPr>
        <p:spPr>
          <a:xfrm>
            <a:off x="1324533" y="1424025"/>
            <a:ext cx="3620622" cy="3997061"/>
          </a:xfrm>
        </p:spPr>
        <p:txBody>
          <a:bodyPr anchor="ctr">
            <a:normAutofit/>
          </a:bodyPr>
          <a:lstStyle/>
          <a:p>
            <a:pPr algn="ctr"/>
            <a:r>
              <a:rPr lang="fr-FR" dirty="0"/>
              <a:t>Culture générale : les principales lois</a:t>
            </a:r>
            <a:endParaRPr lang="fr-FR"/>
          </a:p>
        </p:txBody>
      </p:sp>
      <p:sp>
        <p:nvSpPr>
          <p:cNvPr id="3" name="Espace réservé du contenu 2">
            <a:extLst>
              <a:ext uri="{FF2B5EF4-FFF2-40B4-BE49-F238E27FC236}">
                <a16:creationId xmlns:a16="http://schemas.microsoft.com/office/drawing/2014/main" id="{67E78A24-EA53-4EA9-981C-BEAD8F42F9D3}"/>
              </a:ext>
            </a:extLst>
          </p:cNvPr>
          <p:cNvSpPr>
            <a:spLocks noGrp="1"/>
          </p:cNvSpPr>
          <p:nvPr>
            <p:ph idx="1"/>
          </p:nvPr>
        </p:nvSpPr>
        <p:spPr>
          <a:xfrm>
            <a:off x="6379089" y="1428752"/>
            <a:ext cx="4471861" cy="3992334"/>
          </a:xfrm>
        </p:spPr>
        <p:txBody>
          <a:bodyPr anchor="ctr">
            <a:normAutofit/>
          </a:bodyPr>
          <a:lstStyle/>
          <a:p>
            <a:pPr>
              <a:lnSpc>
                <a:spcPct val="100000"/>
              </a:lnSpc>
            </a:pPr>
            <a:r>
              <a:rPr lang="fr-FR" sz="1500" dirty="0"/>
              <a:t>Le RGPD (Règlement Général sur la Protection des Données)</a:t>
            </a:r>
          </a:p>
          <a:p>
            <a:pPr marL="342900" indent="-342900" algn="ctr">
              <a:lnSpc>
                <a:spcPct val="100000"/>
              </a:lnSpc>
              <a:buFont typeface="Arial" panose="020B0604020202020204" pitchFamily="34" charset="0"/>
              <a:buChar char="•"/>
            </a:pPr>
            <a:r>
              <a:rPr lang="fr-FR" sz="1500" dirty="0"/>
              <a:t>Le RGPD est règlement européen ayant pour objectifs :</a:t>
            </a:r>
          </a:p>
          <a:p>
            <a:pPr marL="617220" lvl="1" indent="-342900" algn="ctr">
              <a:lnSpc>
                <a:spcPct val="100000"/>
              </a:lnSpc>
            </a:pPr>
            <a:r>
              <a:rPr lang="fr-FR" sz="1500" dirty="0"/>
              <a:t>La garantie des droits des personnes (et de création de droits spécifiques pour les mineurs)</a:t>
            </a:r>
          </a:p>
          <a:p>
            <a:pPr marL="617220" lvl="1" indent="-342900" algn="ctr">
              <a:lnSpc>
                <a:spcPct val="100000"/>
              </a:lnSpc>
            </a:pPr>
            <a:r>
              <a:rPr lang="fr-FR" sz="1500" dirty="0"/>
              <a:t>La responsabilité des sous-traitants sur les données</a:t>
            </a:r>
          </a:p>
          <a:p>
            <a:pPr marL="617220" lvl="1" indent="-342900" algn="ctr">
              <a:lnSpc>
                <a:spcPct val="100000"/>
              </a:lnSpc>
            </a:pPr>
            <a:r>
              <a:rPr lang="fr-FR" sz="1500" dirty="0"/>
              <a:t>Garantir une cohérence entre les états membres sur le traitement des données personnelles</a:t>
            </a:r>
          </a:p>
          <a:p>
            <a:pPr marL="617220" lvl="1" indent="-342900" algn="ctr">
              <a:lnSpc>
                <a:spcPct val="100000"/>
              </a:lnSpc>
            </a:pPr>
            <a:endParaRPr lang="fr-FR" sz="1500" dirty="0"/>
          </a:p>
          <a:p>
            <a:pPr marL="342900" indent="-342900" algn="ctr">
              <a:lnSpc>
                <a:spcPct val="100000"/>
              </a:lnSpc>
              <a:buFont typeface="Arial" panose="020B0604020202020204" pitchFamily="34" charset="0"/>
              <a:buChar char="•"/>
            </a:pPr>
            <a:r>
              <a:rPr lang="fr-FR" sz="1500" dirty="0"/>
              <a:t>En France, la CNIL est en charge de l’application de cette réglementation.</a:t>
            </a:r>
          </a:p>
          <a:p>
            <a:pPr marL="617220" lvl="1" indent="-342900" algn="ctr">
              <a:lnSpc>
                <a:spcPct val="100000"/>
              </a:lnSpc>
            </a:pPr>
            <a:endParaRPr lang="fr-FR" sz="1500" dirty="0"/>
          </a:p>
          <a:p>
            <a:pPr marL="342900" indent="-342900" algn="ctr">
              <a:lnSpc>
                <a:spcPct val="100000"/>
              </a:lnSpc>
              <a:buFont typeface="Arial" panose="020B0604020202020204" pitchFamily="34" charset="0"/>
              <a:buChar char="•"/>
            </a:pPr>
            <a:endParaRPr lang="fr-FR" sz="1500" dirty="0"/>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72872" y="1009080"/>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09F283B3-7C72-4859-9EF2-3543A2205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72872" y="5849932"/>
            <a:ext cx="867485" cy="115439"/>
            <a:chOff x="8910933" y="1861308"/>
            <a:chExt cx="867485" cy="115439"/>
          </a:xfrm>
        </p:grpSpPr>
        <p:sp>
          <p:nvSpPr>
            <p:cNvPr id="20" name="Rectangle 19">
              <a:extLst>
                <a:ext uri="{FF2B5EF4-FFF2-40B4-BE49-F238E27FC236}">
                  <a16:creationId xmlns:a16="http://schemas.microsoft.com/office/drawing/2014/main" id="{FC9F1BD9-B917-427D-9E9E-300B279692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E98A5ECD-E996-4A12-892C-E694B26F39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F56FD4-A991-488F-9730-F2CDF9134D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584303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7AD321-EC5F-48E3-9E85-3AAA104A1BEC}"/>
              </a:ext>
            </a:extLst>
          </p:cNvPr>
          <p:cNvSpPr>
            <a:spLocks noGrp="1"/>
          </p:cNvSpPr>
          <p:nvPr>
            <p:ph type="title"/>
          </p:nvPr>
        </p:nvSpPr>
        <p:spPr/>
        <p:txBody>
          <a:bodyPr/>
          <a:lstStyle/>
          <a:p>
            <a:r>
              <a:rPr lang="fr-FR" dirty="0"/>
              <a:t>Protégez les données</a:t>
            </a:r>
          </a:p>
        </p:txBody>
      </p:sp>
      <p:sp>
        <p:nvSpPr>
          <p:cNvPr id="3" name="Espace réservé du contenu 2">
            <a:extLst>
              <a:ext uri="{FF2B5EF4-FFF2-40B4-BE49-F238E27FC236}">
                <a16:creationId xmlns:a16="http://schemas.microsoft.com/office/drawing/2014/main" id="{07CB5E35-28AB-455E-9B51-FFA0021575EB}"/>
              </a:ext>
            </a:extLst>
          </p:cNvPr>
          <p:cNvSpPr>
            <a:spLocks noGrp="1"/>
          </p:cNvSpPr>
          <p:nvPr>
            <p:ph idx="1"/>
          </p:nvPr>
        </p:nvSpPr>
        <p:spPr/>
        <p:txBody>
          <a:bodyPr>
            <a:normAutofit fontScale="92500" lnSpcReduction="20000"/>
          </a:bodyPr>
          <a:lstStyle/>
          <a:p>
            <a:pPr marL="342900" indent="-342900" eaLnBrk="1" hangingPunct="1">
              <a:buFont typeface="Arial" panose="020B0604020202020204" pitchFamily="34" charset="0"/>
              <a:buChar char="•"/>
              <a:defRPr/>
            </a:pPr>
            <a:r>
              <a:rPr lang="fr-FR" altLang="fr-FR" sz="2200" b="1" i="1" dirty="0"/>
              <a:t>Lors des échanges par mail </a:t>
            </a:r>
          </a:p>
          <a:p>
            <a:pPr marL="560070" lvl="2" indent="-285750">
              <a:buFont typeface="Arial" panose="020B0604020202020204" pitchFamily="34" charset="0"/>
              <a:buChar char="•"/>
              <a:defRPr/>
            </a:pPr>
            <a:r>
              <a:rPr lang="fr-FR" altLang="fr-FR" sz="1900" dirty="0"/>
              <a:t>chiffrer les pièces jointes ou les données sensibles</a:t>
            </a:r>
          </a:p>
          <a:p>
            <a:pPr lvl="4">
              <a:defRPr/>
            </a:pPr>
            <a:r>
              <a:rPr lang="fr-FR" altLang="fr-FR" sz="1900" dirty="0"/>
              <a:t>	exemple : </a:t>
            </a:r>
            <a:r>
              <a:rPr lang="fr-FR" altLang="fr-FR" sz="1900" dirty="0" err="1"/>
              <a:t>AxCrypt</a:t>
            </a:r>
            <a:r>
              <a:rPr lang="fr-FR" altLang="fr-FR" sz="1900" dirty="0"/>
              <a:t>, Zed Container ;</a:t>
            </a:r>
          </a:p>
          <a:p>
            <a:pPr lvl="3">
              <a:defRPr/>
            </a:pPr>
            <a:r>
              <a:rPr lang="fr-FR" altLang="fr-FR" sz="1900" dirty="0"/>
              <a:t>envoyer le mot de passe (Clé) par un autre moyen : SMS.</a:t>
            </a:r>
          </a:p>
          <a:p>
            <a:pPr lvl="3">
              <a:defRPr/>
            </a:pPr>
            <a:endParaRPr lang="fr-FR" altLang="fr-FR" sz="1900" dirty="0"/>
          </a:p>
          <a:p>
            <a:pPr marL="342900" indent="-342900" eaLnBrk="1" hangingPunct="1">
              <a:buFont typeface="Arial" panose="020B0604020202020204" pitchFamily="34" charset="0"/>
              <a:buChar char="•"/>
              <a:defRPr/>
            </a:pPr>
            <a:r>
              <a:rPr lang="fr-FR" altLang="fr-FR" sz="2400" b="1" i="1" dirty="0"/>
              <a:t>Lors de l’usage du Cloud</a:t>
            </a:r>
          </a:p>
          <a:p>
            <a:pPr marL="560070" lvl="2" indent="-285750">
              <a:buFont typeface="Arial" panose="020B0604020202020204" pitchFamily="34" charset="0"/>
              <a:buChar char="•"/>
              <a:defRPr/>
            </a:pPr>
            <a:r>
              <a:rPr lang="fr-FR" altLang="fr-FR" sz="2100" dirty="0"/>
              <a:t>utiliser des logiciels spécialisés pour protéger/chiffrer vos données dans le Cloud (</a:t>
            </a:r>
            <a:r>
              <a:rPr lang="fr-FR" altLang="fr-FR" sz="2100" dirty="0" err="1"/>
              <a:t>DropBox</a:t>
            </a:r>
            <a:r>
              <a:rPr lang="fr-FR" altLang="fr-FR" sz="2100" dirty="0"/>
              <a:t>, Box, SkyDrive…).</a:t>
            </a:r>
          </a:p>
          <a:p>
            <a:pPr eaLnBrk="1" hangingPunct="1">
              <a:defRPr/>
            </a:pPr>
            <a:endParaRPr lang="fr-FR" altLang="fr-FR" sz="1200" dirty="0"/>
          </a:p>
          <a:p>
            <a:pPr marL="342900" indent="-342900" eaLnBrk="1" hangingPunct="1">
              <a:buFont typeface="Arial" panose="020B0604020202020204" pitchFamily="34" charset="0"/>
              <a:buChar char="•"/>
              <a:defRPr/>
            </a:pPr>
            <a:r>
              <a:rPr lang="fr-FR" altLang="fr-FR" sz="2200" b="1" i="1" dirty="0"/>
              <a:t>En effectuant des sauvegardes</a:t>
            </a:r>
          </a:p>
          <a:p>
            <a:pPr marL="560070" lvl="2" indent="-285750">
              <a:buFont typeface="Arial" panose="020B0604020202020204" pitchFamily="34" charset="0"/>
              <a:buChar char="•"/>
              <a:defRPr/>
            </a:pPr>
            <a:r>
              <a:rPr lang="fr-FR" altLang="fr-FR" sz="1900" dirty="0"/>
              <a:t>disque externe ;</a:t>
            </a:r>
          </a:p>
          <a:p>
            <a:pPr marL="560070" lvl="2" indent="-285750">
              <a:buFont typeface="Arial" panose="020B0604020202020204" pitchFamily="34" charset="0"/>
              <a:buChar char="•"/>
              <a:defRPr/>
            </a:pPr>
            <a:r>
              <a:rPr lang="fr-FR" altLang="fr-FR" sz="1900" dirty="0"/>
              <a:t>Cloud.</a:t>
            </a:r>
            <a:endParaRPr lang="fr-FR" sz="1900" dirty="0"/>
          </a:p>
        </p:txBody>
      </p:sp>
    </p:spTree>
    <p:extLst>
      <p:ext uri="{BB962C8B-B14F-4D97-AF65-F5344CB8AC3E}">
        <p14:creationId xmlns:p14="http://schemas.microsoft.com/office/powerpoint/2010/main" val="397616737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1894DD-7FB0-42DE-8CA9-07D1B625439D}"/>
              </a:ext>
            </a:extLst>
          </p:cNvPr>
          <p:cNvSpPr>
            <a:spLocks noGrp="1"/>
          </p:cNvSpPr>
          <p:nvPr>
            <p:ph type="title"/>
          </p:nvPr>
        </p:nvSpPr>
        <p:spPr/>
        <p:txBody>
          <a:bodyPr/>
          <a:lstStyle/>
          <a:p>
            <a:r>
              <a:rPr lang="fr-FR" dirty="0"/>
              <a:t>Durcissement de configuration des équipements</a:t>
            </a:r>
          </a:p>
        </p:txBody>
      </p:sp>
      <p:sp>
        <p:nvSpPr>
          <p:cNvPr id="3" name="Espace réservé du contenu 2">
            <a:extLst>
              <a:ext uri="{FF2B5EF4-FFF2-40B4-BE49-F238E27FC236}">
                <a16:creationId xmlns:a16="http://schemas.microsoft.com/office/drawing/2014/main" id="{7A18CA1D-9F92-49E6-892D-5935A2701A71}"/>
              </a:ext>
            </a:extLst>
          </p:cNvPr>
          <p:cNvSpPr>
            <a:spLocks noGrp="1"/>
          </p:cNvSpPr>
          <p:nvPr>
            <p:ph idx="1"/>
          </p:nvPr>
        </p:nvSpPr>
        <p:spPr/>
        <p:txBody>
          <a:bodyPr>
            <a:normAutofit fontScale="92500" lnSpcReduction="10000"/>
          </a:bodyPr>
          <a:lstStyle/>
          <a:p>
            <a:pPr marL="342900" indent="-342900" eaLnBrk="1" hangingPunct="1">
              <a:buFont typeface="Arial" panose="020B0604020202020204" pitchFamily="34" charset="0"/>
              <a:buChar char="•"/>
            </a:pPr>
            <a:r>
              <a:rPr lang="fr-FR" altLang="fr-FR" sz="2400" dirty="0"/>
              <a:t>Modifier les mots de passe des comptes par défaut ;</a:t>
            </a:r>
          </a:p>
          <a:p>
            <a:pPr marL="662940" lvl="3" indent="-342900"/>
            <a:r>
              <a:rPr lang="fr-FR" altLang="fr-FR" sz="1700" dirty="0"/>
              <a:t>exemple : administrateur.</a:t>
            </a:r>
          </a:p>
          <a:p>
            <a:pPr marL="342900" indent="-342900" eaLnBrk="1" hangingPunct="1">
              <a:buFont typeface="Arial" panose="020B0604020202020204" pitchFamily="34" charset="0"/>
              <a:buChar char="•"/>
            </a:pPr>
            <a:r>
              <a:rPr lang="fr-FR" altLang="fr-FR" sz="2000" dirty="0"/>
              <a:t>Désinstaller les logiciels/services inutiles (exemple : partage de fichiers) ;</a:t>
            </a:r>
          </a:p>
          <a:p>
            <a:pPr marL="342900" indent="-342900" eaLnBrk="1" hangingPunct="1">
              <a:buFont typeface="Arial" panose="020B0604020202020204" pitchFamily="34" charset="0"/>
              <a:buChar char="•"/>
            </a:pPr>
            <a:r>
              <a:rPr lang="fr-FR" altLang="fr-FR" sz="2000" dirty="0"/>
              <a:t>Désactiver les ports/lecteurs non utilisés ;</a:t>
            </a:r>
          </a:p>
          <a:p>
            <a:pPr marL="560070" lvl="2" indent="-285750">
              <a:buFont typeface="Arial" panose="020B0604020202020204" pitchFamily="34" charset="0"/>
              <a:buChar char="•"/>
            </a:pPr>
            <a:r>
              <a:rPr lang="fr-FR" altLang="fr-FR" sz="1900" dirty="0"/>
              <a:t>port série / port USB ;</a:t>
            </a:r>
          </a:p>
          <a:p>
            <a:pPr marL="560070" lvl="2" indent="-285750">
              <a:buFont typeface="Arial" panose="020B0604020202020204" pitchFamily="34" charset="0"/>
              <a:buChar char="•"/>
            </a:pPr>
            <a:r>
              <a:rPr lang="fr-FR" altLang="fr-FR" sz="1900" dirty="0"/>
              <a:t>lecteur de disquette ;</a:t>
            </a:r>
          </a:p>
          <a:p>
            <a:pPr marL="560070" lvl="2" indent="-285750">
              <a:buFont typeface="Arial" panose="020B0604020202020204" pitchFamily="34" charset="0"/>
              <a:buChar char="•"/>
            </a:pPr>
            <a:r>
              <a:rPr lang="fr-FR" altLang="fr-FR" sz="1900" dirty="0"/>
              <a:t>désactiver le « débogage USB » sur les téléphones.</a:t>
            </a:r>
          </a:p>
          <a:p>
            <a:pPr marL="342900" indent="-342900" eaLnBrk="1" hangingPunct="1">
              <a:buFont typeface="Arial" panose="020B0604020202020204" pitchFamily="34" charset="0"/>
              <a:buChar char="•"/>
            </a:pPr>
            <a:r>
              <a:rPr lang="fr-FR" altLang="fr-FR" sz="2000" dirty="0"/>
              <a:t>Mettre un mot de passe BIOS lors de la phase de démarrage</a:t>
            </a:r>
          </a:p>
          <a:p>
            <a:pPr marL="342900" indent="-342900" eaLnBrk="1" hangingPunct="1">
              <a:buFont typeface="Arial" panose="020B0604020202020204" pitchFamily="34" charset="0"/>
              <a:buChar char="•"/>
            </a:pPr>
            <a:r>
              <a:rPr lang="fr-FR" altLang="fr-FR" sz="2000" dirty="0"/>
              <a:t>Désactiver le boot sur des périphériques externes (clé USB, CD Rom) ;</a:t>
            </a:r>
          </a:p>
          <a:p>
            <a:pPr marL="342900" indent="-342900" eaLnBrk="1" hangingPunct="1">
              <a:buFont typeface="Arial" panose="020B0604020202020204" pitchFamily="34" charset="0"/>
              <a:buChar char="•"/>
            </a:pPr>
            <a:r>
              <a:rPr lang="fr-FR" altLang="fr-FR" sz="2000" dirty="0"/>
              <a:t>Activer la journalisation.</a:t>
            </a:r>
            <a:endParaRPr lang="fr-FR" altLang="fr-FR" sz="1800" dirty="0"/>
          </a:p>
          <a:p>
            <a:endParaRPr lang="fr-FR" dirty="0"/>
          </a:p>
        </p:txBody>
      </p:sp>
    </p:spTree>
    <p:extLst>
      <p:ext uri="{BB962C8B-B14F-4D97-AF65-F5344CB8AC3E}">
        <p14:creationId xmlns:p14="http://schemas.microsoft.com/office/powerpoint/2010/main" val="314214543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F3F0CA7-686A-4917-A25F-63C0F0694D35}"/>
              </a:ext>
            </a:extLst>
          </p:cNvPr>
          <p:cNvSpPr>
            <a:spLocks noGrp="1"/>
          </p:cNvSpPr>
          <p:nvPr>
            <p:ph type="ctrTitle"/>
          </p:nvPr>
        </p:nvSpPr>
        <p:spPr/>
        <p:txBody>
          <a:bodyPr/>
          <a:lstStyle/>
          <a:p>
            <a:r>
              <a:rPr lang="fr-FR" dirty="0"/>
              <a:t>Gérez les utilisateurs</a:t>
            </a:r>
          </a:p>
        </p:txBody>
      </p:sp>
      <p:sp>
        <p:nvSpPr>
          <p:cNvPr id="5" name="Sous-titre 4">
            <a:extLst>
              <a:ext uri="{FF2B5EF4-FFF2-40B4-BE49-F238E27FC236}">
                <a16:creationId xmlns:a16="http://schemas.microsoft.com/office/drawing/2014/main" id="{B04B2253-260E-41C2-B18B-8C0EA2561F84}"/>
              </a:ext>
            </a:extLst>
          </p:cNvPr>
          <p:cNvSpPr>
            <a:spLocks noGrp="1"/>
          </p:cNvSpPr>
          <p:nvPr>
            <p:ph type="subTitle" idx="1"/>
          </p:nvPr>
        </p:nvSpPr>
        <p:spPr>
          <a:xfrm>
            <a:off x="2175804" y="4667250"/>
            <a:ext cx="7821637" cy="1638300"/>
          </a:xfrm>
        </p:spPr>
        <p:txBody>
          <a:bodyPr>
            <a:normAutofit fontScale="85000" lnSpcReduction="20000"/>
          </a:bodyPr>
          <a:lstStyle/>
          <a:p>
            <a:r>
              <a:rPr lang="fr-FR" dirty="0"/>
              <a:t>Attribution de privilèges : grands principes</a:t>
            </a:r>
          </a:p>
          <a:p>
            <a:r>
              <a:rPr lang="fr-FR" dirty="0"/>
              <a:t>Attribution de privilèges : recommandations</a:t>
            </a:r>
          </a:p>
          <a:p>
            <a:r>
              <a:rPr lang="fr-FR" dirty="0"/>
              <a:t>Attribution de privilèges : procédures d’attribution / retrait de privilèges</a:t>
            </a:r>
          </a:p>
          <a:p>
            <a:r>
              <a:rPr lang="fr-FR" dirty="0"/>
              <a:t>Sensibilisation des utilisateurs</a:t>
            </a:r>
          </a:p>
          <a:p>
            <a:r>
              <a:rPr lang="fr-FR" dirty="0"/>
              <a:t>Réagir en tant que victime</a:t>
            </a:r>
          </a:p>
        </p:txBody>
      </p:sp>
    </p:spTree>
    <p:extLst>
      <p:ext uri="{BB962C8B-B14F-4D97-AF65-F5344CB8AC3E}">
        <p14:creationId xmlns:p14="http://schemas.microsoft.com/office/powerpoint/2010/main" val="61301388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430E89-4DC4-407E-B75B-82769C6F3926}"/>
              </a:ext>
            </a:extLst>
          </p:cNvPr>
          <p:cNvSpPr>
            <a:spLocks noGrp="1"/>
          </p:cNvSpPr>
          <p:nvPr>
            <p:ph type="title"/>
          </p:nvPr>
        </p:nvSpPr>
        <p:spPr/>
        <p:txBody>
          <a:bodyPr/>
          <a:lstStyle/>
          <a:p>
            <a:r>
              <a:rPr lang="fr-FR" dirty="0"/>
              <a:t>Attribution de privilèges : grands principes</a:t>
            </a:r>
          </a:p>
        </p:txBody>
      </p:sp>
      <p:sp>
        <p:nvSpPr>
          <p:cNvPr id="3" name="Espace réservé du contenu 2">
            <a:extLst>
              <a:ext uri="{FF2B5EF4-FFF2-40B4-BE49-F238E27FC236}">
                <a16:creationId xmlns:a16="http://schemas.microsoft.com/office/drawing/2014/main" id="{79C5D981-12EE-445E-85C1-F728C9FA2B8E}"/>
              </a:ext>
            </a:extLst>
          </p:cNvPr>
          <p:cNvSpPr>
            <a:spLocks noGrp="1"/>
          </p:cNvSpPr>
          <p:nvPr>
            <p:ph idx="1"/>
          </p:nvPr>
        </p:nvSpPr>
        <p:spPr/>
        <p:txBody>
          <a:bodyPr/>
          <a:lstStyle/>
          <a:p>
            <a:pPr marL="342900" indent="-342900" eaLnBrk="1" hangingPunct="1">
              <a:buFont typeface="Arial" panose="020B0604020202020204" pitchFamily="34" charset="0"/>
              <a:buChar char="•"/>
            </a:pPr>
            <a:r>
              <a:rPr lang="fr-FR" altLang="fr-FR" sz="2000" dirty="0"/>
              <a:t>« Moindre privilège » : n’attribuer aux utilisateurs que les droits dont ils ont besoin pour effectuer leurs tâches ;</a:t>
            </a:r>
          </a:p>
          <a:p>
            <a:pPr marL="560070" lvl="2" indent="-285750">
              <a:buFont typeface="Arial" panose="020B0604020202020204" pitchFamily="34" charset="0"/>
              <a:buChar char="•"/>
            </a:pPr>
            <a:r>
              <a:rPr lang="fr-FR" altLang="fr-FR" sz="1800" dirty="0"/>
              <a:t>ne pas donner les privilèges importants à tous les utilisateurs, seulement à ceux qui en ont besoin ;</a:t>
            </a:r>
          </a:p>
          <a:p>
            <a:pPr marL="834390" lvl="3" indent="-285750"/>
            <a:r>
              <a:rPr lang="fr-FR" altLang="fr-FR" sz="1600" dirty="0"/>
              <a:t>Exemple : le privilège « Administrateur »</a:t>
            </a:r>
          </a:p>
          <a:p>
            <a:pPr marL="560070" lvl="2" indent="-285750">
              <a:buFont typeface="Arial" panose="020B0604020202020204" pitchFamily="34" charset="0"/>
              <a:buChar char="•"/>
            </a:pPr>
            <a:r>
              <a:rPr lang="fr-FR" altLang="fr-FR" sz="1800" dirty="0"/>
              <a:t>pour un visiteur qui a juste besoin d’accéder à Internet : ne pas lui donner un accès aux disques ou aux applications sensibles.</a:t>
            </a:r>
          </a:p>
          <a:p>
            <a:pPr lvl="1" eaLnBrk="1" hangingPunct="1"/>
            <a:endParaRPr lang="fr-FR" altLang="fr-FR" sz="1100" dirty="0"/>
          </a:p>
          <a:p>
            <a:pPr marL="342900" indent="-342900" eaLnBrk="1" hangingPunct="1">
              <a:buFont typeface="Arial" panose="020B0604020202020204" pitchFamily="34" charset="0"/>
              <a:buChar char="•"/>
            </a:pPr>
            <a:r>
              <a:rPr lang="fr-FR" altLang="fr-FR" sz="2000" dirty="0"/>
              <a:t>« Besoin d’en connaitre » : donner les accès et les privilèges appropriés aux utilisateurs :</a:t>
            </a:r>
          </a:p>
          <a:p>
            <a:pPr marL="560070" lvl="2" indent="-285750">
              <a:buFont typeface="Arial" panose="020B0604020202020204" pitchFamily="34" charset="0"/>
              <a:buChar char="•"/>
            </a:pPr>
            <a:r>
              <a:rPr lang="fr-FR" altLang="fr-FR" sz="1800" dirty="0"/>
              <a:t>donner accès seulement aux données nécessaires aux utilisateurs ;</a:t>
            </a:r>
          </a:p>
          <a:p>
            <a:pPr marL="560070" lvl="2" indent="-285750">
              <a:buFont typeface="Arial" panose="020B0604020202020204" pitchFamily="34" charset="0"/>
              <a:buChar char="•"/>
            </a:pPr>
            <a:r>
              <a:rPr lang="fr-FR" altLang="fr-FR" sz="1800" dirty="0"/>
              <a:t>restreindre l’accès aux répertoires contenant les données sensibles.</a:t>
            </a:r>
          </a:p>
          <a:p>
            <a:endParaRPr lang="fr-FR" dirty="0"/>
          </a:p>
        </p:txBody>
      </p:sp>
    </p:spTree>
    <p:extLst>
      <p:ext uri="{BB962C8B-B14F-4D97-AF65-F5344CB8AC3E}">
        <p14:creationId xmlns:p14="http://schemas.microsoft.com/office/powerpoint/2010/main" val="237153515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C16804-9098-46C9-BA78-EBAF1E2B5070}"/>
              </a:ext>
            </a:extLst>
          </p:cNvPr>
          <p:cNvSpPr>
            <a:spLocks noGrp="1"/>
          </p:cNvSpPr>
          <p:nvPr>
            <p:ph type="title"/>
          </p:nvPr>
        </p:nvSpPr>
        <p:spPr/>
        <p:txBody>
          <a:bodyPr/>
          <a:lstStyle/>
          <a:p>
            <a:r>
              <a:rPr lang="fr-FR" dirty="0"/>
              <a:t>Attribution de privilèges : recommandations</a:t>
            </a:r>
          </a:p>
        </p:txBody>
      </p:sp>
      <p:sp>
        <p:nvSpPr>
          <p:cNvPr id="3" name="Espace réservé du contenu 2">
            <a:extLst>
              <a:ext uri="{FF2B5EF4-FFF2-40B4-BE49-F238E27FC236}">
                <a16:creationId xmlns:a16="http://schemas.microsoft.com/office/drawing/2014/main" id="{8CE55F50-F6AD-4681-A634-DA82B4BF40A6}"/>
              </a:ext>
            </a:extLst>
          </p:cNvPr>
          <p:cNvSpPr>
            <a:spLocks noGrp="1"/>
          </p:cNvSpPr>
          <p:nvPr>
            <p:ph idx="1"/>
          </p:nvPr>
        </p:nvSpPr>
        <p:spPr/>
        <p:txBody>
          <a:bodyPr>
            <a:normAutofit fontScale="47500" lnSpcReduction="20000"/>
          </a:bodyPr>
          <a:lstStyle/>
          <a:p>
            <a:pPr marL="342900" indent="-342900" eaLnBrk="1" hangingPunct="1">
              <a:buFont typeface="Arial" panose="020B0604020202020204" pitchFamily="34" charset="0"/>
              <a:buChar char="•"/>
            </a:pPr>
            <a:r>
              <a:rPr lang="fr-FR" altLang="fr-FR" sz="3200" dirty="0"/>
              <a:t>Attribuer les comptes aux utilisateurs de manière nominative ;</a:t>
            </a:r>
          </a:p>
          <a:p>
            <a:pPr marL="617220" lvl="1" indent="-342900"/>
            <a:r>
              <a:rPr lang="fr-FR" altLang="fr-FR" sz="2900" dirty="0"/>
              <a:t>Un utilisateur = un compte ;</a:t>
            </a:r>
          </a:p>
          <a:p>
            <a:pPr marL="617220" lvl="1" indent="-342900"/>
            <a:r>
              <a:rPr lang="fr-FR" altLang="fr-FR" sz="3100" dirty="0"/>
              <a:t>Tracer les actions effectuées par chaque utilisateur ;</a:t>
            </a:r>
          </a:p>
          <a:p>
            <a:pPr marL="617220" lvl="1" indent="-342900"/>
            <a:r>
              <a:rPr lang="fr-FR" altLang="fr-FR" sz="3100" dirty="0"/>
              <a:t>Éviter les comptes partagés entre plusieurs utilisateurs.</a:t>
            </a:r>
          </a:p>
          <a:p>
            <a:pPr marL="457200" indent="-457200" eaLnBrk="1" hangingPunct="1">
              <a:buFont typeface="Arial" panose="020B0604020202020204" pitchFamily="34" charset="0"/>
              <a:buChar char="•"/>
            </a:pPr>
            <a:r>
              <a:rPr lang="fr-FR" altLang="fr-FR" sz="2900" dirty="0"/>
              <a:t>Faire signer une charte d’utilisation du SI, informant sur :</a:t>
            </a:r>
          </a:p>
          <a:p>
            <a:pPr marL="731520" lvl="1" indent="-457200"/>
            <a:r>
              <a:rPr lang="fr-FR" altLang="fr-FR" sz="2700" dirty="0"/>
              <a:t>La conduite à tenir lors de l’usage du SI ;</a:t>
            </a:r>
          </a:p>
          <a:p>
            <a:pPr marL="731520" lvl="1" indent="-457200"/>
            <a:r>
              <a:rPr lang="fr-FR" altLang="fr-FR" sz="2900" dirty="0"/>
              <a:t>Actions encouragées :</a:t>
            </a:r>
          </a:p>
          <a:p>
            <a:pPr marL="731520" lvl="2" indent="-457200"/>
            <a:r>
              <a:rPr lang="fr-FR" altLang="fr-FR" sz="2100" dirty="0"/>
              <a:t>		Utiliser son poste pour des recherches, pour le travail qui est confié ;</a:t>
            </a:r>
          </a:p>
          <a:p>
            <a:pPr marL="731520" lvl="2" indent="-457200"/>
            <a:r>
              <a:rPr lang="fr-FR" altLang="fr-FR" sz="2100" dirty="0"/>
              <a:t>		</a:t>
            </a:r>
            <a:r>
              <a:rPr lang="fr-FR" altLang="fr-FR" sz="2300" dirty="0"/>
              <a:t>protéger ses moyens d’accès : badge, identifiant, etc.</a:t>
            </a:r>
          </a:p>
          <a:p>
            <a:pPr marL="731520" lvl="2" indent="-457200" eaLnBrk="1" hangingPunct="1">
              <a:buFont typeface="Arial" panose="020B0604020202020204" pitchFamily="34" charset="0"/>
              <a:buChar char="•"/>
            </a:pPr>
            <a:r>
              <a:rPr lang="fr-FR" altLang="fr-FR" sz="2900" dirty="0"/>
              <a:t>Actions interdites : </a:t>
            </a:r>
          </a:p>
          <a:p>
            <a:pPr marL="320040" lvl="3" indent="0" eaLnBrk="1" hangingPunct="1">
              <a:buNone/>
            </a:pPr>
            <a:r>
              <a:rPr lang="fr-FR" altLang="fr-FR" sz="2300" dirty="0"/>
              <a:t>	installer des logiciels malveillants / arrêter les outils de détection de codes malveillants ;</a:t>
            </a:r>
          </a:p>
          <a:p>
            <a:pPr marL="320040" lvl="3" indent="0" eaLnBrk="1" hangingPunct="1">
              <a:buNone/>
            </a:pPr>
            <a:r>
              <a:rPr lang="fr-FR" altLang="fr-FR" sz="2300" dirty="0"/>
              <a:t>	porter atteinte à un autre utilisateur du SI.</a:t>
            </a:r>
          </a:p>
          <a:p>
            <a:pPr marL="502920" lvl="2" indent="-457200">
              <a:buFont typeface="Arial" panose="020B0604020202020204" pitchFamily="34" charset="0"/>
              <a:buChar char="•"/>
            </a:pPr>
            <a:r>
              <a:rPr lang="fr-FR" altLang="fr-FR" sz="2900" dirty="0"/>
              <a:t>Les conditions et les règles d’utilisation des ressources du S.I. ;</a:t>
            </a:r>
          </a:p>
          <a:p>
            <a:pPr marL="502920" lvl="2" indent="-457200">
              <a:buFont typeface="Arial" panose="020B0604020202020204" pitchFamily="34" charset="0"/>
              <a:buChar char="•"/>
            </a:pPr>
            <a:r>
              <a:rPr lang="fr-FR" altLang="fr-FR" sz="2900" dirty="0"/>
              <a:t>Les responsabilités de l’utilisateur et ceux de l’entreprise/université ;</a:t>
            </a:r>
          </a:p>
          <a:p>
            <a:pPr marL="502920" lvl="2" indent="-457200">
              <a:buFont typeface="Arial" panose="020B0604020202020204" pitchFamily="34" charset="0"/>
              <a:buChar char="•"/>
            </a:pPr>
            <a:r>
              <a:rPr lang="fr-FR" altLang="fr-FR" sz="2900" dirty="0"/>
              <a:t>Les sanctions internes, pénales, civiles encourues </a:t>
            </a:r>
          </a:p>
        </p:txBody>
      </p:sp>
    </p:spTree>
    <p:extLst>
      <p:ext uri="{BB962C8B-B14F-4D97-AF65-F5344CB8AC3E}">
        <p14:creationId xmlns:p14="http://schemas.microsoft.com/office/powerpoint/2010/main" val="10331027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B527A5-BA5E-429A-A187-61474707CDD5}"/>
              </a:ext>
            </a:extLst>
          </p:cNvPr>
          <p:cNvSpPr>
            <a:spLocks noGrp="1"/>
          </p:cNvSpPr>
          <p:nvPr>
            <p:ph type="title"/>
          </p:nvPr>
        </p:nvSpPr>
        <p:spPr/>
        <p:txBody>
          <a:bodyPr/>
          <a:lstStyle/>
          <a:p>
            <a:r>
              <a:rPr lang="fr-FR" dirty="0"/>
              <a:t>Attribution de privilèges : procédures d’attribution / retrait de privilèges</a:t>
            </a:r>
          </a:p>
        </p:txBody>
      </p:sp>
      <p:sp>
        <p:nvSpPr>
          <p:cNvPr id="3" name="Espace réservé du contenu 2">
            <a:extLst>
              <a:ext uri="{FF2B5EF4-FFF2-40B4-BE49-F238E27FC236}">
                <a16:creationId xmlns:a16="http://schemas.microsoft.com/office/drawing/2014/main" id="{F7733E89-A532-49AF-9CFD-5FBE32DDFC73}"/>
              </a:ext>
            </a:extLst>
          </p:cNvPr>
          <p:cNvSpPr>
            <a:spLocks noGrp="1"/>
          </p:cNvSpPr>
          <p:nvPr>
            <p:ph idx="1"/>
          </p:nvPr>
        </p:nvSpPr>
        <p:spPr/>
        <p:txBody>
          <a:bodyPr/>
          <a:lstStyle/>
          <a:p>
            <a:pPr marL="342900" indent="-342900" eaLnBrk="1" hangingPunct="1">
              <a:buFont typeface="Arial" panose="020B0604020202020204" pitchFamily="34" charset="0"/>
              <a:buChar char="•"/>
            </a:pPr>
            <a:r>
              <a:rPr lang="fr-FR" altLang="fr-FR" sz="2000" dirty="0"/>
              <a:t>Définir une procédure d’attribution/retrait de privilèges.</a:t>
            </a:r>
          </a:p>
          <a:p>
            <a:pPr lvl="1" eaLnBrk="1" hangingPunct="1"/>
            <a:r>
              <a:rPr lang="fr-FR" altLang="fr-FR" sz="1700" dirty="0"/>
              <a:t>Tenir à jour une liste des droits attribués à chaque utilisateur ;</a:t>
            </a:r>
          </a:p>
          <a:p>
            <a:pPr lvl="1" eaLnBrk="1" hangingPunct="1"/>
            <a:r>
              <a:rPr lang="fr-FR" altLang="fr-FR" sz="1700" dirty="0"/>
              <a:t>Chaque nouveau compte utilisateur doit être créé en respectant les principes d’attribution de privilège ;</a:t>
            </a:r>
          </a:p>
          <a:p>
            <a:pPr lvl="1" eaLnBrk="1" hangingPunct="1"/>
            <a:r>
              <a:rPr lang="fr-FR" altLang="fr-FR" sz="1700" dirty="0"/>
              <a:t>Au besoin, chaque utilisateur doit avoir son répertoire personnel et sa boite aux lettres ;</a:t>
            </a:r>
          </a:p>
          <a:p>
            <a:pPr lvl="1" eaLnBrk="1" hangingPunct="1"/>
            <a:r>
              <a:rPr lang="fr-FR" altLang="fr-FR" sz="1700" dirty="0"/>
              <a:t>Lorsque qu’un utilisateur n’a plus besoin d’accéder au système (démission, changement de poste…), la procédure de retrait de droit doit :</a:t>
            </a:r>
          </a:p>
          <a:p>
            <a:pPr lvl="2" eaLnBrk="1" hangingPunct="1"/>
            <a:r>
              <a:rPr lang="fr-FR" altLang="fr-FR" sz="1600" dirty="0"/>
              <a:t>Décrire la désactivation de son compte et la suppression de son compte ;</a:t>
            </a:r>
          </a:p>
          <a:p>
            <a:pPr lvl="2" eaLnBrk="1" hangingPunct="1"/>
            <a:r>
              <a:rPr lang="fr-FR" altLang="fr-FR" sz="1600" dirty="0"/>
              <a:t>Décrire la procédure de retrait des accès aux locaux (badge, clés).</a:t>
            </a:r>
          </a:p>
          <a:p>
            <a:endParaRPr lang="fr-FR" dirty="0"/>
          </a:p>
        </p:txBody>
      </p:sp>
    </p:spTree>
    <p:extLst>
      <p:ext uri="{BB962C8B-B14F-4D97-AF65-F5344CB8AC3E}">
        <p14:creationId xmlns:p14="http://schemas.microsoft.com/office/powerpoint/2010/main" val="307501187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5C5ED4-5A57-4B59-A2A6-F3436C89C928}"/>
              </a:ext>
            </a:extLst>
          </p:cNvPr>
          <p:cNvSpPr>
            <a:spLocks noGrp="1"/>
          </p:cNvSpPr>
          <p:nvPr>
            <p:ph type="title"/>
          </p:nvPr>
        </p:nvSpPr>
        <p:spPr/>
        <p:txBody>
          <a:bodyPr/>
          <a:lstStyle/>
          <a:p>
            <a:r>
              <a:rPr lang="fr-FR" dirty="0"/>
              <a:t>Rôles utilisateur</a:t>
            </a:r>
          </a:p>
        </p:txBody>
      </p:sp>
      <p:sp>
        <p:nvSpPr>
          <p:cNvPr id="3" name="Espace réservé du contenu 2">
            <a:extLst>
              <a:ext uri="{FF2B5EF4-FFF2-40B4-BE49-F238E27FC236}">
                <a16:creationId xmlns:a16="http://schemas.microsoft.com/office/drawing/2014/main" id="{9956D1DB-CB28-47FD-9B49-7D2AE814CA85}"/>
              </a:ext>
            </a:extLst>
          </p:cNvPr>
          <p:cNvSpPr>
            <a:spLocks noGrp="1"/>
          </p:cNvSpPr>
          <p:nvPr>
            <p:ph idx="1"/>
          </p:nvPr>
        </p:nvSpPr>
        <p:spPr/>
        <p:txBody>
          <a:bodyPr/>
          <a:lstStyle/>
          <a:p>
            <a:pPr marL="342900" indent="-342900" eaLnBrk="1" hangingPunct="1">
              <a:buFont typeface="Arial" panose="020B0604020202020204" pitchFamily="34" charset="0"/>
              <a:buChar char="•"/>
            </a:pPr>
            <a:r>
              <a:rPr lang="fr-FR" altLang="fr-FR" sz="2000" dirty="0"/>
              <a:t>Le rôle « </a:t>
            </a:r>
            <a:r>
              <a:rPr lang="fr-FR" altLang="fr-FR" sz="2000" b="1" dirty="0">
                <a:solidFill>
                  <a:srgbClr val="922B3C"/>
                </a:solidFill>
              </a:rPr>
              <a:t>administrateur</a:t>
            </a:r>
            <a:r>
              <a:rPr lang="fr-FR" altLang="fr-FR" sz="2000" dirty="0"/>
              <a:t> » : ayant les privilèges les plus élevés sur le système. Il peut être de plusieurs types :</a:t>
            </a:r>
          </a:p>
          <a:p>
            <a:pPr marL="560070" lvl="2" indent="-285750">
              <a:buFont typeface="Arial" panose="020B0604020202020204" pitchFamily="34" charset="0"/>
              <a:buChar char="•"/>
            </a:pPr>
            <a:r>
              <a:rPr lang="fr-FR" altLang="fr-FR" dirty="0"/>
              <a:t>	Administrateur système : en charge de l’administration des systèmes, de la gestion des disques ;</a:t>
            </a:r>
          </a:p>
          <a:p>
            <a:pPr marL="560070" lvl="2" indent="-285750">
              <a:buFont typeface="Arial" panose="020B0604020202020204" pitchFamily="34" charset="0"/>
              <a:buChar char="•"/>
            </a:pPr>
            <a:r>
              <a:rPr lang="fr-FR" altLang="fr-FR" dirty="0"/>
              <a:t>	Administrateur réseau : en charge des équipements réseaux, des règles de filtrage ;</a:t>
            </a:r>
          </a:p>
          <a:p>
            <a:pPr marL="560070" lvl="2" indent="-285750">
              <a:buFont typeface="Arial" panose="020B0604020202020204" pitchFamily="34" charset="0"/>
              <a:buChar char="•"/>
            </a:pPr>
            <a:r>
              <a:rPr lang="fr-FR" altLang="fr-FR" dirty="0"/>
              <a:t>	Administrateur sécurité : en charge de la journalisation, de la supervision.</a:t>
            </a:r>
          </a:p>
          <a:p>
            <a:pPr marL="457200" lvl="1" indent="0" eaLnBrk="1" hangingPunct="1">
              <a:buNone/>
            </a:pPr>
            <a:endParaRPr lang="fr-FR" altLang="fr-FR" sz="1400" dirty="0"/>
          </a:p>
          <a:p>
            <a:pPr marL="342900" indent="-342900" eaLnBrk="1" hangingPunct="1">
              <a:buFont typeface="Arial" panose="020B0604020202020204" pitchFamily="34" charset="0"/>
              <a:buChar char="•"/>
            </a:pPr>
            <a:r>
              <a:rPr lang="fr-FR" altLang="fr-FR" sz="2000" dirty="0"/>
              <a:t>Le rôle « </a:t>
            </a:r>
            <a:r>
              <a:rPr lang="fr-FR" altLang="fr-FR" sz="2000" b="1" dirty="0">
                <a:solidFill>
                  <a:srgbClr val="922B3C"/>
                </a:solidFill>
              </a:rPr>
              <a:t>utilisateur</a:t>
            </a:r>
            <a:r>
              <a:rPr lang="fr-FR" altLang="fr-FR" sz="2000" dirty="0"/>
              <a:t> » : ayant le droit d’utiliser le système et d’accéder à des répertoires sensibles ;</a:t>
            </a:r>
          </a:p>
          <a:p>
            <a:pPr marL="0" indent="0" eaLnBrk="1" hangingPunct="1">
              <a:buNone/>
            </a:pPr>
            <a:endParaRPr lang="fr-FR" altLang="fr-FR" sz="1200" dirty="0"/>
          </a:p>
          <a:p>
            <a:pPr marL="342900" indent="-342900" eaLnBrk="1" hangingPunct="1">
              <a:buFont typeface="Arial" panose="020B0604020202020204" pitchFamily="34" charset="0"/>
              <a:buChar char="•"/>
            </a:pPr>
            <a:r>
              <a:rPr lang="fr-FR" altLang="fr-FR" sz="2000" dirty="0"/>
              <a:t>Le rôle « </a:t>
            </a:r>
            <a:r>
              <a:rPr lang="fr-FR" altLang="fr-FR" sz="2000" b="1" dirty="0">
                <a:solidFill>
                  <a:srgbClr val="922B3C"/>
                </a:solidFill>
              </a:rPr>
              <a:t>invité</a:t>
            </a:r>
            <a:r>
              <a:rPr lang="fr-FR" altLang="fr-FR" sz="2000" dirty="0"/>
              <a:t> » : ayant peu de droits, et pas d’accès aux répertoires contenant les informations sensibles.</a:t>
            </a:r>
          </a:p>
          <a:p>
            <a:endParaRPr lang="fr-FR" dirty="0"/>
          </a:p>
        </p:txBody>
      </p:sp>
    </p:spTree>
    <p:extLst>
      <p:ext uri="{BB962C8B-B14F-4D97-AF65-F5344CB8AC3E}">
        <p14:creationId xmlns:p14="http://schemas.microsoft.com/office/powerpoint/2010/main" val="178857654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143607-A5BE-4C6F-9BA9-BC383A809E35}"/>
              </a:ext>
            </a:extLst>
          </p:cNvPr>
          <p:cNvSpPr>
            <a:spLocks noGrp="1"/>
          </p:cNvSpPr>
          <p:nvPr>
            <p:ph type="title"/>
          </p:nvPr>
        </p:nvSpPr>
        <p:spPr/>
        <p:txBody>
          <a:bodyPr/>
          <a:lstStyle/>
          <a:p>
            <a:r>
              <a:rPr lang="fr-FR" dirty="0"/>
              <a:t>Sensibilisation des utilisateurs</a:t>
            </a:r>
          </a:p>
        </p:txBody>
      </p:sp>
      <p:sp>
        <p:nvSpPr>
          <p:cNvPr id="3" name="Espace réservé du contenu 2">
            <a:extLst>
              <a:ext uri="{FF2B5EF4-FFF2-40B4-BE49-F238E27FC236}">
                <a16:creationId xmlns:a16="http://schemas.microsoft.com/office/drawing/2014/main" id="{97330759-D793-4DB4-A3D7-6AD0CB6A20C2}"/>
              </a:ext>
            </a:extLst>
          </p:cNvPr>
          <p:cNvSpPr>
            <a:spLocks noGrp="1"/>
          </p:cNvSpPr>
          <p:nvPr>
            <p:ph idx="1"/>
          </p:nvPr>
        </p:nvSpPr>
        <p:spPr/>
        <p:txBody>
          <a:bodyPr/>
          <a:lstStyle/>
          <a:p>
            <a:pPr marL="342900" indent="-342900" eaLnBrk="1" hangingPunct="1">
              <a:buFont typeface="Arial" panose="020B0604020202020204" pitchFamily="34" charset="0"/>
              <a:buChar char="•"/>
            </a:pPr>
            <a:r>
              <a:rPr lang="fr-FR" altLang="fr-FR" sz="2000" dirty="0"/>
              <a:t>Se tenir informé de l’actualité liée à la sécurité :</a:t>
            </a:r>
          </a:p>
          <a:p>
            <a:pPr lvl="1" eaLnBrk="1" hangingPunct="1"/>
            <a:r>
              <a:rPr lang="fr-FR" altLang="fr-FR" sz="1800" dirty="0"/>
              <a:t>des vulnérabilités publiées ;</a:t>
            </a:r>
          </a:p>
          <a:p>
            <a:pPr lvl="1" eaLnBrk="1" hangingPunct="1"/>
            <a:r>
              <a:rPr lang="fr-FR" altLang="fr-FR" sz="1800" dirty="0"/>
              <a:t>fuite d’information : Sony ;</a:t>
            </a:r>
          </a:p>
          <a:p>
            <a:pPr lvl="1" eaLnBrk="1" hangingPunct="1"/>
            <a:r>
              <a:rPr lang="fr-FR" altLang="fr-FR" sz="1800" dirty="0"/>
              <a:t>« </a:t>
            </a:r>
            <a:r>
              <a:rPr lang="fr-FR" altLang="fr-FR" sz="1800" dirty="0" err="1"/>
              <a:t>scam</a:t>
            </a:r>
            <a:r>
              <a:rPr lang="fr-FR" altLang="fr-FR" sz="1800" dirty="0"/>
              <a:t> » arnaques sur Internet : arnaque à la nigériane, etc.</a:t>
            </a:r>
          </a:p>
          <a:p>
            <a:pPr marL="342900" indent="-342900" eaLnBrk="1" hangingPunct="1">
              <a:buFont typeface="Arial" panose="020B0604020202020204" pitchFamily="34" charset="0"/>
              <a:buChar char="•"/>
            </a:pPr>
            <a:r>
              <a:rPr lang="fr-FR" altLang="fr-FR" sz="2000" dirty="0"/>
              <a:t>Faire attention aux pièces jointes (même pour les expéditeurs connus).</a:t>
            </a:r>
          </a:p>
          <a:p>
            <a:pPr lvl="1" eaLnBrk="1" hangingPunct="1"/>
            <a:r>
              <a:rPr lang="fr-FR" altLang="fr-FR" sz="1800" dirty="0"/>
              <a:t>télécharger d’abord et faire un scan avec l’antivirus, avant d’ouvrir la pièce jointe.</a:t>
            </a:r>
          </a:p>
          <a:p>
            <a:endParaRPr lang="fr-FR" dirty="0"/>
          </a:p>
        </p:txBody>
      </p:sp>
    </p:spTree>
    <p:extLst>
      <p:ext uri="{BB962C8B-B14F-4D97-AF65-F5344CB8AC3E}">
        <p14:creationId xmlns:p14="http://schemas.microsoft.com/office/powerpoint/2010/main" val="366809051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69BEC2-3B26-4364-8C3B-DB7490540021}"/>
              </a:ext>
            </a:extLst>
          </p:cNvPr>
          <p:cNvSpPr>
            <a:spLocks noGrp="1"/>
          </p:cNvSpPr>
          <p:nvPr>
            <p:ph type="title"/>
          </p:nvPr>
        </p:nvSpPr>
        <p:spPr/>
        <p:txBody>
          <a:bodyPr/>
          <a:lstStyle/>
          <a:p>
            <a:r>
              <a:rPr lang="fr-FR" dirty="0"/>
              <a:t>Sensibilisation des utilisateurs</a:t>
            </a:r>
          </a:p>
        </p:txBody>
      </p:sp>
      <p:sp>
        <p:nvSpPr>
          <p:cNvPr id="3" name="Espace réservé du contenu 2">
            <a:extLst>
              <a:ext uri="{FF2B5EF4-FFF2-40B4-BE49-F238E27FC236}">
                <a16:creationId xmlns:a16="http://schemas.microsoft.com/office/drawing/2014/main" id="{15D31FED-A176-4C82-B987-D5360B6AFB85}"/>
              </a:ext>
            </a:extLst>
          </p:cNvPr>
          <p:cNvSpPr>
            <a:spLocks noGrp="1"/>
          </p:cNvSpPr>
          <p:nvPr>
            <p:ph idx="1"/>
          </p:nvPr>
        </p:nvSpPr>
        <p:spPr/>
        <p:txBody>
          <a:bodyPr/>
          <a:lstStyle/>
          <a:p>
            <a:pPr marL="342900" indent="-342900" eaLnBrk="1" hangingPunct="1">
              <a:buFont typeface="Arial" panose="020B0604020202020204" pitchFamily="34" charset="0"/>
              <a:buChar char="•"/>
            </a:pPr>
            <a:r>
              <a:rPr lang="fr-FR" altLang="fr-FR" sz="2000" dirty="0"/>
              <a:t>Désactiver l’exécution des liens hypertextes et l’affichage des images dans les mails ;</a:t>
            </a:r>
          </a:p>
          <a:p>
            <a:pPr marL="560070" lvl="2" indent="-285750">
              <a:buFont typeface="Arial" panose="020B0604020202020204" pitchFamily="34" charset="0"/>
              <a:buChar char="•"/>
            </a:pPr>
            <a:r>
              <a:rPr lang="fr-FR" altLang="fr-FR" dirty="0"/>
              <a:t>Il est préférable de copier et coller le lien hypertexte dans le navigateur. En effet, une technique dans le phishing consiste à faire afficher un lien qui parait légitime à la lecture, mais qui pointe en fait vers une site malveillant. Cette technique ne fonctionne que si on clique sur le lien.</a:t>
            </a:r>
          </a:p>
          <a:p>
            <a:pPr marL="342900" indent="-342900" eaLnBrk="1" hangingPunct="1">
              <a:buFont typeface="Arial" panose="020B0604020202020204" pitchFamily="34" charset="0"/>
              <a:buChar char="•"/>
            </a:pPr>
            <a:r>
              <a:rPr lang="fr-FR" altLang="fr-FR" sz="2000" dirty="0"/>
              <a:t>Faire attention aux ralentissements/lenteurs de son poste ;</a:t>
            </a:r>
          </a:p>
          <a:p>
            <a:pPr marL="342900" indent="-342900" eaLnBrk="1" hangingPunct="1">
              <a:buFont typeface="Arial" panose="020B0604020202020204" pitchFamily="34" charset="0"/>
              <a:buChar char="•"/>
            </a:pPr>
            <a:r>
              <a:rPr lang="fr-FR" altLang="fr-FR" sz="2000" dirty="0"/>
              <a:t>Applications web : penser à cliquer sur le bouton déconnecter lorsqu’on a finit de surfer sur le site afin de désactiver le cookie ;</a:t>
            </a:r>
          </a:p>
          <a:p>
            <a:pPr marL="342900" indent="-342900" eaLnBrk="1" hangingPunct="1">
              <a:buFont typeface="Arial" panose="020B0604020202020204" pitchFamily="34" charset="0"/>
              <a:buChar char="•"/>
            </a:pPr>
            <a:r>
              <a:rPr lang="fr-FR" altLang="fr-FR" sz="2000" dirty="0"/>
              <a:t>Déconnecter son poste lors qu’il n’est pas utilisé.</a:t>
            </a:r>
          </a:p>
          <a:p>
            <a:endParaRPr lang="fr-FR" dirty="0"/>
          </a:p>
        </p:txBody>
      </p:sp>
    </p:spTree>
    <p:extLst>
      <p:ext uri="{BB962C8B-B14F-4D97-AF65-F5344CB8AC3E}">
        <p14:creationId xmlns:p14="http://schemas.microsoft.com/office/powerpoint/2010/main" val="124248643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0B9F89-A5E2-4666-B45E-0A3553A461A3}"/>
              </a:ext>
            </a:extLst>
          </p:cNvPr>
          <p:cNvSpPr>
            <a:spLocks noGrp="1"/>
          </p:cNvSpPr>
          <p:nvPr>
            <p:ph type="title"/>
          </p:nvPr>
        </p:nvSpPr>
        <p:spPr/>
        <p:txBody>
          <a:bodyPr/>
          <a:lstStyle/>
          <a:p>
            <a:r>
              <a:rPr lang="en-US" dirty="0"/>
              <a:t>Phishing / Spear phishing / Social engineering</a:t>
            </a:r>
            <a:endParaRPr lang="fr-FR" dirty="0"/>
          </a:p>
        </p:txBody>
      </p:sp>
      <p:sp>
        <p:nvSpPr>
          <p:cNvPr id="3" name="Espace réservé du contenu 2">
            <a:extLst>
              <a:ext uri="{FF2B5EF4-FFF2-40B4-BE49-F238E27FC236}">
                <a16:creationId xmlns:a16="http://schemas.microsoft.com/office/drawing/2014/main" id="{9A9FB8F0-5590-455B-B9F1-3082D05A1491}"/>
              </a:ext>
            </a:extLst>
          </p:cNvPr>
          <p:cNvSpPr>
            <a:spLocks noGrp="1"/>
          </p:cNvSpPr>
          <p:nvPr>
            <p:ph idx="1"/>
          </p:nvPr>
        </p:nvSpPr>
        <p:spPr/>
        <p:txBody>
          <a:bodyPr>
            <a:normAutofit lnSpcReduction="10000"/>
          </a:bodyPr>
          <a:lstStyle/>
          <a:p>
            <a:pPr marL="342900" indent="-342900" eaLnBrk="1" hangingPunct="1">
              <a:buFont typeface="Arial" panose="020B0604020202020204" pitchFamily="34" charset="0"/>
              <a:buChar char="•"/>
            </a:pPr>
            <a:r>
              <a:rPr lang="fr-FR" altLang="fr-FR" sz="2000" dirty="0"/>
              <a:t>Ne pas donner suite au mail, coup de fil vous demandant de : </a:t>
            </a:r>
          </a:p>
          <a:p>
            <a:pPr marL="342900" indent="-342900" eaLnBrk="1" hangingPunct="1">
              <a:buFont typeface="Arial" panose="020B0604020202020204" pitchFamily="34" charset="0"/>
              <a:buChar char="•"/>
            </a:pPr>
            <a:endParaRPr lang="fr-FR" altLang="fr-FR" sz="2000" dirty="0"/>
          </a:p>
          <a:p>
            <a:pPr marL="617220" lvl="1" indent="-342900"/>
            <a:r>
              <a:rPr lang="fr-FR" altLang="fr-FR" dirty="0"/>
              <a:t>Rappeler rapidement votre conseiller bancaire alors que vous ne l’avez pas contacté ;</a:t>
            </a:r>
          </a:p>
          <a:p>
            <a:pPr marL="617220" lvl="1" indent="-342900"/>
            <a:endParaRPr lang="fr-FR" altLang="fr-FR" dirty="0"/>
          </a:p>
          <a:p>
            <a:pPr marL="617220" lvl="1" indent="-342900"/>
            <a:r>
              <a:rPr lang="fr-FR" altLang="fr-FR" sz="1800" dirty="0"/>
              <a:t>Donner des informations personnelles parce que vous avez gagné un voyage, un prix, etc.</a:t>
            </a:r>
          </a:p>
          <a:p>
            <a:pPr marL="617220" lvl="1" indent="-342900"/>
            <a:endParaRPr lang="fr-FR" altLang="fr-FR" sz="1800" dirty="0"/>
          </a:p>
          <a:p>
            <a:pPr marL="617220" lvl="1" indent="-342900"/>
            <a:r>
              <a:rPr lang="fr-FR" altLang="fr-FR" sz="1800" dirty="0"/>
              <a:t>D’envoyer votre mot de passe/code bancaire/code pin par mail sous le prétexte urgent :</a:t>
            </a:r>
          </a:p>
          <a:p>
            <a:pPr lvl="4"/>
            <a:r>
              <a:rPr lang="fr-FR" altLang="fr-FR" dirty="0"/>
              <a:t>d’éviter la fermeture de votre adresse mail (car vérification en cours) ;</a:t>
            </a:r>
          </a:p>
          <a:p>
            <a:pPr lvl="4"/>
            <a:r>
              <a:rPr lang="fr-FR" altLang="fr-FR" dirty="0"/>
              <a:t>de valider l’existence de votre carte bancaire désactivée, etc.</a:t>
            </a:r>
          </a:p>
          <a:p>
            <a:pPr lvl="4"/>
            <a:endParaRPr lang="fr-FR" altLang="fr-FR" dirty="0"/>
          </a:p>
          <a:p>
            <a:pPr marL="560070" lvl="2" indent="-285750">
              <a:buFont typeface="Arial" panose="020B0604020202020204" pitchFamily="34" charset="0"/>
              <a:buChar char="•"/>
            </a:pPr>
            <a:r>
              <a:rPr lang="fr-FR" altLang="fr-FR" sz="1800" dirty="0"/>
              <a:t>De faire un transfert d’argent à un de vos contacts dans le besoin à l’étranger.</a:t>
            </a:r>
          </a:p>
          <a:p>
            <a:endParaRPr lang="fr-FR" dirty="0"/>
          </a:p>
        </p:txBody>
      </p:sp>
      <p:sp>
        <p:nvSpPr>
          <p:cNvPr id="4" name="Rectangle à coins arrondis 3">
            <a:extLst>
              <a:ext uri="{FF2B5EF4-FFF2-40B4-BE49-F238E27FC236}">
                <a16:creationId xmlns:a16="http://schemas.microsoft.com/office/drawing/2014/main" id="{47889102-4E20-4C80-8B56-469A6DF3F472}"/>
              </a:ext>
            </a:extLst>
          </p:cNvPr>
          <p:cNvSpPr/>
          <p:nvPr/>
        </p:nvSpPr>
        <p:spPr>
          <a:xfrm>
            <a:off x="2351583" y="5846415"/>
            <a:ext cx="7488833" cy="708025"/>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ctr" fontAlgn="auto">
              <a:spcBef>
                <a:spcPts val="0"/>
              </a:spcBef>
              <a:spcAft>
                <a:spcPts val="0"/>
              </a:spcAft>
              <a:defRPr/>
            </a:pPr>
            <a:r>
              <a:rPr lang="fr-FR" altLang="fr-FR" b="1" dirty="0">
                <a:solidFill>
                  <a:srgbClr val="922B3C"/>
                </a:solidFill>
                <a:latin typeface="Arial" panose="020B0604020202020204" pitchFamily="34" charset="0"/>
                <a:cs typeface="Arial" panose="020B0604020202020204" pitchFamily="34" charset="0"/>
              </a:rPr>
              <a:t>En cas de doute, renseignez-vous mais ne répondez pas au mail.</a:t>
            </a:r>
          </a:p>
        </p:txBody>
      </p:sp>
    </p:spTree>
    <p:extLst>
      <p:ext uri="{BB962C8B-B14F-4D97-AF65-F5344CB8AC3E}">
        <p14:creationId xmlns:p14="http://schemas.microsoft.com/office/powerpoint/2010/main" val="3608863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7F34F9-F7CE-4D62-8F8B-2E98B0394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AEC8AF-1896-43A9-BF10-CE06FD254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199BD9-A6EE-4972-BFB5-2AAE28288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BDE6D6D-847E-4E19-ACF5-71590846C682}"/>
              </a:ext>
            </a:extLst>
          </p:cNvPr>
          <p:cNvSpPr>
            <a:spLocks noGrp="1"/>
          </p:cNvSpPr>
          <p:nvPr>
            <p:ph type="title"/>
          </p:nvPr>
        </p:nvSpPr>
        <p:spPr>
          <a:xfrm>
            <a:off x="1324533" y="1066798"/>
            <a:ext cx="3301255" cy="2668172"/>
          </a:xfrm>
        </p:spPr>
        <p:txBody>
          <a:bodyPr anchor="b">
            <a:normAutofit/>
          </a:bodyPr>
          <a:lstStyle/>
          <a:p>
            <a:pPr algn="ctr"/>
            <a:r>
              <a:rPr lang="fr-FR" dirty="0"/>
              <a:t>Culture générale : les principales lois</a:t>
            </a:r>
            <a:endParaRPr lang="fr-FR"/>
          </a:p>
        </p:txBody>
      </p:sp>
      <p:sp>
        <p:nvSpPr>
          <p:cNvPr id="3" name="Espace réservé du contenu 2">
            <a:extLst>
              <a:ext uri="{FF2B5EF4-FFF2-40B4-BE49-F238E27FC236}">
                <a16:creationId xmlns:a16="http://schemas.microsoft.com/office/drawing/2014/main" id="{67E78A24-EA53-4EA9-981C-BEAD8F42F9D3}"/>
              </a:ext>
            </a:extLst>
          </p:cNvPr>
          <p:cNvSpPr>
            <a:spLocks noGrp="1"/>
          </p:cNvSpPr>
          <p:nvPr>
            <p:ph idx="1"/>
          </p:nvPr>
        </p:nvSpPr>
        <p:spPr>
          <a:xfrm>
            <a:off x="5952974" y="1066799"/>
            <a:ext cx="5172227" cy="4696495"/>
          </a:xfrm>
        </p:spPr>
        <p:txBody>
          <a:bodyPr anchor="ctr">
            <a:normAutofit/>
          </a:bodyPr>
          <a:lstStyle/>
          <a:p>
            <a:pPr>
              <a:lnSpc>
                <a:spcPct val="100000"/>
              </a:lnSpc>
            </a:pPr>
            <a:r>
              <a:rPr lang="fr-FR" sz="1700" b="1" i="1" dirty="0"/>
              <a:t>Le USA Patriot </a:t>
            </a:r>
            <a:r>
              <a:rPr lang="fr-FR" sz="1700" b="1" i="1" dirty="0" err="1"/>
              <a:t>Act</a:t>
            </a:r>
            <a:endParaRPr lang="fr-FR" sz="1700" b="1" i="1" dirty="0"/>
          </a:p>
          <a:p>
            <a:pPr marL="342900" indent="-342900">
              <a:lnSpc>
                <a:spcPct val="100000"/>
              </a:lnSpc>
              <a:buFont typeface="Arial" panose="020B0604020202020204" pitchFamily="34" charset="0"/>
              <a:buChar char="•"/>
            </a:pPr>
            <a:r>
              <a:rPr lang="fr-FR" sz="1700" dirty="0"/>
              <a:t>Le Patriot </a:t>
            </a:r>
            <a:r>
              <a:rPr lang="fr-FR" sz="1700" dirty="0" err="1"/>
              <a:t>Act</a:t>
            </a:r>
            <a:r>
              <a:rPr lang="fr-FR" sz="1700" dirty="0"/>
              <a:t> est une loi Américaine, publiée post attentat du 11 septembre 2001, autorisant le gouvernement Américain à accéder à des données informatiques détenues par un particulier ou des entreprises, sans autorisation préalable et sans informer les utilisateurs.</a:t>
            </a:r>
          </a:p>
          <a:p>
            <a:pPr marL="342900" indent="-342900">
              <a:lnSpc>
                <a:spcPct val="100000"/>
              </a:lnSpc>
              <a:buFont typeface="Arial" panose="020B0604020202020204" pitchFamily="34" charset="0"/>
              <a:buChar char="•"/>
            </a:pPr>
            <a:endParaRPr lang="fr-FR" sz="1700" dirty="0"/>
          </a:p>
          <a:p>
            <a:pPr marL="342900" indent="-342900">
              <a:lnSpc>
                <a:spcPct val="100000"/>
              </a:lnSpc>
              <a:buFont typeface="Arial" panose="020B0604020202020204" pitchFamily="34" charset="0"/>
              <a:buChar char="•"/>
            </a:pPr>
            <a:r>
              <a:rPr lang="fr-FR" sz="1700" dirty="0"/>
              <a:t>Lorsque les données sont stockées ou gérées en dehors du contenant Américain, le FBI est alors en charge de rentrer en collaboration avec les autorités compétentes du pays concerné.</a:t>
            </a:r>
          </a:p>
          <a:p>
            <a:pPr marL="342900" indent="-342900">
              <a:lnSpc>
                <a:spcPct val="100000"/>
              </a:lnSpc>
              <a:buFont typeface="Arial" panose="020B0604020202020204" pitchFamily="34" charset="0"/>
              <a:buChar char="•"/>
            </a:pPr>
            <a:endParaRPr lang="fr-FR" sz="1700" dirty="0"/>
          </a:p>
          <a:p>
            <a:pPr marL="342900" indent="-342900">
              <a:lnSpc>
                <a:spcPct val="100000"/>
              </a:lnSpc>
              <a:buFont typeface="Arial" panose="020B0604020202020204" pitchFamily="34" charset="0"/>
              <a:buChar char="•"/>
            </a:pPr>
            <a:r>
              <a:rPr lang="fr-FR" sz="1700" dirty="0"/>
              <a:t>En France, ce contrôle n’est possible que sous instruction judiciaire.</a:t>
            </a:r>
          </a:p>
          <a:p>
            <a:pPr marL="342900" indent="-342900">
              <a:lnSpc>
                <a:spcPct val="100000"/>
              </a:lnSpc>
              <a:buFont typeface="Arial" panose="020B0604020202020204" pitchFamily="34" charset="0"/>
              <a:buChar char="•"/>
            </a:pPr>
            <a:endParaRPr lang="fr-FR" sz="1700" dirty="0"/>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41417" y="4244117"/>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464747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133D70-A5B3-4578-8C40-35A4D33FD8AE}"/>
              </a:ext>
            </a:extLst>
          </p:cNvPr>
          <p:cNvSpPr>
            <a:spLocks noGrp="1"/>
          </p:cNvSpPr>
          <p:nvPr>
            <p:ph type="title"/>
          </p:nvPr>
        </p:nvSpPr>
        <p:spPr/>
        <p:txBody>
          <a:bodyPr/>
          <a:lstStyle/>
          <a:p>
            <a:r>
              <a:rPr lang="en-US" dirty="0"/>
              <a:t>Phishing / Spear phishing / Social engineering</a:t>
            </a:r>
            <a:endParaRPr lang="fr-FR" dirty="0"/>
          </a:p>
        </p:txBody>
      </p:sp>
      <p:sp>
        <p:nvSpPr>
          <p:cNvPr id="3" name="Espace réservé du contenu 2">
            <a:extLst>
              <a:ext uri="{FF2B5EF4-FFF2-40B4-BE49-F238E27FC236}">
                <a16:creationId xmlns:a16="http://schemas.microsoft.com/office/drawing/2014/main" id="{DEDD0381-7AAC-435F-803D-178CF56BAE07}"/>
              </a:ext>
            </a:extLst>
          </p:cNvPr>
          <p:cNvSpPr>
            <a:spLocks noGrp="1"/>
          </p:cNvSpPr>
          <p:nvPr>
            <p:ph idx="1"/>
          </p:nvPr>
        </p:nvSpPr>
        <p:spPr/>
        <p:txBody>
          <a:bodyPr>
            <a:normAutofit lnSpcReduction="10000"/>
          </a:bodyPr>
          <a:lstStyle/>
          <a:p>
            <a:pPr eaLnBrk="1" hangingPunct="1">
              <a:defRPr/>
            </a:pPr>
            <a:r>
              <a:rPr lang="fr-FR" altLang="fr-FR" sz="2000" dirty="0"/>
              <a:t>Limiter les informations que vous partagez par les réseaux sociaux ou mail ;</a:t>
            </a:r>
          </a:p>
          <a:p>
            <a:pPr lvl="1" eaLnBrk="1" hangingPunct="1">
              <a:defRPr/>
            </a:pPr>
            <a:r>
              <a:rPr lang="fr-FR" altLang="fr-FR" sz="1800" dirty="0"/>
              <a:t>Date de départ en voyage ;</a:t>
            </a:r>
          </a:p>
          <a:p>
            <a:pPr lvl="2" eaLnBrk="1" hangingPunct="1">
              <a:defRPr/>
            </a:pPr>
            <a:r>
              <a:rPr lang="fr-FR" altLang="fr-FR" sz="1400" dirty="0">
                <a:hlinkClick r:id="rId2"/>
              </a:rPr>
              <a:t>http://pleaserobme.com</a:t>
            </a:r>
            <a:r>
              <a:rPr lang="fr-FR" altLang="fr-FR" sz="1400" dirty="0"/>
              <a:t> : sur la base de tweet (position) indique les maisons vides.</a:t>
            </a:r>
          </a:p>
          <a:p>
            <a:pPr lvl="1" eaLnBrk="1" hangingPunct="1">
              <a:defRPr/>
            </a:pPr>
            <a:r>
              <a:rPr lang="fr-FR" altLang="fr-FR" sz="1800" dirty="0"/>
              <a:t>Informations personnelles ;</a:t>
            </a:r>
          </a:p>
          <a:p>
            <a:pPr lvl="1" eaLnBrk="1" hangingPunct="1">
              <a:defRPr/>
            </a:pPr>
            <a:r>
              <a:rPr lang="fr-FR" altLang="fr-FR" sz="1800" dirty="0"/>
              <a:t>Données (photos/vidéos) potentiellement compromettantes ;</a:t>
            </a:r>
          </a:p>
          <a:p>
            <a:pPr lvl="2" eaLnBrk="1" hangingPunct="1">
              <a:defRPr/>
            </a:pPr>
            <a:r>
              <a:rPr lang="fr-FR" altLang="fr-FR" sz="1400" dirty="0"/>
              <a:t>Chantage menant à des suicides d’adolescents «</a:t>
            </a:r>
            <a:r>
              <a:rPr lang="fr-FR" altLang="fr-FR" sz="1400" b="1" dirty="0"/>
              <a:t> chantage à webcam </a:t>
            </a:r>
            <a:r>
              <a:rPr lang="fr-FR" altLang="fr-FR" sz="1400" dirty="0"/>
              <a:t>»</a:t>
            </a:r>
            <a:r>
              <a:rPr lang="fr-FR" sz="1400" dirty="0"/>
              <a:t> </a:t>
            </a:r>
          </a:p>
          <a:p>
            <a:pPr lvl="3" eaLnBrk="1" hangingPunct="1">
              <a:defRPr/>
            </a:pPr>
            <a:r>
              <a:rPr lang="fr-FR" sz="1000" dirty="0"/>
              <a:t>« Le jeune homme, prénommé Gauthier, a mis fin a ses jours le 10 octobre après avoir été victime d'un chantage sur </a:t>
            </a:r>
            <a:r>
              <a:rPr lang="fr-FR" sz="1000" dirty="0">
                <a:hlinkClick r:id="rId3"/>
              </a:rPr>
              <a:t>Facebook</a:t>
            </a:r>
            <a:r>
              <a:rPr lang="fr-FR" sz="1000" dirty="0"/>
              <a:t> de la part d'une jeune fille avec qui il venait de faire virtuellement connaissance. »</a:t>
            </a:r>
          </a:p>
          <a:p>
            <a:pPr lvl="3" eaLnBrk="1" hangingPunct="1">
              <a:defRPr/>
            </a:pPr>
            <a:r>
              <a:rPr lang="fr-FR" sz="1000" dirty="0"/>
              <a:t>En janvier, Cédric, 17 ans, s'est pendu dans sa chambre à Marseille, 3 mois après avoir été piégé au cours d'un "plan webcam".</a:t>
            </a:r>
            <a:endParaRPr lang="fr-FR" altLang="fr-FR" sz="1000" dirty="0"/>
          </a:p>
          <a:p>
            <a:pPr eaLnBrk="1" hangingPunct="1">
              <a:defRPr/>
            </a:pPr>
            <a:r>
              <a:rPr lang="fr-FR" altLang="fr-FR" sz="2000" dirty="0"/>
              <a:t>Quelques liens utiles :</a:t>
            </a:r>
          </a:p>
          <a:p>
            <a:pPr lvl="1" eaLnBrk="1" hangingPunct="1">
              <a:defRPr/>
            </a:pPr>
            <a:r>
              <a:rPr lang="fr-FR" altLang="fr-FR" sz="1400" dirty="0">
                <a:hlinkClick r:id="rId4"/>
              </a:rPr>
              <a:t>http://www.arnaque-chantage-webcam.com/</a:t>
            </a:r>
            <a:endParaRPr lang="fr-FR" altLang="fr-FR" sz="1400" dirty="0"/>
          </a:p>
          <a:p>
            <a:pPr lvl="1" eaLnBrk="1" hangingPunct="1">
              <a:defRPr/>
            </a:pPr>
            <a:r>
              <a:rPr lang="fr-FR" altLang="fr-FR" sz="1400" dirty="0">
                <a:hlinkClick r:id="rId5"/>
              </a:rPr>
              <a:t>http://www.laveudunet.com/</a:t>
            </a:r>
            <a:endParaRPr lang="fr-FR" altLang="fr-FR" sz="1400" dirty="0"/>
          </a:p>
          <a:p>
            <a:pPr lvl="1" eaLnBrk="1" hangingPunct="1">
              <a:defRPr/>
            </a:pPr>
            <a:r>
              <a:rPr lang="fr-FR" altLang="fr-FR" sz="1400" dirty="0">
                <a:hlinkClick r:id="rId6"/>
              </a:rPr>
              <a:t>http://blog.mavieprivee.fr/post/34628211803/chantage-a-la-webcam</a:t>
            </a:r>
            <a:r>
              <a:rPr lang="fr-FR" altLang="fr-FR" sz="1400" dirty="0"/>
              <a:t>.</a:t>
            </a:r>
          </a:p>
        </p:txBody>
      </p:sp>
    </p:spTree>
    <p:extLst>
      <p:ext uri="{BB962C8B-B14F-4D97-AF65-F5344CB8AC3E}">
        <p14:creationId xmlns:p14="http://schemas.microsoft.com/office/powerpoint/2010/main" val="240201696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1EF43A-25BF-46C3-8BB0-673456499EC8}"/>
              </a:ext>
            </a:extLst>
          </p:cNvPr>
          <p:cNvSpPr>
            <a:spLocks noGrp="1"/>
          </p:cNvSpPr>
          <p:nvPr>
            <p:ph type="title"/>
          </p:nvPr>
        </p:nvSpPr>
        <p:spPr/>
        <p:txBody>
          <a:bodyPr/>
          <a:lstStyle/>
          <a:p>
            <a:r>
              <a:rPr lang="fr-FR" dirty="0"/>
              <a:t>Réagir en tant que victime</a:t>
            </a:r>
          </a:p>
        </p:txBody>
      </p:sp>
      <p:sp>
        <p:nvSpPr>
          <p:cNvPr id="3" name="Espace réservé du contenu 2">
            <a:extLst>
              <a:ext uri="{FF2B5EF4-FFF2-40B4-BE49-F238E27FC236}">
                <a16:creationId xmlns:a16="http://schemas.microsoft.com/office/drawing/2014/main" id="{BAA110A0-C008-420F-AD3D-6157EAD2036A}"/>
              </a:ext>
            </a:extLst>
          </p:cNvPr>
          <p:cNvSpPr>
            <a:spLocks noGrp="1"/>
          </p:cNvSpPr>
          <p:nvPr>
            <p:ph idx="1"/>
          </p:nvPr>
        </p:nvSpPr>
        <p:spPr/>
        <p:txBody>
          <a:bodyPr>
            <a:normAutofit fontScale="77500" lnSpcReduction="20000"/>
          </a:bodyPr>
          <a:lstStyle/>
          <a:p>
            <a:pPr eaLnBrk="1" hangingPunct="1">
              <a:defRPr/>
            </a:pPr>
            <a:r>
              <a:rPr lang="fr-FR" altLang="fr-FR" sz="2000" dirty="0"/>
              <a:t>Ne jamais payer de rançons ;</a:t>
            </a:r>
          </a:p>
          <a:p>
            <a:pPr eaLnBrk="1" hangingPunct="1">
              <a:defRPr/>
            </a:pPr>
            <a:r>
              <a:rPr lang="fr-FR" altLang="fr-FR" sz="2000" dirty="0"/>
              <a:t>En cas de chantage / usurpation d’identité / atteinte à la réputation : </a:t>
            </a:r>
          </a:p>
          <a:p>
            <a:pPr lvl="1" eaLnBrk="1" hangingPunct="1">
              <a:defRPr/>
            </a:pPr>
            <a:r>
              <a:rPr lang="fr-FR" altLang="fr-FR" sz="1800" dirty="0"/>
              <a:t>Ne communiquez plus avec l’escroc ;</a:t>
            </a:r>
          </a:p>
          <a:p>
            <a:pPr lvl="2" eaLnBrk="1" hangingPunct="1">
              <a:defRPr/>
            </a:pPr>
            <a:r>
              <a:rPr lang="fr-FR" altLang="fr-FR" sz="1400" dirty="0"/>
              <a:t>bloquer ses messages / son contact.</a:t>
            </a:r>
          </a:p>
          <a:p>
            <a:pPr lvl="1" eaLnBrk="1" hangingPunct="1">
              <a:defRPr/>
            </a:pPr>
            <a:r>
              <a:rPr lang="fr-FR" altLang="fr-FR" sz="1800" dirty="0"/>
              <a:t>Signalez et recevez de l’aide ;</a:t>
            </a:r>
          </a:p>
          <a:p>
            <a:pPr lvl="2" eaLnBrk="1" hangingPunct="1">
              <a:defRPr/>
            </a:pPr>
            <a:r>
              <a:rPr lang="fr-FR" altLang="fr-FR" sz="1400" dirty="0"/>
              <a:t>faire bloquer ce contact sur le site du chat, ou sur Facebook ou Skype ;</a:t>
            </a:r>
          </a:p>
          <a:p>
            <a:pPr lvl="2" eaLnBrk="1" hangingPunct="1">
              <a:defRPr/>
            </a:pPr>
            <a:r>
              <a:rPr lang="fr-FR" altLang="fr-FR" sz="1400" dirty="0"/>
              <a:t>exercer le droit à l’oubli sur Google : </a:t>
            </a:r>
            <a:r>
              <a:rPr lang="fr-FR" altLang="fr-FR" sz="1400" dirty="0">
                <a:hlinkClick r:id="rId2"/>
              </a:rPr>
              <a:t>https://support.google.com/legal/contact/lr_eudpa?product=websearch&amp;hl=fr</a:t>
            </a:r>
            <a:r>
              <a:rPr lang="fr-FR" altLang="fr-FR" sz="1400" dirty="0"/>
              <a:t>;</a:t>
            </a:r>
          </a:p>
          <a:p>
            <a:pPr lvl="2" eaLnBrk="1" hangingPunct="1">
              <a:defRPr/>
            </a:pPr>
            <a:r>
              <a:rPr lang="fr-FR" altLang="fr-FR" sz="1400" dirty="0"/>
              <a:t>signaler : </a:t>
            </a:r>
            <a:r>
              <a:rPr lang="fr-FR" altLang="fr-FR" sz="1400" dirty="0">
                <a:hlinkClick r:id="rId3"/>
              </a:rPr>
              <a:t>https://www.internet-signalement.gouv.fr/</a:t>
            </a:r>
            <a:endParaRPr lang="fr-FR" altLang="fr-FR" sz="1400" dirty="0"/>
          </a:p>
          <a:p>
            <a:pPr lvl="2" eaLnBrk="1" hangingPunct="1">
              <a:defRPr/>
            </a:pPr>
            <a:r>
              <a:rPr lang="fr-FR" altLang="fr-FR" sz="1400" dirty="0"/>
              <a:t>pour les mineurs : </a:t>
            </a:r>
            <a:r>
              <a:rPr lang="fr-FR" altLang="fr-FR" sz="1400" dirty="0">
                <a:hlinkClick r:id="rId4"/>
              </a:rPr>
              <a:t>http://www.netecoute.fr/</a:t>
            </a:r>
            <a:endParaRPr lang="fr-FR" altLang="fr-FR" sz="1400" dirty="0"/>
          </a:p>
          <a:p>
            <a:pPr eaLnBrk="1" hangingPunct="1">
              <a:defRPr/>
            </a:pPr>
            <a:r>
              <a:rPr lang="fr-FR" altLang="fr-FR" sz="2000" dirty="0"/>
              <a:t>En cas de ransomware (rançongiciel) :</a:t>
            </a:r>
          </a:p>
          <a:p>
            <a:pPr lvl="1" eaLnBrk="1" hangingPunct="1">
              <a:defRPr/>
            </a:pPr>
            <a:r>
              <a:rPr lang="fr-FR" altLang="fr-FR" sz="1600" dirty="0"/>
              <a:t>En entreprise ou à l’université : signalez aux responsables informatiques ;</a:t>
            </a:r>
          </a:p>
          <a:p>
            <a:pPr lvl="1" eaLnBrk="1" hangingPunct="1">
              <a:defRPr/>
            </a:pPr>
            <a:r>
              <a:rPr lang="fr-FR" altLang="fr-FR" sz="1600" dirty="0"/>
              <a:t>A la maison : rechercher de l’aide sur des sites et forums spécialisés :</a:t>
            </a:r>
          </a:p>
          <a:p>
            <a:pPr lvl="2" eaLnBrk="1" hangingPunct="1">
              <a:defRPr/>
            </a:pPr>
            <a:r>
              <a:rPr lang="fr-FR" altLang="fr-FR" sz="1200" dirty="0">
                <a:hlinkClick r:id="rId5"/>
              </a:rPr>
              <a:t>http://stopransomware.fr/nettoyer-son-ordinateur/</a:t>
            </a:r>
            <a:endParaRPr lang="fr-FR" altLang="fr-FR" sz="1200" dirty="0"/>
          </a:p>
          <a:p>
            <a:pPr lvl="2" eaLnBrk="1" hangingPunct="1">
              <a:defRPr/>
            </a:pPr>
            <a:r>
              <a:rPr lang="fr-FR" altLang="fr-FR" sz="1200" dirty="0"/>
              <a:t>Les sites d’éditeurs de solutions antivirales : Symantec, etc.</a:t>
            </a:r>
          </a:p>
          <a:p>
            <a:pPr eaLnBrk="1" hangingPunct="1">
              <a:defRPr/>
            </a:pPr>
            <a:r>
              <a:rPr lang="fr-FR" altLang="fr-FR" sz="2000" dirty="0"/>
              <a:t>Porter plainte à la police ou à la gendarmerie</a:t>
            </a:r>
            <a:endParaRPr lang="fr-FR" altLang="fr-FR" sz="1800" dirty="0"/>
          </a:p>
        </p:txBody>
      </p:sp>
    </p:spTree>
    <p:extLst>
      <p:ext uri="{BB962C8B-B14F-4D97-AF65-F5344CB8AC3E}">
        <p14:creationId xmlns:p14="http://schemas.microsoft.com/office/powerpoint/2010/main" val="148955183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45D234B-A4EA-489F-8431-4B49A6EC972B}"/>
              </a:ext>
            </a:extLst>
          </p:cNvPr>
          <p:cNvSpPr>
            <a:spLocks noGrp="1"/>
          </p:cNvSpPr>
          <p:nvPr>
            <p:ph type="ctrTitle"/>
          </p:nvPr>
        </p:nvSpPr>
        <p:spPr/>
        <p:txBody>
          <a:bodyPr/>
          <a:lstStyle/>
          <a:p>
            <a:r>
              <a:rPr lang="fr-FR" dirty="0"/>
              <a:t>Sécuriser physiquement</a:t>
            </a:r>
          </a:p>
        </p:txBody>
      </p:sp>
      <p:sp>
        <p:nvSpPr>
          <p:cNvPr id="5" name="Sous-titre 4">
            <a:extLst>
              <a:ext uri="{FF2B5EF4-FFF2-40B4-BE49-F238E27FC236}">
                <a16:creationId xmlns:a16="http://schemas.microsoft.com/office/drawing/2014/main" id="{00D2D925-AF12-4919-BD23-19DC3E43842D}"/>
              </a:ext>
            </a:extLst>
          </p:cNvPr>
          <p:cNvSpPr>
            <a:spLocks noGrp="1"/>
          </p:cNvSpPr>
          <p:nvPr>
            <p:ph type="subTitle" idx="1"/>
          </p:nvPr>
        </p:nvSpPr>
        <p:spPr/>
        <p:txBody>
          <a:bodyPr>
            <a:normAutofit fontScale="85000" lnSpcReduction="20000"/>
          </a:bodyPr>
          <a:lstStyle/>
          <a:p>
            <a:r>
              <a:rPr lang="fr-FR" dirty="0"/>
              <a:t>Protection physique des locaux</a:t>
            </a:r>
          </a:p>
          <a:p>
            <a:r>
              <a:rPr lang="fr-FR" dirty="0"/>
              <a:t>Imprimantes / Photocopieuses</a:t>
            </a:r>
          </a:p>
          <a:p>
            <a:r>
              <a:rPr lang="fr-FR" dirty="0"/>
              <a:t>Sécuriser les équipements</a:t>
            </a:r>
          </a:p>
        </p:txBody>
      </p:sp>
    </p:spTree>
    <p:extLst>
      <p:ext uri="{BB962C8B-B14F-4D97-AF65-F5344CB8AC3E}">
        <p14:creationId xmlns:p14="http://schemas.microsoft.com/office/powerpoint/2010/main" val="247883550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1F32C8-C544-4507-9CB5-ECFF2EA84A7A}"/>
              </a:ext>
            </a:extLst>
          </p:cNvPr>
          <p:cNvSpPr>
            <a:spLocks noGrp="1"/>
          </p:cNvSpPr>
          <p:nvPr>
            <p:ph type="title"/>
          </p:nvPr>
        </p:nvSpPr>
        <p:spPr/>
        <p:txBody>
          <a:bodyPr/>
          <a:lstStyle/>
          <a:p>
            <a:r>
              <a:rPr lang="fr-FR" dirty="0"/>
              <a:t>Protection physique des locaux</a:t>
            </a:r>
          </a:p>
        </p:txBody>
      </p:sp>
      <p:sp>
        <p:nvSpPr>
          <p:cNvPr id="3" name="Espace réservé du contenu 2">
            <a:extLst>
              <a:ext uri="{FF2B5EF4-FFF2-40B4-BE49-F238E27FC236}">
                <a16:creationId xmlns:a16="http://schemas.microsoft.com/office/drawing/2014/main" id="{0B8EDBAB-1168-4717-B891-C4AF5B9B945F}"/>
              </a:ext>
            </a:extLst>
          </p:cNvPr>
          <p:cNvSpPr>
            <a:spLocks noGrp="1"/>
          </p:cNvSpPr>
          <p:nvPr>
            <p:ph idx="1"/>
          </p:nvPr>
        </p:nvSpPr>
        <p:spPr/>
        <p:txBody>
          <a:bodyPr>
            <a:normAutofit fontScale="85000" lnSpcReduction="10000"/>
          </a:bodyPr>
          <a:lstStyle/>
          <a:p>
            <a:pPr eaLnBrk="1" hangingPunct="1"/>
            <a:r>
              <a:rPr lang="fr-FR" altLang="fr-FR" sz="2000" dirty="0"/>
              <a:t>Protéger physiquement les locaux contenant les biens sensibles :</a:t>
            </a:r>
          </a:p>
          <a:p>
            <a:pPr lvl="1" eaLnBrk="1" hangingPunct="1"/>
            <a:r>
              <a:rPr lang="fr-FR" altLang="fr-FR" sz="1600" dirty="0"/>
              <a:t>Contrôler l’accès aux locaux : usage de badges par exemple ;</a:t>
            </a:r>
          </a:p>
          <a:p>
            <a:pPr lvl="1" eaLnBrk="1" hangingPunct="1"/>
            <a:r>
              <a:rPr lang="fr-FR" altLang="fr-FR" sz="1600" dirty="0"/>
              <a:t>Utiliser des alarmes pour identifier les intrusions ;</a:t>
            </a:r>
          </a:p>
          <a:p>
            <a:pPr lvl="1" eaLnBrk="1" hangingPunct="1"/>
            <a:r>
              <a:rPr lang="fr-FR" altLang="fr-FR" sz="1600" dirty="0"/>
              <a:t>Protéger les clés ou badges dans des coffres par exemple.</a:t>
            </a:r>
          </a:p>
          <a:p>
            <a:pPr lvl="1" eaLnBrk="1" hangingPunct="1"/>
            <a:endParaRPr lang="fr-FR" altLang="fr-FR" sz="1600" dirty="0"/>
          </a:p>
          <a:p>
            <a:pPr eaLnBrk="1" hangingPunct="1"/>
            <a:r>
              <a:rPr lang="fr-FR" altLang="fr-FR" sz="2000" dirty="0"/>
              <a:t>Les prises d’accès réseau doivent être protégées de manière à être inaccessibles aux visiteurs/personnes mal intentionnées ;</a:t>
            </a:r>
          </a:p>
          <a:p>
            <a:pPr lvl="1" eaLnBrk="1" hangingPunct="1"/>
            <a:r>
              <a:rPr lang="fr-FR" altLang="fr-FR" sz="1600" dirty="0"/>
              <a:t>Si les prises d’accès réseau doivent être exposées, ne pas les connecter au réseau. Mais plutôt le faire au besoin et désactiver ensuite.</a:t>
            </a:r>
          </a:p>
          <a:p>
            <a:pPr lvl="1" eaLnBrk="1" hangingPunct="1"/>
            <a:endParaRPr lang="fr-FR" altLang="fr-FR" sz="1600" dirty="0"/>
          </a:p>
          <a:p>
            <a:pPr eaLnBrk="1" hangingPunct="1"/>
            <a:r>
              <a:rPr lang="fr-FR" altLang="fr-FR" sz="2000" dirty="0"/>
              <a:t>Protéger contre les incidents environnementaux :</a:t>
            </a:r>
          </a:p>
          <a:p>
            <a:pPr lvl="1" eaLnBrk="1" hangingPunct="1"/>
            <a:r>
              <a:rPr lang="fr-FR" altLang="fr-FR" sz="1600" dirty="0"/>
              <a:t>Incendie : extincteur, détecteur de fumée, etc.</a:t>
            </a:r>
          </a:p>
          <a:p>
            <a:pPr lvl="1" eaLnBrk="1" hangingPunct="1"/>
            <a:r>
              <a:rPr lang="fr-FR" altLang="fr-FR" sz="1600" dirty="0"/>
              <a:t>Inondation : s’installer en zone non inondable, surélever les éléments, etc.</a:t>
            </a:r>
          </a:p>
          <a:p>
            <a:pPr lvl="1" eaLnBrk="1" hangingPunct="1"/>
            <a:r>
              <a:rPr lang="fr-FR" altLang="fr-FR" sz="1600" dirty="0"/>
              <a:t>Panne électrique : utiliser des onduleurs, etc.</a:t>
            </a:r>
          </a:p>
        </p:txBody>
      </p:sp>
    </p:spTree>
    <p:extLst>
      <p:ext uri="{BB962C8B-B14F-4D97-AF65-F5344CB8AC3E}">
        <p14:creationId xmlns:p14="http://schemas.microsoft.com/office/powerpoint/2010/main" val="176090588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104A17-D5D9-40B7-B297-EB5EF77DB2F8}"/>
              </a:ext>
            </a:extLst>
          </p:cNvPr>
          <p:cNvSpPr>
            <a:spLocks noGrp="1"/>
          </p:cNvSpPr>
          <p:nvPr>
            <p:ph type="title"/>
          </p:nvPr>
        </p:nvSpPr>
        <p:spPr/>
        <p:txBody>
          <a:bodyPr/>
          <a:lstStyle/>
          <a:p>
            <a:r>
              <a:rPr lang="fr-FR" dirty="0"/>
              <a:t>Imprimantes / Photocopieuses</a:t>
            </a:r>
          </a:p>
        </p:txBody>
      </p:sp>
      <p:sp>
        <p:nvSpPr>
          <p:cNvPr id="3" name="Espace réservé du contenu 2">
            <a:extLst>
              <a:ext uri="{FF2B5EF4-FFF2-40B4-BE49-F238E27FC236}">
                <a16:creationId xmlns:a16="http://schemas.microsoft.com/office/drawing/2014/main" id="{4CD4421B-4739-41C4-8F3E-7B80998583A0}"/>
              </a:ext>
            </a:extLst>
          </p:cNvPr>
          <p:cNvSpPr>
            <a:spLocks noGrp="1"/>
          </p:cNvSpPr>
          <p:nvPr>
            <p:ph idx="1"/>
          </p:nvPr>
        </p:nvSpPr>
        <p:spPr/>
        <p:txBody>
          <a:bodyPr/>
          <a:lstStyle/>
          <a:p>
            <a:pPr eaLnBrk="1" hangingPunct="1"/>
            <a:r>
              <a:rPr lang="fr-FR" altLang="fr-FR" sz="2000" dirty="0"/>
              <a:t>Faire attention lors des photocopies à ne pas oublier les originaux ;</a:t>
            </a:r>
          </a:p>
          <a:p>
            <a:pPr eaLnBrk="1" hangingPunct="1"/>
            <a:r>
              <a:rPr lang="fr-FR" altLang="fr-FR" sz="2000" dirty="0"/>
              <a:t>Aller rapidement retirer les documents imprimés pour éviter que des informations sensibles soient révélées ;</a:t>
            </a:r>
          </a:p>
          <a:p>
            <a:pPr eaLnBrk="1" hangingPunct="1"/>
            <a:r>
              <a:rPr lang="fr-FR" altLang="fr-FR" sz="2000" dirty="0"/>
              <a:t>Ne pas oublier que les imprimantes disposent :</a:t>
            </a:r>
          </a:p>
          <a:p>
            <a:pPr lvl="1" eaLnBrk="1" hangingPunct="1"/>
            <a:r>
              <a:rPr lang="fr-FR" altLang="fr-FR" sz="1800" dirty="0"/>
              <a:t>De disques durs ;</a:t>
            </a:r>
          </a:p>
          <a:p>
            <a:pPr lvl="1" eaLnBrk="1" hangingPunct="1"/>
            <a:r>
              <a:rPr lang="fr-FR" altLang="fr-FR" sz="1800" dirty="0"/>
              <a:t>D’historique des impressions : dont les titres de documents pourraient être révélateurs ;</a:t>
            </a:r>
          </a:p>
          <a:p>
            <a:pPr lvl="1" eaLnBrk="1" hangingPunct="1"/>
            <a:r>
              <a:rPr lang="fr-FR" altLang="fr-FR" sz="1800" dirty="0"/>
              <a:t>De configuration IP pouvant être usurpée.</a:t>
            </a:r>
          </a:p>
          <a:p>
            <a:pPr eaLnBrk="1" hangingPunct="1"/>
            <a:r>
              <a:rPr lang="fr-FR" altLang="fr-FR" sz="2000" dirty="0"/>
              <a:t>Les documents papiers sensibles doivent détruits à la déchiqueteuse ;</a:t>
            </a:r>
          </a:p>
          <a:p>
            <a:pPr eaLnBrk="1" hangingPunct="1"/>
            <a:r>
              <a:rPr lang="fr-FR" altLang="fr-FR" sz="2000" dirty="0"/>
              <a:t>Les imprimantes ne doivent être accessibles depuis Internet</a:t>
            </a:r>
          </a:p>
        </p:txBody>
      </p:sp>
    </p:spTree>
    <p:extLst>
      <p:ext uri="{BB962C8B-B14F-4D97-AF65-F5344CB8AC3E}">
        <p14:creationId xmlns:p14="http://schemas.microsoft.com/office/powerpoint/2010/main" val="68481584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580F5A-DAB7-4DE0-95F1-BE03534C9795}"/>
              </a:ext>
            </a:extLst>
          </p:cNvPr>
          <p:cNvSpPr>
            <a:spLocks noGrp="1"/>
          </p:cNvSpPr>
          <p:nvPr>
            <p:ph type="title"/>
          </p:nvPr>
        </p:nvSpPr>
        <p:spPr/>
        <p:txBody>
          <a:bodyPr/>
          <a:lstStyle/>
          <a:p>
            <a:r>
              <a:rPr lang="fr-FR" dirty="0"/>
              <a:t>Sécuriser les équipements</a:t>
            </a:r>
          </a:p>
        </p:txBody>
      </p:sp>
      <p:sp>
        <p:nvSpPr>
          <p:cNvPr id="3" name="Espace réservé du contenu 2">
            <a:extLst>
              <a:ext uri="{FF2B5EF4-FFF2-40B4-BE49-F238E27FC236}">
                <a16:creationId xmlns:a16="http://schemas.microsoft.com/office/drawing/2014/main" id="{E87215E3-2B3F-4A7D-BD8B-E59D387CEAEC}"/>
              </a:ext>
            </a:extLst>
          </p:cNvPr>
          <p:cNvSpPr>
            <a:spLocks noGrp="1"/>
          </p:cNvSpPr>
          <p:nvPr>
            <p:ph idx="1"/>
          </p:nvPr>
        </p:nvSpPr>
        <p:spPr/>
        <p:txBody>
          <a:bodyPr>
            <a:normAutofit fontScale="92500" lnSpcReduction="10000"/>
          </a:bodyPr>
          <a:lstStyle/>
          <a:p>
            <a:pPr eaLnBrk="1" hangingPunct="1">
              <a:defRPr/>
            </a:pPr>
            <a:r>
              <a:rPr lang="fr-FR" altLang="fr-FR" sz="2000" dirty="0">
                <a:latin typeface="Arial" panose="020B0604020202020204" pitchFamily="34" charset="0"/>
                <a:cs typeface="Arial" panose="020B0604020202020204" pitchFamily="34" charset="0"/>
              </a:rPr>
              <a:t>Attacher avec un câble de sécurité les équipements le permettant ;</a:t>
            </a:r>
          </a:p>
          <a:p>
            <a:pPr marL="0" indent="0" eaLnBrk="1" hangingPunct="1">
              <a:buNone/>
              <a:defRPr/>
            </a:pPr>
            <a:endParaRPr lang="fr-FR" altLang="fr-FR" sz="1050" dirty="0">
              <a:latin typeface="Arial" panose="020B0604020202020204" pitchFamily="34" charset="0"/>
              <a:cs typeface="Arial" panose="020B0604020202020204" pitchFamily="34" charset="0"/>
            </a:endParaRPr>
          </a:p>
          <a:p>
            <a:pPr eaLnBrk="1" hangingPunct="1">
              <a:defRPr/>
            </a:pPr>
            <a:r>
              <a:rPr lang="fr-FR" altLang="fr-FR" sz="2000" dirty="0">
                <a:latin typeface="Arial" panose="020B0604020202020204" pitchFamily="34" charset="0"/>
                <a:cs typeface="Arial" panose="020B0604020202020204" pitchFamily="34" charset="0"/>
              </a:rPr>
              <a:t>Protéger l’accès aux équipements :</a:t>
            </a:r>
          </a:p>
          <a:p>
            <a:pPr lvl="1" eaLnBrk="1" hangingPunct="1">
              <a:defRPr/>
            </a:pPr>
            <a:r>
              <a:rPr lang="fr-FR" altLang="fr-FR" sz="1700" dirty="0">
                <a:latin typeface="Arial" panose="020B0604020202020204" pitchFamily="34" charset="0"/>
                <a:cs typeface="Arial" panose="020B0604020202020204" pitchFamily="34" charset="0"/>
              </a:rPr>
              <a:t>Avoir un code/mot de passe pour restreindre l’accès à son équipement :</a:t>
            </a:r>
          </a:p>
          <a:p>
            <a:pPr lvl="2" eaLnBrk="1" hangingPunct="1">
              <a:defRPr/>
            </a:pPr>
            <a:r>
              <a:rPr lang="fr-FR" altLang="fr-FR" sz="1400" dirty="0">
                <a:latin typeface="Arial" panose="020B0604020202020204" pitchFamily="34" charset="0"/>
                <a:cs typeface="Arial" panose="020B0604020202020204" pitchFamily="34" charset="0"/>
              </a:rPr>
              <a:t>lecteur d’empreinte ou signe sur téléphone ;</a:t>
            </a:r>
          </a:p>
          <a:p>
            <a:pPr lvl="2" eaLnBrk="1" hangingPunct="1">
              <a:defRPr/>
            </a:pPr>
            <a:r>
              <a:rPr lang="fr-FR" altLang="fr-FR" sz="1400" dirty="0">
                <a:latin typeface="Arial" panose="020B0604020202020204" pitchFamily="34" charset="0"/>
                <a:cs typeface="Arial" panose="020B0604020202020204" pitchFamily="34" charset="0"/>
              </a:rPr>
              <a:t>code PIN ou mot de passe ;</a:t>
            </a:r>
          </a:p>
          <a:p>
            <a:pPr lvl="1" eaLnBrk="1" hangingPunct="1">
              <a:defRPr/>
            </a:pPr>
            <a:r>
              <a:rPr lang="fr-FR" altLang="fr-FR" sz="1600" dirty="0">
                <a:latin typeface="Arial" panose="020B0604020202020204" pitchFamily="34" charset="0"/>
                <a:cs typeface="Arial" panose="020B0604020202020204" pitchFamily="34" charset="0"/>
              </a:rPr>
              <a:t>Demander un code/mot de passe pour sortir de la veille.</a:t>
            </a:r>
          </a:p>
          <a:p>
            <a:pPr eaLnBrk="1" hangingPunct="1">
              <a:defRPr/>
            </a:pPr>
            <a:r>
              <a:rPr lang="fr-FR" altLang="fr-FR" sz="2000" dirty="0">
                <a:latin typeface="Arial" panose="020B0604020202020204" pitchFamily="34" charset="0"/>
                <a:cs typeface="Arial" panose="020B0604020202020204" pitchFamily="34" charset="0"/>
              </a:rPr>
              <a:t>Verrouiller son écran en cas d’inactivité de quelques minutes ;</a:t>
            </a:r>
          </a:p>
          <a:p>
            <a:pPr marL="0" indent="0" eaLnBrk="1" hangingPunct="1">
              <a:buNone/>
              <a:defRPr/>
            </a:pPr>
            <a:endParaRPr lang="fr-FR" altLang="fr-FR" sz="900" dirty="0">
              <a:latin typeface="Arial" panose="020B0604020202020204" pitchFamily="34" charset="0"/>
              <a:cs typeface="Arial" panose="020B0604020202020204" pitchFamily="34" charset="0"/>
            </a:endParaRPr>
          </a:p>
          <a:p>
            <a:pPr eaLnBrk="1" hangingPunct="1">
              <a:defRPr/>
            </a:pPr>
            <a:r>
              <a:rPr lang="fr-FR" altLang="fr-FR" sz="2000" dirty="0">
                <a:latin typeface="Arial" panose="020B0604020202020204" pitchFamily="34" charset="0"/>
                <a:cs typeface="Arial" panose="020B0604020202020204" pitchFamily="34" charset="0"/>
              </a:rPr>
              <a:t>Faire attention aux médias USB :</a:t>
            </a:r>
          </a:p>
          <a:p>
            <a:pPr lvl="1" eaLnBrk="1" hangingPunct="1">
              <a:defRPr/>
            </a:pPr>
            <a:r>
              <a:rPr lang="fr-FR" altLang="fr-FR" sz="1700" dirty="0">
                <a:latin typeface="Arial" panose="020B0604020202020204" pitchFamily="34" charset="0"/>
                <a:cs typeface="Arial" panose="020B0604020202020204" pitchFamily="34" charset="0"/>
              </a:rPr>
              <a:t>Des clés USB piégées sont parfois offertes ou abandonnées ;</a:t>
            </a:r>
          </a:p>
          <a:p>
            <a:pPr lvl="1" eaLnBrk="1" hangingPunct="1">
              <a:defRPr/>
            </a:pPr>
            <a:r>
              <a:rPr lang="fr-FR" altLang="fr-FR" sz="1700" dirty="0">
                <a:latin typeface="Arial" panose="020B0604020202020204" pitchFamily="34" charset="0"/>
                <a:cs typeface="Arial" panose="020B0604020202020204" pitchFamily="34" charset="0"/>
              </a:rPr>
              <a:t>Toujours scanner (anti-virus) une clé USB avant de l’utiliser.</a:t>
            </a:r>
          </a:p>
        </p:txBody>
      </p:sp>
    </p:spTree>
    <p:extLst>
      <p:ext uri="{BB962C8B-B14F-4D97-AF65-F5344CB8AC3E}">
        <p14:creationId xmlns:p14="http://schemas.microsoft.com/office/powerpoint/2010/main" val="110259514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CDB7DDA6-BB60-4CB9-B0EA-AFB96B3573E0}"/>
              </a:ext>
            </a:extLst>
          </p:cNvPr>
          <p:cNvSpPr>
            <a:spLocks noGrp="1"/>
          </p:cNvSpPr>
          <p:nvPr>
            <p:ph type="ctrTitle"/>
          </p:nvPr>
        </p:nvSpPr>
        <p:spPr/>
        <p:txBody>
          <a:bodyPr/>
          <a:lstStyle/>
          <a:p>
            <a:r>
              <a:rPr lang="fr-FR" dirty="0"/>
              <a:t>La sécurité des applications web</a:t>
            </a:r>
          </a:p>
        </p:txBody>
      </p:sp>
      <p:sp>
        <p:nvSpPr>
          <p:cNvPr id="5" name="Sous-titre 4">
            <a:extLst>
              <a:ext uri="{FF2B5EF4-FFF2-40B4-BE49-F238E27FC236}">
                <a16:creationId xmlns:a16="http://schemas.microsoft.com/office/drawing/2014/main" id="{4DEC2CA6-7A15-4B71-96B6-DCA336056DDE}"/>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21594092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D48F9F-B113-4954-B8C0-2EC53E28100F}"/>
              </a:ext>
            </a:extLst>
          </p:cNvPr>
          <p:cNvSpPr>
            <a:spLocks noGrp="1"/>
          </p:cNvSpPr>
          <p:nvPr>
            <p:ph type="title"/>
          </p:nvPr>
        </p:nvSpPr>
        <p:spPr/>
        <p:txBody>
          <a:bodyPr/>
          <a:lstStyle/>
          <a:p>
            <a:r>
              <a:rPr lang="fr-FR" dirty="0"/>
              <a:t>Usurpation d’identité via les cookies</a:t>
            </a:r>
          </a:p>
        </p:txBody>
      </p:sp>
      <p:sp>
        <p:nvSpPr>
          <p:cNvPr id="3" name="Espace réservé du contenu 2">
            <a:extLst>
              <a:ext uri="{FF2B5EF4-FFF2-40B4-BE49-F238E27FC236}">
                <a16:creationId xmlns:a16="http://schemas.microsoft.com/office/drawing/2014/main" id="{98EBEFE3-BE52-43E8-B161-DBFF807366E9}"/>
              </a:ext>
            </a:extLst>
          </p:cNvPr>
          <p:cNvSpPr>
            <a:spLocks noGrp="1"/>
          </p:cNvSpPr>
          <p:nvPr>
            <p:ph idx="1"/>
          </p:nvPr>
        </p:nvSpPr>
        <p:spPr/>
        <p:txBody>
          <a:bodyPr/>
          <a:lstStyle/>
          <a:p>
            <a:pPr marL="0" indent="0">
              <a:buNone/>
            </a:pPr>
            <a:r>
              <a:rPr lang="fr-FR" sz="2000" dirty="0"/>
              <a:t>Comme toutes les applications, les applications web sont sujettes à des vulnérabilités. Nous allons en voir deux d’entre elles :</a:t>
            </a:r>
          </a:p>
          <a:p>
            <a:endParaRPr lang="fr-FR" sz="2000" dirty="0"/>
          </a:p>
          <a:p>
            <a:r>
              <a:rPr lang="fr-FR" sz="1800" dirty="0"/>
              <a:t>une faiblesse basée sur les cookies ;</a:t>
            </a:r>
          </a:p>
          <a:p>
            <a:pPr lvl="1"/>
            <a:r>
              <a:rPr lang="fr-FR" sz="1400" dirty="0"/>
              <a:t>Ce qui permet – par exemple – à un attaquant de contourner un mécanisme d’authentification.</a:t>
            </a:r>
          </a:p>
          <a:p>
            <a:endParaRPr lang="fr-FR" sz="1800" dirty="0"/>
          </a:p>
          <a:p>
            <a:r>
              <a:rPr lang="fr-FR" sz="1800" dirty="0"/>
              <a:t>une faiblesse basée sur un code source mal développé.</a:t>
            </a:r>
          </a:p>
          <a:p>
            <a:pPr lvl="1"/>
            <a:r>
              <a:rPr lang="fr-FR" sz="1400" dirty="0"/>
              <a:t>Ce qui permet – par exemple – à un attaquant de contourner un mécanisme d’authentification, d’accéder à des données pour les divulguer ou les corrompre.</a:t>
            </a:r>
          </a:p>
        </p:txBody>
      </p:sp>
    </p:spTree>
    <p:extLst>
      <p:ext uri="{BB962C8B-B14F-4D97-AF65-F5344CB8AC3E}">
        <p14:creationId xmlns:p14="http://schemas.microsoft.com/office/powerpoint/2010/main" val="167508769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5A3574-C781-4560-87F3-2DC6C432F0DB}"/>
              </a:ext>
            </a:extLst>
          </p:cNvPr>
          <p:cNvSpPr>
            <a:spLocks noGrp="1"/>
          </p:cNvSpPr>
          <p:nvPr>
            <p:ph type="title"/>
          </p:nvPr>
        </p:nvSpPr>
        <p:spPr/>
        <p:txBody>
          <a:bodyPr/>
          <a:lstStyle/>
          <a:p>
            <a:r>
              <a:rPr lang="fr-FR" dirty="0"/>
              <a:t>Usurpation d’identité via les cookies</a:t>
            </a:r>
          </a:p>
        </p:txBody>
      </p:sp>
      <p:sp>
        <p:nvSpPr>
          <p:cNvPr id="3" name="Espace réservé du contenu 2">
            <a:extLst>
              <a:ext uri="{FF2B5EF4-FFF2-40B4-BE49-F238E27FC236}">
                <a16:creationId xmlns:a16="http://schemas.microsoft.com/office/drawing/2014/main" id="{195D6F78-17A9-4C2E-AEE2-DE0E32E2E57F}"/>
              </a:ext>
            </a:extLst>
          </p:cNvPr>
          <p:cNvSpPr>
            <a:spLocks noGrp="1"/>
          </p:cNvSpPr>
          <p:nvPr>
            <p:ph idx="1"/>
          </p:nvPr>
        </p:nvSpPr>
        <p:spPr/>
        <p:txBody>
          <a:bodyPr>
            <a:normAutofit fontScale="85000" lnSpcReduction="20000"/>
          </a:bodyPr>
          <a:lstStyle/>
          <a:p>
            <a:pPr marL="0" indent="0">
              <a:buNone/>
            </a:pPr>
            <a:r>
              <a:rPr lang="fr-FR" sz="2000" dirty="0"/>
              <a:t>Les cookies sont des fichiers gérés par les navigateurs web afin de stocker (et réutiliser) des informations concernant l’utilisateur, par exemple :</a:t>
            </a:r>
          </a:p>
          <a:p>
            <a:r>
              <a:rPr lang="fr-FR" sz="1800" dirty="0"/>
              <a:t>son identifiant ;</a:t>
            </a:r>
          </a:p>
          <a:p>
            <a:r>
              <a:rPr lang="fr-FR" sz="1800" dirty="0"/>
              <a:t>ses préférences d’affichage et de disposition de la page web.</a:t>
            </a:r>
          </a:p>
          <a:p>
            <a:endParaRPr lang="fr-FR" sz="1000" dirty="0"/>
          </a:p>
          <a:p>
            <a:pPr marL="0" indent="0">
              <a:buNone/>
            </a:pPr>
            <a:r>
              <a:rPr lang="fr-FR" sz="2000" dirty="0"/>
              <a:t>Les cookies sont nécessaires pour toutes les pages web dynamiques qui nécessitent d’identifier ou d’authentifier l’utilisateur, en permettant notamment la mise en œuvre de sessions :</a:t>
            </a:r>
          </a:p>
          <a:p>
            <a:r>
              <a:rPr lang="fr-FR" sz="1800" dirty="0"/>
              <a:t>les sites marchand (afin d’afficher le panier de l’utilisateur connecté) ;</a:t>
            </a:r>
          </a:p>
          <a:p>
            <a:r>
              <a:rPr lang="fr-FR" sz="1800" dirty="0"/>
              <a:t>les sites bancaires (afin d’afficher le solde du compte de l’utilisateur connecté et non pas celui d’un autre client) ;</a:t>
            </a:r>
          </a:p>
          <a:p>
            <a:r>
              <a:rPr lang="fr-FR" sz="1800" dirty="0"/>
              <a:t>les sites « en général » (afin d’afficher des publicités ciblées sur notre navigation).</a:t>
            </a:r>
          </a:p>
          <a:p>
            <a:pPr marL="0" indent="0">
              <a:buNone/>
            </a:pPr>
            <a:endParaRPr lang="fr-FR" sz="1000" dirty="0"/>
          </a:p>
          <a:p>
            <a:pPr marL="0" indent="0">
              <a:buNone/>
            </a:pPr>
            <a:r>
              <a:rPr lang="fr-FR" sz="2000" dirty="0"/>
              <a:t>Il est possible – sous certaines conditions – d’usurper l’identité d’un utilisateur sur un site web si on arrive à récupérer son cookie d’identification.</a:t>
            </a:r>
          </a:p>
        </p:txBody>
      </p:sp>
    </p:spTree>
    <p:extLst>
      <p:ext uri="{BB962C8B-B14F-4D97-AF65-F5344CB8AC3E}">
        <p14:creationId xmlns:p14="http://schemas.microsoft.com/office/powerpoint/2010/main" val="266819595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DB9484-7500-4C75-AD85-53EA0F3A9140}"/>
              </a:ext>
            </a:extLst>
          </p:cNvPr>
          <p:cNvSpPr>
            <a:spLocks noGrp="1"/>
          </p:cNvSpPr>
          <p:nvPr>
            <p:ph type="title"/>
          </p:nvPr>
        </p:nvSpPr>
        <p:spPr/>
        <p:txBody>
          <a:bodyPr/>
          <a:lstStyle/>
          <a:p>
            <a:r>
              <a:rPr lang="fr-FR" dirty="0"/>
              <a:t>Usurpation d’identité via les cookies</a:t>
            </a:r>
          </a:p>
        </p:txBody>
      </p:sp>
      <p:sp>
        <p:nvSpPr>
          <p:cNvPr id="3" name="Espace réservé du contenu 2">
            <a:extLst>
              <a:ext uri="{FF2B5EF4-FFF2-40B4-BE49-F238E27FC236}">
                <a16:creationId xmlns:a16="http://schemas.microsoft.com/office/drawing/2014/main" id="{74A2F69F-0C0F-41FA-969C-7CD8290019C6}"/>
              </a:ext>
            </a:extLst>
          </p:cNvPr>
          <p:cNvSpPr>
            <a:spLocks noGrp="1"/>
          </p:cNvSpPr>
          <p:nvPr>
            <p:ph idx="1"/>
          </p:nvPr>
        </p:nvSpPr>
        <p:spPr/>
        <p:txBody>
          <a:bodyPr/>
          <a:lstStyle/>
          <a:p>
            <a:r>
              <a:rPr lang="fr-FR" dirty="0"/>
              <a:t>Fonctionnement habituel d’une connexion sur un site web nécessitant une authentification (site marchand, site bancaire, etc.) :</a:t>
            </a:r>
          </a:p>
          <a:p>
            <a:endParaRPr lang="fr-FR" dirty="0"/>
          </a:p>
        </p:txBody>
      </p:sp>
      <p:grpSp>
        <p:nvGrpSpPr>
          <p:cNvPr id="46" name="Groupe 45">
            <a:extLst>
              <a:ext uri="{FF2B5EF4-FFF2-40B4-BE49-F238E27FC236}">
                <a16:creationId xmlns:a16="http://schemas.microsoft.com/office/drawing/2014/main" id="{AA3B18B7-42AE-4932-B997-7882CFF6AC65}"/>
              </a:ext>
            </a:extLst>
          </p:cNvPr>
          <p:cNvGrpSpPr/>
          <p:nvPr/>
        </p:nvGrpSpPr>
        <p:grpSpPr>
          <a:xfrm>
            <a:off x="1892736" y="2934097"/>
            <a:ext cx="9270564" cy="2933303"/>
            <a:chOff x="251520" y="2348880"/>
            <a:chExt cx="10481999" cy="3168352"/>
          </a:xfrm>
        </p:grpSpPr>
        <p:pic>
          <p:nvPicPr>
            <p:cNvPr id="47" name="Picture 2">
              <a:extLst>
                <a:ext uri="{FF2B5EF4-FFF2-40B4-BE49-F238E27FC236}">
                  <a16:creationId xmlns:a16="http://schemas.microsoft.com/office/drawing/2014/main" id="{FECEE5A0-6EF2-4076-9748-63B6678D1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513187"/>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 name="Picture 5">
              <a:extLst>
                <a:ext uri="{FF2B5EF4-FFF2-40B4-BE49-F238E27FC236}">
                  <a16:creationId xmlns:a16="http://schemas.microsoft.com/office/drawing/2014/main" id="{A049E7B7-B0E2-4509-A5AF-926F3C63E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3225320"/>
              <a:ext cx="936104" cy="128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9" name="Connecteur droit avec flèche 48">
              <a:extLst>
                <a:ext uri="{FF2B5EF4-FFF2-40B4-BE49-F238E27FC236}">
                  <a16:creationId xmlns:a16="http://schemas.microsoft.com/office/drawing/2014/main" id="{686C9928-874A-49AA-A5B6-98902DCADAF9}"/>
                </a:ext>
              </a:extLst>
            </p:cNvPr>
            <p:cNvCxnSpPr/>
            <p:nvPr/>
          </p:nvCxnSpPr>
          <p:spPr>
            <a:xfrm>
              <a:off x="1619672" y="2473262"/>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245B28C0-BB6F-4D17-BE01-E3473CC33F5C}"/>
                </a:ext>
              </a:extLst>
            </p:cNvPr>
            <p:cNvCxnSpPr/>
            <p:nvPr/>
          </p:nvCxnSpPr>
          <p:spPr>
            <a:xfrm flipH="1">
              <a:off x="1619672" y="2581357"/>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22988BCE-CA65-476F-9A3D-0EF3B7C987AE}"/>
                </a:ext>
              </a:extLst>
            </p:cNvPr>
            <p:cNvCxnSpPr/>
            <p:nvPr/>
          </p:nvCxnSpPr>
          <p:spPr>
            <a:xfrm>
              <a:off x="1619672" y="2689286"/>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E6CFD141-3D6C-40FB-89D8-F08753F9F47F}"/>
                </a:ext>
              </a:extLst>
            </p:cNvPr>
            <p:cNvCxnSpPr/>
            <p:nvPr/>
          </p:nvCxnSpPr>
          <p:spPr>
            <a:xfrm flipH="1">
              <a:off x="1619672" y="2797381"/>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Espace réservé du contenu 2">
              <a:extLst>
                <a:ext uri="{FF2B5EF4-FFF2-40B4-BE49-F238E27FC236}">
                  <a16:creationId xmlns:a16="http://schemas.microsoft.com/office/drawing/2014/main" id="{12EFFE15-9568-4165-8657-07D3EAA9B299}"/>
                </a:ext>
              </a:extLst>
            </p:cNvPr>
            <p:cNvSpPr txBox="1">
              <a:spLocks/>
            </p:cNvSpPr>
            <p:nvPr/>
          </p:nvSpPr>
          <p:spPr>
            <a:xfrm>
              <a:off x="4513996" y="2348880"/>
              <a:ext cx="6219523" cy="5564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a:latin typeface="Arial" panose="020B0604020202020204" pitchFamily="34" charset="0"/>
                  <a:cs typeface="Arial" panose="020B0604020202020204" pitchFamily="34" charset="0"/>
                </a:rPr>
                <a:t>Phase d’authentification (via un mot de passe en général) ;</a:t>
              </a:r>
            </a:p>
          </p:txBody>
        </p:sp>
        <p:cxnSp>
          <p:nvCxnSpPr>
            <p:cNvPr id="54" name="Connecteur droit avec flèche 53">
              <a:extLst>
                <a:ext uri="{FF2B5EF4-FFF2-40B4-BE49-F238E27FC236}">
                  <a16:creationId xmlns:a16="http://schemas.microsoft.com/office/drawing/2014/main" id="{CA16832A-DCFC-4DFC-8AD9-BCE4980355BF}"/>
                </a:ext>
              </a:extLst>
            </p:cNvPr>
            <p:cNvCxnSpPr/>
            <p:nvPr/>
          </p:nvCxnSpPr>
          <p:spPr>
            <a:xfrm>
              <a:off x="1619672" y="3448050"/>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onnecteur droit avec flèche 54">
              <a:extLst>
                <a:ext uri="{FF2B5EF4-FFF2-40B4-BE49-F238E27FC236}">
                  <a16:creationId xmlns:a16="http://schemas.microsoft.com/office/drawing/2014/main" id="{7A154C83-3B63-48BD-96A5-F34F16246589}"/>
                </a:ext>
              </a:extLst>
            </p:cNvPr>
            <p:cNvCxnSpPr/>
            <p:nvPr/>
          </p:nvCxnSpPr>
          <p:spPr>
            <a:xfrm flipH="1">
              <a:off x="1619672" y="3305066"/>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Espace réservé du contenu 2">
              <a:extLst>
                <a:ext uri="{FF2B5EF4-FFF2-40B4-BE49-F238E27FC236}">
                  <a16:creationId xmlns:a16="http://schemas.microsoft.com/office/drawing/2014/main" id="{0DE862A0-3021-46DC-8190-E644F0FEAB1C}"/>
                </a:ext>
              </a:extLst>
            </p:cNvPr>
            <p:cNvSpPr txBox="1">
              <a:spLocks/>
            </p:cNvSpPr>
            <p:nvPr/>
          </p:nvSpPr>
          <p:spPr>
            <a:xfrm>
              <a:off x="4516878" y="2924944"/>
              <a:ext cx="6216640" cy="5564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a:latin typeface="Arial" panose="020B0604020202020204" pitchFamily="34" charset="0"/>
                  <a:cs typeface="Arial" panose="020B0604020202020204" pitchFamily="34" charset="0"/>
                </a:rPr>
                <a:t>Phase de génération du cookie d’identification*. L’utilisateur est maintenant connecté « à son compte » </a:t>
              </a:r>
            </a:p>
          </p:txBody>
        </p:sp>
        <p:sp>
          <p:nvSpPr>
            <p:cNvPr id="57" name="Espace réservé du contenu 2">
              <a:extLst>
                <a:ext uri="{FF2B5EF4-FFF2-40B4-BE49-F238E27FC236}">
                  <a16:creationId xmlns:a16="http://schemas.microsoft.com/office/drawing/2014/main" id="{C71E1129-CE53-4C28-9BD9-42FB25EDC165}"/>
                </a:ext>
              </a:extLst>
            </p:cNvPr>
            <p:cNvSpPr txBox="1">
              <a:spLocks/>
            </p:cNvSpPr>
            <p:nvPr/>
          </p:nvSpPr>
          <p:spPr>
            <a:xfrm>
              <a:off x="4516878" y="3933057"/>
              <a:ext cx="6216640" cy="8640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a:latin typeface="Arial" panose="020B0604020202020204" pitchFamily="34" charset="0"/>
                  <a:cs typeface="Arial" panose="020B0604020202020204" pitchFamily="34" charset="0"/>
                </a:rPr>
                <a:t>Phase de « navigation » : le cookie est inclus dans tous les échanges afin que le serveur puisse identifier la connexion de l’utilisateur ;</a:t>
              </a:r>
            </a:p>
          </p:txBody>
        </p:sp>
        <p:cxnSp>
          <p:nvCxnSpPr>
            <p:cNvPr id="58" name="Connecteur droit avec flèche 57">
              <a:extLst>
                <a:ext uri="{FF2B5EF4-FFF2-40B4-BE49-F238E27FC236}">
                  <a16:creationId xmlns:a16="http://schemas.microsoft.com/office/drawing/2014/main" id="{EC35B58D-382D-4A77-B828-F1C598DC69B3}"/>
                </a:ext>
              </a:extLst>
            </p:cNvPr>
            <p:cNvCxnSpPr/>
            <p:nvPr/>
          </p:nvCxnSpPr>
          <p:spPr>
            <a:xfrm>
              <a:off x="1619672" y="3969007"/>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Connecteur droit avec flèche 58">
              <a:extLst>
                <a:ext uri="{FF2B5EF4-FFF2-40B4-BE49-F238E27FC236}">
                  <a16:creationId xmlns:a16="http://schemas.microsoft.com/office/drawing/2014/main" id="{44A7250C-F57C-4D1E-8217-498AD98733C8}"/>
                </a:ext>
              </a:extLst>
            </p:cNvPr>
            <p:cNvCxnSpPr/>
            <p:nvPr/>
          </p:nvCxnSpPr>
          <p:spPr>
            <a:xfrm flipH="1">
              <a:off x="1619672" y="4077102"/>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Connecteur droit avec flèche 59">
              <a:extLst>
                <a:ext uri="{FF2B5EF4-FFF2-40B4-BE49-F238E27FC236}">
                  <a16:creationId xmlns:a16="http://schemas.microsoft.com/office/drawing/2014/main" id="{A7D10C0C-A1DB-40DF-B37D-D0959029EFC3}"/>
                </a:ext>
              </a:extLst>
            </p:cNvPr>
            <p:cNvCxnSpPr/>
            <p:nvPr/>
          </p:nvCxnSpPr>
          <p:spPr>
            <a:xfrm>
              <a:off x="1619672" y="4185031"/>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Connecteur droit avec flèche 60">
              <a:extLst>
                <a:ext uri="{FF2B5EF4-FFF2-40B4-BE49-F238E27FC236}">
                  <a16:creationId xmlns:a16="http://schemas.microsoft.com/office/drawing/2014/main" id="{632D047A-8490-4827-BB3E-D9684717B3ED}"/>
                </a:ext>
              </a:extLst>
            </p:cNvPr>
            <p:cNvCxnSpPr/>
            <p:nvPr/>
          </p:nvCxnSpPr>
          <p:spPr>
            <a:xfrm flipH="1">
              <a:off x="1619672" y="4293126"/>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Connecteur droit avec flèche 61">
              <a:extLst>
                <a:ext uri="{FF2B5EF4-FFF2-40B4-BE49-F238E27FC236}">
                  <a16:creationId xmlns:a16="http://schemas.microsoft.com/office/drawing/2014/main" id="{D452C85E-2BA9-45EC-87E9-C8029D599946}"/>
                </a:ext>
              </a:extLst>
            </p:cNvPr>
            <p:cNvCxnSpPr/>
            <p:nvPr/>
          </p:nvCxnSpPr>
          <p:spPr>
            <a:xfrm>
              <a:off x="1619672" y="4401025"/>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cteur droit avec flèche 62">
              <a:extLst>
                <a:ext uri="{FF2B5EF4-FFF2-40B4-BE49-F238E27FC236}">
                  <a16:creationId xmlns:a16="http://schemas.microsoft.com/office/drawing/2014/main" id="{704E8266-865A-4CB3-9D86-BECF201BD486}"/>
                </a:ext>
              </a:extLst>
            </p:cNvPr>
            <p:cNvCxnSpPr/>
            <p:nvPr/>
          </p:nvCxnSpPr>
          <p:spPr>
            <a:xfrm flipH="1">
              <a:off x="1619672" y="4509120"/>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Connecteur droit avec flèche 63">
              <a:extLst>
                <a:ext uri="{FF2B5EF4-FFF2-40B4-BE49-F238E27FC236}">
                  <a16:creationId xmlns:a16="http://schemas.microsoft.com/office/drawing/2014/main" id="{9DB3BA4D-54E0-4019-8F26-3BE2421D00D9}"/>
                </a:ext>
              </a:extLst>
            </p:cNvPr>
            <p:cNvCxnSpPr/>
            <p:nvPr/>
          </p:nvCxnSpPr>
          <p:spPr>
            <a:xfrm>
              <a:off x="1619672" y="4617049"/>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Connecteur droit avec flèche 64">
              <a:extLst>
                <a:ext uri="{FF2B5EF4-FFF2-40B4-BE49-F238E27FC236}">
                  <a16:creationId xmlns:a16="http://schemas.microsoft.com/office/drawing/2014/main" id="{71A60BC8-1E70-498E-9E3C-1F3D59EAF17B}"/>
                </a:ext>
              </a:extLst>
            </p:cNvPr>
            <p:cNvCxnSpPr/>
            <p:nvPr/>
          </p:nvCxnSpPr>
          <p:spPr>
            <a:xfrm flipH="1">
              <a:off x="1619672" y="4725144"/>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cteur droit avec flèche 65">
              <a:extLst>
                <a:ext uri="{FF2B5EF4-FFF2-40B4-BE49-F238E27FC236}">
                  <a16:creationId xmlns:a16="http://schemas.microsoft.com/office/drawing/2014/main" id="{1A38C7F9-2A67-4F13-8FEF-C1B8B9A2F02C}"/>
                </a:ext>
              </a:extLst>
            </p:cNvPr>
            <p:cNvCxnSpPr/>
            <p:nvPr/>
          </p:nvCxnSpPr>
          <p:spPr>
            <a:xfrm>
              <a:off x="1619672" y="5121105"/>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Connecteur droit avec flèche 66">
              <a:extLst>
                <a:ext uri="{FF2B5EF4-FFF2-40B4-BE49-F238E27FC236}">
                  <a16:creationId xmlns:a16="http://schemas.microsoft.com/office/drawing/2014/main" id="{5677CB5E-0804-46DB-B314-24B91D468E95}"/>
                </a:ext>
              </a:extLst>
            </p:cNvPr>
            <p:cNvCxnSpPr/>
            <p:nvPr/>
          </p:nvCxnSpPr>
          <p:spPr>
            <a:xfrm flipH="1">
              <a:off x="1619672" y="5229200"/>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Espace réservé du contenu 2">
              <a:extLst>
                <a:ext uri="{FF2B5EF4-FFF2-40B4-BE49-F238E27FC236}">
                  <a16:creationId xmlns:a16="http://schemas.microsoft.com/office/drawing/2014/main" id="{C37BB816-D8B6-4E8F-ADAB-50120394FF16}"/>
                </a:ext>
              </a:extLst>
            </p:cNvPr>
            <p:cNvSpPr txBox="1">
              <a:spLocks/>
            </p:cNvSpPr>
            <p:nvPr/>
          </p:nvSpPr>
          <p:spPr>
            <a:xfrm>
              <a:off x="4516878" y="4941168"/>
              <a:ext cx="6216640" cy="5564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a:latin typeface="Arial" panose="020B0604020202020204" pitchFamily="34" charset="0"/>
                  <a:cs typeface="Arial" panose="020B0604020202020204" pitchFamily="34" charset="0"/>
                </a:rPr>
                <a:t>Phase de déconnexion : la session de l’utilisateur est maintenant clôturée. Le cookie est invalidé.</a:t>
              </a:r>
            </a:p>
          </p:txBody>
        </p:sp>
        <p:sp>
          <p:nvSpPr>
            <p:cNvPr id="69" name="ZoneTexte 68">
              <a:extLst>
                <a:ext uri="{FF2B5EF4-FFF2-40B4-BE49-F238E27FC236}">
                  <a16:creationId xmlns:a16="http://schemas.microsoft.com/office/drawing/2014/main" id="{7AC341B2-8697-4875-BFAA-C17D4A66DE10}"/>
                </a:ext>
              </a:extLst>
            </p:cNvPr>
            <p:cNvSpPr txBox="1"/>
            <p:nvPr/>
          </p:nvSpPr>
          <p:spPr>
            <a:xfrm>
              <a:off x="4021849" y="4932457"/>
              <a:ext cx="550151" cy="584775"/>
            </a:xfrm>
            <a:prstGeom prst="rect">
              <a:avLst/>
            </a:prstGeom>
            <a:noFill/>
          </p:spPr>
          <p:txBody>
            <a:bodyPr wrap="none" rtlCol="0">
              <a:spAutoFit/>
            </a:bodyPr>
            <a:lstStyle/>
            <a:p>
              <a:r>
                <a:rPr lang="fr-FR" sz="3200" dirty="0">
                  <a:latin typeface="Arial" panose="020B0604020202020204" pitchFamily="34" charset="0"/>
                  <a:cs typeface="Arial" panose="020B0604020202020204" pitchFamily="34" charset="0"/>
                  <a:sym typeface="Wingdings"/>
                </a:rPr>
                <a:t></a:t>
              </a:r>
              <a:endParaRPr lang="fr-FR" sz="3200" dirty="0">
                <a:latin typeface="Arial" panose="020B0604020202020204" pitchFamily="34" charset="0"/>
                <a:cs typeface="Arial" panose="020B0604020202020204" pitchFamily="34" charset="0"/>
              </a:endParaRPr>
            </a:p>
          </p:txBody>
        </p:sp>
        <p:sp>
          <p:nvSpPr>
            <p:cNvPr id="70" name="ZoneTexte 69">
              <a:extLst>
                <a:ext uri="{FF2B5EF4-FFF2-40B4-BE49-F238E27FC236}">
                  <a16:creationId xmlns:a16="http://schemas.microsoft.com/office/drawing/2014/main" id="{5CA45AB4-C58B-43B8-BCBD-D694A5A0A88B}"/>
                </a:ext>
              </a:extLst>
            </p:cNvPr>
            <p:cNvSpPr txBox="1"/>
            <p:nvPr/>
          </p:nvSpPr>
          <p:spPr>
            <a:xfrm>
              <a:off x="4021849" y="2363394"/>
              <a:ext cx="550151" cy="584775"/>
            </a:xfrm>
            <a:prstGeom prst="rect">
              <a:avLst/>
            </a:prstGeom>
            <a:noFill/>
          </p:spPr>
          <p:txBody>
            <a:bodyPr wrap="none" rtlCol="0">
              <a:spAutoFit/>
            </a:bodyPr>
            <a:lstStyle/>
            <a:p>
              <a:r>
                <a:rPr lang="fr-FR" sz="3200" dirty="0">
                  <a:latin typeface="Arial" panose="020B0604020202020204" pitchFamily="34" charset="0"/>
                  <a:cs typeface="Arial" panose="020B0604020202020204" pitchFamily="34" charset="0"/>
                  <a:sym typeface="Wingdings"/>
                </a:rPr>
                <a:t></a:t>
              </a:r>
              <a:endParaRPr lang="fr-FR" sz="3200" dirty="0">
                <a:latin typeface="Arial" panose="020B0604020202020204" pitchFamily="34" charset="0"/>
                <a:cs typeface="Arial" panose="020B0604020202020204" pitchFamily="34" charset="0"/>
              </a:endParaRPr>
            </a:p>
          </p:txBody>
        </p:sp>
        <p:sp>
          <p:nvSpPr>
            <p:cNvPr id="71" name="ZoneTexte 70">
              <a:extLst>
                <a:ext uri="{FF2B5EF4-FFF2-40B4-BE49-F238E27FC236}">
                  <a16:creationId xmlns:a16="http://schemas.microsoft.com/office/drawing/2014/main" id="{EED33757-A039-48F5-B4B1-B035391CE13A}"/>
                </a:ext>
              </a:extLst>
            </p:cNvPr>
            <p:cNvSpPr txBox="1"/>
            <p:nvPr/>
          </p:nvSpPr>
          <p:spPr>
            <a:xfrm>
              <a:off x="4021849" y="3060249"/>
              <a:ext cx="550151" cy="584775"/>
            </a:xfrm>
            <a:prstGeom prst="rect">
              <a:avLst/>
            </a:prstGeom>
            <a:noFill/>
          </p:spPr>
          <p:txBody>
            <a:bodyPr wrap="none" rtlCol="0">
              <a:spAutoFit/>
            </a:bodyPr>
            <a:lstStyle/>
            <a:p>
              <a:r>
                <a:rPr lang="fr-FR" sz="3200" dirty="0">
                  <a:latin typeface="Arial" panose="020B0604020202020204" pitchFamily="34" charset="0"/>
                  <a:cs typeface="Arial" panose="020B0604020202020204" pitchFamily="34" charset="0"/>
                  <a:sym typeface="Wingdings"/>
                </a:rPr>
                <a:t></a:t>
              </a:r>
              <a:endParaRPr lang="fr-FR" sz="3200" dirty="0">
                <a:latin typeface="Arial" panose="020B0604020202020204" pitchFamily="34" charset="0"/>
                <a:cs typeface="Arial" panose="020B0604020202020204" pitchFamily="34" charset="0"/>
              </a:endParaRPr>
            </a:p>
          </p:txBody>
        </p:sp>
        <p:sp>
          <p:nvSpPr>
            <p:cNvPr id="72" name="ZoneTexte 71">
              <a:extLst>
                <a:ext uri="{FF2B5EF4-FFF2-40B4-BE49-F238E27FC236}">
                  <a16:creationId xmlns:a16="http://schemas.microsoft.com/office/drawing/2014/main" id="{82BC5431-A0DC-4DB1-A91C-81D413838FC1}"/>
                </a:ext>
              </a:extLst>
            </p:cNvPr>
            <p:cNvSpPr txBox="1"/>
            <p:nvPr/>
          </p:nvSpPr>
          <p:spPr>
            <a:xfrm>
              <a:off x="4021849" y="4064006"/>
              <a:ext cx="550151" cy="584775"/>
            </a:xfrm>
            <a:prstGeom prst="rect">
              <a:avLst/>
            </a:prstGeom>
            <a:noFill/>
          </p:spPr>
          <p:txBody>
            <a:bodyPr wrap="none" rtlCol="0">
              <a:spAutoFit/>
            </a:bodyPr>
            <a:lstStyle/>
            <a:p>
              <a:r>
                <a:rPr lang="fr-FR" sz="3200" dirty="0">
                  <a:latin typeface="Arial" panose="020B0604020202020204" pitchFamily="34" charset="0"/>
                  <a:cs typeface="Arial" panose="020B0604020202020204" pitchFamily="34" charset="0"/>
                  <a:sym typeface="Wingdings"/>
                </a:rPr>
                <a:t></a:t>
              </a:r>
              <a:endParaRPr lang="fr-FR" sz="3200" dirty="0">
                <a:latin typeface="Arial" panose="020B0604020202020204" pitchFamily="34" charset="0"/>
                <a:cs typeface="Arial" panose="020B0604020202020204" pitchFamily="34" charset="0"/>
              </a:endParaRPr>
            </a:p>
          </p:txBody>
        </p:sp>
        <p:pic>
          <p:nvPicPr>
            <p:cNvPr id="73" name="Picture 139" descr="dude3">
              <a:extLst>
                <a:ext uri="{FF2B5EF4-FFF2-40B4-BE49-F238E27FC236}">
                  <a16:creationId xmlns:a16="http://schemas.microsoft.com/office/drawing/2014/main" id="{A853C3DF-8E95-4EAC-94B7-B02E7CAA02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3407005"/>
              <a:ext cx="552376" cy="552376"/>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a:extLst>
                <a:ext uri="{FF2B5EF4-FFF2-40B4-BE49-F238E27FC236}">
                  <a16:creationId xmlns:a16="http://schemas.microsoft.com/office/drawing/2014/main" id="{8014F161-1B29-41E0-B0FB-EF271B7445E3}"/>
                </a:ext>
              </a:extLst>
            </p:cNvPr>
            <p:cNvSpPr/>
            <p:nvPr/>
          </p:nvSpPr>
          <p:spPr>
            <a:xfrm>
              <a:off x="1835696" y="3239398"/>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75" name="Rectangle 74">
              <a:extLst>
                <a:ext uri="{FF2B5EF4-FFF2-40B4-BE49-F238E27FC236}">
                  <a16:creationId xmlns:a16="http://schemas.microsoft.com/office/drawing/2014/main" id="{08971EB9-17F8-4700-8431-F95EE59C9FB2}"/>
                </a:ext>
              </a:extLst>
            </p:cNvPr>
            <p:cNvSpPr/>
            <p:nvPr/>
          </p:nvSpPr>
          <p:spPr>
            <a:xfrm>
              <a:off x="1835696" y="3889628"/>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76" name="Rectangle 75">
              <a:extLst>
                <a:ext uri="{FF2B5EF4-FFF2-40B4-BE49-F238E27FC236}">
                  <a16:creationId xmlns:a16="http://schemas.microsoft.com/office/drawing/2014/main" id="{8E90933C-2CC0-4443-B86C-8AC7936A80B9}"/>
                </a:ext>
              </a:extLst>
            </p:cNvPr>
            <p:cNvSpPr/>
            <p:nvPr/>
          </p:nvSpPr>
          <p:spPr>
            <a:xfrm>
              <a:off x="1835696" y="3999736"/>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77" name="Rectangle 76">
              <a:extLst>
                <a:ext uri="{FF2B5EF4-FFF2-40B4-BE49-F238E27FC236}">
                  <a16:creationId xmlns:a16="http://schemas.microsoft.com/office/drawing/2014/main" id="{BC3CC9FF-C9E5-4ABC-8DCD-48B054640122}"/>
                </a:ext>
              </a:extLst>
            </p:cNvPr>
            <p:cNvSpPr/>
            <p:nvPr/>
          </p:nvSpPr>
          <p:spPr>
            <a:xfrm>
              <a:off x="1835696" y="4108822"/>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78" name="Rectangle 77">
              <a:extLst>
                <a:ext uri="{FF2B5EF4-FFF2-40B4-BE49-F238E27FC236}">
                  <a16:creationId xmlns:a16="http://schemas.microsoft.com/office/drawing/2014/main" id="{F91C03DF-06DD-48C8-B763-2D7FC9C038CD}"/>
                </a:ext>
              </a:extLst>
            </p:cNvPr>
            <p:cNvSpPr/>
            <p:nvPr/>
          </p:nvSpPr>
          <p:spPr>
            <a:xfrm>
              <a:off x="1835696" y="4218930"/>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79" name="Rectangle 78">
              <a:extLst>
                <a:ext uri="{FF2B5EF4-FFF2-40B4-BE49-F238E27FC236}">
                  <a16:creationId xmlns:a16="http://schemas.microsoft.com/office/drawing/2014/main" id="{5A019A25-5271-4D5B-A943-9F6991CD5D35}"/>
                </a:ext>
              </a:extLst>
            </p:cNvPr>
            <p:cNvSpPr/>
            <p:nvPr/>
          </p:nvSpPr>
          <p:spPr>
            <a:xfrm>
              <a:off x="1835696" y="4321676"/>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80" name="Rectangle 79">
              <a:extLst>
                <a:ext uri="{FF2B5EF4-FFF2-40B4-BE49-F238E27FC236}">
                  <a16:creationId xmlns:a16="http://schemas.microsoft.com/office/drawing/2014/main" id="{3118F083-A192-4304-8772-EAE74BE340BF}"/>
                </a:ext>
              </a:extLst>
            </p:cNvPr>
            <p:cNvSpPr/>
            <p:nvPr/>
          </p:nvSpPr>
          <p:spPr>
            <a:xfrm>
              <a:off x="1835696" y="4431784"/>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81" name="Rectangle 80">
              <a:extLst>
                <a:ext uri="{FF2B5EF4-FFF2-40B4-BE49-F238E27FC236}">
                  <a16:creationId xmlns:a16="http://schemas.microsoft.com/office/drawing/2014/main" id="{01D98A7B-DF4E-4877-8CBF-15DFE59C933B}"/>
                </a:ext>
              </a:extLst>
            </p:cNvPr>
            <p:cNvSpPr/>
            <p:nvPr/>
          </p:nvSpPr>
          <p:spPr>
            <a:xfrm>
              <a:off x="1835696" y="4541892"/>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82" name="Rectangle 81">
              <a:extLst>
                <a:ext uri="{FF2B5EF4-FFF2-40B4-BE49-F238E27FC236}">
                  <a16:creationId xmlns:a16="http://schemas.microsoft.com/office/drawing/2014/main" id="{02A2DABA-A50E-4DCE-B4EC-11CB4A264438}"/>
                </a:ext>
              </a:extLst>
            </p:cNvPr>
            <p:cNvSpPr/>
            <p:nvPr/>
          </p:nvSpPr>
          <p:spPr>
            <a:xfrm>
              <a:off x="1835696" y="5039598"/>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cxnSp>
          <p:nvCxnSpPr>
            <p:cNvPr id="83" name="Connecteur droit 82">
              <a:extLst>
                <a:ext uri="{FF2B5EF4-FFF2-40B4-BE49-F238E27FC236}">
                  <a16:creationId xmlns:a16="http://schemas.microsoft.com/office/drawing/2014/main" id="{EEF07F00-5467-4EEC-ABAC-21CBFDDDF275}"/>
                </a:ext>
              </a:extLst>
            </p:cNvPr>
            <p:cNvCxnSpPr/>
            <p:nvPr/>
          </p:nvCxnSpPr>
          <p:spPr>
            <a:xfrm>
              <a:off x="1259632" y="2473262"/>
              <a:ext cx="0" cy="282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Connecteur droit 83">
              <a:extLst>
                <a:ext uri="{FF2B5EF4-FFF2-40B4-BE49-F238E27FC236}">
                  <a16:creationId xmlns:a16="http://schemas.microsoft.com/office/drawing/2014/main" id="{0CB5F7F6-6937-48A6-B455-3DE5E6D0C007}"/>
                </a:ext>
              </a:extLst>
            </p:cNvPr>
            <p:cNvCxnSpPr/>
            <p:nvPr/>
          </p:nvCxnSpPr>
          <p:spPr>
            <a:xfrm>
              <a:off x="3059832" y="2475655"/>
              <a:ext cx="0" cy="282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Connecteur droit avec flèche 84">
              <a:extLst>
                <a:ext uri="{FF2B5EF4-FFF2-40B4-BE49-F238E27FC236}">
                  <a16:creationId xmlns:a16="http://schemas.microsoft.com/office/drawing/2014/main" id="{1DE74506-4F8A-43F7-8009-29B26D064770}"/>
                </a:ext>
              </a:extLst>
            </p:cNvPr>
            <p:cNvCxnSpPr/>
            <p:nvPr/>
          </p:nvCxnSpPr>
          <p:spPr>
            <a:xfrm>
              <a:off x="1619672" y="2924944"/>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ZoneTexte 85">
              <a:extLst>
                <a:ext uri="{FF2B5EF4-FFF2-40B4-BE49-F238E27FC236}">
                  <a16:creationId xmlns:a16="http://schemas.microsoft.com/office/drawing/2014/main" id="{2769763A-6151-4F96-AE12-2939D3CAB28C}"/>
                </a:ext>
              </a:extLst>
            </p:cNvPr>
            <p:cNvSpPr txBox="1"/>
            <p:nvPr/>
          </p:nvSpPr>
          <p:spPr>
            <a:xfrm>
              <a:off x="251520" y="4571836"/>
              <a:ext cx="774571"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Client</a:t>
              </a:r>
            </a:p>
          </p:txBody>
        </p:sp>
        <p:sp>
          <p:nvSpPr>
            <p:cNvPr id="87" name="ZoneTexte 86">
              <a:extLst>
                <a:ext uri="{FF2B5EF4-FFF2-40B4-BE49-F238E27FC236}">
                  <a16:creationId xmlns:a16="http://schemas.microsoft.com/office/drawing/2014/main" id="{A5D8198A-2954-4BF3-BAA3-B2F27C207949}"/>
                </a:ext>
              </a:extLst>
            </p:cNvPr>
            <p:cNvSpPr txBox="1"/>
            <p:nvPr/>
          </p:nvSpPr>
          <p:spPr>
            <a:xfrm>
              <a:off x="3236908" y="4541892"/>
              <a:ext cx="992579"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Serveur</a:t>
              </a:r>
            </a:p>
          </p:txBody>
        </p:sp>
      </p:grpSp>
    </p:spTree>
    <p:extLst>
      <p:ext uri="{BB962C8B-B14F-4D97-AF65-F5344CB8AC3E}">
        <p14:creationId xmlns:p14="http://schemas.microsoft.com/office/powerpoint/2010/main" val="1277199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D97F34F9-F7CE-4D62-8F8B-2E98B0394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1AEC8AF-1896-43A9-BF10-CE06FD254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E199BD9-A6EE-4972-BFB5-2AAE28288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BDE6D6D-847E-4E19-ACF5-71590846C682}"/>
              </a:ext>
            </a:extLst>
          </p:cNvPr>
          <p:cNvSpPr>
            <a:spLocks noGrp="1"/>
          </p:cNvSpPr>
          <p:nvPr>
            <p:ph type="title"/>
          </p:nvPr>
        </p:nvSpPr>
        <p:spPr>
          <a:xfrm>
            <a:off x="1324533" y="1066798"/>
            <a:ext cx="3301255" cy="2668172"/>
          </a:xfrm>
        </p:spPr>
        <p:txBody>
          <a:bodyPr anchor="b">
            <a:normAutofit/>
          </a:bodyPr>
          <a:lstStyle/>
          <a:p>
            <a:pPr algn="ctr"/>
            <a:r>
              <a:rPr lang="fr-FR" dirty="0"/>
              <a:t>Culture générale : les principaux organismes</a:t>
            </a:r>
            <a:endParaRPr lang="fr-FR"/>
          </a:p>
        </p:txBody>
      </p:sp>
      <p:sp>
        <p:nvSpPr>
          <p:cNvPr id="3" name="Espace réservé du contenu 2">
            <a:extLst>
              <a:ext uri="{FF2B5EF4-FFF2-40B4-BE49-F238E27FC236}">
                <a16:creationId xmlns:a16="http://schemas.microsoft.com/office/drawing/2014/main" id="{67E78A24-EA53-4EA9-981C-BEAD8F42F9D3}"/>
              </a:ext>
            </a:extLst>
          </p:cNvPr>
          <p:cNvSpPr>
            <a:spLocks noGrp="1"/>
          </p:cNvSpPr>
          <p:nvPr>
            <p:ph idx="1"/>
          </p:nvPr>
        </p:nvSpPr>
        <p:spPr>
          <a:xfrm>
            <a:off x="5952974" y="1066799"/>
            <a:ext cx="5172227" cy="4696495"/>
          </a:xfrm>
        </p:spPr>
        <p:txBody>
          <a:bodyPr anchor="ctr">
            <a:normAutofit/>
          </a:bodyPr>
          <a:lstStyle/>
          <a:p>
            <a:r>
              <a:rPr lang="fr-FR" b="1" i="1" dirty="0"/>
              <a:t>ANSSI</a:t>
            </a:r>
          </a:p>
          <a:p>
            <a:pPr marL="617220" lvl="1" indent="-342900"/>
            <a:r>
              <a:rPr lang="fr-FR" dirty="0"/>
              <a:t>L’ANSSI est un organisme publiant des recommandations et des alertes de sécurité à destination des particuliers et des entreprises</a:t>
            </a:r>
          </a:p>
          <a:p>
            <a:pPr marL="617220" lvl="1" indent="-342900"/>
            <a:r>
              <a:rPr lang="fr-FR" dirty="0"/>
              <a:t>L’ANSSI réalise des contrôles auprès des entreprises dites « Opérateurs de Services Essentiels » (OSE)</a:t>
            </a:r>
          </a:p>
          <a:p>
            <a:pPr marL="891540" lvl="3" indent="-342900"/>
            <a:r>
              <a:rPr lang="fr-FR" dirty="0"/>
              <a:t>Un service essentiel correspond à 3 critères :</a:t>
            </a:r>
          </a:p>
          <a:p>
            <a:pPr marL="891540" lvl="4" indent="-342900">
              <a:buFont typeface="Courier New" panose="02070309020205020404" pitchFamily="49" charset="0"/>
              <a:buChar char="o"/>
            </a:pPr>
            <a:r>
              <a:rPr lang="fr-FR" dirty="0"/>
              <a:t>Ce service est essentiel au maintien d’activités sociétales ou économiques critiques ;</a:t>
            </a:r>
          </a:p>
          <a:p>
            <a:pPr marL="891540" lvl="3" indent="-342900">
              <a:buFont typeface="Courier New" panose="02070309020205020404" pitchFamily="49" charset="0"/>
              <a:buChar char="o"/>
            </a:pPr>
            <a:r>
              <a:rPr lang="fr-FR" dirty="0"/>
              <a:t>La fourniture de ce service est tributaire des réseaux et des systèmes d’information ;</a:t>
            </a:r>
          </a:p>
          <a:p>
            <a:pPr marL="891540" lvl="4" indent="-342900">
              <a:buFont typeface="Courier New" panose="02070309020205020404" pitchFamily="49" charset="0"/>
              <a:buChar char="o"/>
            </a:pPr>
            <a:r>
              <a:rPr lang="fr-FR" dirty="0"/>
              <a:t>Un incident sur ces réseaux et systèmes aurait un effet disruptif important sur la fourniture dudit service.</a:t>
            </a:r>
          </a:p>
          <a:p>
            <a:pPr marL="891540" lvl="4" indent="-342900">
              <a:buFont typeface="Courier New" panose="02070309020205020404" pitchFamily="49" charset="0"/>
              <a:buChar char="o"/>
            </a:pPr>
            <a:endParaRPr lang="fr-FR" dirty="0"/>
          </a:p>
          <a:p>
            <a:pPr marL="342900" indent="-342900">
              <a:buFont typeface="Courier New" panose="02070309020205020404" pitchFamily="49" charset="0"/>
              <a:buChar char="o"/>
            </a:pPr>
            <a:endParaRPr lang="fr-FR" dirty="0"/>
          </a:p>
        </p:txBody>
      </p:sp>
      <p:grpSp>
        <p:nvGrpSpPr>
          <p:cNvPr id="47" name="Group 46">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41417" y="4244117"/>
            <a:ext cx="867485" cy="115439"/>
            <a:chOff x="8910933" y="1861308"/>
            <a:chExt cx="867485" cy="115439"/>
          </a:xfrm>
        </p:grpSpPr>
        <p:sp>
          <p:nvSpPr>
            <p:cNvPr id="48" name="Rectangle 47">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9459569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113B18-9489-4148-A840-74C5820D2AAD}"/>
              </a:ext>
            </a:extLst>
          </p:cNvPr>
          <p:cNvSpPr>
            <a:spLocks noGrp="1"/>
          </p:cNvSpPr>
          <p:nvPr>
            <p:ph type="title"/>
          </p:nvPr>
        </p:nvSpPr>
        <p:spPr/>
        <p:txBody>
          <a:bodyPr/>
          <a:lstStyle/>
          <a:p>
            <a:r>
              <a:rPr lang="fr-FR" dirty="0"/>
              <a:t>Usurpation d’identité via les cookies</a:t>
            </a:r>
          </a:p>
        </p:txBody>
      </p:sp>
      <p:sp>
        <p:nvSpPr>
          <p:cNvPr id="3" name="Espace réservé du contenu 2">
            <a:extLst>
              <a:ext uri="{FF2B5EF4-FFF2-40B4-BE49-F238E27FC236}">
                <a16:creationId xmlns:a16="http://schemas.microsoft.com/office/drawing/2014/main" id="{CDACB3DC-3AFA-477B-884F-FF5030FF50D8}"/>
              </a:ext>
            </a:extLst>
          </p:cNvPr>
          <p:cNvSpPr>
            <a:spLocks noGrp="1"/>
          </p:cNvSpPr>
          <p:nvPr>
            <p:ph idx="1"/>
          </p:nvPr>
        </p:nvSpPr>
        <p:spPr/>
        <p:txBody>
          <a:bodyPr/>
          <a:lstStyle/>
          <a:p>
            <a:r>
              <a:rPr lang="fr-FR" dirty="0"/>
              <a:t>A tout moment d’une connexion, chaque utilisateur du site web possède donc son propre cookie, unique à lui. Le serveur est donc en mesure d’identifier à qui appartient chaque connexion, et donc d’afficher les pages web qui lui sont propre.</a:t>
            </a:r>
          </a:p>
          <a:p>
            <a:endParaRPr lang="fr-FR" dirty="0"/>
          </a:p>
          <a:p>
            <a:endParaRPr lang="fr-FR" dirty="0"/>
          </a:p>
        </p:txBody>
      </p:sp>
      <p:pic>
        <p:nvPicPr>
          <p:cNvPr id="4" name="Picture 2">
            <a:extLst>
              <a:ext uri="{FF2B5EF4-FFF2-40B4-BE49-F238E27FC236}">
                <a16:creationId xmlns:a16="http://schemas.microsoft.com/office/drawing/2014/main" id="{9DF4303F-AD90-4F15-924D-F35C2B30C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4006567"/>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a:extLst>
              <a:ext uri="{FF2B5EF4-FFF2-40B4-BE49-F238E27FC236}">
                <a16:creationId xmlns:a16="http://schemas.microsoft.com/office/drawing/2014/main" id="{10B1A9BF-A9FF-4B7C-87EA-3C72B6240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896" y="3718700"/>
            <a:ext cx="936104" cy="128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Connecteur droit avec flèche 5">
            <a:extLst>
              <a:ext uri="{FF2B5EF4-FFF2-40B4-BE49-F238E27FC236}">
                <a16:creationId xmlns:a16="http://schemas.microsoft.com/office/drawing/2014/main" id="{46F6B6EF-4F55-4AAB-857B-04991DC0DD2B}"/>
              </a:ext>
            </a:extLst>
          </p:cNvPr>
          <p:cNvCxnSpPr/>
          <p:nvPr/>
        </p:nvCxnSpPr>
        <p:spPr>
          <a:xfrm>
            <a:off x="3629657" y="4762539"/>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DF95A6BA-59D6-48F9-B704-A4C4BDD1C037}"/>
              </a:ext>
            </a:extLst>
          </p:cNvPr>
          <p:cNvCxnSpPr/>
          <p:nvPr/>
        </p:nvCxnSpPr>
        <p:spPr>
          <a:xfrm flipH="1">
            <a:off x="3629657" y="3999746"/>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FCB305A2-16EE-4643-90D5-ADC3045A61A3}"/>
              </a:ext>
            </a:extLst>
          </p:cNvPr>
          <p:cNvCxnSpPr/>
          <p:nvPr/>
        </p:nvCxnSpPr>
        <p:spPr>
          <a:xfrm>
            <a:off x="3629657" y="4107675"/>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63616138-4BBA-46BF-9A77-35AD4EC0080E}"/>
              </a:ext>
            </a:extLst>
          </p:cNvPr>
          <p:cNvCxnSpPr/>
          <p:nvPr/>
        </p:nvCxnSpPr>
        <p:spPr>
          <a:xfrm flipH="1">
            <a:off x="3629657" y="4215770"/>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B33856CE-B32D-41D3-9D79-9EA7C117A4BC}"/>
              </a:ext>
            </a:extLst>
          </p:cNvPr>
          <p:cNvCxnSpPr/>
          <p:nvPr/>
        </p:nvCxnSpPr>
        <p:spPr>
          <a:xfrm>
            <a:off x="3629657" y="4323669"/>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D2BB672D-BC1F-424F-A033-F2B5F387A061}"/>
              </a:ext>
            </a:extLst>
          </p:cNvPr>
          <p:cNvCxnSpPr/>
          <p:nvPr/>
        </p:nvCxnSpPr>
        <p:spPr>
          <a:xfrm flipH="1">
            <a:off x="3629657" y="4431764"/>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9F10D928-6937-4181-A961-C00E970F68A7}"/>
              </a:ext>
            </a:extLst>
          </p:cNvPr>
          <p:cNvCxnSpPr/>
          <p:nvPr/>
        </p:nvCxnSpPr>
        <p:spPr>
          <a:xfrm>
            <a:off x="3629657" y="4539693"/>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66C38B4B-2249-45D0-A73D-B5A22BCFF647}"/>
              </a:ext>
            </a:extLst>
          </p:cNvPr>
          <p:cNvCxnSpPr/>
          <p:nvPr/>
        </p:nvCxnSpPr>
        <p:spPr>
          <a:xfrm flipH="1">
            <a:off x="3629657" y="464778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4" name="Picture 139" descr="dude3">
            <a:extLst>
              <a:ext uri="{FF2B5EF4-FFF2-40B4-BE49-F238E27FC236}">
                <a16:creationId xmlns:a16="http://schemas.microsoft.com/office/drawing/2014/main" id="{90551010-5A86-4054-99D9-C86AE9F018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576" y="3900385"/>
            <a:ext cx="552376" cy="55237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0826ECD4-F48F-4BFA-9BAE-DEB560CF2EA1}"/>
              </a:ext>
            </a:extLst>
          </p:cNvPr>
          <p:cNvSpPr/>
          <p:nvPr/>
        </p:nvSpPr>
        <p:spPr>
          <a:xfrm>
            <a:off x="3845681" y="4577244"/>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16" name="Rectangle 15">
            <a:extLst>
              <a:ext uri="{FF2B5EF4-FFF2-40B4-BE49-F238E27FC236}">
                <a16:creationId xmlns:a16="http://schemas.microsoft.com/office/drawing/2014/main" id="{0C4DBF3D-357D-49B9-86C7-5FC574251A9D}"/>
              </a:ext>
            </a:extLst>
          </p:cNvPr>
          <p:cNvSpPr/>
          <p:nvPr/>
        </p:nvSpPr>
        <p:spPr>
          <a:xfrm>
            <a:off x="3845681" y="3922380"/>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17" name="Rectangle 16">
            <a:extLst>
              <a:ext uri="{FF2B5EF4-FFF2-40B4-BE49-F238E27FC236}">
                <a16:creationId xmlns:a16="http://schemas.microsoft.com/office/drawing/2014/main" id="{BD542806-9855-4B49-BA26-AFB312301286}"/>
              </a:ext>
            </a:extLst>
          </p:cNvPr>
          <p:cNvSpPr/>
          <p:nvPr/>
        </p:nvSpPr>
        <p:spPr>
          <a:xfrm>
            <a:off x="3845681" y="4031466"/>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18" name="Rectangle 17">
            <a:extLst>
              <a:ext uri="{FF2B5EF4-FFF2-40B4-BE49-F238E27FC236}">
                <a16:creationId xmlns:a16="http://schemas.microsoft.com/office/drawing/2014/main" id="{0F95B8A5-6FA5-4BF4-B20E-CF38A574836E}"/>
              </a:ext>
            </a:extLst>
          </p:cNvPr>
          <p:cNvSpPr/>
          <p:nvPr/>
        </p:nvSpPr>
        <p:spPr>
          <a:xfrm>
            <a:off x="3845681" y="4141574"/>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19" name="Rectangle 18">
            <a:extLst>
              <a:ext uri="{FF2B5EF4-FFF2-40B4-BE49-F238E27FC236}">
                <a16:creationId xmlns:a16="http://schemas.microsoft.com/office/drawing/2014/main" id="{B55CAE58-981C-47AB-90AD-AED6326B4763}"/>
              </a:ext>
            </a:extLst>
          </p:cNvPr>
          <p:cNvSpPr/>
          <p:nvPr/>
        </p:nvSpPr>
        <p:spPr>
          <a:xfrm>
            <a:off x="3845681" y="4244320"/>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0" name="Rectangle 19">
            <a:extLst>
              <a:ext uri="{FF2B5EF4-FFF2-40B4-BE49-F238E27FC236}">
                <a16:creationId xmlns:a16="http://schemas.microsoft.com/office/drawing/2014/main" id="{F12246AF-AF66-43A1-B147-401E92DCC63F}"/>
              </a:ext>
            </a:extLst>
          </p:cNvPr>
          <p:cNvSpPr/>
          <p:nvPr/>
        </p:nvSpPr>
        <p:spPr>
          <a:xfrm>
            <a:off x="3845681" y="4354428"/>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1" name="Rectangle 20">
            <a:extLst>
              <a:ext uri="{FF2B5EF4-FFF2-40B4-BE49-F238E27FC236}">
                <a16:creationId xmlns:a16="http://schemas.microsoft.com/office/drawing/2014/main" id="{A8A8FEB1-5953-4D24-84A1-9A8E8F56B8CA}"/>
              </a:ext>
            </a:extLst>
          </p:cNvPr>
          <p:cNvSpPr/>
          <p:nvPr/>
        </p:nvSpPr>
        <p:spPr>
          <a:xfrm>
            <a:off x="3845681" y="4464536"/>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pic>
        <p:nvPicPr>
          <p:cNvPr id="22" name="Picture 2">
            <a:extLst>
              <a:ext uri="{FF2B5EF4-FFF2-40B4-BE49-F238E27FC236}">
                <a16:creationId xmlns:a16="http://schemas.microsoft.com/office/drawing/2014/main" id="{243B92D5-D42E-4D9C-B958-EC06DF95E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2184" y="3994388"/>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Connecteur droit avec flèche 22">
            <a:extLst>
              <a:ext uri="{FF2B5EF4-FFF2-40B4-BE49-F238E27FC236}">
                <a16:creationId xmlns:a16="http://schemas.microsoft.com/office/drawing/2014/main" id="{0330DA2A-A5BD-4F29-AD70-38AA4579DFD4}"/>
              </a:ext>
            </a:extLst>
          </p:cNvPr>
          <p:cNvCxnSpPr/>
          <p:nvPr/>
        </p:nvCxnSpPr>
        <p:spPr>
          <a:xfrm>
            <a:off x="6619108" y="4637697"/>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2E38D44A-13A2-405A-BB80-D1BDF3C6F4C3}"/>
              </a:ext>
            </a:extLst>
          </p:cNvPr>
          <p:cNvCxnSpPr/>
          <p:nvPr/>
        </p:nvCxnSpPr>
        <p:spPr>
          <a:xfrm flipH="1">
            <a:off x="6600056" y="4760715"/>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CA0C9C79-2F09-4D02-9A8D-446E6DACD371}"/>
              </a:ext>
            </a:extLst>
          </p:cNvPr>
          <p:cNvCxnSpPr/>
          <p:nvPr/>
        </p:nvCxnSpPr>
        <p:spPr>
          <a:xfrm>
            <a:off x="6600056" y="3992753"/>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4CB2DA6A-DFC9-4D30-91E6-F9F21ED1E5A6}"/>
              </a:ext>
            </a:extLst>
          </p:cNvPr>
          <p:cNvCxnSpPr/>
          <p:nvPr/>
        </p:nvCxnSpPr>
        <p:spPr>
          <a:xfrm flipH="1">
            <a:off x="6600056" y="410084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7EB123FD-C040-4C01-9B2B-696DA35AF993}"/>
              </a:ext>
            </a:extLst>
          </p:cNvPr>
          <p:cNvCxnSpPr/>
          <p:nvPr/>
        </p:nvCxnSpPr>
        <p:spPr>
          <a:xfrm>
            <a:off x="6600056" y="4208747"/>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6AB725E1-A8B0-40A6-B434-D28BA35311AC}"/>
              </a:ext>
            </a:extLst>
          </p:cNvPr>
          <p:cNvCxnSpPr/>
          <p:nvPr/>
        </p:nvCxnSpPr>
        <p:spPr>
          <a:xfrm flipH="1">
            <a:off x="6600056" y="4316842"/>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333817A9-C63C-490E-B5F6-6EC361A2AACA}"/>
              </a:ext>
            </a:extLst>
          </p:cNvPr>
          <p:cNvCxnSpPr/>
          <p:nvPr/>
        </p:nvCxnSpPr>
        <p:spPr>
          <a:xfrm>
            <a:off x="6600056" y="4424771"/>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1EE4507D-2BD3-4D76-AE44-0264A0D959FB}"/>
              </a:ext>
            </a:extLst>
          </p:cNvPr>
          <p:cNvCxnSpPr/>
          <p:nvPr/>
        </p:nvCxnSpPr>
        <p:spPr>
          <a:xfrm flipH="1">
            <a:off x="6600056" y="4532866"/>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39ADF6BA-EB54-4E03-AFD6-3B9F596A970D}"/>
              </a:ext>
            </a:extLst>
          </p:cNvPr>
          <p:cNvSpPr/>
          <p:nvPr/>
        </p:nvSpPr>
        <p:spPr>
          <a:xfrm>
            <a:off x="6816080" y="4568746"/>
            <a:ext cx="665567"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191LKY</a:t>
            </a:r>
          </a:p>
        </p:txBody>
      </p:sp>
      <p:sp>
        <p:nvSpPr>
          <p:cNvPr id="32" name="Rectangle 31">
            <a:extLst>
              <a:ext uri="{FF2B5EF4-FFF2-40B4-BE49-F238E27FC236}">
                <a16:creationId xmlns:a16="http://schemas.microsoft.com/office/drawing/2014/main" id="{7FFEBFE7-C7A6-4724-86E2-E4280A200429}"/>
              </a:ext>
            </a:extLst>
          </p:cNvPr>
          <p:cNvSpPr/>
          <p:nvPr/>
        </p:nvSpPr>
        <p:spPr>
          <a:xfrm>
            <a:off x="6816080" y="3922380"/>
            <a:ext cx="665567"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191LKY</a:t>
            </a:r>
          </a:p>
        </p:txBody>
      </p:sp>
      <p:sp>
        <p:nvSpPr>
          <p:cNvPr id="33" name="Rectangle 32">
            <a:extLst>
              <a:ext uri="{FF2B5EF4-FFF2-40B4-BE49-F238E27FC236}">
                <a16:creationId xmlns:a16="http://schemas.microsoft.com/office/drawing/2014/main" id="{E62C1758-129E-4BB0-806B-8FCA58F710DC}"/>
              </a:ext>
            </a:extLst>
          </p:cNvPr>
          <p:cNvSpPr/>
          <p:nvPr/>
        </p:nvSpPr>
        <p:spPr>
          <a:xfrm>
            <a:off x="6816080" y="4025446"/>
            <a:ext cx="665567"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191LKY</a:t>
            </a:r>
          </a:p>
        </p:txBody>
      </p:sp>
      <p:sp>
        <p:nvSpPr>
          <p:cNvPr id="34" name="Rectangle 33">
            <a:extLst>
              <a:ext uri="{FF2B5EF4-FFF2-40B4-BE49-F238E27FC236}">
                <a16:creationId xmlns:a16="http://schemas.microsoft.com/office/drawing/2014/main" id="{A7621D80-576C-4F4C-B608-627A45740C6A}"/>
              </a:ext>
            </a:extLst>
          </p:cNvPr>
          <p:cNvSpPr/>
          <p:nvPr/>
        </p:nvSpPr>
        <p:spPr>
          <a:xfrm>
            <a:off x="6817856" y="4138404"/>
            <a:ext cx="665567"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191LKY</a:t>
            </a:r>
          </a:p>
        </p:txBody>
      </p:sp>
      <p:sp>
        <p:nvSpPr>
          <p:cNvPr id="35" name="Rectangle 34">
            <a:extLst>
              <a:ext uri="{FF2B5EF4-FFF2-40B4-BE49-F238E27FC236}">
                <a16:creationId xmlns:a16="http://schemas.microsoft.com/office/drawing/2014/main" id="{C291506A-A7A8-48AA-9A95-B4ACA8010C65}"/>
              </a:ext>
            </a:extLst>
          </p:cNvPr>
          <p:cNvSpPr/>
          <p:nvPr/>
        </p:nvSpPr>
        <p:spPr>
          <a:xfrm>
            <a:off x="6817856" y="4244550"/>
            <a:ext cx="665567"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191LKY</a:t>
            </a:r>
          </a:p>
        </p:txBody>
      </p:sp>
      <p:sp>
        <p:nvSpPr>
          <p:cNvPr id="36" name="Rectangle 35">
            <a:extLst>
              <a:ext uri="{FF2B5EF4-FFF2-40B4-BE49-F238E27FC236}">
                <a16:creationId xmlns:a16="http://schemas.microsoft.com/office/drawing/2014/main" id="{116BB1ED-F77F-447C-9FAF-65079693237A}"/>
              </a:ext>
            </a:extLst>
          </p:cNvPr>
          <p:cNvSpPr/>
          <p:nvPr/>
        </p:nvSpPr>
        <p:spPr>
          <a:xfrm>
            <a:off x="6817856" y="4352379"/>
            <a:ext cx="665567"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191LKY</a:t>
            </a:r>
          </a:p>
        </p:txBody>
      </p:sp>
      <p:sp>
        <p:nvSpPr>
          <p:cNvPr id="37" name="Rectangle 36">
            <a:extLst>
              <a:ext uri="{FF2B5EF4-FFF2-40B4-BE49-F238E27FC236}">
                <a16:creationId xmlns:a16="http://schemas.microsoft.com/office/drawing/2014/main" id="{D93A1A04-8D65-47BC-8CBB-489DA4EDCD3A}"/>
              </a:ext>
            </a:extLst>
          </p:cNvPr>
          <p:cNvSpPr/>
          <p:nvPr/>
        </p:nvSpPr>
        <p:spPr>
          <a:xfrm>
            <a:off x="6816080" y="4459543"/>
            <a:ext cx="665567"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191LKY</a:t>
            </a:r>
          </a:p>
        </p:txBody>
      </p:sp>
      <p:pic>
        <p:nvPicPr>
          <p:cNvPr id="38" name="Picture 155" descr="user3">
            <a:extLst>
              <a:ext uri="{FF2B5EF4-FFF2-40B4-BE49-F238E27FC236}">
                <a16:creationId xmlns:a16="http://schemas.microsoft.com/office/drawing/2014/main" id="{FD2B1E94-F2FB-475D-A2F5-69189DB96C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4146" y="3850372"/>
            <a:ext cx="499842" cy="499842"/>
          </a:xfrm>
          <a:prstGeom prst="rect">
            <a:avLst/>
          </a:prstGeom>
          <a:noFill/>
          <a:extLst>
            <a:ext uri="{909E8E84-426E-40DD-AFC4-6F175D3DCCD1}">
              <a14:hiddenFill xmlns:a14="http://schemas.microsoft.com/office/drawing/2010/main">
                <a:solidFill>
                  <a:srgbClr val="FFFFFF"/>
                </a:solidFill>
              </a14:hiddenFill>
            </a:ext>
          </a:extLst>
        </p:spPr>
      </p:pic>
      <p:sp>
        <p:nvSpPr>
          <p:cNvPr id="39" name="ZoneTexte 38">
            <a:extLst>
              <a:ext uri="{FF2B5EF4-FFF2-40B4-BE49-F238E27FC236}">
                <a16:creationId xmlns:a16="http://schemas.microsoft.com/office/drawing/2014/main" id="{79DA78DF-E613-4161-BC75-9236E540D8D3}"/>
              </a:ext>
            </a:extLst>
          </p:cNvPr>
          <p:cNvSpPr txBox="1"/>
          <p:nvPr/>
        </p:nvSpPr>
        <p:spPr>
          <a:xfrm>
            <a:off x="2353096" y="5002500"/>
            <a:ext cx="979820"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Client A</a:t>
            </a:r>
          </a:p>
        </p:txBody>
      </p:sp>
      <p:sp>
        <p:nvSpPr>
          <p:cNvPr id="40" name="ZoneTexte 39">
            <a:extLst>
              <a:ext uri="{FF2B5EF4-FFF2-40B4-BE49-F238E27FC236}">
                <a16:creationId xmlns:a16="http://schemas.microsoft.com/office/drawing/2014/main" id="{728BE541-A23A-4443-A91B-C9E53E6D8181}"/>
              </a:ext>
            </a:extLst>
          </p:cNvPr>
          <p:cNvSpPr txBox="1"/>
          <p:nvPr/>
        </p:nvSpPr>
        <p:spPr>
          <a:xfrm>
            <a:off x="7860989" y="5002500"/>
            <a:ext cx="992579"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Client B</a:t>
            </a:r>
          </a:p>
        </p:txBody>
      </p:sp>
      <p:sp>
        <p:nvSpPr>
          <p:cNvPr id="41" name="ZoneTexte 40">
            <a:extLst>
              <a:ext uri="{FF2B5EF4-FFF2-40B4-BE49-F238E27FC236}">
                <a16:creationId xmlns:a16="http://schemas.microsoft.com/office/drawing/2014/main" id="{B7ADA085-6133-42C7-B83A-5EFB4A74B5AC}"/>
              </a:ext>
            </a:extLst>
          </p:cNvPr>
          <p:cNvSpPr txBox="1"/>
          <p:nvPr/>
        </p:nvSpPr>
        <p:spPr>
          <a:xfrm>
            <a:off x="5184084" y="5055701"/>
            <a:ext cx="992579"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Serveur</a:t>
            </a:r>
          </a:p>
        </p:txBody>
      </p:sp>
    </p:spTree>
    <p:extLst>
      <p:ext uri="{BB962C8B-B14F-4D97-AF65-F5344CB8AC3E}">
        <p14:creationId xmlns:p14="http://schemas.microsoft.com/office/powerpoint/2010/main" val="318461093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C6B743-AF37-4E02-B95F-00EFC85F2E2A}"/>
              </a:ext>
            </a:extLst>
          </p:cNvPr>
          <p:cNvSpPr>
            <a:spLocks noGrp="1"/>
          </p:cNvSpPr>
          <p:nvPr>
            <p:ph type="title"/>
          </p:nvPr>
        </p:nvSpPr>
        <p:spPr/>
        <p:txBody>
          <a:bodyPr/>
          <a:lstStyle/>
          <a:p>
            <a:r>
              <a:rPr lang="fr-FR" dirty="0"/>
              <a:t>Usurpation d’identité via les cookies</a:t>
            </a:r>
          </a:p>
        </p:txBody>
      </p:sp>
      <p:sp>
        <p:nvSpPr>
          <p:cNvPr id="3" name="Espace réservé du contenu 2">
            <a:extLst>
              <a:ext uri="{FF2B5EF4-FFF2-40B4-BE49-F238E27FC236}">
                <a16:creationId xmlns:a16="http://schemas.microsoft.com/office/drawing/2014/main" id="{1710E973-B956-4B5F-9C29-B156AAF8F2EC}"/>
              </a:ext>
            </a:extLst>
          </p:cNvPr>
          <p:cNvSpPr>
            <a:spLocks noGrp="1"/>
          </p:cNvSpPr>
          <p:nvPr>
            <p:ph idx="1"/>
          </p:nvPr>
        </p:nvSpPr>
        <p:spPr/>
        <p:txBody>
          <a:bodyPr/>
          <a:lstStyle/>
          <a:p>
            <a:r>
              <a:rPr lang="fr-FR" dirty="0"/>
              <a:t>Mais que se passe-t-il si un attaquant arrive à dérober le cookie d’un utilisateur et se connecte au même serveur ?</a:t>
            </a:r>
          </a:p>
          <a:p>
            <a:pPr marL="617220" lvl="1" indent="-342900"/>
            <a:r>
              <a:rPr lang="fr-FR" dirty="0"/>
              <a:t>Il se fait passer pour l’utilisateur dont il a dérobé le cookie au près du serveur applicatif ! Il usurpe donc l’identité de la victime et accède à son compte.</a:t>
            </a:r>
          </a:p>
          <a:p>
            <a:endParaRPr lang="fr-FR" dirty="0"/>
          </a:p>
          <a:p>
            <a:endParaRPr lang="fr-FR" dirty="0"/>
          </a:p>
        </p:txBody>
      </p:sp>
      <p:grpSp>
        <p:nvGrpSpPr>
          <p:cNvPr id="4" name="Groupe 3">
            <a:extLst>
              <a:ext uri="{FF2B5EF4-FFF2-40B4-BE49-F238E27FC236}">
                <a16:creationId xmlns:a16="http://schemas.microsoft.com/office/drawing/2014/main" id="{E67BF2BC-D76A-4454-A790-A2D5F4709AB9}"/>
              </a:ext>
            </a:extLst>
          </p:cNvPr>
          <p:cNvGrpSpPr/>
          <p:nvPr/>
        </p:nvGrpSpPr>
        <p:grpSpPr>
          <a:xfrm>
            <a:off x="2886075" y="3800475"/>
            <a:ext cx="5380434" cy="2743686"/>
            <a:chOff x="877404" y="3009131"/>
            <a:chExt cx="6703551" cy="3525505"/>
          </a:xfrm>
        </p:grpSpPr>
        <p:pic>
          <p:nvPicPr>
            <p:cNvPr id="5" name="Picture 2">
              <a:extLst>
                <a:ext uri="{FF2B5EF4-FFF2-40B4-BE49-F238E27FC236}">
                  <a16:creationId xmlns:a16="http://schemas.microsoft.com/office/drawing/2014/main" id="{FF1F5E5D-A9C7-4771-A7A5-EF343E161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916" y="3296998"/>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B526A932-90D9-431D-877E-825526FBF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0236" y="3009131"/>
              <a:ext cx="936104" cy="128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Connecteur droit avec flèche 6">
              <a:extLst>
                <a:ext uri="{FF2B5EF4-FFF2-40B4-BE49-F238E27FC236}">
                  <a16:creationId xmlns:a16="http://schemas.microsoft.com/office/drawing/2014/main" id="{F393ECAF-7324-4737-B594-2B03AFF1A9ED}"/>
                </a:ext>
              </a:extLst>
            </p:cNvPr>
            <p:cNvCxnSpPr/>
            <p:nvPr/>
          </p:nvCxnSpPr>
          <p:spPr>
            <a:xfrm>
              <a:off x="2439997" y="3305470"/>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DD47650B-E331-4467-A5E9-AE1E8B940AA9}"/>
                </a:ext>
              </a:extLst>
            </p:cNvPr>
            <p:cNvCxnSpPr/>
            <p:nvPr/>
          </p:nvCxnSpPr>
          <p:spPr>
            <a:xfrm flipH="1">
              <a:off x="2439997" y="3413565"/>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C458722B-B672-4705-9958-786E31E0D1D7}"/>
                </a:ext>
              </a:extLst>
            </p:cNvPr>
            <p:cNvCxnSpPr/>
            <p:nvPr/>
          </p:nvCxnSpPr>
          <p:spPr>
            <a:xfrm>
              <a:off x="2439997" y="3521494"/>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2422075C-9027-47DE-8739-49C6BA2CEF6D}"/>
                </a:ext>
              </a:extLst>
            </p:cNvPr>
            <p:cNvCxnSpPr/>
            <p:nvPr/>
          </p:nvCxnSpPr>
          <p:spPr>
            <a:xfrm flipH="1">
              <a:off x="2439997" y="3629589"/>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1972A854-2936-4084-AC3D-BE827EDFCCD2}"/>
                </a:ext>
              </a:extLst>
            </p:cNvPr>
            <p:cNvCxnSpPr/>
            <p:nvPr/>
          </p:nvCxnSpPr>
          <p:spPr>
            <a:xfrm>
              <a:off x="2439997" y="373748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ABB9605F-CCCF-45D3-9674-76033ECBE99D}"/>
                </a:ext>
              </a:extLst>
            </p:cNvPr>
            <p:cNvCxnSpPr/>
            <p:nvPr/>
          </p:nvCxnSpPr>
          <p:spPr>
            <a:xfrm flipH="1">
              <a:off x="2439997" y="3845583"/>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F59FE8FA-24F9-40EE-98D1-DC98CBA4C228}"/>
                </a:ext>
              </a:extLst>
            </p:cNvPr>
            <p:cNvCxnSpPr/>
            <p:nvPr/>
          </p:nvCxnSpPr>
          <p:spPr>
            <a:xfrm>
              <a:off x="2439997" y="3953512"/>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51E6BCDB-AAEB-4517-9177-AA93CBE206FC}"/>
                </a:ext>
              </a:extLst>
            </p:cNvPr>
            <p:cNvCxnSpPr/>
            <p:nvPr/>
          </p:nvCxnSpPr>
          <p:spPr>
            <a:xfrm flipH="1">
              <a:off x="2439997" y="4061607"/>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139" descr="dude3">
              <a:extLst>
                <a:ext uri="{FF2B5EF4-FFF2-40B4-BE49-F238E27FC236}">
                  <a16:creationId xmlns:a16="http://schemas.microsoft.com/office/drawing/2014/main" id="{0F7389DA-EFF6-4C7A-A8C0-55AB4BFD8F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916" y="3190816"/>
              <a:ext cx="552376" cy="55237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18A9A370-E0C5-42D4-8719-18785790FFFE}"/>
                </a:ext>
              </a:extLst>
            </p:cNvPr>
            <p:cNvSpPr/>
            <p:nvPr/>
          </p:nvSpPr>
          <p:spPr>
            <a:xfrm>
              <a:off x="2656021" y="3226091"/>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17" name="Rectangle 16">
              <a:extLst>
                <a:ext uri="{FF2B5EF4-FFF2-40B4-BE49-F238E27FC236}">
                  <a16:creationId xmlns:a16="http://schemas.microsoft.com/office/drawing/2014/main" id="{0EDF9D87-9E26-4484-83BC-11139E77799B}"/>
                </a:ext>
              </a:extLst>
            </p:cNvPr>
            <p:cNvSpPr/>
            <p:nvPr/>
          </p:nvSpPr>
          <p:spPr>
            <a:xfrm>
              <a:off x="2656021" y="3336199"/>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18" name="Rectangle 17">
              <a:extLst>
                <a:ext uri="{FF2B5EF4-FFF2-40B4-BE49-F238E27FC236}">
                  <a16:creationId xmlns:a16="http://schemas.microsoft.com/office/drawing/2014/main" id="{6DEC5F91-BFCC-4030-9436-287BF6A275BD}"/>
                </a:ext>
              </a:extLst>
            </p:cNvPr>
            <p:cNvSpPr/>
            <p:nvPr/>
          </p:nvSpPr>
          <p:spPr>
            <a:xfrm>
              <a:off x="2656021" y="3445285"/>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19" name="Rectangle 18">
              <a:extLst>
                <a:ext uri="{FF2B5EF4-FFF2-40B4-BE49-F238E27FC236}">
                  <a16:creationId xmlns:a16="http://schemas.microsoft.com/office/drawing/2014/main" id="{68686882-B1D2-4783-ACB0-7BFADBC44DE3}"/>
                </a:ext>
              </a:extLst>
            </p:cNvPr>
            <p:cNvSpPr/>
            <p:nvPr/>
          </p:nvSpPr>
          <p:spPr>
            <a:xfrm>
              <a:off x="2656021" y="3555393"/>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0" name="Rectangle 19">
              <a:extLst>
                <a:ext uri="{FF2B5EF4-FFF2-40B4-BE49-F238E27FC236}">
                  <a16:creationId xmlns:a16="http://schemas.microsoft.com/office/drawing/2014/main" id="{FFF33F50-3C43-435F-80E9-3596D167A18A}"/>
                </a:ext>
              </a:extLst>
            </p:cNvPr>
            <p:cNvSpPr/>
            <p:nvPr/>
          </p:nvSpPr>
          <p:spPr>
            <a:xfrm>
              <a:off x="2656021" y="3658139"/>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1" name="Rectangle 20">
              <a:extLst>
                <a:ext uri="{FF2B5EF4-FFF2-40B4-BE49-F238E27FC236}">
                  <a16:creationId xmlns:a16="http://schemas.microsoft.com/office/drawing/2014/main" id="{2F3A0B89-5567-48F5-82EE-0D81A8A03BEF}"/>
                </a:ext>
              </a:extLst>
            </p:cNvPr>
            <p:cNvSpPr/>
            <p:nvPr/>
          </p:nvSpPr>
          <p:spPr>
            <a:xfrm>
              <a:off x="2656021" y="3768247"/>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2" name="Rectangle 21">
              <a:extLst>
                <a:ext uri="{FF2B5EF4-FFF2-40B4-BE49-F238E27FC236}">
                  <a16:creationId xmlns:a16="http://schemas.microsoft.com/office/drawing/2014/main" id="{8971345F-6069-4346-ABBA-AE1B28F17759}"/>
                </a:ext>
              </a:extLst>
            </p:cNvPr>
            <p:cNvSpPr/>
            <p:nvPr/>
          </p:nvSpPr>
          <p:spPr>
            <a:xfrm>
              <a:off x="2656021" y="3878355"/>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pic>
          <p:nvPicPr>
            <p:cNvPr id="23" name="Picture 2">
              <a:extLst>
                <a:ext uri="{FF2B5EF4-FFF2-40B4-BE49-F238E27FC236}">
                  <a16:creationId xmlns:a16="http://schemas.microsoft.com/office/drawing/2014/main" id="{4D4F3231-4B1E-489A-A4D0-C1D4EC4895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2524" y="3284819"/>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4" name="Connecteur droit avec flèche 23">
              <a:extLst>
                <a:ext uri="{FF2B5EF4-FFF2-40B4-BE49-F238E27FC236}">
                  <a16:creationId xmlns:a16="http://schemas.microsoft.com/office/drawing/2014/main" id="{9A436AE4-3FE6-413D-B6CE-B9F9A8C9A958}"/>
                </a:ext>
              </a:extLst>
            </p:cNvPr>
            <p:cNvCxnSpPr/>
            <p:nvPr/>
          </p:nvCxnSpPr>
          <p:spPr>
            <a:xfrm>
              <a:off x="5429448" y="406135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09EB85F3-CD16-499F-A6A5-B4E462021F40}"/>
                </a:ext>
              </a:extLst>
            </p:cNvPr>
            <p:cNvCxnSpPr/>
            <p:nvPr/>
          </p:nvCxnSpPr>
          <p:spPr>
            <a:xfrm flipH="1">
              <a:off x="5410396" y="3308485"/>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53DB0589-895A-4B11-80FF-AD65C72D5123}"/>
                </a:ext>
              </a:extLst>
            </p:cNvPr>
            <p:cNvCxnSpPr/>
            <p:nvPr/>
          </p:nvCxnSpPr>
          <p:spPr>
            <a:xfrm>
              <a:off x="5410396" y="3416414"/>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EF232766-A373-40CB-A321-35D8D89FB1C3}"/>
                </a:ext>
              </a:extLst>
            </p:cNvPr>
            <p:cNvCxnSpPr/>
            <p:nvPr/>
          </p:nvCxnSpPr>
          <p:spPr>
            <a:xfrm flipH="1">
              <a:off x="5410396" y="3524509"/>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D93D03CD-BBC8-490C-8DFA-39360E77E78B}"/>
                </a:ext>
              </a:extLst>
            </p:cNvPr>
            <p:cNvCxnSpPr/>
            <p:nvPr/>
          </p:nvCxnSpPr>
          <p:spPr>
            <a:xfrm>
              <a:off x="5410396" y="363240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31F84E5A-51B6-4000-990B-7BCC0E63365B}"/>
                </a:ext>
              </a:extLst>
            </p:cNvPr>
            <p:cNvCxnSpPr/>
            <p:nvPr/>
          </p:nvCxnSpPr>
          <p:spPr>
            <a:xfrm flipH="1">
              <a:off x="5410396" y="3740503"/>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5943B7E8-5B9A-4308-9F96-BC0EBA7BA59A}"/>
                </a:ext>
              </a:extLst>
            </p:cNvPr>
            <p:cNvCxnSpPr/>
            <p:nvPr/>
          </p:nvCxnSpPr>
          <p:spPr>
            <a:xfrm>
              <a:off x="5410396" y="3848432"/>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0269EF41-C5C4-47C0-BB2F-EDBF2BF3C77A}"/>
                </a:ext>
              </a:extLst>
            </p:cNvPr>
            <p:cNvCxnSpPr/>
            <p:nvPr/>
          </p:nvCxnSpPr>
          <p:spPr>
            <a:xfrm flipH="1">
              <a:off x="5410396" y="3956527"/>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D2D8D1D-C734-42FE-915B-5DB3C5D58508}"/>
                </a:ext>
              </a:extLst>
            </p:cNvPr>
            <p:cNvSpPr/>
            <p:nvPr/>
          </p:nvSpPr>
          <p:spPr>
            <a:xfrm>
              <a:off x="5626420" y="3235132"/>
              <a:ext cx="665567"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191LKY</a:t>
              </a:r>
            </a:p>
          </p:txBody>
        </p:sp>
        <p:sp>
          <p:nvSpPr>
            <p:cNvPr id="33" name="Rectangle 32">
              <a:extLst>
                <a:ext uri="{FF2B5EF4-FFF2-40B4-BE49-F238E27FC236}">
                  <a16:creationId xmlns:a16="http://schemas.microsoft.com/office/drawing/2014/main" id="{0518C704-86B7-40CA-B7CD-8E0DD1EB3958}"/>
                </a:ext>
              </a:extLst>
            </p:cNvPr>
            <p:cNvSpPr/>
            <p:nvPr/>
          </p:nvSpPr>
          <p:spPr>
            <a:xfrm>
              <a:off x="5626420" y="3346041"/>
              <a:ext cx="665567"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191LKY</a:t>
              </a:r>
            </a:p>
          </p:txBody>
        </p:sp>
        <p:sp>
          <p:nvSpPr>
            <p:cNvPr id="34" name="Rectangle 33">
              <a:extLst>
                <a:ext uri="{FF2B5EF4-FFF2-40B4-BE49-F238E27FC236}">
                  <a16:creationId xmlns:a16="http://schemas.microsoft.com/office/drawing/2014/main" id="{70F33748-5E93-49BC-BC2C-BF3342776872}"/>
                </a:ext>
              </a:extLst>
            </p:cNvPr>
            <p:cNvSpPr/>
            <p:nvPr/>
          </p:nvSpPr>
          <p:spPr>
            <a:xfrm>
              <a:off x="5626420" y="3449107"/>
              <a:ext cx="665567"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191LKY</a:t>
              </a:r>
            </a:p>
          </p:txBody>
        </p:sp>
        <p:sp>
          <p:nvSpPr>
            <p:cNvPr id="35" name="Rectangle 34">
              <a:extLst>
                <a:ext uri="{FF2B5EF4-FFF2-40B4-BE49-F238E27FC236}">
                  <a16:creationId xmlns:a16="http://schemas.microsoft.com/office/drawing/2014/main" id="{0A8D915E-1269-4D51-AD12-7E3124F41113}"/>
                </a:ext>
              </a:extLst>
            </p:cNvPr>
            <p:cNvSpPr/>
            <p:nvPr/>
          </p:nvSpPr>
          <p:spPr>
            <a:xfrm>
              <a:off x="5628196" y="3562065"/>
              <a:ext cx="665567"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191LKY</a:t>
              </a:r>
            </a:p>
          </p:txBody>
        </p:sp>
        <p:sp>
          <p:nvSpPr>
            <p:cNvPr id="36" name="Rectangle 35">
              <a:extLst>
                <a:ext uri="{FF2B5EF4-FFF2-40B4-BE49-F238E27FC236}">
                  <a16:creationId xmlns:a16="http://schemas.microsoft.com/office/drawing/2014/main" id="{1F7579CB-AFFA-4310-ABCD-574C77221E28}"/>
                </a:ext>
              </a:extLst>
            </p:cNvPr>
            <p:cNvSpPr/>
            <p:nvPr/>
          </p:nvSpPr>
          <p:spPr>
            <a:xfrm>
              <a:off x="5628196" y="3668211"/>
              <a:ext cx="665567"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191LKY</a:t>
              </a:r>
            </a:p>
          </p:txBody>
        </p:sp>
        <p:sp>
          <p:nvSpPr>
            <p:cNvPr id="37" name="Rectangle 36">
              <a:extLst>
                <a:ext uri="{FF2B5EF4-FFF2-40B4-BE49-F238E27FC236}">
                  <a16:creationId xmlns:a16="http://schemas.microsoft.com/office/drawing/2014/main" id="{D4B80857-FE31-4FE6-B0E6-21295E368BCB}"/>
                </a:ext>
              </a:extLst>
            </p:cNvPr>
            <p:cNvSpPr/>
            <p:nvPr/>
          </p:nvSpPr>
          <p:spPr>
            <a:xfrm>
              <a:off x="5628196" y="3776040"/>
              <a:ext cx="665567"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191LKY</a:t>
              </a:r>
            </a:p>
          </p:txBody>
        </p:sp>
        <p:sp>
          <p:nvSpPr>
            <p:cNvPr id="38" name="Rectangle 37">
              <a:extLst>
                <a:ext uri="{FF2B5EF4-FFF2-40B4-BE49-F238E27FC236}">
                  <a16:creationId xmlns:a16="http://schemas.microsoft.com/office/drawing/2014/main" id="{F9CFA0E8-0A54-437E-8E2A-BDDC68873825}"/>
                </a:ext>
              </a:extLst>
            </p:cNvPr>
            <p:cNvSpPr/>
            <p:nvPr/>
          </p:nvSpPr>
          <p:spPr>
            <a:xfrm>
              <a:off x="5626420" y="3883204"/>
              <a:ext cx="665567"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191LKY</a:t>
              </a:r>
            </a:p>
          </p:txBody>
        </p:sp>
        <p:pic>
          <p:nvPicPr>
            <p:cNvPr id="39" name="Picture 155" descr="user3">
              <a:extLst>
                <a:ext uri="{FF2B5EF4-FFF2-40B4-BE49-F238E27FC236}">
                  <a16:creationId xmlns:a16="http://schemas.microsoft.com/office/drawing/2014/main" id="{826B4EF1-6579-43A6-A4F9-9E3CDE4C62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4486" y="3140803"/>
              <a:ext cx="499842" cy="499842"/>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6F7D2B1D-D026-4703-8077-EB4DBC66544F}"/>
                </a:ext>
              </a:extLst>
            </p:cNvPr>
            <p:cNvSpPr/>
            <p:nvPr/>
          </p:nvSpPr>
          <p:spPr>
            <a:xfrm rot="16200000">
              <a:off x="3976230" y="4658891"/>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cxnSp>
          <p:nvCxnSpPr>
            <p:cNvPr id="41" name="Connecteur droit avec flèche 40">
              <a:extLst>
                <a:ext uri="{FF2B5EF4-FFF2-40B4-BE49-F238E27FC236}">
                  <a16:creationId xmlns:a16="http://schemas.microsoft.com/office/drawing/2014/main" id="{9CB70DBA-E5D1-4AD7-86CC-8778C7925A9E}"/>
                </a:ext>
              </a:extLst>
            </p:cNvPr>
            <p:cNvCxnSpPr/>
            <p:nvPr/>
          </p:nvCxnSpPr>
          <p:spPr>
            <a:xfrm flipV="1">
              <a:off x="4142333" y="4449291"/>
              <a:ext cx="0" cy="660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AEBD8934-AC4D-419A-B3EE-0CC05ACEC55B}"/>
                </a:ext>
              </a:extLst>
            </p:cNvPr>
            <p:cNvCxnSpPr/>
            <p:nvPr/>
          </p:nvCxnSpPr>
          <p:spPr>
            <a:xfrm>
              <a:off x="4257205" y="4461991"/>
              <a:ext cx="0" cy="647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EDC04110-1736-4B29-B702-4647E0FAB89C}"/>
                </a:ext>
              </a:extLst>
            </p:cNvPr>
            <p:cNvSpPr/>
            <p:nvPr/>
          </p:nvSpPr>
          <p:spPr>
            <a:xfrm rot="16200000">
              <a:off x="3865104" y="4658891"/>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cxnSp>
          <p:nvCxnSpPr>
            <p:cNvPr id="44" name="Connecteur droit avec flèche 43">
              <a:extLst>
                <a:ext uri="{FF2B5EF4-FFF2-40B4-BE49-F238E27FC236}">
                  <a16:creationId xmlns:a16="http://schemas.microsoft.com/office/drawing/2014/main" id="{293B64B0-C2A2-4C42-83C5-A81FE5C6FB87}"/>
                </a:ext>
              </a:extLst>
            </p:cNvPr>
            <p:cNvCxnSpPr/>
            <p:nvPr/>
          </p:nvCxnSpPr>
          <p:spPr>
            <a:xfrm flipV="1">
              <a:off x="4371551" y="4449291"/>
              <a:ext cx="0" cy="660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D0B6F4C6-2862-4432-8DA4-2D0B4ADE1CD4}"/>
                </a:ext>
              </a:extLst>
            </p:cNvPr>
            <p:cNvCxnSpPr/>
            <p:nvPr/>
          </p:nvCxnSpPr>
          <p:spPr>
            <a:xfrm>
              <a:off x="4490688" y="4461991"/>
              <a:ext cx="0" cy="647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9FFCCC11-5960-4AB8-BE66-BFF51DA917CE}"/>
                </a:ext>
              </a:extLst>
            </p:cNvPr>
            <p:cNvSpPr/>
            <p:nvPr/>
          </p:nvSpPr>
          <p:spPr>
            <a:xfrm rot="16200000">
              <a:off x="4098587" y="4658891"/>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47" name="Rectangle 46">
              <a:extLst>
                <a:ext uri="{FF2B5EF4-FFF2-40B4-BE49-F238E27FC236}">
                  <a16:creationId xmlns:a16="http://schemas.microsoft.com/office/drawing/2014/main" id="{0AF88236-F76B-4F8C-9764-EFAB7E04D9FC}"/>
                </a:ext>
              </a:extLst>
            </p:cNvPr>
            <p:cNvSpPr/>
            <p:nvPr/>
          </p:nvSpPr>
          <p:spPr>
            <a:xfrm rot="16200000">
              <a:off x="4209716" y="4659231"/>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cxnSp>
          <p:nvCxnSpPr>
            <p:cNvPr id="48" name="Connecteur droit avec flèche 47">
              <a:extLst>
                <a:ext uri="{FF2B5EF4-FFF2-40B4-BE49-F238E27FC236}">
                  <a16:creationId xmlns:a16="http://schemas.microsoft.com/office/drawing/2014/main" id="{B6F0D549-5714-4027-A555-22FF3666D1CD}"/>
                </a:ext>
              </a:extLst>
            </p:cNvPr>
            <p:cNvCxnSpPr/>
            <p:nvPr/>
          </p:nvCxnSpPr>
          <p:spPr>
            <a:xfrm flipV="1">
              <a:off x="4602953" y="4455641"/>
              <a:ext cx="0" cy="660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9" name="Picture 2">
              <a:extLst>
                <a:ext uri="{FF2B5EF4-FFF2-40B4-BE49-F238E27FC236}">
                  <a16:creationId xmlns:a16="http://schemas.microsoft.com/office/drawing/2014/main" id="{F0031809-30C9-401B-8116-A874B6D1E7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1530" y="5241379"/>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39">
              <a:extLst>
                <a:ext uri="{FF2B5EF4-FFF2-40B4-BE49-F238E27FC236}">
                  <a16:creationId xmlns:a16="http://schemas.microsoft.com/office/drawing/2014/main" id="{10AF3AA4-A2C1-4431-B3A8-F2C619309B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r="-534"/>
            <a:stretch>
              <a:fillRect/>
            </a:stretch>
          </p:blipFill>
          <p:spPr bwMode="auto">
            <a:xfrm>
              <a:off x="4484355" y="5207257"/>
              <a:ext cx="344551" cy="458217"/>
            </a:xfrm>
            <a:prstGeom prst="rect">
              <a:avLst/>
            </a:prstGeom>
            <a:noFill/>
            <a:ln>
              <a:noFill/>
            </a:ln>
            <a:effectLst/>
            <a:extLst>
              <a:ext uri="{909E8E84-426E-40DD-AFC4-6F175D3DCCD1}">
                <a14:hiddenFill xmlns:a14="http://schemas.microsoft.com/office/drawing/2010/main">
                  <a:blipFill dpi="0" rotWithShape="0">
                    <a:blip/>
                    <a:srcRect r="-534"/>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 name="Picture 139" descr="dude3">
              <a:extLst>
                <a:ext uri="{FF2B5EF4-FFF2-40B4-BE49-F238E27FC236}">
                  <a16:creationId xmlns:a16="http://schemas.microsoft.com/office/drawing/2014/main" id="{D80FF70A-70F5-4631-827D-420D33F770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9471" y="4647640"/>
              <a:ext cx="293528" cy="29352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92" descr="Package2">
              <a:extLst>
                <a:ext uri="{FF2B5EF4-FFF2-40B4-BE49-F238E27FC236}">
                  <a16:creationId xmlns:a16="http://schemas.microsoft.com/office/drawing/2014/main" id="{5CF9B3F7-B73C-4874-A2A0-60A4B9C1352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89810" y="4793559"/>
              <a:ext cx="472200" cy="472200"/>
            </a:xfrm>
            <a:prstGeom prst="rect">
              <a:avLst/>
            </a:prstGeom>
            <a:noFill/>
            <a:extLst>
              <a:ext uri="{909E8E84-426E-40DD-AFC4-6F175D3DCCD1}">
                <a14:hiddenFill xmlns:a14="http://schemas.microsoft.com/office/drawing/2010/main">
                  <a:solidFill>
                    <a:srgbClr val="FFFFFF"/>
                  </a:solidFill>
                </a14:hiddenFill>
              </a:ext>
            </a:extLst>
          </p:spPr>
        </p:pic>
        <p:sp>
          <p:nvSpPr>
            <p:cNvPr id="53" name="Arc 52">
              <a:extLst>
                <a:ext uri="{FF2B5EF4-FFF2-40B4-BE49-F238E27FC236}">
                  <a16:creationId xmlns:a16="http://schemas.microsoft.com/office/drawing/2014/main" id="{89FFA100-B80D-44F8-BEAE-444D056E5C4E}"/>
                </a:ext>
              </a:extLst>
            </p:cNvPr>
            <p:cNvSpPr/>
            <p:nvPr/>
          </p:nvSpPr>
          <p:spPr>
            <a:xfrm rot="11547738">
              <a:off x="1922292" y="4220405"/>
              <a:ext cx="676309" cy="666766"/>
            </a:xfrm>
            <a:prstGeom prst="arc">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latin typeface="Arial" panose="020B0604020202020204" pitchFamily="34" charset="0"/>
                <a:cs typeface="Arial" panose="020B0604020202020204" pitchFamily="34" charset="0"/>
              </a:endParaRPr>
            </a:p>
          </p:txBody>
        </p:sp>
        <p:cxnSp>
          <p:nvCxnSpPr>
            <p:cNvPr id="54" name="Connecteur droit avec flèche 53">
              <a:extLst>
                <a:ext uri="{FF2B5EF4-FFF2-40B4-BE49-F238E27FC236}">
                  <a16:creationId xmlns:a16="http://schemas.microsoft.com/office/drawing/2014/main" id="{7035FAF8-7C36-4223-9D76-EB9B7F332A04}"/>
                </a:ext>
              </a:extLst>
            </p:cNvPr>
            <p:cNvCxnSpPr/>
            <p:nvPr/>
          </p:nvCxnSpPr>
          <p:spPr>
            <a:xfrm>
              <a:off x="2915816" y="5172206"/>
              <a:ext cx="504056" cy="2131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1669782-2788-40F1-8DF6-F186D1417623}"/>
                </a:ext>
              </a:extLst>
            </p:cNvPr>
            <p:cNvSpPr/>
            <p:nvPr/>
          </p:nvSpPr>
          <p:spPr>
            <a:xfrm rot="1593709">
              <a:off x="2339417" y="4651906"/>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56" name="ZoneTexte 55">
              <a:extLst>
                <a:ext uri="{FF2B5EF4-FFF2-40B4-BE49-F238E27FC236}">
                  <a16:creationId xmlns:a16="http://schemas.microsoft.com/office/drawing/2014/main" id="{0F96131F-05F2-40C8-ABAA-8930D0A62F56}"/>
                </a:ext>
              </a:extLst>
            </p:cNvPr>
            <p:cNvSpPr txBox="1"/>
            <p:nvPr/>
          </p:nvSpPr>
          <p:spPr>
            <a:xfrm>
              <a:off x="877404" y="4287173"/>
              <a:ext cx="979820"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Client A</a:t>
              </a:r>
            </a:p>
          </p:txBody>
        </p:sp>
        <p:sp>
          <p:nvSpPr>
            <p:cNvPr id="57" name="ZoneTexte 56">
              <a:extLst>
                <a:ext uri="{FF2B5EF4-FFF2-40B4-BE49-F238E27FC236}">
                  <a16:creationId xmlns:a16="http://schemas.microsoft.com/office/drawing/2014/main" id="{414B70AF-3A20-434A-B7CB-D2A383A5026C}"/>
                </a:ext>
              </a:extLst>
            </p:cNvPr>
            <p:cNvSpPr txBox="1"/>
            <p:nvPr/>
          </p:nvSpPr>
          <p:spPr>
            <a:xfrm>
              <a:off x="6588376" y="4194107"/>
              <a:ext cx="992579"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Client B</a:t>
              </a:r>
            </a:p>
          </p:txBody>
        </p:sp>
        <p:sp>
          <p:nvSpPr>
            <p:cNvPr id="58" name="ZoneTexte 57">
              <a:extLst>
                <a:ext uri="{FF2B5EF4-FFF2-40B4-BE49-F238E27FC236}">
                  <a16:creationId xmlns:a16="http://schemas.microsoft.com/office/drawing/2014/main" id="{6F5B5ECF-52CE-4242-88D5-C5A607788D5B}"/>
                </a:ext>
              </a:extLst>
            </p:cNvPr>
            <p:cNvSpPr txBox="1"/>
            <p:nvPr/>
          </p:nvSpPr>
          <p:spPr>
            <a:xfrm>
              <a:off x="3917804" y="6165304"/>
              <a:ext cx="1172116"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Attaquant</a:t>
              </a:r>
            </a:p>
          </p:txBody>
        </p:sp>
      </p:grpSp>
    </p:spTree>
    <p:extLst>
      <p:ext uri="{BB962C8B-B14F-4D97-AF65-F5344CB8AC3E}">
        <p14:creationId xmlns:p14="http://schemas.microsoft.com/office/powerpoint/2010/main" val="416587930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25667A-145B-46EE-BD2A-3B8DFC2FB18E}"/>
              </a:ext>
            </a:extLst>
          </p:cNvPr>
          <p:cNvSpPr>
            <a:spLocks noGrp="1"/>
          </p:cNvSpPr>
          <p:nvPr>
            <p:ph type="title"/>
          </p:nvPr>
        </p:nvSpPr>
        <p:spPr/>
        <p:txBody>
          <a:bodyPr/>
          <a:lstStyle/>
          <a:p>
            <a:r>
              <a:rPr lang="fr-FR" dirty="0"/>
              <a:t>Usurpation d’identité via les cookies</a:t>
            </a:r>
          </a:p>
        </p:txBody>
      </p:sp>
      <p:sp>
        <p:nvSpPr>
          <p:cNvPr id="3" name="Espace réservé du contenu 2">
            <a:extLst>
              <a:ext uri="{FF2B5EF4-FFF2-40B4-BE49-F238E27FC236}">
                <a16:creationId xmlns:a16="http://schemas.microsoft.com/office/drawing/2014/main" id="{0C0888B0-7E62-4098-A95F-2F883C490C61}"/>
              </a:ext>
            </a:extLst>
          </p:cNvPr>
          <p:cNvSpPr>
            <a:spLocks noGrp="1"/>
          </p:cNvSpPr>
          <p:nvPr>
            <p:ph idx="1"/>
          </p:nvPr>
        </p:nvSpPr>
        <p:spPr/>
        <p:txBody>
          <a:bodyPr/>
          <a:lstStyle/>
          <a:p>
            <a:pPr marL="0" indent="0">
              <a:buNone/>
            </a:pPr>
            <a:r>
              <a:rPr lang="fr-FR" sz="1800" dirty="0"/>
              <a:t>L’attaquant peut dérober un cookie d’identification par différents moyens : </a:t>
            </a:r>
            <a:endParaRPr lang="fr-FR" sz="1400" dirty="0"/>
          </a:p>
          <a:p>
            <a:pPr lvl="1"/>
            <a:r>
              <a:rPr lang="fr-FR" sz="1500" dirty="0"/>
              <a:t>soit en écoutant le trafic réseau HTTP et en interceptant les données applicatives, dont le cookie ;</a:t>
            </a:r>
          </a:p>
          <a:p>
            <a:pPr lvl="2"/>
            <a:r>
              <a:rPr lang="fr-FR" sz="1500" dirty="0"/>
              <a:t>Moyen de protection : l’utilisateur doit </a:t>
            </a:r>
            <a:r>
              <a:rPr lang="fr-FR" sz="1500" b="1" dirty="0">
                <a:solidFill>
                  <a:srgbClr val="922B3C"/>
                </a:solidFill>
              </a:rPr>
              <a:t>s’assurer que le site auquel il est connecté utilise du HTTPS</a:t>
            </a:r>
            <a:r>
              <a:rPr lang="fr-FR" sz="1500" dirty="0"/>
              <a:t> (le cookie est donc chiffré pendant le transport).</a:t>
            </a:r>
          </a:p>
          <a:p>
            <a:pPr lvl="1"/>
            <a:r>
              <a:rPr lang="fr-FR" sz="1500" dirty="0"/>
              <a:t>soit en dérobant le cookie sur le poste de travail en utilisant une vulnérabilité du système ;</a:t>
            </a:r>
          </a:p>
          <a:p>
            <a:pPr lvl="2"/>
            <a:r>
              <a:rPr lang="fr-FR" sz="1500" dirty="0"/>
              <a:t>Moyen de protection : l’utilisateur doit </a:t>
            </a:r>
            <a:r>
              <a:rPr lang="fr-FR" sz="1500" b="1" dirty="0">
                <a:solidFill>
                  <a:srgbClr val="922B3C"/>
                </a:solidFill>
              </a:rPr>
              <a:t>sécuriser son système d’exploitation et ses logiciels</a:t>
            </a:r>
            <a:r>
              <a:rPr lang="fr-FR" sz="1500" b="1" dirty="0"/>
              <a:t> </a:t>
            </a:r>
            <a:r>
              <a:rPr lang="fr-FR" sz="1500" dirty="0"/>
              <a:t>correctement (services inutiles désactivés, installation des mises à jours de sécurité, anti-virus, etc. voir le module 2 pour plus d’informations).</a:t>
            </a:r>
          </a:p>
          <a:p>
            <a:pPr lvl="1"/>
            <a:r>
              <a:rPr lang="fr-FR" sz="1500" dirty="0"/>
              <a:t>soit en dérobant le cookie sur le poste de travail via des méthodes d’ingénierie sociale ciblées sur l’utilisateur ;</a:t>
            </a:r>
          </a:p>
          <a:p>
            <a:pPr lvl="2"/>
            <a:r>
              <a:rPr lang="fr-FR" sz="1500" dirty="0"/>
              <a:t>Moyen de protection : l’utilisateur doit </a:t>
            </a:r>
            <a:r>
              <a:rPr lang="fr-FR" sz="1500" b="1" dirty="0">
                <a:solidFill>
                  <a:srgbClr val="922B3C"/>
                </a:solidFill>
              </a:rPr>
              <a:t>être sensibilisé aux méthodes d’ingénierie sociale</a:t>
            </a:r>
            <a:r>
              <a:rPr lang="fr-FR" sz="1500" b="1" dirty="0"/>
              <a:t> </a:t>
            </a:r>
            <a:r>
              <a:rPr lang="fr-FR" sz="1500" dirty="0"/>
              <a:t>(phishing, spam, etc.) afin de « ne pas tomber dans le panneau »</a:t>
            </a:r>
          </a:p>
          <a:p>
            <a:pPr lvl="1"/>
            <a:r>
              <a:rPr lang="fr-FR" sz="1500" dirty="0"/>
              <a:t>soit en dérobant le cookie via une faille sur le serveur ;</a:t>
            </a:r>
          </a:p>
          <a:p>
            <a:pPr lvl="2"/>
            <a:r>
              <a:rPr lang="fr-FR" sz="1500" dirty="0"/>
              <a:t>Moyen de protection : l’exploitant du serveur doit </a:t>
            </a:r>
            <a:r>
              <a:rPr lang="fr-FR" sz="1500" b="1" dirty="0">
                <a:solidFill>
                  <a:srgbClr val="922B3C"/>
                </a:solidFill>
              </a:rPr>
              <a:t>suivre les bonnes pratiques de sécurisation et du maintien en condition de sécurité </a:t>
            </a:r>
            <a:r>
              <a:rPr lang="fr-FR" sz="1500" dirty="0"/>
              <a:t>du serveur, ainsi que les </a:t>
            </a:r>
            <a:r>
              <a:rPr lang="fr-FR" sz="1500" b="1" dirty="0">
                <a:solidFill>
                  <a:srgbClr val="922B3C"/>
                </a:solidFill>
              </a:rPr>
              <a:t>bonnes pratiques de développement applicatif</a:t>
            </a:r>
            <a:r>
              <a:rPr lang="fr-FR" sz="1500" dirty="0"/>
              <a:t>.</a:t>
            </a:r>
          </a:p>
          <a:p>
            <a:endParaRPr lang="fr-FR" dirty="0"/>
          </a:p>
        </p:txBody>
      </p:sp>
      <p:pic>
        <p:nvPicPr>
          <p:cNvPr id="4" name="Picture 2">
            <a:extLst>
              <a:ext uri="{FF2B5EF4-FFF2-40B4-BE49-F238E27FC236}">
                <a16:creationId xmlns:a16="http://schemas.microsoft.com/office/drawing/2014/main" id="{B291D4B8-6B4F-40A0-9B30-F21ACBA53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81" y="3614451"/>
            <a:ext cx="707901" cy="707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139" descr="dude3">
            <a:extLst>
              <a:ext uri="{FF2B5EF4-FFF2-40B4-BE49-F238E27FC236}">
                <a16:creationId xmlns:a16="http://schemas.microsoft.com/office/drawing/2014/main" id="{EA9D432A-F67E-4E9C-BB36-1DA196862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343" y="4622475"/>
            <a:ext cx="552376" cy="5523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6A4169C-0666-4E92-B251-137E586BF4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506" y="5491338"/>
            <a:ext cx="468052" cy="64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a:extLst>
              <a:ext uri="{FF2B5EF4-FFF2-40B4-BE49-F238E27FC236}">
                <a16:creationId xmlns:a16="http://schemas.microsoft.com/office/drawing/2014/main" id="{B45D5CBE-E2AD-4D4F-8500-748AF65EED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363" y="2815977"/>
            <a:ext cx="651179" cy="498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928577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D95C0F-D72B-45EE-93FD-C6B246FEF308}"/>
              </a:ext>
            </a:extLst>
          </p:cNvPr>
          <p:cNvSpPr>
            <a:spLocks noGrp="1"/>
          </p:cNvSpPr>
          <p:nvPr>
            <p:ph type="title"/>
          </p:nvPr>
        </p:nvSpPr>
        <p:spPr/>
        <p:txBody>
          <a:bodyPr/>
          <a:lstStyle/>
          <a:p>
            <a:r>
              <a:rPr lang="fr-FR" dirty="0"/>
              <a:t>Injection SQL</a:t>
            </a:r>
          </a:p>
        </p:txBody>
      </p:sp>
      <p:sp>
        <p:nvSpPr>
          <p:cNvPr id="3" name="Espace réservé du contenu 2">
            <a:extLst>
              <a:ext uri="{FF2B5EF4-FFF2-40B4-BE49-F238E27FC236}">
                <a16:creationId xmlns:a16="http://schemas.microsoft.com/office/drawing/2014/main" id="{D35A5658-6918-43B4-8392-682568082C96}"/>
              </a:ext>
            </a:extLst>
          </p:cNvPr>
          <p:cNvSpPr>
            <a:spLocks noGrp="1"/>
          </p:cNvSpPr>
          <p:nvPr>
            <p:ph idx="1"/>
          </p:nvPr>
        </p:nvSpPr>
        <p:spPr/>
        <p:txBody>
          <a:bodyPr/>
          <a:lstStyle/>
          <a:p>
            <a:pPr marL="342900" indent="-342900">
              <a:buFont typeface="Arial" panose="020B0604020202020204" pitchFamily="34" charset="0"/>
              <a:buChar char="•"/>
            </a:pPr>
            <a:r>
              <a:rPr lang="fr-FR" sz="2000" dirty="0"/>
              <a:t>Une attaque par injection SQL permet à un </a:t>
            </a:r>
            <a:r>
              <a:rPr lang="fr-FR" sz="2000" b="1" dirty="0">
                <a:solidFill>
                  <a:srgbClr val="922B3C"/>
                </a:solidFill>
              </a:rPr>
              <a:t>attaquant d’interagir directement avec la base de données</a:t>
            </a:r>
            <a:r>
              <a:rPr lang="fr-FR" sz="2000" b="1" dirty="0">
                <a:solidFill>
                  <a:schemeClr val="tx2"/>
                </a:solidFill>
              </a:rPr>
              <a:t> </a:t>
            </a:r>
            <a:r>
              <a:rPr lang="fr-FR" sz="2000" dirty="0"/>
              <a:t>d’un site web (alors que l’accès à cette base est bien entendu interdite) ;</a:t>
            </a:r>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r>
              <a:rPr lang="fr-FR" sz="2000" dirty="0"/>
              <a:t>L’objectif de ce type d’attaque est en général de </a:t>
            </a:r>
            <a:r>
              <a:rPr lang="fr-FR" sz="2000" b="1" dirty="0">
                <a:solidFill>
                  <a:srgbClr val="922B3C"/>
                </a:solidFill>
              </a:rPr>
              <a:t>contourner le mécanisme d’authentification, d’accéder ou de modifier frauduleusement les données</a:t>
            </a:r>
            <a:r>
              <a:rPr lang="fr-FR" sz="2000" b="1" dirty="0">
                <a:solidFill>
                  <a:schemeClr val="tx2"/>
                </a:solidFill>
              </a:rPr>
              <a:t> </a:t>
            </a:r>
            <a:r>
              <a:rPr lang="fr-FR" sz="2000" dirty="0"/>
              <a:t>confidentielles de la base (mots de passe, téléphones, numéro de carte bancaire, etc.) ;</a:t>
            </a:r>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r>
              <a:rPr lang="fr-FR" sz="2000" dirty="0"/>
              <a:t>Il existe de multiples variantes possibles, la diapositive suivante présente un exemple de contournement d’authentification d’une page web.</a:t>
            </a:r>
          </a:p>
        </p:txBody>
      </p:sp>
    </p:spTree>
    <p:extLst>
      <p:ext uri="{BB962C8B-B14F-4D97-AF65-F5344CB8AC3E}">
        <p14:creationId xmlns:p14="http://schemas.microsoft.com/office/powerpoint/2010/main" val="120562644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6E2942-AF5A-4F3C-9875-A02ADEAC208C}"/>
              </a:ext>
            </a:extLst>
          </p:cNvPr>
          <p:cNvSpPr>
            <a:spLocks noGrp="1"/>
          </p:cNvSpPr>
          <p:nvPr>
            <p:ph type="title"/>
          </p:nvPr>
        </p:nvSpPr>
        <p:spPr/>
        <p:txBody>
          <a:bodyPr/>
          <a:lstStyle/>
          <a:p>
            <a:r>
              <a:rPr lang="fr-FR" dirty="0"/>
              <a:t>Injection SQL</a:t>
            </a:r>
          </a:p>
        </p:txBody>
      </p:sp>
      <p:sp>
        <p:nvSpPr>
          <p:cNvPr id="3" name="Espace réservé du contenu 2">
            <a:extLst>
              <a:ext uri="{FF2B5EF4-FFF2-40B4-BE49-F238E27FC236}">
                <a16:creationId xmlns:a16="http://schemas.microsoft.com/office/drawing/2014/main" id="{D3073561-33A1-4233-88F6-8B658064626A}"/>
              </a:ext>
            </a:extLst>
          </p:cNvPr>
          <p:cNvSpPr>
            <a:spLocks noGrp="1"/>
          </p:cNvSpPr>
          <p:nvPr>
            <p:ph idx="1"/>
          </p:nvPr>
        </p:nvSpPr>
        <p:spPr/>
        <p:txBody>
          <a:bodyPr/>
          <a:lstStyle/>
          <a:p>
            <a:r>
              <a:rPr lang="fr-FR" sz="2000" dirty="0">
                <a:latin typeface="Arial" panose="020B0604020202020204" pitchFamily="34" charset="0"/>
                <a:cs typeface="Arial" panose="020B0604020202020204" pitchFamily="34" charset="0"/>
              </a:rPr>
              <a:t>Architecture standard logicielle d’un site web faisant appel à une base de données</a:t>
            </a:r>
          </a:p>
          <a:p>
            <a:endParaRPr lang="fr-FR" dirty="0"/>
          </a:p>
        </p:txBody>
      </p:sp>
      <p:pic>
        <p:nvPicPr>
          <p:cNvPr id="6" name="Picture 2">
            <a:extLst>
              <a:ext uri="{FF2B5EF4-FFF2-40B4-BE49-F238E27FC236}">
                <a16:creationId xmlns:a16="http://schemas.microsoft.com/office/drawing/2014/main" id="{EEA0047E-B508-4B19-A10E-FECF53CFF6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236" y="2691780"/>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a:extLst>
              <a:ext uri="{FF2B5EF4-FFF2-40B4-BE49-F238E27FC236}">
                <a16:creationId xmlns:a16="http://schemas.microsoft.com/office/drawing/2014/main" id="{A32A878D-7250-4E50-A7A5-21232E100D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514" y="2498982"/>
            <a:ext cx="936104" cy="128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a:extLst>
              <a:ext uri="{FF2B5EF4-FFF2-40B4-BE49-F238E27FC236}">
                <a16:creationId xmlns:a16="http://schemas.microsoft.com/office/drawing/2014/main" id="{DD6E2FF7-AB39-4392-96A8-5653694710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5359" y="2475756"/>
            <a:ext cx="940639" cy="1290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a:extLst>
              <a:ext uri="{FF2B5EF4-FFF2-40B4-BE49-F238E27FC236}">
                <a16:creationId xmlns:a16="http://schemas.microsoft.com/office/drawing/2014/main" id="{E98872D5-D427-4B79-898C-FF43689EE7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8207" y="2522611"/>
            <a:ext cx="909439" cy="1247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ZoneTexte 9">
            <a:extLst>
              <a:ext uri="{FF2B5EF4-FFF2-40B4-BE49-F238E27FC236}">
                <a16:creationId xmlns:a16="http://schemas.microsoft.com/office/drawing/2014/main" id="{0F32ED97-FD2B-4C45-A243-5AEA9D46A75D}"/>
              </a:ext>
            </a:extLst>
          </p:cNvPr>
          <p:cNvSpPr txBox="1"/>
          <p:nvPr/>
        </p:nvSpPr>
        <p:spPr>
          <a:xfrm>
            <a:off x="1295078" y="3834616"/>
            <a:ext cx="1210588"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Utilisateur</a:t>
            </a:r>
          </a:p>
        </p:txBody>
      </p:sp>
      <p:sp>
        <p:nvSpPr>
          <p:cNvPr id="11" name="ZoneTexte 10">
            <a:extLst>
              <a:ext uri="{FF2B5EF4-FFF2-40B4-BE49-F238E27FC236}">
                <a16:creationId xmlns:a16="http://schemas.microsoft.com/office/drawing/2014/main" id="{E2D836A3-47E5-41AF-B93F-2A496852E6AC}"/>
              </a:ext>
            </a:extLst>
          </p:cNvPr>
          <p:cNvSpPr txBox="1"/>
          <p:nvPr/>
        </p:nvSpPr>
        <p:spPr>
          <a:xfrm>
            <a:off x="3167286" y="3824194"/>
            <a:ext cx="1479892"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Serveur web</a:t>
            </a:r>
          </a:p>
        </p:txBody>
      </p:sp>
      <p:sp>
        <p:nvSpPr>
          <p:cNvPr id="12" name="ZoneTexte 11">
            <a:extLst>
              <a:ext uri="{FF2B5EF4-FFF2-40B4-BE49-F238E27FC236}">
                <a16:creationId xmlns:a16="http://schemas.microsoft.com/office/drawing/2014/main" id="{23705029-609A-43B2-83D5-1EEC941D1DC3}"/>
              </a:ext>
            </a:extLst>
          </p:cNvPr>
          <p:cNvSpPr txBox="1"/>
          <p:nvPr/>
        </p:nvSpPr>
        <p:spPr>
          <a:xfrm>
            <a:off x="5335333" y="3699892"/>
            <a:ext cx="1095173" cy="646331"/>
          </a:xfrm>
          <a:prstGeom prst="rect">
            <a:avLst/>
          </a:prstGeom>
          <a:noFill/>
        </p:spPr>
        <p:txBody>
          <a:bodyPr wrap="none" rtlCol="0">
            <a:spAutoFit/>
          </a:bodyPr>
          <a:lstStyle/>
          <a:p>
            <a:pPr algn="ctr"/>
            <a:r>
              <a:rPr lang="fr-FR" dirty="0">
                <a:latin typeface="Arial" panose="020B0604020202020204" pitchFamily="34" charset="0"/>
                <a:cs typeface="Arial" panose="020B0604020202020204" pitchFamily="34" charset="0"/>
              </a:rPr>
              <a:t>Serveur</a:t>
            </a:r>
          </a:p>
          <a:p>
            <a:pPr algn="ctr"/>
            <a:r>
              <a:rPr lang="fr-FR" dirty="0">
                <a:latin typeface="Arial" panose="020B0604020202020204" pitchFamily="34" charset="0"/>
                <a:cs typeface="Arial" panose="020B0604020202020204" pitchFamily="34" charset="0"/>
              </a:rPr>
              <a:t>applicatif</a:t>
            </a:r>
          </a:p>
        </p:txBody>
      </p:sp>
      <p:sp>
        <p:nvSpPr>
          <p:cNvPr id="13" name="ZoneTexte 12">
            <a:extLst>
              <a:ext uri="{FF2B5EF4-FFF2-40B4-BE49-F238E27FC236}">
                <a16:creationId xmlns:a16="http://schemas.microsoft.com/office/drawing/2014/main" id="{D75CAFB0-E5D7-413E-AE4F-1A3C0CEE9FAB}"/>
              </a:ext>
            </a:extLst>
          </p:cNvPr>
          <p:cNvSpPr txBox="1"/>
          <p:nvPr/>
        </p:nvSpPr>
        <p:spPr>
          <a:xfrm>
            <a:off x="8117276" y="3699892"/>
            <a:ext cx="1954382" cy="646331"/>
          </a:xfrm>
          <a:prstGeom prst="rect">
            <a:avLst/>
          </a:prstGeom>
          <a:noFill/>
        </p:spPr>
        <p:txBody>
          <a:bodyPr wrap="none" rtlCol="0">
            <a:spAutoFit/>
          </a:bodyPr>
          <a:lstStyle/>
          <a:p>
            <a:pPr algn="ctr"/>
            <a:r>
              <a:rPr lang="fr-FR" dirty="0">
                <a:latin typeface="Arial" panose="020B0604020202020204" pitchFamily="34" charset="0"/>
                <a:cs typeface="Arial" panose="020B0604020202020204" pitchFamily="34" charset="0"/>
              </a:rPr>
              <a:t>Serveur</a:t>
            </a:r>
          </a:p>
          <a:p>
            <a:pPr algn="ctr"/>
            <a:r>
              <a:rPr lang="fr-FR" dirty="0">
                <a:latin typeface="Arial" panose="020B0604020202020204" pitchFamily="34" charset="0"/>
                <a:cs typeface="Arial" panose="020B0604020202020204" pitchFamily="34" charset="0"/>
              </a:rPr>
              <a:t>base de données</a:t>
            </a:r>
          </a:p>
        </p:txBody>
      </p:sp>
      <p:cxnSp>
        <p:nvCxnSpPr>
          <p:cNvPr id="14" name="Connecteur droit avec flèche 13">
            <a:extLst>
              <a:ext uri="{FF2B5EF4-FFF2-40B4-BE49-F238E27FC236}">
                <a16:creationId xmlns:a16="http://schemas.microsoft.com/office/drawing/2014/main" id="{D571172F-7D48-4540-A501-3CA0347BA73E}"/>
              </a:ext>
            </a:extLst>
          </p:cNvPr>
          <p:cNvCxnSpPr/>
          <p:nvPr/>
        </p:nvCxnSpPr>
        <p:spPr>
          <a:xfrm>
            <a:off x="2452959" y="2979812"/>
            <a:ext cx="8583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55139925-5709-43A7-8E06-38F0F02A0C41}"/>
              </a:ext>
            </a:extLst>
          </p:cNvPr>
          <p:cNvCxnSpPr/>
          <p:nvPr/>
        </p:nvCxnSpPr>
        <p:spPr>
          <a:xfrm>
            <a:off x="4527980" y="2979812"/>
            <a:ext cx="8583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E0334735-5465-4061-B799-E477A9A40179}"/>
              </a:ext>
            </a:extLst>
          </p:cNvPr>
          <p:cNvCxnSpPr/>
          <p:nvPr/>
        </p:nvCxnSpPr>
        <p:spPr>
          <a:xfrm>
            <a:off x="6551662" y="2979812"/>
            <a:ext cx="18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2792FAA6-58CD-4059-80EF-8B11D19CB5AD}"/>
              </a:ext>
            </a:extLst>
          </p:cNvPr>
          <p:cNvCxnSpPr/>
          <p:nvPr/>
        </p:nvCxnSpPr>
        <p:spPr>
          <a:xfrm flipH="1">
            <a:off x="6551662" y="3433564"/>
            <a:ext cx="18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DBE23952-FD08-4A9A-B085-F19F3B90E157}"/>
              </a:ext>
            </a:extLst>
          </p:cNvPr>
          <p:cNvCxnSpPr/>
          <p:nvPr/>
        </p:nvCxnSpPr>
        <p:spPr>
          <a:xfrm flipH="1">
            <a:off x="4527980" y="3414876"/>
            <a:ext cx="8302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AA56CD05-440A-47B1-8251-ABEC7D439181}"/>
              </a:ext>
            </a:extLst>
          </p:cNvPr>
          <p:cNvCxnSpPr/>
          <p:nvPr/>
        </p:nvCxnSpPr>
        <p:spPr>
          <a:xfrm flipH="1">
            <a:off x="2452959" y="3414876"/>
            <a:ext cx="8302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CA4A4760-1875-4755-A677-AD608901422C}"/>
              </a:ext>
            </a:extLst>
          </p:cNvPr>
          <p:cNvSpPr txBox="1"/>
          <p:nvPr/>
        </p:nvSpPr>
        <p:spPr>
          <a:xfrm>
            <a:off x="1331590" y="4394998"/>
            <a:ext cx="8676456" cy="2185214"/>
          </a:xfrm>
          <a:prstGeom prst="rect">
            <a:avLst/>
          </a:prstGeom>
          <a:noFill/>
        </p:spPr>
        <p:txBody>
          <a:bodyPr wrap="square" rtlCol="0">
            <a:spAutoFit/>
          </a:bodyPr>
          <a:lstStyle/>
          <a:p>
            <a:r>
              <a:rPr lang="fr-FR" sz="1700" dirty="0">
                <a:latin typeface="Arial" panose="020B0604020202020204" pitchFamily="34" charset="0"/>
                <a:cs typeface="Arial" panose="020B0604020202020204" pitchFamily="34" charset="0"/>
                <a:sym typeface="Wingdings"/>
              </a:rPr>
              <a:t>  Le navigateur client demande l’affichage d’une page ;</a:t>
            </a:r>
          </a:p>
          <a:p>
            <a:pPr marL="285750" indent="-285750">
              <a:buFont typeface="Wingdings"/>
              <a:buChar char=""/>
            </a:pPr>
            <a:r>
              <a:rPr lang="fr-FR" sz="1700" dirty="0">
                <a:latin typeface="Arial" panose="020B0604020202020204" pitchFamily="34" charset="0"/>
                <a:cs typeface="Arial" panose="020B0604020202020204" pitchFamily="34" charset="0"/>
                <a:sym typeface="Wingdings"/>
              </a:rPr>
              <a:t>Le serveur web transfère la demande au serveur applicatif ;</a:t>
            </a:r>
          </a:p>
          <a:p>
            <a:pPr marL="285750" indent="-285750">
              <a:buFont typeface="Wingdings"/>
              <a:buChar char=""/>
            </a:pPr>
            <a:r>
              <a:rPr lang="fr-FR" sz="1700" dirty="0">
                <a:latin typeface="Arial" panose="020B0604020202020204" pitchFamily="34" charset="0"/>
                <a:cs typeface="Arial" panose="020B0604020202020204" pitchFamily="34" charset="0"/>
                <a:sym typeface="Wingdings"/>
              </a:rPr>
              <a:t>Le serveur applicatif génère une requête SQL afin de récupérer les informations nécessaires ;</a:t>
            </a:r>
          </a:p>
          <a:p>
            <a:pPr marL="285750" indent="-285750">
              <a:buFont typeface="Wingdings"/>
              <a:buChar char=""/>
            </a:pPr>
            <a:r>
              <a:rPr lang="fr-FR" sz="1700" dirty="0">
                <a:latin typeface="Arial" panose="020B0604020202020204" pitchFamily="34" charset="0"/>
                <a:cs typeface="Arial" panose="020B0604020202020204" pitchFamily="34" charset="0"/>
                <a:sym typeface="Wingdings"/>
              </a:rPr>
              <a:t>Le serveur base de données retourne le résultat de la requête au serveur applicatif ;</a:t>
            </a:r>
          </a:p>
          <a:p>
            <a:pPr marL="285750" indent="-285750">
              <a:buFont typeface="Wingdings"/>
              <a:buChar char=""/>
            </a:pPr>
            <a:r>
              <a:rPr lang="fr-FR" sz="1700" dirty="0">
                <a:latin typeface="Arial" panose="020B0604020202020204" pitchFamily="34" charset="0"/>
                <a:cs typeface="Arial" panose="020B0604020202020204" pitchFamily="34" charset="0"/>
                <a:sym typeface="Wingdings"/>
              </a:rPr>
              <a:t>Le serveur applicatif transmet au serveur web les informations nécessaires à la création de la page à afficher ;</a:t>
            </a:r>
          </a:p>
          <a:p>
            <a:r>
              <a:rPr lang="fr-FR" sz="1700" dirty="0">
                <a:latin typeface="Arial" panose="020B0604020202020204" pitchFamily="34" charset="0"/>
                <a:cs typeface="Arial" panose="020B0604020202020204" pitchFamily="34" charset="0"/>
                <a:sym typeface="Wingdings"/>
              </a:rPr>
              <a:t> Le serveur web envoie les pages HTML au navigateur client.</a:t>
            </a:r>
            <a:endParaRPr lang="fr-FR" sz="1700" dirty="0">
              <a:latin typeface="Arial" panose="020B0604020202020204" pitchFamily="34" charset="0"/>
              <a:cs typeface="Arial" panose="020B0604020202020204" pitchFamily="34" charset="0"/>
            </a:endParaRPr>
          </a:p>
        </p:txBody>
      </p:sp>
      <p:sp>
        <p:nvSpPr>
          <p:cNvPr id="21" name="ZoneTexte 20">
            <a:extLst>
              <a:ext uri="{FF2B5EF4-FFF2-40B4-BE49-F238E27FC236}">
                <a16:creationId xmlns:a16="http://schemas.microsoft.com/office/drawing/2014/main" id="{D8897B1A-C803-448E-8DD6-66DEA48013B7}"/>
              </a:ext>
            </a:extLst>
          </p:cNvPr>
          <p:cNvSpPr txBox="1"/>
          <p:nvPr/>
        </p:nvSpPr>
        <p:spPr>
          <a:xfrm>
            <a:off x="2673140" y="2682488"/>
            <a:ext cx="389850"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sym typeface="Wingdings"/>
              </a:rPr>
              <a:t></a:t>
            </a:r>
            <a:endParaRPr lang="fr-FR" dirty="0">
              <a:latin typeface="Arial" panose="020B0604020202020204" pitchFamily="34" charset="0"/>
              <a:cs typeface="Arial" panose="020B0604020202020204" pitchFamily="34" charset="0"/>
            </a:endParaRPr>
          </a:p>
        </p:txBody>
      </p:sp>
      <p:sp>
        <p:nvSpPr>
          <p:cNvPr id="22" name="ZoneTexte 21">
            <a:extLst>
              <a:ext uri="{FF2B5EF4-FFF2-40B4-BE49-F238E27FC236}">
                <a16:creationId xmlns:a16="http://schemas.microsoft.com/office/drawing/2014/main" id="{069F274C-96EE-4507-81C4-D1699B9C69CD}"/>
              </a:ext>
            </a:extLst>
          </p:cNvPr>
          <p:cNvSpPr txBox="1"/>
          <p:nvPr/>
        </p:nvSpPr>
        <p:spPr>
          <a:xfrm>
            <a:off x="4793660" y="2691780"/>
            <a:ext cx="389850"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sym typeface="Wingdings"/>
              </a:rPr>
              <a:t></a:t>
            </a:r>
            <a:endParaRPr lang="fr-FR" dirty="0">
              <a:latin typeface="Arial" panose="020B0604020202020204" pitchFamily="34" charset="0"/>
              <a:cs typeface="Arial" panose="020B0604020202020204" pitchFamily="34" charset="0"/>
            </a:endParaRPr>
          </a:p>
        </p:txBody>
      </p:sp>
      <p:sp>
        <p:nvSpPr>
          <p:cNvPr id="23" name="ZoneTexte 22">
            <a:extLst>
              <a:ext uri="{FF2B5EF4-FFF2-40B4-BE49-F238E27FC236}">
                <a16:creationId xmlns:a16="http://schemas.microsoft.com/office/drawing/2014/main" id="{EEFB5A7C-BDB0-4000-8BC4-C6D3871F308D}"/>
              </a:ext>
            </a:extLst>
          </p:cNvPr>
          <p:cNvSpPr txBox="1"/>
          <p:nvPr/>
        </p:nvSpPr>
        <p:spPr>
          <a:xfrm>
            <a:off x="7241932" y="2682488"/>
            <a:ext cx="389850"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sym typeface="Wingdings"/>
              </a:rPr>
              <a:t></a:t>
            </a:r>
            <a:endParaRPr lang="fr-FR" dirty="0">
              <a:latin typeface="Arial" panose="020B0604020202020204" pitchFamily="34" charset="0"/>
              <a:cs typeface="Arial" panose="020B0604020202020204" pitchFamily="34" charset="0"/>
            </a:endParaRPr>
          </a:p>
        </p:txBody>
      </p:sp>
      <p:sp>
        <p:nvSpPr>
          <p:cNvPr id="24" name="ZoneTexte 23">
            <a:extLst>
              <a:ext uri="{FF2B5EF4-FFF2-40B4-BE49-F238E27FC236}">
                <a16:creationId xmlns:a16="http://schemas.microsoft.com/office/drawing/2014/main" id="{C9AE9B71-4327-4AB3-BBA5-3836FBCB61CF}"/>
              </a:ext>
            </a:extLst>
          </p:cNvPr>
          <p:cNvSpPr txBox="1"/>
          <p:nvPr/>
        </p:nvSpPr>
        <p:spPr>
          <a:xfrm>
            <a:off x="7241932" y="3402568"/>
            <a:ext cx="389850"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sym typeface="Wingdings"/>
              </a:rPr>
              <a:t></a:t>
            </a:r>
            <a:endParaRPr lang="fr-FR" dirty="0">
              <a:latin typeface="Arial" panose="020B0604020202020204" pitchFamily="34" charset="0"/>
              <a:cs typeface="Arial" panose="020B0604020202020204" pitchFamily="34" charset="0"/>
            </a:endParaRPr>
          </a:p>
        </p:txBody>
      </p:sp>
      <p:sp>
        <p:nvSpPr>
          <p:cNvPr id="25" name="ZoneTexte 24">
            <a:extLst>
              <a:ext uri="{FF2B5EF4-FFF2-40B4-BE49-F238E27FC236}">
                <a16:creationId xmlns:a16="http://schemas.microsoft.com/office/drawing/2014/main" id="{951E7B94-F136-4D97-8531-A96CEB08E813}"/>
              </a:ext>
            </a:extLst>
          </p:cNvPr>
          <p:cNvSpPr txBox="1"/>
          <p:nvPr/>
        </p:nvSpPr>
        <p:spPr>
          <a:xfrm>
            <a:off x="4793660" y="3402568"/>
            <a:ext cx="389850"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sym typeface="Wingdings"/>
              </a:rPr>
              <a:t></a:t>
            </a:r>
            <a:endParaRPr lang="fr-FR" dirty="0">
              <a:latin typeface="Arial" panose="020B0604020202020204" pitchFamily="34" charset="0"/>
              <a:cs typeface="Arial" panose="020B0604020202020204" pitchFamily="34" charset="0"/>
            </a:endParaRPr>
          </a:p>
        </p:txBody>
      </p:sp>
      <p:sp>
        <p:nvSpPr>
          <p:cNvPr id="26" name="ZoneTexte 25">
            <a:extLst>
              <a:ext uri="{FF2B5EF4-FFF2-40B4-BE49-F238E27FC236}">
                <a16:creationId xmlns:a16="http://schemas.microsoft.com/office/drawing/2014/main" id="{DB48D238-B49D-49B1-B36A-1BE90E72B57F}"/>
              </a:ext>
            </a:extLst>
          </p:cNvPr>
          <p:cNvSpPr txBox="1"/>
          <p:nvPr/>
        </p:nvSpPr>
        <p:spPr>
          <a:xfrm>
            <a:off x="2673140" y="3411860"/>
            <a:ext cx="389850"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sym typeface="Wingdings"/>
              </a:rPr>
              <a:t></a:t>
            </a:r>
            <a:endParaRPr lang="fr-FR" dirty="0">
              <a:latin typeface="Arial" panose="020B0604020202020204" pitchFamily="34" charset="0"/>
              <a:cs typeface="Arial" panose="020B0604020202020204" pitchFamily="34" charset="0"/>
            </a:endParaRPr>
          </a:p>
        </p:txBody>
      </p:sp>
      <p:pic>
        <p:nvPicPr>
          <p:cNvPr id="27" name="Picture 83" descr="Warning">
            <a:extLst>
              <a:ext uri="{FF2B5EF4-FFF2-40B4-BE49-F238E27FC236}">
                <a16:creationId xmlns:a16="http://schemas.microsoft.com/office/drawing/2014/main" id="{66933711-BD93-45E5-B93D-589ABEA776D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39467" y="2744108"/>
            <a:ext cx="396081" cy="396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70287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796CE5B-B213-4D2C-AC3B-5D0B7533A852}"/>
              </a:ext>
            </a:extLst>
          </p:cNvPr>
          <p:cNvSpPr>
            <a:spLocks noGrp="1"/>
          </p:cNvSpPr>
          <p:nvPr>
            <p:ph type="ctrTitle"/>
          </p:nvPr>
        </p:nvSpPr>
        <p:spPr/>
        <p:txBody>
          <a:bodyPr/>
          <a:lstStyle/>
          <a:p>
            <a:r>
              <a:rPr lang="fr-FR" dirty="0"/>
              <a:t>Sécurisation des systèmes virtualisés</a:t>
            </a:r>
          </a:p>
        </p:txBody>
      </p:sp>
      <p:sp>
        <p:nvSpPr>
          <p:cNvPr id="5" name="Sous-titre 4">
            <a:extLst>
              <a:ext uri="{FF2B5EF4-FFF2-40B4-BE49-F238E27FC236}">
                <a16:creationId xmlns:a16="http://schemas.microsoft.com/office/drawing/2014/main" id="{72B06E8B-5BA5-457A-87A8-9D3EF815866E}"/>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74387216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FFF553-9531-4777-A200-913E1CD6998B}"/>
              </a:ext>
            </a:extLst>
          </p:cNvPr>
          <p:cNvSpPr>
            <a:spLocks noGrp="1"/>
          </p:cNvSpPr>
          <p:nvPr>
            <p:ph type="title"/>
          </p:nvPr>
        </p:nvSpPr>
        <p:spPr/>
        <p:txBody>
          <a:bodyPr/>
          <a:lstStyle/>
          <a:p>
            <a:r>
              <a:rPr lang="fr-FR" dirty="0"/>
              <a:t>Rappel du concept de virtualisation</a:t>
            </a:r>
          </a:p>
        </p:txBody>
      </p:sp>
      <p:sp>
        <p:nvSpPr>
          <p:cNvPr id="3" name="Espace réservé du contenu 2">
            <a:extLst>
              <a:ext uri="{FF2B5EF4-FFF2-40B4-BE49-F238E27FC236}">
                <a16:creationId xmlns:a16="http://schemas.microsoft.com/office/drawing/2014/main" id="{9BFBDF45-4C36-456A-9C34-758504D4B639}"/>
              </a:ext>
            </a:extLst>
          </p:cNvPr>
          <p:cNvSpPr>
            <a:spLocks noGrp="1"/>
          </p:cNvSpPr>
          <p:nvPr>
            <p:ph idx="1"/>
          </p:nvPr>
        </p:nvSpPr>
        <p:spPr/>
        <p:txBody>
          <a:bodyPr/>
          <a:lstStyle/>
          <a:p>
            <a:pPr marL="342900" indent="-342900">
              <a:buFont typeface="Arial" panose="020B0604020202020204" pitchFamily="34" charset="0"/>
              <a:buChar char="•"/>
            </a:pPr>
            <a:r>
              <a:rPr lang="fr-FR" dirty="0"/>
              <a:t>La virtualisation consiste à faire fonctionner plusieurs systèmes, indépendamment les uns des autres, sur une seule machine physique</a:t>
            </a:r>
          </a:p>
          <a:p>
            <a:pPr marL="342900" indent="-342900">
              <a:buFont typeface="Arial" panose="020B0604020202020204" pitchFamily="34" charset="0"/>
              <a:buChar char="•"/>
            </a:pPr>
            <a:r>
              <a:rPr lang="fr-FR" dirty="0"/>
              <a:t>Un système virtualisé n’a pas conscience de son état (ou du moins, fonctionne de la même manière que s’il n’avait été directement sur un hôte)</a:t>
            </a:r>
          </a:p>
          <a:p>
            <a:pPr marL="342900" indent="-342900">
              <a:buFont typeface="Arial" panose="020B0604020202020204" pitchFamily="34" charset="0"/>
              <a:buChar char="•"/>
            </a:pPr>
            <a:r>
              <a:rPr lang="fr-FR" dirty="0"/>
              <a:t>Ce principe de fonctionne a été introduit par l’intégration de notion de niveau de privilèges, appelés ring</a:t>
            </a:r>
          </a:p>
        </p:txBody>
      </p:sp>
      <p:pic>
        <p:nvPicPr>
          <p:cNvPr id="1026" name="Picture 2" descr="Negative Rings in Intel Architecture: The Security Threats That You've  Probably Never Heard Of | by RealWorldCyberSecurity | The Startup | Medium">
            <a:extLst>
              <a:ext uri="{FF2B5EF4-FFF2-40B4-BE49-F238E27FC236}">
                <a16:creationId xmlns:a16="http://schemas.microsoft.com/office/drawing/2014/main" id="{CD33340C-8A4D-4DB7-929C-CF24C3C42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499"/>
          <a:stretch/>
        </p:blipFill>
        <p:spPr bwMode="auto">
          <a:xfrm>
            <a:off x="4821741" y="4303029"/>
            <a:ext cx="2548518" cy="215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0821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289CAE-462B-4869-975E-4270EE95A30B}"/>
              </a:ext>
            </a:extLst>
          </p:cNvPr>
          <p:cNvSpPr>
            <a:spLocks noGrp="1"/>
          </p:cNvSpPr>
          <p:nvPr>
            <p:ph type="title"/>
          </p:nvPr>
        </p:nvSpPr>
        <p:spPr/>
        <p:txBody>
          <a:bodyPr/>
          <a:lstStyle/>
          <a:p>
            <a:r>
              <a:rPr lang="fr-FR" dirty="0"/>
              <a:t>Les risques inerrants à la virtualisation</a:t>
            </a:r>
          </a:p>
        </p:txBody>
      </p:sp>
      <p:sp>
        <p:nvSpPr>
          <p:cNvPr id="3" name="Espace réservé du contenu 2">
            <a:extLst>
              <a:ext uri="{FF2B5EF4-FFF2-40B4-BE49-F238E27FC236}">
                <a16:creationId xmlns:a16="http://schemas.microsoft.com/office/drawing/2014/main" id="{1A2234D6-EF53-477B-B646-95B5F43EF85B}"/>
              </a:ext>
            </a:extLst>
          </p:cNvPr>
          <p:cNvSpPr>
            <a:spLocks noGrp="1"/>
          </p:cNvSpPr>
          <p:nvPr>
            <p:ph idx="1"/>
          </p:nvPr>
        </p:nvSpPr>
        <p:spPr/>
        <p:txBody>
          <a:bodyPr/>
          <a:lstStyle/>
          <a:p>
            <a:pPr marL="342900" indent="-342900">
              <a:buFont typeface="Arial" panose="020B0604020202020204" pitchFamily="34" charset="0"/>
              <a:buChar char="•"/>
            </a:pPr>
            <a:r>
              <a:rPr lang="fr-FR" dirty="0"/>
              <a:t>La virtualisation a introduit de nouveau risque :</a:t>
            </a:r>
          </a:p>
          <a:p>
            <a:pPr marL="342900" indent="-342900">
              <a:buFont typeface="Arial" panose="020B0604020202020204" pitchFamily="34" charset="0"/>
              <a:buChar char="•"/>
            </a:pPr>
            <a:endParaRPr lang="fr-FR" dirty="0"/>
          </a:p>
          <a:p>
            <a:pPr marL="617220" lvl="1" indent="-342900"/>
            <a:r>
              <a:rPr lang="fr-FR" dirty="0"/>
              <a:t>Exploitation de failles au niveau du cache du CPU</a:t>
            </a:r>
          </a:p>
          <a:p>
            <a:pPr marL="617220" lvl="2" indent="-342900"/>
            <a:r>
              <a:rPr lang="fr-FR" dirty="0"/>
              <a:t>		Exemple : faille </a:t>
            </a:r>
            <a:r>
              <a:rPr lang="fr-FR" dirty="0" err="1"/>
              <a:t>meltdown</a:t>
            </a:r>
            <a:r>
              <a:rPr lang="fr-FR" dirty="0"/>
              <a:t> (</a:t>
            </a:r>
            <a:r>
              <a:rPr lang="fr-FR" dirty="0">
                <a:hlinkClick r:id="rId2"/>
              </a:rPr>
              <a:t>https://www.ssi.gouv.fr/actualite/alerte-multiples-vulnerabilites-dans-des-processeurs-comprendre-meltdown-et-spectre-et-leur-impact/</a:t>
            </a:r>
            <a:r>
              <a:rPr lang="fr-FR" dirty="0"/>
              <a:t>) </a:t>
            </a:r>
          </a:p>
          <a:p>
            <a:pPr marL="617220" lvl="2" indent="-342900"/>
            <a:endParaRPr lang="fr-FR" dirty="0"/>
          </a:p>
          <a:p>
            <a:pPr marL="617220" lvl="1" indent="-342900"/>
            <a:r>
              <a:rPr lang="fr-FR" dirty="0"/>
              <a:t>Exploitation de failles liées au partage de mémoire virtuelle</a:t>
            </a:r>
          </a:p>
          <a:p>
            <a:pPr marL="617220" lvl="2" indent="-342900"/>
            <a:r>
              <a:rPr lang="fr-FR" dirty="0"/>
              <a:t>		Exemple : exploitation de la mémoire partagée sur Oracle VB : </a:t>
            </a:r>
            <a:r>
              <a:rPr lang="fr-FR" dirty="0">
                <a:hlinkClick r:id="rId3"/>
              </a:rPr>
              <a:t>https://www.cve.org/CVERecord?id=CVE-2018-2698</a:t>
            </a:r>
            <a:r>
              <a:rPr lang="fr-FR" dirty="0"/>
              <a:t> </a:t>
            </a:r>
          </a:p>
        </p:txBody>
      </p:sp>
    </p:spTree>
    <p:extLst>
      <p:ext uri="{BB962C8B-B14F-4D97-AF65-F5344CB8AC3E}">
        <p14:creationId xmlns:p14="http://schemas.microsoft.com/office/powerpoint/2010/main" val="252616183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47A8D8-61DE-4012-B079-B1D3991B1129}"/>
              </a:ext>
            </a:extLst>
          </p:cNvPr>
          <p:cNvSpPr>
            <a:spLocks noGrp="1"/>
          </p:cNvSpPr>
          <p:nvPr>
            <p:ph type="title"/>
          </p:nvPr>
        </p:nvSpPr>
        <p:spPr/>
        <p:txBody>
          <a:bodyPr/>
          <a:lstStyle/>
          <a:p>
            <a:r>
              <a:rPr lang="fr-FR" dirty="0"/>
              <a:t>Les bonnes pratiques</a:t>
            </a:r>
          </a:p>
        </p:txBody>
      </p:sp>
      <p:sp>
        <p:nvSpPr>
          <p:cNvPr id="3" name="Espace réservé du contenu 2">
            <a:extLst>
              <a:ext uri="{FF2B5EF4-FFF2-40B4-BE49-F238E27FC236}">
                <a16:creationId xmlns:a16="http://schemas.microsoft.com/office/drawing/2014/main" id="{545B919C-CC22-4745-8BFC-1C894116FBFD}"/>
              </a:ext>
            </a:extLst>
          </p:cNvPr>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fr-FR" dirty="0"/>
              <a:t>Afin de sécuriser les systèmes virtuels, les recommandations sont les suivantes :</a:t>
            </a:r>
          </a:p>
          <a:p>
            <a:pPr marL="617220" lvl="1" indent="-342900"/>
            <a:r>
              <a:rPr lang="fr-FR" dirty="0"/>
              <a:t>Regrouper les machines virtuelles par zones de confiances, un même réseau, et doivent manipuler des données qui ont une sensibilité similaire ;</a:t>
            </a:r>
          </a:p>
          <a:p>
            <a:pPr marL="617220" lvl="1" indent="-342900"/>
            <a:r>
              <a:rPr lang="fr-FR" dirty="0"/>
              <a:t>le chiffrement des flux permet de se protéger ; si ce n’est pas le cas, une carte réseau physique doit être utilisée par groupe de systèmes invités qui manipulent des données de même sensibilité ;</a:t>
            </a:r>
          </a:p>
          <a:p>
            <a:pPr marL="617220" lvl="1" indent="-342900"/>
            <a:r>
              <a:rPr lang="fr-FR" dirty="0"/>
              <a:t>les matériels, systèmes et couches de virtualisation sont supervisés, ce qui doit couvrir la journalisation des informations de virtualisation et la synchronisation temporelle des machines hôtes,  des systèmes invités et des éléments actifs du réseau afin de pouvoir corréler les journaux ;</a:t>
            </a:r>
          </a:p>
          <a:p>
            <a:pPr marL="617220" lvl="1" indent="-342900"/>
            <a:r>
              <a:rPr lang="fr-FR" dirty="0"/>
              <a:t>l’administration et la supervision des systèmes hôtes se font sur un réseau dédié : grâce à des cartes réseau et des commutateurs distincts de ceux utilisés par les systèmes invités. Ces tâches sont réalisées par des personnes distinctes des administrateurs des systèmes invités ;</a:t>
            </a:r>
          </a:p>
          <a:p>
            <a:pPr marL="617220" lvl="1" indent="-342900"/>
            <a:r>
              <a:rPr lang="fr-FR" dirty="0"/>
              <a:t>l’utilisation par chaque machine virtuelle du processeur, de la mémoire et de l’espace disque, doit être limitée, cela afin qu’aucune machine ne puisse monopoliser le système hôte au détriment des autres.</a:t>
            </a:r>
          </a:p>
        </p:txBody>
      </p:sp>
    </p:spTree>
    <p:extLst>
      <p:ext uri="{BB962C8B-B14F-4D97-AF65-F5344CB8AC3E}">
        <p14:creationId xmlns:p14="http://schemas.microsoft.com/office/powerpoint/2010/main" val="400378979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21A6E8-5358-4D1C-914C-CE47EED61C34}"/>
              </a:ext>
            </a:extLst>
          </p:cNvPr>
          <p:cNvSpPr>
            <a:spLocks noGrp="1"/>
          </p:cNvSpPr>
          <p:nvPr>
            <p:ph type="ctrTitle"/>
          </p:nvPr>
        </p:nvSpPr>
        <p:spPr/>
        <p:txBody>
          <a:bodyPr/>
          <a:lstStyle/>
          <a:p>
            <a:r>
              <a:rPr lang="fr-FR" dirty="0"/>
              <a:t>Protection et réaction</a:t>
            </a:r>
          </a:p>
        </p:txBody>
      </p:sp>
      <p:sp>
        <p:nvSpPr>
          <p:cNvPr id="6" name="Sous-titre 5">
            <a:extLst>
              <a:ext uri="{FF2B5EF4-FFF2-40B4-BE49-F238E27FC236}">
                <a16:creationId xmlns:a16="http://schemas.microsoft.com/office/drawing/2014/main" id="{5C596222-7FDF-46DC-9A99-807DE60F90A0}"/>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785056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D97F34F9-F7CE-4D62-8F8B-2E98B0394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1AEC8AF-1896-43A9-BF10-CE06FD254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E199BD9-A6EE-4972-BFB5-2AAE28288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BDE6D6D-847E-4E19-ACF5-71590846C682}"/>
              </a:ext>
            </a:extLst>
          </p:cNvPr>
          <p:cNvSpPr>
            <a:spLocks noGrp="1"/>
          </p:cNvSpPr>
          <p:nvPr>
            <p:ph type="title"/>
          </p:nvPr>
        </p:nvSpPr>
        <p:spPr>
          <a:xfrm>
            <a:off x="1324533" y="1066798"/>
            <a:ext cx="3301255" cy="2668172"/>
          </a:xfrm>
        </p:spPr>
        <p:txBody>
          <a:bodyPr anchor="b">
            <a:normAutofit/>
          </a:bodyPr>
          <a:lstStyle/>
          <a:p>
            <a:pPr algn="ctr"/>
            <a:r>
              <a:rPr lang="fr-FR" dirty="0"/>
              <a:t>Culture générale : les principaux organismes</a:t>
            </a:r>
            <a:endParaRPr lang="fr-FR"/>
          </a:p>
        </p:txBody>
      </p:sp>
      <p:sp>
        <p:nvSpPr>
          <p:cNvPr id="3" name="Espace réservé du contenu 2">
            <a:extLst>
              <a:ext uri="{FF2B5EF4-FFF2-40B4-BE49-F238E27FC236}">
                <a16:creationId xmlns:a16="http://schemas.microsoft.com/office/drawing/2014/main" id="{67E78A24-EA53-4EA9-981C-BEAD8F42F9D3}"/>
              </a:ext>
            </a:extLst>
          </p:cNvPr>
          <p:cNvSpPr>
            <a:spLocks noGrp="1"/>
          </p:cNvSpPr>
          <p:nvPr>
            <p:ph idx="1"/>
          </p:nvPr>
        </p:nvSpPr>
        <p:spPr>
          <a:xfrm>
            <a:off x="5952974" y="1066799"/>
            <a:ext cx="5172227" cy="4696495"/>
          </a:xfrm>
        </p:spPr>
        <p:txBody>
          <a:bodyPr anchor="ctr">
            <a:normAutofit/>
          </a:bodyPr>
          <a:lstStyle/>
          <a:p>
            <a:r>
              <a:rPr lang="fr-FR" b="1" i="1" dirty="0"/>
              <a:t>ANSSI</a:t>
            </a:r>
          </a:p>
          <a:p>
            <a:pPr marL="617220" lvl="1" indent="-342900"/>
            <a:r>
              <a:rPr lang="fr-FR" dirty="0"/>
              <a:t>Dans certains cas, elle peut mettre en place des canaux de communications de crises (exemple : dans le cadre de la crise de la guerre en Ukraine)</a:t>
            </a:r>
          </a:p>
          <a:p>
            <a:pPr marL="617220" lvl="1" indent="-342900"/>
            <a:r>
              <a:rPr lang="fr-FR" dirty="0"/>
              <a:t>Elle coordonne des actions avec d’autres acteurs, tel que la DGSI (Direction Générale de la Sécurité Intérieur) ou OCLCTIC (Office Central de Lutte contre la Criminalité liées aux Technologies de l’Information et de la Communication)</a:t>
            </a:r>
          </a:p>
        </p:txBody>
      </p:sp>
      <p:grpSp>
        <p:nvGrpSpPr>
          <p:cNvPr id="47" name="Group 46">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41417" y="4244117"/>
            <a:ext cx="867485" cy="115439"/>
            <a:chOff x="8910933" y="1861308"/>
            <a:chExt cx="867485" cy="115439"/>
          </a:xfrm>
        </p:grpSpPr>
        <p:sp>
          <p:nvSpPr>
            <p:cNvPr id="48" name="Rectangle 47">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211156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36D3EB-4A6B-4E35-94E8-4EE8CC71F052}"/>
              </a:ext>
            </a:extLst>
          </p:cNvPr>
          <p:cNvSpPr>
            <a:spLocks noGrp="1"/>
          </p:cNvSpPr>
          <p:nvPr>
            <p:ph type="title"/>
          </p:nvPr>
        </p:nvSpPr>
        <p:spPr/>
        <p:txBody>
          <a:bodyPr/>
          <a:lstStyle/>
          <a:p>
            <a:r>
              <a:rPr lang="fr-FR" dirty="0"/>
              <a:t>Protection et réaction</a:t>
            </a:r>
          </a:p>
        </p:txBody>
      </p:sp>
      <p:sp>
        <p:nvSpPr>
          <p:cNvPr id="3" name="Espace réservé du contenu 2">
            <a:extLst>
              <a:ext uri="{FF2B5EF4-FFF2-40B4-BE49-F238E27FC236}">
                <a16:creationId xmlns:a16="http://schemas.microsoft.com/office/drawing/2014/main" id="{F7865E3E-5991-4411-90BC-5A881650F8FA}"/>
              </a:ext>
            </a:extLst>
          </p:cNvPr>
          <p:cNvSpPr>
            <a:spLocks noGrp="1"/>
          </p:cNvSpPr>
          <p:nvPr>
            <p:ph idx="1"/>
          </p:nvPr>
        </p:nvSpPr>
        <p:spPr/>
        <p:txBody>
          <a:bodyPr/>
          <a:lstStyle/>
          <a:p>
            <a:pPr marL="342900" indent="-342900">
              <a:buFont typeface="Arial" panose="020B0604020202020204" pitchFamily="34" charset="0"/>
              <a:buChar char="•"/>
            </a:pPr>
            <a:r>
              <a:rPr lang="fr-FR" b="1" i="1" dirty="0"/>
              <a:t>SIEM (</a:t>
            </a:r>
            <a:r>
              <a:rPr lang="en-US" b="1" i="1" dirty="0"/>
              <a:t>security information and event management)</a:t>
            </a:r>
            <a:r>
              <a:rPr lang="en-US" dirty="0"/>
              <a:t> </a:t>
            </a:r>
            <a:r>
              <a:rPr lang="en-US" dirty="0" err="1"/>
              <a:t>est</a:t>
            </a:r>
            <a:r>
              <a:rPr lang="en-US" dirty="0"/>
              <a:t> un </a:t>
            </a:r>
            <a:r>
              <a:rPr lang="en-US" dirty="0" err="1"/>
              <a:t>outil</a:t>
            </a:r>
            <a:r>
              <a:rPr lang="en-US" dirty="0"/>
              <a:t> se </a:t>
            </a:r>
            <a:r>
              <a:rPr lang="en-US" dirty="0" err="1"/>
              <a:t>basant</a:t>
            </a:r>
            <a:r>
              <a:rPr lang="en-US" dirty="0"/>
              <a:t> sur la </a:t>
            </a:r>
            <a:r>
              <a:rPr lang="en-US" dirty="0" err="1"/>
              <a:t>collecte</a:t>
            </a:r>
            <a:r>
              <a:rPr lang="en-US" dirty="0"/>
              <a:t> de </a:t>
            </a:r>
            <a:r>
              <a:rPr lang="en-US" dirty="0" err="1"/>
              <a:t>différentes</a:t>
            </a:r>
            <a:r>
              <a:rPr lang="en-US" dirty="0"/>
              <a:t> sources (bases de </a:t>
            </a:r>
            <a:r>
              <a:rPr lang="en-US" dirty="0" err="1"/>
              <a:t>données</a:t>
            </a:r>
            <a:r>
              <a:rPr lang="en-US" dirty="0"/>
              <a:t>, logs </a:t>
            </a:r>
            <a:r>
              <a:rPr lang="en-US" dirty="0" err="1"/>
              <a:t>applicatifs</a:t>
            </a:r>
            <a:r>
              <a:rPr lang="en-US" dirty="0"/>
              <a:t>, </a:t>
            </a:r>
            <a:r>
              <a:rPr lang="en-US" dirty="0" err="1"/>
              <a:t>systèmes</a:t>
            </a:r>
            <a:r>
              <a:rPr lang="en-US" dirty="0"/>
              <a:t> et reseaux) dans le but de </a:t>
            </a:r>
            <a:r>
              <a:rPr lang="en-US" dirty="0" err="1"/>
              <a:t>détecter</a:t>
            </a:r>
            <a:r>
              <a:rPr lang="en-US" dirty="0"/>
              <a:t> les </a:t>
            </a:r>
            <a:r>
              <a:rPr lang="en-US" dirty="0" err="1"/>
              <a:t>évènements</a:t>
            </a:r>
            <a:r>
              <a:rPr lang="en-US" dirty="0"/>
              <a:t> de </a:t>
            </a:r>
            <a:r>
              <a:rPr lang="en-US" dirty="0" err="1"/>
              <a:t>sécurité</a:t>
            </a:r>
            <a:r>
              <a:rPr lang="en-US" dirty="0"/>
              <a:t>. </a:t>
            </a:r>
            <a:r>
              <a:rPr lang="en-US" dirty="0" err="1"/>
              <a:t>Ils</a:t>
            </a:r>
            <a:r>
              <a:rPr lang="en-US" dirty="0"/>
              <a:t> </a:t>
            </a:r>
            <a:r>
              <a:rPr lang="en-US" dirty="0" err="1"/>
              <a:t>permettent</a:t>
            </a:r>
            <a:r>
              <a:rPr lang="en-US" dirty="0"/>
              <a:t> :</a:t>
            </a:r>
          </a:p>
          <a:p>
            <a:pPr marL="617220" lvl="1" indent="-342900"/>
            <a:r>
              <a:rPr lang="en-US" dirty="0"/>
              <a:t>De </a:t>
            </a:r>
            <a:r>
              <a:rPr lang="en-US" dirty="0" err="1"/>
              <a:t>réaliser</a:t>
            </a:r>
            <a:r>
              <a:rPr lang="en-US" dirty="0"/>
              <a:t> </a:t>
            </a:r>
            <a:r>
              <a:rPr lang="en-US" dirty="0" err="1"/>
              <a:t>une</a:t>
            </a:r>
            <a:r>
              <a:rPr lang="en-US" dirty="0"/>
              <a:t> </a:t>
            </a:r>
            <a:r>
              <a:rPr lang="en-US" dirty="0" err="1"/>
              <a:t>aggrégation</a:t>
            </a:r>
            <a:r>
              <a:rPr lang="en-US" dirty="0"/>
              <a:t> </a:t>
            </a:r>
            <a:r>
              <a:rPr lang="en-US" dirty="0" err="1"/>
              <a:t>d’informations</a:t>
            </a:r>
            <a:endParaRPr lang="en-US" dirty="0"/>
          </a:p>
          <a:p>
            <a:pPr marL="617220" lvl="1" indent="-342900"/>
            <a:r>
              <a:rPr lang="en-US" dirty="0"/>
              <a:t>De </a:t>
            </a:r>
            <a:r>
              <a:rPr lang="en-US" dirty="0" err="1"/>
              <a:t>réaliser</a:t>
            </a:r>
            <a:r>
              <a:rPr lang="en-US" dirty="0"/>
              <a:t> </a:t>
            </a:r>
            <a:r>
              <a:rPr lang="en-US" dirty="0" err="1"/>
              <a:t>une</a:t>
            </a:r>
            <a:r>
              <a:rPr lang="en-US" dirty="0"/>
              <a:t> correlation sur </a:t>
            </a:r>
            <a:r>
              <a:rPr lang="en-US" dirty="0" err="1"/>
              <a:t>différents</a:t>
            </a:r>
            <a:r>
              <a:rPr lang="en-US" dirty="0"/>
              <a:t> </a:t>
            </a:r>
            <a:r>
              <a:rPr lang="en-US" dirty="0" err="1"/>
              <a:t>évènements</a:t>
            </a:r>
            <a:r>
              <a:rPr lang="en-US" dirty="0"/>
              <a:t> de </a:t>
            </a:r>
            <a:r>
              <a:rPr lang="en-US" dirty="0" err="1"/>
              <a:t>sécurité</a:t>
            </a:r>
            <a:endParaRPr lang="en-US" dirty="0"/>
          </a:p>
          <a:p>
            <a:pPr marL="617220" lvl="1" indent="-342900"/>
            <a:r>
              <a:rPr lang="en-US" dirty="0" err="1"/>
              <a:t>Alerter</a:t>
            </a:r>
            <a:r>
              <a:rPr lang="en-US" dirty="0"/>
              <a:t> </a:t>
            </a:r>
            <a:r>
              <a:rPr lang="en-US" dirty="0" err="1"/>
              <a:t>en</a:t>
            </a:r>
            <a:r>
              <a:rPr lang="en-US" dirty="0"/>
              <a:t> </a:t>
            </a:r>
            <a:r>
              <a:rPr lang="en-US" dirty="0" err="1"/>
              <a:t>cas</a:t>
            </a:r>
            <a:r>
              <a:rPr lang="en-US" dirty="0"/>
              <a:t> </a:t>
            </a:r>
            <a:r>
              <a:rPr lang="en-US" dirty="0" err="1"/>
              <a:t>d’incidents</a:t>
            </a:r>
            <a:r>
              <a:rPr lang="en-US" dirty="0"/>
              <a:t> de </a:t>
            </a:r>
            <a:r>
              <a:rPr lang="en-US" dirty="0" err="1"/>
              <a:t>sécurité</a:t>
            </a:r>
            <a:endParaRPr lang="en-US" dirty="0"/>
          </a:p>
          <a:p>
            <a:pPr marL="617220" lvl="1" indent="-342900"/>
            <a:r>
              <a:rPr lang="fr-FR" dirty="0"/>
              <a:t>Faciliter les audit </a:t>
            </a:r>
            <a:r>
              <a:rPr lang="fr-FR" dirty="0" err="1"/>
              <a:t>forensic</a:t>
            </a:r>
            <a:endParaRPr lang="fr-FR" dirty="0"/>
          </a:p>
        </p:txBody>
      </p:sp>
    </p:spTree>
    <p:extLst>
      <p:ext uri="{BB962C8B-B14F-4D97-AF65-F5344CB8AC3E}">
        <p14:creationId xmlns:p14="http://schemas.microsoft.com/office/powerpoint/2010/main" val="350895612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36D3EB-4A6B-4E35-94E8-4EE8CC71F052}"/>
              </a:ext>
            </a:extLst>
          </p:cNvPr>
          <p:cNvSpPr>
            <a:spLocks noGrp="1"/>
          </p:cNvSpPr>
          <p:nvPr>
            <p:ph type="title"/>
          </p:nvPr>
        </p:nvSpPr>
        <p:spPr/>
        <p:txBody>
          <a:bodyPr/>
          <a:lstStyle/>
          <a:p>
            <a:r>
              <a:rPr lang="fr-FR" dirty="0"/>
              <a:t>Protection et réaction</a:t>
            </a:r>
          </a:p>
        </p:txBody>
      </p:sp>
      <p:sp>
        <p:nvSpPr>
          <p:cNvPr id="3" name="Espace réservé du contenu 2">
            <a:extLst>
              <a:ext uri="{FF2B5EF4-FFF2-40B4-BE49-F238E27FC236}">
                <a16:creationId xmlns:a16="http://schemas.microsoft.com/office/drawing/2014/main" id="{F7865E3E-5991-4411-90BC-5A881650F8FA}"/>
              </a:ext>
            </a:extLst>
          </p:cNvPr>
          <p:cNvSpPr>
            <a:spLocks noGrp="1"/>
          </p:cNvSpPr>
          <p:nvPr>
            <p:ph idx="1"/>
          </p:nvPr>
        </p:nvSpPr>
        <p:spPr/>
        <p:txBody>
          <a:bodyPr/>
          <a:lstStyle/>
          <a:p>
            <a:pPr marL="342900" indent="-342900">
              <a:buFont typeface="Arial" panose="020B0604020202020204" pitchFamily="34" charset="0"/>
              <a:buChar char="•"/>
            </a:pPr>
            <a:r>
              <a:rPr lang="fr-FR" b="1" i="1" dirty="0"/>
              <a:t>SOAR (</a:t>
            </a:r>
            <a:r>
              <a:rPr lang="en-US" b="1" i="1" dirty="0"/>
              <a:t>Security Orchestration, Automation, and Response)</a:t>
            </a:r>
          </a:p>
          <a:p>
            <a:pPr marL="617220" lvl="1" indent="-342900"/>
            <a:r>
              <a:rPr lang="en-US" dirty="0"/>
              <a:t>Les SOAR </a:t>
            </a:r>
            <a:r>
              <a:rPr lang="en-US" dirty="0" err="1"/>
              <a:t>sont</a:t>
            </a:r>
            <a:r>
              <a:rPr lang="en-US" dirty="0"/>
              <a:t> des </a:t>
            </a:r>
            <a:r>
              <a:rPr lang="en-US" dirty="0" err="1"/>
              <a:t>orchestrateurs</a:t>
            </a:r>
            <a:r>
              <a:rPr lang="en-US" dirty="0"/>
              <a:t> </a:t>
            </a:r>
            <a:r>
              <a:rPr lang="en-US" dirty="0" err="1"/>
              <a:t>afin</a:t>
            </a:r>
            <a:r>
              <a:rPr lang="en-US" dirty="0"/>
              <a:t> de </a:t>
            </a:r>
            <a:r>
              <a:rPr lang="en-US" dirty="0" err="1"/>
              <a:t>réaliser</a:t>
            </a:r>
            <a:r>
              <a:rPr lang="en-US" dirty="0"/>
              <a:t> des actions </a:t>
            </a:r>
            <a:r>
              <a:rPr lang="en-US" dirty="0" err="1"/>
              <a:t>automatiques</a:t>
            </a:r>
            <a:r>
              <a:rPr lang="en-US" dirty="0"/>
              <a:t> </a:t>
            </a:r>
            <a:r>
              <a:rPr lang="en-US" dirty="0" err="1"/>
              <a:t>en</a:t>
            </a:r>
            <a:r>
              <a:rPr lang="en-US" dirty="0"/>
              <a:t> correlation avec des incidents de </a:t>
            </a:r>
            <a:r>
              <a:rPr lang="en-US" dirty="0" err="1"/>
              <a:t>sécurité</a:t>
            </a:r>
            <a:r>
              <a:rPr lang="en-US" dirty="0"/>
              <a:t>.</a:t>
            </a:r>
          </a:p>
          <a:p>
            <a:pPr marL="617220" lvl="1" indent="-342900"/>
            <a:r>
              <a:rPr lang="en-US" dirty="0"/>
              <a:t>Les actions </a:t>
            </a:r>
            <a:r>
              <a:rPr lang="en-US" dirty="0" err="1"/>
              <a:t>peuvent</a:t>
            </a:r>
            <a:r>
              <a:rPr lang="en-US" dirty="0"/>
              <a:t> </a:t>
            </a:r>
            <a:r>
              <a:rPr lang="en-US" dirty="0" err="1"/>
              <a:t>être</a:t>
            </a:r>
            <a:r>
              <a:rPr lang="en-US" dirty="0"/>
              <a:t> </a:t>
            </a:r>
            <a:r>
              <a:rPr lang="en-US" dirty="0" err="1"/>
              <a:t>également</a:t>
            </a:r>
            <a:r>
              <a:rPr lang="en-US" dirty="0"/>
              <a:t> </a:t>
            </a:r>
            <a:r>
              <a:rPr lang="en-US" dirty="0" err="1"/>
              <a:t>déclenchées</a:t>
            </a:r>
            <a:r>
              <a:rPr lang="en-US" dirty="0"/>
              <a:t> </a:t>
            </a:r>
            <a:r>
              <a:rPr lang="en-US" dirty="0" err="1"/>
              <a:t>manuellement</a:t>
            </a:r>
            <a:r>
              <a:rPr lang="en-US" dirty="0"/>
              <a:t>.</a:t>
            </a:r>
          </a:p>
          <a:p>
            <a:pPr marL="617220" lvl="1" indent="-342900"/>
            <a:r>
              <a:rPr lang="en-US" dirty="0"/>
              <a:t>Les SIEM </a:t>
            </a:r>
            <a:r>
              <a:rPr lang="en-US" dirty="0" err="1"/>
              <a:t>disposent</a:t>
            </a:r>
            <a:r>
              <a:rPr lang="en-US" dirty="0"/>
              <a:t> de manière </a:t>
            </a:r>
            <a:r>
              <a:rPr lang="en-US" dirty="0" err="1"/>
              <a:t>générale</a:t>
            </a:r>
            <a:r>
              <a:rPr lang="en-US" dirty="0"/>
              <a:t> de modules SOAR </a:t>
            </a:r>
            <a:r>
              <a:rPr lang="en-US" dirty="0" err="1"/>
              <a:t>afin</a:t>
            </a:r>
            <a:r>
              <a:rPr lang="en-US" dirty="0"/>
              <a:t> </a:t>
            </a:r>
            <a:r>
              <a:rPr lang="en-US" dirty="0" err="1"/>
              <a:t>d’automatiser</a:t>
            </a:r>
            <a:r>
              <a:rPr lang="en-US" dirty="0"/>
              <a:t> les actions au regard d’un </a:t>
            </a:r>
            <a:r>
              <a:rPr lang="en-US" dirty="0" err="1"/>
              <a:t>évènement</a:t>
            </a:r>
            <a:endParaRPr lang="fr-FR" dirty="0"/>
          </a:p>
        </p:txBody>
      </p:sp>
    </p:spTree>
    <p:extLst>
      <p:ext uri="{BB962C8B-B14F-4D97-AF65-F5344CB8AC3E}">
        <p14:creationId xmlns:p14="http://schemas.microsoft.com/office/powerpoint/2010/main" val="11122762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B66992-C5E5-425D-830C-EF5998058F50}"/>
              </a:ext>
            </a:extLst>
          </p:cNvPr>
          <p:cNvSpPr>
            <a:spLocks noGrp="1"/>
          </p:cNvSpPr>
          <p:nvPr>
            <p:ph type="title"/>
          </p:nvPr>
        </p:nvSpPr>
        <p:spPr/>
        <p:txBody>
          <a:bodyPr/>
          <a:lstStyle/>
          <a:p>
            <a:r>
              <a:rPr lang="fr-FR" dirty="0"/>
              <a:t>Protection et réaction</a:t>
            </a:r>
          </a:p>
        </p:txBody>
      </p:sp>
      <p:sp>
        <p:nvSpPr>
          <p:cNvPr id="3" name="Espace réservé du contenu 2">
            <a:extLst>
              <a:ext uri="{FF2B5EF4-FFF2-40B4-BE49-F238E27FC236}">
                <a16:creationId xmlns:a16="http://schemas.microsoft.com/office/drawing/2014/main" id="{4A3C7491-CF70-4032-A31C-0C411599C520}"/>
              </a:ext>
            </a:extLst>
          </p:cNvPr>
          <p:cNvSpPr>
            <a:spLocks noGrp="1"/>
          </p:cNvSpPr>
          <p:nvPr>
            <p:ph idx="1"/>
          </p:nvPr>
        </p:nvSpPr>
        <p:spPr/>
        <p:txBody>
          <a:bodyPr/>
          <a:lstStyle/>
          <a:p>
            <a:pPr marL="342900" indent="-342900">
              <a:buFont typeface="Arial" panose="020B0604020202020204" pitchFamily="34" charset="0"/>
              <a:buChar char="•"/>
            </a:pPr>
            <a:r>
              <a:rPr lang="fr-FR" b="1" i="1" dirty="0"/>
              <a:t>EDR (Endpoint </a:t>
            </a:r>
            <a:r>
              <a:rPr lang="fr-FR" b="1" i="1" dirty="0" err="1"/>
              <a:t>Detection</a:t>
            </a:r>
            <a:r>
              <a:rPr lang="fr-FR" b="1" i="1" dirty="0"/>
              <a:t> and </a:t>
            </a:r>
            <a:r>
              <a:rPr lang="fr-FR" b="1" i="1" dirty="0" err="1"/>
              <a:t>Response</a:t>
            </a:r>
            <a:r>
              <a:rPr lang="fr-FR" b="1" i="1" dirty="0"/>
              <a:t>)</a:t>
            </a:r>
          </a:p>
          <a:p>
            <a:pPr marL="617220" lvl="1" indent="-342900"/>
            <a:r>
              <a:rPr lang="fr-FR" dirty="0"/>
              <a:t>Outil déployée sur les « </a:t>
            </a:r>
            <a:r>
              <a:rPr lang="fr-FR" dirty="0" err="1"/>
              <a:t>endpoints</a:t>
            </a:r>
            <a:r>
              <a:rPr lang="fr-FR" dirty="0"/>
              <a:t> » (postes de travails, smartphones) afin de collecter les informations de sécurités</a:t>
            </a:r>
          </a:p>
          <a:p>
            <a:pPr marL="617220" lvl="1" indent="-342900"/>
            <a:r>
              <a:rPr lang="fr-FR" dirty="0"/>
              <a:t>Il peut être capable également de fournir une réponse en terme de sécurité (peut intégrer un SOAR)</a:t>
            </a:r>
          </a:p>
          <a:p>
            <a:pPr marL="617220" lvl="1" indent="-342900"/>
            <a:r>
              <a:rPr lang="fr-FR" dirty="0"/>
              <a:t>Un EDR peut être intégré à un SIEM</a:t>
            </a:r>
          </a:p>
        </p:txBody>
      </p:sp>
    </p:spTree>
    <p:extLst>
      <p:ext uri="{BB962C8B-B14F-4D97-AF65-F5344CB8AC3E}">
        <p14:creationId xmlns:p14="http://schemas.microsoft.com/office/powerpoint/2010/main" val="4129276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D97F34F9-F7CE-4D62-8F8B-2E98B0394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1AEC8AF-1896-43A9-BF10-CE06FD254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E199BD9-A6EE-4972-BFB5-2AAE28288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BDE6D6D-847E-4E19-ACF5-71590846C682}"/>
              </a:ext>
            </a:extLst>
          </p:cNvPr>
          <p:cNvSpPr>
            <a:spLocks noGrp="1"/>
          </p:cNvSpPr>
          <p:nvPr>
            <p:ph type="title"/>
          </p:nvPr>
        </p:nvSpPr>
        <p:spPr>
          <a:xfrm>
            <a:off x="1324533" y="1066798"/>
            <a:ext cx="3301255" cy="2668172"/>
          </a:xfrm>
        </p:spPr>
        <p:txBody>
          <a:bodyPr anchor="b">
            <a:normAutofit/>
          </a:bodyPr>
          <a:lstStyle/>
          <a:p>
            <a:pPr algn="ctr"/>
            <a:r>
              <a:rPr lang="fr-FR" dirty="0"/>
              <a:t>Culture générale : les principaux organismes</a:t>
            </a:r>
            <a:endParaRPr lang="fr-FR"/>
          </a:p>
        </p:txBody>
      </p:sp>
      <p:sp>
        <p:nvSpPr>
          <p:cNvPr id="3" name="Espace réservé du contenu 2">
            <a:extLst>
              <a:ext uri="{FF2B5EF4-FFF2-40B4-BE49-F238E27FC236}">
                <a16:creationId xmlns:a16="http://schemas.microsoft.com/office/drawing/2014/main" id="{67E78A24-EA53-4EA9-981C-BEAD8F42F9D3}"/>
              </a:ext>
            </a:extLst>
          </p:cNvPr>
          <p:cNvSpPr>
            <a:spLocks noGrp="1"/>
          </p:cNvSpPr>
          <p:nvPr>
            <p:ph idx="1"/>
          </p:nvPr>
        </p:nvSpPr>
        <p:spPr>
          <a:xfrm>
            <a:off x="5952974" y="1066799"/>
            <a:ext cx="5172227" cy="4696495"/>
          </a:xfrm>
        </p:spPr>
        <p:txBody>
          <a:bodyPr anchor="ctr">
            <a:normAutofit/>
          </a:bodyPr>
          <a:lstStyle/>
          <a:p>
            <a:r>
              <a:rPr lang="fr-FR" b="1" i="1" dirty="0"/>
              <a:t>Le Centre d’Analyse en Lutte Informatique Défensive (CALID)</a:t>
            </a:r>
          </a:p>
          <a:p>
            <a:pPr marL="342900" indent="-342900">
              <a:buFont typeface="Arial" panose="020B0604020202020204" pitchFamily="34" charset="0"/>
              <a:buChar char="•"/>
            </a:pPr>
            <a:r>
              <a:rPr lang="fr-FR" dirty="0"/>
              <a:t>Structure technique sur la défense des systèmes d’information</a:t>
            </a:r>
          </a:p>
          <a:p>
            <a:pPr marL="342900" indent="-342900">
              <a:buFont typeface="Arial" panose="020B0604020202020204" pitchFamily="34" charset="0"/>
              <a:buChar char="•"/>
            </a:pPr>
            <a:r>
              <a:rPr lang="fr-FR" dirty="0"/>
              <a:t>Est en charge de la surveillance des SI des différents ministères</a:t>
            </a:r>
          </a:p>
          <a:p>
            <a:pPr marL="342900" indent="-342900">
              <a:buFont typeface="Arial" panose="020B0604020202020204" pitchFamily="34" charset="0"/>
              <a:buChar char="•"/>
            </a:pPr>
            <a:r>
              <a:rPr lang="fr-FR" dirty="0"/>
              <a:t>Partage des outils de cyberdéfense (détection de menace) avec l’ANSSI</a:t>
            </a:r>
          </a:p>
          <a:p>
            <a:pPr marL="342900" indent="-342900">
              <a:buFont typeface="Arial" panose="020B0604020202020204" pitchFamily="34" charset="0"/>
              <a:buChar char="•"/>
            </a:pPr>
            <a:r>
              <a:rPr lang="fr-FR" dirty="0"/>
              <a:t>Est sous les ordres du </a:t>
            </a:r>
            <a:r>
              <a:rPr lang="fr-FR" dirty="0" err="1"/>
              <a:t>ComCyber</a:t>
            </a:r>
            <a:r>
              <a:rPr lang="fr-FR" dirty="0"/>
              <a:t> </a:t>
            </a:r>
            <a:r>
              <a:rPr lang="fr-FR" i="1" dirty="0"/>
              <a:t>(commandement opérationnel de cyberdéfense)</a:t>
            </a:r>
          </a:p>
        </p:txBody>
      </p:sp>
      <p:grpSp>
        <p:nvGrpSpPr>
          <p:cNvPr id="47" name="Group 46">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41417" y="4244117"/>
            <a:ext cx="867485" cy="115439"/>
            <a:chOff x="8910933" y="1861308"/>
            <a:chExt cx="867485" cy="115439"/>
          </a:xfrm>
        </p:grpSpPr>
        <p:sp>
          <p:nvSpPr>
            <p:cNvPr id="48" name="Rectangle 47">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1262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E6093B0-2AA4-425A-90AD-56BF5C68DDD0}"/>
              </a:ext>
            </a:extLst>
          </p:cNvPr>
          <p:cNvSpPr>
            <a:spLocks noGrp="1"/>
          </p:cNvSpPr>
          <p:nvPr>
            <p:ph type="ctrTitle"/>
          </p:nvPr>
        </p:nvSpPr>
        <p:spPr/>
        <p:txBody>
          <a:bodyPr/>
          <a:lstStyle/>
          <a:p>
            <a:r>
              <a:rPr lang="fr-FR" dirty="0"/>
              <a:t>JOUR 1 – Revue des fondamentaux</a:t>
            </a:r>
          </a:p>
        </p:txBody>
      </p:sp>
      <p:sp>
        <p:nvSpPr>
          <p:cNvPr id="5" name="Sous-titre 4">
            <a:extLst>
              <a:ext uri="{FF2B5EF4-FFF2-40B4-BE49-F238E27FC236}">
                <a16:creationId xmlns:a16="http://schemas.microsoft.com/office/drawing/2014/main" id="{EA2989F2-910C-4F0A-9495-0DD291FBE690}"/>
              </a:ext>
            </a:extLst>
          </p:cNvPr>
          <p:cNvSpPr>
            <a:spLocks noGrp="1"/>
          </p:cNvSpPr>
          <p:nvPr>
            <p:ph type="subTitle" idx="1"/>
          </p:nvPr>
        </p:nvSpPr>
        <p:spPr/>
        <p:txBody>
          <a:bodyPr>
            <a:normAutofit fontScale="55000" lnSpcReduction="20000"/>
          </a:bodyPr>
          <a:lstStyle/>
          <a:p>
            <a:r>
              <a:rPr lang="fr-FR" dirty="0"/>
              <a:t>Rapide rappel des menaces</a:t>
            </a:r>
          </a:p>
          <a:p>
            <a:r>
              <a:rPr lang="fr-FR" dirty="0"/>
              <a:t>Qu'elles législations?</a:t>
            </a:r>
          </a:p>
          <a:p>
            <a:r>
              <a:rPr lang="fr-FR" dirty="0"/>
              <a:t>Définition d’une attaque informatique</a:t>
            </a:r>
          </a:p>
          <a:p>
            <a:r>
              <a:rPr lang="fr-FR" dirty="0"/>
              <a:t>Les méthodes de protection</a:t>
            </a:r>
          </a:p>
        </p:txBody>
      </p:sp>
    </p:spTree>
    <p:extLst>
      <p:ext uri="{BB962C8B-B14F-4D97-AF65-F5344CB8AC3E}">
        <p14:creationId xmlns:p14="http://schemas.microsoft.com/office/powerpoint/2010/main" val="491147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0524D5-1310-4CA0-B4B4-31C53D3A554B}"/>
              </a:ext>
            </a:extLst>
          </p:cNvPr>
          <p:cNvSpPr>
            <a:spLocks noGrp="1"/>
          </p:cNvSpPr>
          <p:nvPr>
            <p:ph type="title"/>
          </p:nvPr>
        </p:nvSpPr>
        <p:spPr/>
        <p:txBody>
          <a:bodyPr/>
          <a:lstStyle/>
          <a:p>
            <a:r>
              <a:rPr lang="fr-FR" dirty="0"/>
              <a:t>Culture générale : les principaux organismes</a:t>
            </a:r>
          </a:p>
        </p:txBody>
      </p:sp>
      <p:sp>
        <p:nvSpPr>
          <p:cNvPr id="4" name="Rectangle à coins arrondis 6">
            <a:extLst>
              <a:ext uri="{FF2B5EF4-FFF2-40B4-BE49-F238E27FC236}">
                <a16:creationId xmlns:a16="http://schemas.microsoft.com/office/drawing/2014/main" id="{840ADB26-E899-4A18-A835-10F97F03A5E9}"/>
              </a:ext>
            </a:extLst>
          </p:cNvPr>
          <p:cNvSpPr/>
          <p:nvPr/>
        </p:nvSpPr>
        <p:spPr>
          <a:xfrm>
            <a:off x="2916238" y="2396438"/>
            <a:ext cx="2447925" cy="451936"/>
          </a:xfrm>
          <a:prstGeom prst="roundRect">
            <a:avLst/>
          </a:prstGeom>
          <a:solidFill>
            <a:schemeClr val="bg1"/>
          </a:solidFill>
          <a:ln w="12700">
            <a:solidFill>
              <a:srgbClr val="922B3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sz="1400" b="1" dirty="0">
                <a:solidFill>
                  <a:srgbClr val="922B3C"/>
                </a:solidFill>
                <a:latin typeface="Arial" panose="020B0604020202020204" pitchFamily="34" charset="0"/>
                <a:cs typeface="Arial" panose="020B0604020202020204" pitchFamily="34" charset="0"/>
              </a:rPr>
              <a:t>Premier Ministre</a:t>
            </a:r>
          </a:p>
        </p:txBody>
      </p:sp>
      <p:sp>
        <p:nvSpPr>
          <p:cNvPr id="5" name="Rectangle à coins arrondis 7">
            <a:extLst>
              <a:ext uri="{FF2B5EF4-FFF2-40B4-BE49-F238E27FC236}">
                <a16:creationId xmlns:a16="http://schemas.microsoft.com/office/drawing/2014/main" id="{59D72614-25B8-4837-AC80-EB8899FFE60B}"/>
              </a:ext>
            </a:extLst>
          </p:cNvPr>
          <p:cNvSpPr/>
          <p:nvPr/>
        </p:nvSpPr>
        <p:spPr>
          <a:xfrm>
            <a:off x="2914650" y="3208340"/>
            <a:ext cx="2447925" cy="746125"/>
          </a:xfrm>
          <a:prstGeom prst="roundRect">
            <a:avLst/>
          </a:prstGeom>
          <a:solidFill>
            <a:schemeClr val="bg1"/>
          </a:solidFill>
          <a:ln w="12700">
            <a:solidFill>
              <a:srgbClr val="922B3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sz="1400" b="1" dirty="0">
                <a:solidFill>
                  <a:srgbClr val="922B3C"/>
                </a:solidFill>
                <a:latin typeface="Arial" panose="020B0604020202020204" pitchFamily="34" charset="0"/>
                <a:cs typeface="Arial" panose="020B0604020202020204" pitchFamily="34" charset="0"/>
              </a:rPr>
              <a:t>Secrétaire général de la défense et de la sécurité nationale (SGDSN)</a:t>
            </a:r>
          </a:p>
        </p:txBody>
      </p:sp>
      <p:sp>
        <p:nvSpPr>
          <p:cNvPr id="6" name="Rectangle à coins arrondis 8">
            <a:extLst>
              <a:ext uri="{FF2B5EF4-FFF2-40B4-BE49-F238E27FC236}">
                <a16:creationId xmlns:a16="http://schemas.microsoft.com/office/drawing/2014/main" id="{96F897FA-3DCF-416B-B29A-86598478372F}"/>
              </a:ext>
            </a:extLst>
          </p:cNvPr>
          <p:cNvSpPr/>
          <p:nvPr/>
        </p:nvSpPr>
        <p:spPr>
          <a:xfrm>
            <a:off x="2916238" y="4432302"/>
            <a:ext cx="2447925" cy="746125"/>
          </a:xfrm>
          <a:prstGeom prst="roundRect">
            <a:avLst/>
          </a:prstGeom>
          <a:solidFill>
            <a:schemeClr val="bg1"/>
          </a:solidFill>
          <a:ln w="12700">
            <a:solidFill>
              <a:srgbClr val="922B3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sz="1400" b="1" dirty="0">
                <a:solidFill>
                  <a:srgbClr val="922B3C"/>
                </a:solidFill>
                <a:latin typeface="Arial" panose="020B0604020202020204" pitchFamily="34" charset="0"/>
                <a:cs typeface="Arial" panose="020B0604020202020204" pitchFamily="34" charset="0"/>
              </a:rPr>
              <a:t>Agence nationale de la sécurité des systèmes d’information (ANSSI)</a:t>
            </a:r>
          </a:p>
        </p:txBody>
      </p:sp>
      <p:sp>
        <p:nvSpPr>
          <p:cNvPr id="7" name="Rectangle à coins arrondis 11">
            <a:extLst>
              <a:ext uri="{FF2B5EF4-FFF2-40B4-BE49-F238E27FC236}">
                <a16:creationId xmlns:a16="http://schemas.microsoft.com/office/drawing/2014/main" id="{885103A5-7027-4B81-BE09-E9DED588DF32}"/>
              </a:ext>
            </a:extLst>
          </p:cNvPr>
          <p:cNvSpPr/>
          <p:nvPr/>
        </p:nvSpPr>
        <p:spPr>
          <a:xfrm>
            <a:off x="6084888" y="3032127"/>
            <a:ext cx="2447925" cy="2422525"/>
          </a:xfrm>
          <a:prstGeom prst="roundRect">
            <a:avLst>
              <a:gd name="adj" fmla="val 4233"/>
            </a:avLst>
          </a:prstGeom>
          <a:solidFill>
            <a:schemeClr val="bg1"/>
          </a:solidFill>
          <a:ln w="12700">
            <a:solidFill>
              <a:srgbClr val="922B3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sz="1400" b="1" dirty="0">
              <a:solidFill>
                <a:schemeClr val="tx2"/>
              </a:solidFill>
              <a:latin typeface="Arial" panose="020B0604020202020204" pitchFamily="34" charset="0"/>
              <a:cs typeface="Arial" panose="020B0604020202020204" pitchFamily="34" charset="0"/>
            </a:endParaRPr>
          </a:p>
        </p:txBody>
      </p:sp>
      <p:sp>
        <p:nvSpPr>
          <p:cNvPr id="8" name="ZoneTexte 12">
            <a:extLst>
              <a:ext uri="{FF2B5EF4-FFF2-40B4-BE49-F238E27FC236}">
                <a16:creationId xmlns:a16="http://schemas.microsoft.com/office/drawing/2014/main" id="{28B20199-560B-4114-8FC8-5DAE4001AB65}"/>
              </a:ext>
            </a:extLst>
          </p:cNvPr>
          <p:cNvSpPr txBox="1">
            <a:spLocks noChangeArrowheads="1"/>
          </p:cNvSpPr>
          <p:nvPr/>
        </p:nvSpPr>
        <p:spPr bwMode="auto">
          <a:xfrm>
            <a:off x="6767513" y="3082927"/>
            <a:ext cx="10810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fr-FR" altLang="fr-FR" sz="1600" b="1">
                <a:solidFill>
                  <a:srgbClr val="922B3C"/>
                </a:solidFill>
              </a:rPr>
              <a:t>Ministères</a:t>
            </a:r>
          </a:p>
        </p:txBody>
      </p:sp>
      <p:sp>
        <p:nvSpPr>
          <p:cNvPr id="9" name="ZoneTexte 13">
            <a:extLst>
              <a:ext uri="{FF2B5EF4-FFF2-40B4-BE49-F238E27FC236}">
                <a16:creationId xmlns:a16="http://schemas.microsoft.com/office/drawing/2014/main" id="{0B7A44C0-E7FF-4B86-BECD-FA7A55809CE2}"/>
              </a:ext>
            </a:extLst>
          </p:cNvPr>
          <p:cNvSpPr txBox="1">
            <a:spLocks noChangeArrowheads="1"/>
          </p:cNvSpPr>
          <p:nvPr/>
        </p:nvSpPr>
        <p:spPr bwMode="auto">
          <a:xfrm>
            <a:off x="6084888" y="3638552"/>
            <a:ext cx="24479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fr-FR" altLang="fr-FR" sz="1600" b="1" dirty="0">
                <a:solidFill>
                  <a:srgbClr val="922B3C"/>
                </a:solidFill>
              </a:rPr>
              <a:t>Défense</a:t>
            </a:r>
          </a:p>
          <a:p>
            <a:pPr algn="ctr" eaLnBrk="1" hangingPunct="1">
              <a:spcBef>
                <a:spcPct val="0"/>
              </a:spcBef>
              <a:buFontTx/>
              <a:buNone/>
            </a:pPr>
            <a:r>
              <a:rPr lang="fr-FR" altLang="fr-FR" sz="1600" b="1" dirty="0">
                <a:solidFill>
                  <a:srgbClr val="922B3C"/>
                </a:solidFill>
              </a:rPr>
              <a:t>Intérieur</a:t>
            </a:r>
          </a:p>
          <a:p>
            <a:pPr algn="ctr" eaLnBrk="1" hangingPunct="1">
              <a:spcBef>
                <a:spcPct val="0"/>
              </a:spcBef>
              <a:buFontTx/>
              <a:buNone/>
            </a:pPr>
            <a:r>
              <a:rPr lang="fr-FR" altLang="fr-FR" sz="1600" b="1" dirty="0">
                <a:solidFill>
                  <a:srgbClr val="922B3C"/>
                </a:solidFill>
              </a:rPr>
              <a:t>Affaires étrangères</a:t>
            </a:r>
          </a:p>
          <a:p>
            <a:pPr algn="ctr" eaLnBrk="1" hangingPunct="1">
              <a:spcBef>
                <a:spcPct val="0"/>
              </a:spcBef>
              <a:buFontTx/>
              <a:buNone/>
            </a:pPr>
            <a:r>
              <a:rPr lang="fr-FR" altLang="fr-FR" sz="1600" b="1" dirty="0">
                <a:solidFill>
                  <a:srgbClr val="922B3C"/>
                </a:solidFill>
              </a:rPr>
              <a:t>Economie</a:t>
            </a:r>
          </a:p>
          <a:p>
            <a:pPr algn="ctr" eaLnBrk="1" hangingPunct="1">
              <a:spcBef>
                <a:spcPct val="0"/>
              </a:spcBef>
              <a:buFontTx/>
              <a:buNone/>
            </a:pPr>
            <a:r>
              <a:rPr lang="fr-FR" altLang="fr-FR" sz="1600" b="1" dirty="0">
                <a:solidFill>
                  <a:srgbClr val="922B3C"/>
                </a:solidFill>
              </a:rPr>
              <a:t>Budget</a:t>
            </a:r>
          </a:p>
          <a:p>
            <a:pPr algn="ctr" eaLnBrk="1" hangingPunct="1">
              <a:spcBef>
                <a:spcPct val="0"/>
              </a:spcBef>
              <a:buFontTx/>
              <a:buNone/>
            </a:pPr>
            <a:r>
              <a:rPr lang="fr-FR" altLang="fr-FR" sz="1600" b="1" dirty="0">
                <a:solidFill>
                  <a:srgbClr val="922B3C"/>
                </a:solidFill>
              </a:rPr>
              <a:t>Industrie</a:t>
            </a:r>
          </a:p>
          <a:p>
            <a:pPr algn="ctr" eaLnBrk="1" hangingPunct="1">
              <a:spcBef>
                <a:spcPct val="0"/>
              </a:spcBef>
              <a:buFontTx/>
              <a:buNone/>
            </a:pPr>
            <a:r>
              <a:rPr lang="fr-FR" altLang="fr-FR" sz="1600" b="1" dirty="0">
                <a:solidFill>
                  <a:srgbClr val="922B3C"/>
                </a:solidFill>
              </a:rPr>
              <a:t>…</a:t>
            </a:r>
          </a:p>
        </p:txBody>
      </p:sp>
      <p:cxnSp>
        <p:nvCxnSpPr>
          <p:cNvPr id="10" name="Connecteur droit 9">
            <a:extLst>
              <a:ext uri="{FF2B5EF4-FFF2-40B4-BE49-F238E27FC236}">
                <a16:creationId xmlns:a16="http://schemas.microsoft.com/office/drawing/2014/main" id="{6D8F4CE5-D5DD-4FFD-9DDF-FCE80DA74203}"/>
              </a:ext>
            </a:extLst>
          </p:cNvPr>
          <p:cNvCxnSpPr/>
          <p:nvPr/>
        </p:nvCxnSpPr>
        <p:spPr>
          <a:xfrm>
            <a:off x="6084888" y="3625852"/>
            <a:ext cx="2447925" cy="0"/>
          </a:xfrm>
          <a:prstGeom prst="line">
            <a:avLst/>
          </a:prstGeom>
          <a:ln>
            <a:solidFill>
              <a:srgbClr val="922B3C"/>
            </a:solidFill>
          </a:ln>
        </p:spPr>
        <p:style>
          <a:lnRef idx="1">
            <a:schemeClr val="accent1"/>
          </a:lnRef>
          <a:fillRef idx="0">
            <a:schemeClr val="accent1"/>
          </a:fillRef>
          <a:effectRef idx="0">
            <a:schemeClr val="accent1"/>
          </a:effectRef>
          <a:fontRef idx="minor">
            <a:schemeClr val="tx1"/>
          </a:fontRef>
        </p:style>
      </p:cxnSp>
      <p:sp>
        <p:nvSpPr>
          <p:cNvPr id="11" name="Rectangle à coins arrondis 16">
            <a:extLst>
              <a:ext uri="{FF2B5EF4-FFF2-40B4-BE49-F238E27FC236}">
                <a16:creationId xmlns:a16="http://schemas.microsoft.com/office/drawing/2014/main" id="{DE7D0D5C-DDF7-4DBE-9C1A-A47FCCE8C8DE}"/>
              </a:ext>
            </a:extLst>
          </p:cNvPr>
          <p:cNvSpPr/>
          <p:nvPr/>
        </p:nvSpPr>
        <p:spPr>
          <a:xfrm>
            <a:off x="6084888" y="5510215"/>
            <a:ext cx="2447925" cy="938212"/>
          </a:xfrm>
          <a:prstGeom prst="roundRect">
            <a:avLst>
              <a:gd name="adj" fmla="val 7182"/>
            </a:avLst>
          </a:prstGeom>
          <a:solidFill>
            <a:schemeClr val="bg1"/>
          </a:solidFill>
          <a:ln w="12700">
            <a:solidFill>
              <a:srgbClr val="922B3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sz="1400" b="1" dirty="0">
                <a:solidFill>
                  <a:srgbClr val="922B3C"/>
                </a:solidFill>
                <a:latin typeface="Arial" panose="020B0604020202020204" pitchFamily="34" charset="0"/>
                <a:cs typeface="Arial" panose="020B0604020202020204" pitchFamily="34" charset="0"/>
              </a:rPr>
              <a:t>Hauts fonctionnaires de défense et de sécurité (HFDS)</a:t>
            </a:r>
          </a:p>
        </p:txBody>
      </p:sp>
      <p:cxnSp>
        <p:nvCxnSpPr>
          <p:cNvPr id="12" name="Connecteur droit avec flèche 11">
            <a:extLst>
              <a:ext uri="{FF2B5EF4-FFF2-40B4-BE49-F238E27FC236}">
                <a16:creationId xmlns:a16="http://schemas.microsoft.com/office/drawing/2014/main" id="{A16931BB-5D9D-42FE-B956-A5FF9AC3F729}"/>
              </a:ext>
            </a:extLst>
          </p:cNvPr>
          <p:cNvCxnSpPr>
            <a:stCxn id="4" idx="3"/>
          </p:cNvCxnSpPr>
          <p:nvPr/>
        </p:nvCxnSpPr>
        <p:spPr>
          <a:xfrm>
            <a:off x="5364163" y="2622406"/>
            <a:ext cx="1943893" cy="0"/>
          </a:xfrm>
          <a:prstGeom prst="straightConnector1">
            <a:avLst/>
          </a:prstGeom>
          <a:ln w="38100">
            <a:solidFill>
              <a:srgbClr val="922B3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BCB1D2B0-707D-40A2-9211-0C9C48F083F3}"/>
              </a:ext>
            </a:extLst>
          </p:cNvPr>
          <p:cNvCxnSpPr>
            <a:endCxn id="7" idx="0"/>
          </p:cNvCxnSpPr>
          <p:nvPr/>
        </p:nvCxnSpPr>
        <p:spPr>
          <a:xfrm>
            <a:off x="7308851" y="2622406"/>
            <a:ext cx="0" cy="409721"/>
          </a:xfrm>
          <a:prstGeom prst="straightConnector1">
            <a:avLst/>
          </a:prstGeom>
          <a:ln w="38100">
            <a:solidFill>
              <a:srgbClr val="922B3C"/>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94895491-5EC0-49F9-B81F-E338A1AB74DF}"/>
              </a:ext>
            </a:extLst>
          </p:cNvPr>
          <p:cNvCxnSpPr>
            <a:stCxn id="4" idx="2"/>
            <a:endCxn id="5" idx="0"/>
          </p:cNvCxnSpPr>
          <p:nvPr/>
        </p:nvCxnSpPr>
        <p:spPr>
          <a:xfrm flipH="1">
            <a:off x="4138613" y="2848374"/>
            <a:ext cx="1588" cy="359966"/>
          </a:xfrm>
          <a:prstGeom prst="straightConnector1">
            <a:avLst/>
          </a:prstGeom>
          <a:ln w="38100">
            <a:solidFill>
              <a:srgbClr val="922B3C"/>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F45275E0-DA0C-4B1A-8BBE-963BA8ADFD85}"/>
              </a:ext>
            </a:extLst>
          </p:cNvPr>
          <p:cNvCxnSpPr>
            <a:stCxn id="5" idx="2"/>
            <a:endCxn id="6" idx="0"/>
          </p:cNvCxnSpPr>
          <p:nvPr/>
        </p:nvCxnSpPr>
        <p:spPr>
          <a:xfrm>
            <a:off x="4138613" y="3954465"/>
            <a:ext cx="1587" cy="477837"/>
          </a:xfrm>
          <a:prstGeom prst="straightConnector1">
            <a:avLst/>
          </a:prstGeom>
          <a:ln w="38100">
            <a:solidFill>
              <a:srgbClr val="922B3C"/>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9FBC25FF-A518-41B7-A3F0-F15D49B3CAEF}"/>
              </a:ext>
            </a:extLst>
          </p:cNvPr>
          <p:cNvCxnSpPr>
            <a:stCxn id="6" idx="3"/>
          </p:cNvCxnSpPr>
          <p:nvPr/>
        </p:nvCxnSpPr>
        <p:spPr>
          <a:xfrm flipV="1">
            <a:off x="5364163" y="4805365"/>
            <a:ext cx="720725" cy="0"/>
          </a:xfrm>
          <a:prstGeom prst="straightConnector1">
            <a:avLst/>
          </a:prstGeom>
          <a:ln w="38100">
            <a:solidFill>
              <a:srgbClr val="922B3C"/>
            </a:solidFill>
            <a:tailEnd type="arrow"/>
          </a:ln>
        </p:spPr>
        <p:style>
          <a:lnRef idx="1">
            <a:schemeClr val="accent1"/>
          </a:lnRef>
          <a:fillRef idx="0">
            <a:schemeClr val="accent1"/>
          </a:fillRef>
          <a:effectRef idx="0">
            <a:schemeClr val="accent1"/>
          </a:effectRef>
          <a:fontRef idx="minor">
            <a:schemeClr val="tx1"/>
          </a:fontRef>
        </p:style>
      </p:cxnSp>
      <p:sp>
        <p:nvSpPr>
          <p:cNvPr id="17" name="Espace réservé du texte 2">
            <a:extLst>
              <a:ext uri="{FF2B5EF4-FFF2-40B4-BE49-F238E27FC236}">
                <a16:creationId xmlns:a16="http://schemas.microsoft.com/office/drawing/2014/main" id="{CCD5F613-2A0F-4FDF-899E-203614DD7A7D}"/>
              </a:ext>
            </a:extLst>
          </p:cNvPr>
          <p:cNvSpPr txBox="1">
            <a:spLocks/>
          </p:cNvSpPr>
          <p:nvPr/>
        </p:nvSpPr>
        <p:spPr>
          <a:xfrm>
            <a:off x="4230687" y="2056286"/>
            <a:ext cx="2987675" cy="26777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fr-FR" sz="1100" dirty="0">
                <a:solidFill>
                  <a:prstClr val="black"/>
                </a:solidFill>
                <a:latin typeface="Arial" panose="020B0604020202020204" pitchFamily="34" charset="0"/>
                <a:cs typeface="Arial" panose="020B0604020202020204" pitchFamily="34" charset="0"/>
              </a:rPr>
              <a:t>Organisation interministérielle :</a:t>
            </a:r>
          </a:p>
        </p:txBody>
      </p:sp>
      <p:sp>
        <p:nvSpPr>
          <p:cNvPr id="18" name="Espace réservé du texte 2">
            <a:extLst>
              <a:ext uri="{FF2B5EF4-FFF2-40B4-BE49-F238E27FC236}">
                <a16:creationId xmlns:a16="http://schemas.microsoft.com/office/drawing/2014/main" id="{D873AC8B-0CAF-466F-B300-35D11BEE13E5}"/>
              </a:ext>
            </a:extLst>
          </p:cNvPr>
          <p:cNvSpPr txBox="1">
            <a:spLocks/>
          </p:cNvSpPr>
          <p:nvPr/>
        </p:nvSpPr>
        <p:spPr>
          <a:xfrm>
            <a:off x="142875" y="3302002"/>
            <a:ext cx="2771775" cy="6477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fontAlgn="auto">
              <a:spcAft>
                <a:spcPts val="0"/>
              </a:spcAft>
              <a:buFont typeface="Arial" pitchFamily="34" charset="0"/>
              <a:buNone/>
              <a:defRPr/>
            </a:pPr>
            <a:r>
              <a:rPr lang="fr-FR" sz="1200" dirty="0">
                <a:solidFill>
                  <a:prstClr val="black"/>
                </a:solidFill>
                <a:latin typeface="Arial" panose="020B0604020202020204" pitchFamily="34" charset="0"/>
                <a:cs typeface="Arial" panose="020B0604020202020204" pitchFamily="34" charset="0"/>
              </a:rPr>
              <a:t>Pilotage de la politique nationale en matière de sécurité des systèmes d’information</a:t>
            </a:r>
          </a:p>
        </p:txBody>
      </p:sp>
      <p:sp>
        <p:nvSpPr>
          <p:cNvPr id="19" name="Espace réservé du texte 2">
            <a:extLst>
              <a:ext uri="{FF2B5EF4-FFF2-40B4-BE49-F238E27FC236}">
                <a16:creationId xmlns:a16="http://schemas.microsoft.com/office/drawing/2014/main" id="{F12BA33F-45B4-4750-BA01-29FE0C578548}"/>
              </a:ext>
            </a:extLst>
          </p:cNvPr>
          <p:cNvSpPr txBox="1">
            <a:spLocks/>
          </p:cNvSpPr>
          <p:nvPr/>
        </p:nvSpPr>
        <p:spPr>
          <a:xfrm>
            <a:off x="431800" y="5332017"/>
            <a:ext cx="4930775" cy="136842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defRPr/>
            </a:pPr>
            <a:r>
              <a:rPr lang="fr-FR" sz="1200" dirty="0">
                <a:solidFill>
                  <a:prstClr val="black"/>
                </a:solidFill>
                <a:latin typeface="Arial" panose="020B0604020202020204" pitchFamily="34" charset="0"/>
                <a:cs typeface="Arial" panose="020B0604020202020204" pitchFamily="34" charset="0"/>
              </a:rPr>
              <a:t>Proposition des règles à appliquer pour la protection des S.I. de l’État. Vérification de l’application des mesures adoptées</a:t>
            </a:r>
          </a:p>
          <a:p>
            <a:pPr marL="0" indent="0" fontAlgn="auto">
              <a:spcAft>
                <a:spcPts val="0"/>
              </a:spcAft>
              <a:buFont typeface="Arial" pitchFamily="34" charset="0"/>
              <a:buNone/>
              <a:defRPr/>
            </a:pPr>
            <a:r>
              <a:rPr lang="fr-FR" sz="1200" dirty="0">
                <a:solidFill>
                  <a:prstClr val="black"/>
                </a:solidFill>
                <a:latin typeface="Arial" panose="020B0604020202020204" pitchFamily="34" charset="0"/>
                <a:cs typeface="Arial" panose="020B0604020202020204" pitchFamily="34" charset="0"/>
              </a:rPr>
              <a:t>Conseil/soutien Sécurité aux administrations</a:t>
            </a:r>
          </a:p>
          <a:p>
            <a:pPr marL="0" indent="0" fontAlgn="auto">
              <a:spcAft>
                <a:spcPts val="0"/>
              </a:spcAft>
              <a:buFont typeface="Arial" pitchFamily="34" charset="0"/>
              <a:buNone/>
              <a:defRPr/>
            </a:pPr>
            <a:r>
              <a:rPr lang="fr-FR" sz="1200" dirty="0">
                <a:solidFill>
                  <a:prstClr val="black"/>
                </a:solidFill>
                <a:latin typeface="Arial" panose="020B0604020202020204" pitchFamily="34" charset="0"/>
                <a:cs typeface="Arial" panose="020B0604020202020204" pitchFamily="34" charset="0"/>
              </a:rPr>
              <a:t>Information du public</a:t>
            </a:r>
          </a:p>
          <a:p>
            <a:pPr marL="0" indent="0" fontAlgn="auto">
              <a:spcAft>
                <a:spcPts val="0"/>
              </a:spcAft>
              <a:buFont typeface="Arial" pitchFamily="34" charset="0"/>
              <a:buNone/>
              <a:defRPr/>
            </a:pPr>
            <a:r>
              <a:rPr lang="fr-FR" sz="1200" dirty="0">
                <a:solidFill>
                  <a:prstClr val="black"/>
                </a:solidFill>
                <a:latin typeface="Arial" panose="020B0604020202020204" pitchFamily="34" charset="0"/>
                <a:cs typeface="Arial" panose="020B0604020202020204" pitchFamily="34" charset="0"/>
              </a:rPr>
              <a:t>Contribution au développement de Services de confiance</a:t>
            </a:r>
          </a:p>
          <a:p>
            <a:pPr marL="0" indent="0" fontAlgn="auto">
              <a:spcAft>
                <a:spcPts val="0"/>
              </a:spcAft>
              <a:buFont typeface="Arial" pitchFamily="34" charset="0"/>
              <a:buNone/>
              <a:defRPr/>
            </a:pPr>
            <a:r>
              <a:rPr lang="fr-FR" sz="1200" dirty="0">
                <a:solidFill>
                  <a:prstClr val="black"/>
                </a:solidFill>
                <a:latin typeface="Arial" panose="020B0604020202020204" pitchFamily="34" charset="0"/>
                <a:cs typeface="Arial" panose="020B0604020202020204" pitchFamily="34" charset="0"/>
              </a:rPr>
              <a:t>…</a:t>
            </a:r>
          </a:p>
        </p:txBody>
      </p:sp>
      <p:sp>
        <p:nvSpPr>
          <p:cNvPr id="20" name="Rectangle 18">
            <a:extLst>
              <a:ext uri="{FF2B5EF4-FFF2-40B4-BE49-F238E27FC236}">
                <a16:creationId xmlns:a16="http://schemas.microsoft.com/office/drawing/2014/main" id="{4CCDFFC0-96B1-4FC9-909B-B02D8F2EB583}"/>
              </a:ext>
            </a:extLst>
          </p:cNvPr>
          <p:cNvSpPr>
            <a:spLocks noChangeArrowheads="1"/>
          </p:cNvSpPr>
          <p:nvPr/>
        </p:nvSpPr>
        <p:spPr bwMode="auto">
          <a:xfrm>
            <a:off x="8625177" y="5656155"/>
            <a:ext cx="3429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1200" dirty="0">
                <a:latin typeface="Arial" panose="020B0604020202020204" pitchFamily="34" charset="0"/>
                <a:cs typeface="Arial" panose="020B0604020202020204" pitchFamily="34" charset="0"/>
              </a:rPr>
              <a:t>Coordination de la préparation des mesures de défense (Vigipirate) et chargés de la sécurité des systèmes d'information</a:t>
            </a:r>
          </a:p>
        </p:txBody>
      </p:sp>
    </p:spTree>
    <p:extLst>
      <p:ext uri="{BB962C8B-B14F-4D97-AF65-F5344CB8AC3E}">
        <p14:creationId xmlns:p14="http://schemas.microsoft.com/office/powerpoint/2010/main" val="2967139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0524D5-1310-4CA0-B4B4-31C53D3A554B}"/>
              </a:ext>
            </a:extLst>
          </p:cNvPr>
          <p:cNvSpPr>
            <a:spLocks noGrp="1"/>
          </p:cNvSpPr>
          <p:nvPr>
            <p:ph type="title"/>
          </p:nvPr>
        </p:nvSpPr>
        <p:spPr/>
        <p:txBody>
          <a:bodyPr/>
          <a:lstStyle/>
          <a:p>
            <a:r>
              <a:rPr lang="fr-FR" dirty="0"/>
              <a:t>Culture générale : les principaux organismes</a:t>
            </a:r>
          </a:p>
        </p:txBody>
      </p:sp>
      <p:pic>
        <p:nvPicPr>
          <p:cNvPr id="21" name="Picture 2" descr="\\intranet.fr\sgdsn\utilisateurs_mercure\bureaux\chavanne\organisation-cyber.png">
            <a:extLst>
              <a:ext uri="{FF2B5EF4-FFF2-40B4-BE49-F238E27FC236}">
                <a16:creationId xmlns:a16="http://schemas.microsoft.com/office/drawing/2014/main" id="{BA66C8CB-7098-4E9E-A455-40EF27DD8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621" y="2283795"/>
            <a:ext cx="6056757" cy="4020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465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97F34F9-F7CE-4D62-8F8B-2E98B0394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1AEC8AF-1896-43A9-BF10-CE06FD254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199BD9-A6EE-4972-BFB5-2AAE28288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BDE6D6D-847E-4E19-ACF5-71590846C682}"/>
              </a:ext>
            </a:extLst>
          </p:cNvPr>
          <p:cNvSpPr>
            <a:spLocks noGrp="1"/>
          </p:cNvSpPr>
          <p:nvPr>
            <p:ph type="title"/>
          </p:nvPr>
        </p:nvSpPr>
        <p:spPr>
          <a:xfrm>
            <a:off x="1324533" y="1066798"/>
            <a:ext cx="3301255" cy="2668172"/>
          </a:xfrm>
        </p:spPr>
        <p:txBody>
          <a:bodyPr anchor="b">
            <a:normAutofit/>
          </a:bodyPr>
          <a:lstStyle/>
          <a:p>
            <a:pPr algn="ctr"/>
            <a:r>
              <a:rPr lang="fr-FR" dirty="0"/>
              <a:t>Culture générale : les principaux organismes</a:t>
            </a:r>
            <a:endParaRPr lang="fr-FR"/>
          </a:p>
        </p:txBody>
      </p:sp>
      <p:sp>
        <p:nvSpPr>
          <p:cNvPr id="3" name="Espace réservé du contenu 2">
            <a:extLst>
              <a:ext uri="{FF2B5EF4-FFF2-40B4-BE49-F238E27FC236}">
                <a16:creationId xmlns:a16="http://schemas.microsoft.com/office/drawing/2014/main" id="{67E78A24-EA53-4EA9-981C-BEAD8F42F9D3}"/>
              </a:ext>
            </a:extLst>
          </p:cNvPr>
          <p:cNvSpPr>
            <a:spLocks noGrp="1"/>
          </p:cNvSpPr>
          <p:nvPr>
            <p:ph idx="1"/>
          </p:nvPr>
        </p:nvSpPr>
        <p:spPr>
          <a:xfrm>
            <a:off x="5952974" y="1066799"/>
            <a:ext cx="5172227" cy="4696495"/>
          </a:xfrm>
        </p:spPr>
        <p:txBody>
          <a:bodyPr anchor="ctr">
            <a:normAutofit/>
          </a:bodyPr>
          <a:lstStyle/>
          <a:p>
            <a:r>
              <a:rPr lang="fr-FR" b="1" i="1" dirty="0"/>
              <a:t>Directive NIS (Directive Network and Information Security)</a:t>
            </a:r>
          </a:p>
          <a:p>
            <a:endParaRPr lang="fr-FR" b="1" i="1" dirty="0"/>
          </a:p>
          <a:p>
            <a:pPr marL="617220" lvl="1" indent="-342900"/>
            <a:r>
              <a:rPr lang="fr-FR" dirty="0"/>
              <a:t>La Directive NIS est l’équivalent de l’ANSSI, à l’échelle de l’Europe</a:t>
            </a:r>
          </a:p>
          <a:p>
            <a:pPr marL="617220" lvl="1" indent="-342900"/>
            <a:r>
              <a:rPr lang="fr-FR" dirty="0"/>
              <a:t>Elle a pour objectif de décrire une stratégie commune pour l’ensemble des pays Européens en terme de sécurité</a:t>
            </a:r>
          </a:p>
          <a:p>
            <a:pPr marL="617220" lvl="1" indent="-342900"/>
            <a:r>
              <a:rPr lang="fr-FR" dirty="0"/>
              <a:t>Elle défini les méthodes de coopérations entre les différents états</a:t>
            </a:r>
          </a:p>
          <a:p>
            <a:pPr marL="617220" lvl="1" indent="-342900"/>
            <a:endParaRPr lang="fr-FR" dirty="0"/>
          </a:p>
        </p:txBody>
      </p:sp>
      <p:grpSp>
        <p:nvGrpSpPr>
          <p:cNvPr id="33" name="Group 32">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41417" y="4244117"/>
            <a:ext cx="867485" cy="115439"/>
            <a:chOff x="8910933" y="1861308"/>
            <a:chExt cx="867485" cy="115439"/>
          </a:xfrm>
        </p:grpSpPr>
        <p:sp>
          <p:nvSpPr>
            <p:cNvPr id="34" name="Rectangle 33">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86462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7F34F9-F7CE-4D62-8F8B-2E98B0394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AEC8AF-1896-43A9-BF10-CE06FD254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199BD9-A6EE-4972-BFB5-2AAE28288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BDE6D6D-847E-4E19-ACF5-71590846C682}"/>
              </a:ext>
            </a:extLst>
          </p:cNvPr>
          <p:cNvSpPr>
            <a:spLocks noGrp="1"/>
          </p:cNvSpPr>
          <p:nvPr>
            <p:ph type="title"/>
          </p:nvPr>
        </p:nvSpPr>
        <p:spPr>
          <a:xfrm>
            <a:off x="1324533" y="1066798"/>
            <a:ext cx="3301255" cy="2668172"/>
          </a:xfrm>
        </p:spPr>
        <p:txBody>
          <a:bodyPr anchor="b">
            <a:normAutofit/>
          </a:bodyPr>
          <a:lstStyle/>
          <a:p>
            <a:pPr algn="ctr"/>
            <a:r>
              <a:rPr lang="fr-FR" dirty="0"/>
              <a:t>Culture générale : les principaux organismes</a:t>
            </a:r>
          </a:p>
        </p:txBody>
      </p:sp>
      <p:sp>
        <p:nvSpPr>
          <p:cNvPr id="3" name="Espace réservé du contenu 2">
            <a:extLst>
              <a:ext uri="{FF2B5EF4-FFF2-40B4-BE49-F238E27FC236}">
                <a16:creationId xmlns:a16="http://schemas.microsoft.com/office/drawing/2014/main" id="{67E78A24-EA53-4EA9-981C-BEAD8F42F9D3}"/>
              </a:ext>
            </a:extLst>
          </p:cNvPr>
          <p:cNvSpPr>
            <a:spLocks noGrp="1"/>
          </p:cNvSpPr>
          <p:nvPr>
            <p:ph idx="1"/>
          </p:nvPr>
        </p:nvSpPr>
        <p:spPr>
          <a:xfrm>
            <a:off x="5952974" y="1066799"/>
            <a:ext cx="5172227" cy="4696495"/>
          </a:xfrm>
        </p:spPr>
        <p:txBody>
          <a:bodyPr anchor="ctr">
            <a:normAutofit lnSpcReduction="10000"/>
          </a:bodyPr>
          <a:lstStyle/>
          <a:p>
            <a:pPr>
              <a:lnSpc>
                <a:spcPct val="100000"/>
              </a:lnSpc>
            </a:pPr>
            <a:r>
              <a:rPr lang="fr-FR" sz="1600" b="1" i="1" dirty="0"/>
              <a:t>Directive NIS (Directive Network and Information Security)</a:t>
            </a:r>
          </a:p>
          <a:p>
            <a:pPr marL="342900" indent="-342900">
              <a:lnSpc>
                <a:spcPct val="100000"/>
              </a:lnSpc>
              <a:buFont typeface="Arial" panose="020B0604020202020204" pitchFamily="34" charset="0"/>
              <a:buChar char="•"/>
            </a:pPr>
            <a:endParaRPr lang="fr-FR" sz="1500" dirty="0"/>
          </a:p>
          <a:p>
            <a:pPr marL="342900" indent="-342900">
              <a:lnSpc>
                <a:spcPct val="100000"/>
              </a:lnSpc>
              <a:buFont typeface="Arial" panose="020B0604020202020204" pitchFamily="34" charset="0"/>
              <a:buChar char="•"/>
            </a:pPr>
            <a:r>
              <a:rPr lang="fr-FR" sz="1500" dirty="0"/>
              <a:t>La directive NIS définie 4 axes, qui sont ensuite adaptés et complétés par les états membres en fonction de leurs besoins</a:t>
            </a:r>
          </a:p>
          <a:p>
            <a:pPr marL="617220" lvl="1" indent="-342900">
              <a:lnSpc>
                <a:spcPct val="100000"/>
              </a:lnSpc>
            </a:pPr>
            <a:endParaRPr lang="fr-FR" sz="1500" dirty="0"/>
          </a:p>
          <a:p>
            <a:pPr marL="617220" lvl="1" indent="-342900">
              <a:lnSpc>
                <a:spcPct val="100000"/>
              </a:lnSpc>
            </a:pPr>
            <a:r>
              <a:rPr lang="fr-FR" sz="1500" dirty="0"/>
              <a:t>L’établissement d’autorité nationale de réponse aux incidents informatique (CSIT - </a:t>
            </a:r>
            <a:r>
              <a:rPr lang="en-US" sz="1500" dirty="0"/>
              <a:t>computer security incident response team</a:t>
            </a:r>
            <a:r>
              <a:rPr lang="fr-FR" sz="1500" dirty="0"/>
              <a:t>) et de stratégies nationale et terme de cybersécurité</a:t>
            </a:r>
          </a:p>
          <a:p>
            <a:pPr marL="617220" lvl="2" indent="-342900">
              <a:lnSpc>
                <a:spcPct val="100000"/>
              </a:lnSpc>
              <a:buFont typeface="Courier New" panose="02070309020205020404" pitchFamily="49" charset="0"/>
              <a:buChar char="o"/>
            </a:pPr>
            <a:r>
              <a:rPr lang="fr-FR" sz="1500" dirty="0"/>
              <a:t>En France, le principal représentant est le CERT-FR</a:t>
            </a:r>
          </a:p>
          <a:p>
            <a:pPr lvl="2">
              <a:lnSpc>
                <a:spcPct val="100000"/>
              </a:lnSpc>
            </a:pPr>
            <a:endParaRPr lang="fr-FR" sz="1500" dirty="0"/>
          </a:p>
          <a:p>
            <a:pPr marL="617220" lvl="1" indent="-342900">
              <a:lnSpc>
                <a:spcPct val="100000"/>
              </a:lnSpc>
            </a:pPr>
            <a:r>
              <a:rPr lang="fr-FR" sz="1500" dirty="0"/>
              <a:t>L’établissement d’un réseau de CSIT (le CSIT-Network), qui est un groupe de coopération en cybersécurité</a:t>
            </a:r>
          </a:p>
          <a:p>
            <a:pPr marL="617220" lvl="1" indent="-342900">
              <a:lnSpc>
                <a:spcPct val="100000"/>
              </a:lnSpc>
            </a:pPr>
            <a:endParaRPr lang="fr-FR" sz="1500" dirty="0"/>
          </a:p>
          <a:p>
            <a:pPr marL="617220" lvl="1" indent="-342900">
              <a:lnSpc>
                <a:spcPct val="100000"/>
              </a:lnSpc>
            </a:pPr>
            <a:r>
              <a:rPr lang="fr-FR" sz="1500" dirty="0"/>
              <a:t>Le niveau de cybersécurité attendu pour les OSE</a:t>
            </a:r>
          </a:p>
          <a:p>
            <a:pPr marL="617220" lvl="1" indent="-342900">
              <a:lnSpc>
                <a:spcPct val="100000"/>
              </a:lnSpc>
            </a:pPr>
            <a:endParaRPr lang="fr-FR" sz="1500" dirty="0"/>
          </a:p>
          <a:p>
            <a:pPr marL="617220" lvl="1" indent="-342900">
              <a:lnSpc>
                <a:spcPct val="100000"/>
              </a:lnSpc>
            </a:pPr>
            <a:r>
              <a:rPr lang="fr-FR" sz="1500" dirty="0"/>
              <a:t>L’obligation pour les OSE de notifier en cas d’incident impactant la continuité de leurs services essentiels</a:t>
            </a:r>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41417" y="4244117"/>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5006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7F34F9-F7CE-4D62-8F8B-2E98B0394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AEC8AF-1896-43A9-BF10-CE06FD254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199BD9-A6EE-4972-BFB5-2AAE28288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BDE6D6D-847E-4E19-ACF5-71590846C682}"/>
              </a:ext>
            </a:extLst>
          </p:cNvPr>
          <p:cNvSpPr>
            <a:spLocks noGrp="1"/>
          </p:cNvSpPr>
          <p:nvPr>
            <p:ph type="title"/>
          </p:nvPr>
        </p:nvSpPr>
        <p:spPr>
          <a:xfrm>
            <a:off x="1324533" y="1066798"/>
            <a:ext cx="3301255" cy="2668172"/>
          </a:xfrm>
        </p:spPr>
        <p:txBody>
          <a:bodyPr anchor="b">
            <a:normAutofit/>
          </a:bodyPr>
          <a:lstStyle/>
          <a:p>
            <a:pPr algn="ctr"/>
            <a:r>
              <a:rPr lang="fr-FR" dirty="0"/>
              <a:t>Culture générale : les principaux organismes</a:t>
            </a:r>
          </a:p>
        </p:txBody>
      </p:sp>
      <p:sp>
        <p:nvSpPr>
          <p:cNvPr id="3" name="Espace réservé du contenu 2">
            <a:extLst>
              <a:ext uri="{FF2B5EF4-FFF2-40B4-BE49-F238E27FC236}">
                <a16:creationId xmlns:a16="http://schemas.microsoft.com/office/drawing/2014/main" id="{67E78A24-EA53-4EA9-981C-BEAD8F42F9D3}"/>
              </a:ext>
            </a:extLst>
          </p:cNvPr>
          <p:cNvSpPr>
            <a:spLocks noGrp="1"/>
          </p:cNvSpPr>
          <p:nvPr>
            <p:ph idx="1"/>
          </p:nvPr>
        </p:nvSpPr>
        <p:spPr>
          <a:xfrm>
            <a:off x="5952974" y="1066799"/>
            <a:ext cx="5172227" cy="4696495"/>
          </a:xfrm>
        </p:spPr>
        <p:txBody>
          <a:bodyPr anchor="ctr">
            <a:normAutofit/>
          </a:bodyPr>
          <a:lstStyle/>
          <a:p>
            <a:r>
              <a:rPr lang="fr-FR" b="1" i="1" dirty="0"/>
              <a:t>L’ICANN (I</a:t>
            </a:r>
            <a:r>
              <a:rPr lang="en-US" b="1" i="1" dirty="0" err="1"/>
              <a:t>nternet</a:t>
            </a:r>
            <a:r>
              <a:rPr lang="en-US" b="1" i="1" dirty="0"/>
              <a:t> Corporation for Assigned Names and Numbers)</a:t>
            </a:r>
            <a:endParaRPr lang="fr-FR" b="1" i="1" dirty="0"/>
          </a:p>
          <a:p>
            <a:pPr marL="617220" lvl="1" indent="-342900"/>
            <a:endParaRPr lang="fr-FR" dirty="0"/>
          </a:p>
          <a:p>
            <a:pPr marL="617220" lvl="1" indent="-342900"/>
            <a:r>
              <a:rPr lang="fr-FR" dirty="0"/>
              <a:t>L’ICANN est un organisme à but non lucratif, ayant pour principal objectif la gestion des problèmes structurel d’Internet (elle encadre l’attribution de noms de domaines et des adresses IP publiques)</a:t>
            </a:r>
          </a:p>
          <a:p>
            <a:pPr marL="617220" lvl="1" indent="-342900"/>
            <a:endParaRPr lang="fr-FR" dirty="0"/>
          </a:p>
          <a:p>
            <a:pPr marL="617220" lvl="1" indent="-342900"/>
            <a:r>
              <a:rPr lang="fr-FR" dirty="0"/>
              <a:t>L’ICANN a la capacité si elle le souhaite, de suspendre un nom de domaine TLD</a:t>
            </a:r>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41417" y="4244117"/>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724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7F34F9-F7CE-4D62-8F8B-2E98B0394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AEC8AF-1896-43A9-BF10-CE06FD254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199BD9-A6EE-4972-BFB5-2AAE28288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BDE6D6D-847E-4E19-ACF5-71590846C682}"/>
              </a:ext>
            </a:extLst>
          </p:cNvPr>
          <p:cNvSpPr>
            <a:spLocks noGrp="1"/>
          </p:cNvSpPr>
          <p:nvPr>
            <p:ph type="title"/>
          </p:nvPr>
        </p:nvSpPr>
        <p:spPr>
          <a:xfrm>
            <a:off x="1324533" y="1066798"/>
            <a:ext cx="3301255" cy="2668172"/>
          </a:xfrm>
        </p:spPr>
        <p:txBody>
          <a:bodyPr anchor="b">
            <a:normAutofit/>
          </a:bodyPr>
          <a:lstStyle/>
          <a:p>
            <a:pPr algn="ctr"/>
            <a:r>
              <a:rPr lang="fr-FR" dirty="0"/>
              <a:t>Culture générale : les principaux organismes</a:t>
            </a:r>
          </a:p>
        </p:txBody>
      </p:sp>
      <p:sp>
        <p:nvSpPr>
          <p:cNvPr id="3" name="Espace réservé du contenu 2">
            <a:extLst>
              <a:ext uri="{FF2B5EF4-FFF2-40B4-BE49-F238E27FC236}">
                <a16:creationId xmlns:a16="http://schemas.microsoft.com/office/drawing/2014/main" id="{67E78A24-EA53-4EA9-981C-BEAD8F42F9D3}"/>
              </a:ext>
            </a:extLst>
          </p:cNvPr>
          <p:cNvSpPr>
            <a:spLocks noGrp="1"/>
          </p:cNvSpPr>
          <p:nvPr>
            <p:ph idx="1"/>
          </p:nvPr>
        </p:nvSpPr>
        <p:spPr>
          <a:xfrm>
            <a:off x="5952974" y="1066799"/>
            <a:ext cx="5172227" cy="4696495"/>
          </a:xfrm>
        </p:spPr>
        <p:txBody>
          <a:bodyPr anchor="ctr">
            <a:normAutofit/>
          </a:bodyPr>
          <a:lstStyle/>
          <a:p>
            <a:r>
              <a:rPr lang="fr-FR" b="1" i="1" dirty="0"/>
              <a:t>Dans votre entreprise : </a:t>
            </a:r>
          </a:p>
          <a:p>
            <a:pPr marL="617220" lvl="1" indent="-342900"/>
            <a:endParaRPr lang="fr-FR" dirty="0"/>
          </a:p>
          <a:p>
            <a:pPr marL="617220" lvl="1" indent="-342900"/>
            <a:r>
              <a:rPr lang="fr-FR" dirty="0"/>
              <a:t>En règle générale, le RSSI (Responsable de la Sécurité des Systèmes d’Informations) est le référent en terme de sécurité dans l’entreprise. </a:t>
            </a:r>
          </a:p>
          <a:p>
            <a:pPr marL="891540" lvl="3" indent="-342900"/>
            <a:r>
              <a:rPr lang="fr-FR" dirty="0"/>
              <a:t>Il est à la base des décisions et des stratégies en sécurité de l’entreprise</a:t>
            </a:r>
          </a:p>
          <a:p>
            <a:pPr marL="891540" lvl="3" indent="-342900"/>
            <a:r>
              <a:rPr lang="fr-FR" dirty="0"/>
              <a:t>Il est le principal garant des chartes informatiques et de leurs bonnes compréhensions par l’ensemble des collaborateurs de l’entreprise</a:t>
            </a:r>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41417" y="4244117"/>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9064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EC93B076-D727-46F5-8E87-8DD12A1F75A7}"/>
              </a:ext>
            </a:extLst>
          </p:cNvPr>
          <p:cNvSpPr>
            <a:spLocks noGrp="1"/>
          </p:cNvSpPr>
          <p:nvPr>
            <p:ph type="ctrTitle"/>
          </p:nvPr>
        </p:nvSpPr>
        <p:spPr>
          <a:xfrm>
            <a:off x="2428461" y="1230924"/>
            <a:ext cx="7335079" cy="1969476"/>
          </a:xfrm>
        </p:spPr>
        <p:txBody>
          <a:bodyPr>
            <a:normAutofit/>
          </a:bodyPr>
          <a:lstStyle/>
          <a:p>
            <a:pPr>
              <a:lnSpc>
                <a:spcPct val="100000"/>
              </a:lnSpc>
            </a:pPr>
            <a:r>
              <a:rPr lang="fr-FR" sz="4000"/>
              <a:t>Définition d’une attaque informatique</a:t>
            </a:r>
          </a:p>
        </p:txBody>
      </p:sp>
      <p:sp>
        <p:nvSpPr>
          <p:cNvPr id="5" name="Sous-titre 4">
            <a:extLst>
              <a:ext uri="{FF2B5EF4-FFF2-40B4-BE49-F238E27FC236}">
                <a16:creationId xmlns:a16="http://schemas.microsoft.com/office/drawing/2014/main" id="{EEA43F02-6872-4170-A992-C0B5F68542F1}"/>
              </a:ext>
            </a:extLst>
          </p:cNvPr>
          <p:cNvSpPr>
            <a:spLocks noGrp="1"/>
          </p:cNvSpPr>
          <p:nvPr>
            <p:ph type="subTitle" idx="1"/>
          </p:nvPr>
        </p:nvSpPr>
        <p:spPr>
          <a:xfrm>
            <a:off x="2024881" y="4736387"/>
            <a:ext cx="8142238" cy="1160981"/>
          </a:xfrm>
        </p:spPr>
        <p:txBody>
          <a:bodyPr anchor="t">
            <a:normAutofit/>
          </a:bodyPr>
          <a:lstStyle/>
          <a:p>
            <a:endParaRPr lang="fr-FR"/>
          </a:p>
        </p:txBody>
      </p:sp>
      <p:grpSp>
        <p:nvGrpSpPr>
          <p:cNvPr id="14" name="Group 13">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9173"/>
            <a:ext cx="867485" cy="115439"/>
            <a:chOff x="8910933" y="1861308"/>
            <a:chExt cx="867485" cy="115439"/>
          </a:xfrm>
        </p:grpSpPr>
        <p:sp>
          <p:nvSpPr>
            <p:cNvPr id="15" name="Rectangle 14">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6" name="Straight Connector 15">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652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F4F151-DB98-4436-95E3-7F66DF447253}"/>
              </a:ext>
            </a:extLst>
          </p:cNvPr>
          <p:cNvSpPr>
            <a:spLocks noGrp="1"/>
          </p:cNvSpPr>
          <p:nvPr>
            <p:ph type="title"/>
          </p:nvPr>
        </p:nvSpPr>
        <p:spPr/>
        <p:txBody>
          <a:bodyPr/>
          <a:lstStyle/>
          <a:p>
            <a:r>
              <a:rPr lang="fr-FR" dirty="0"/>
              <a:t>Qu’est-ce que attaque informatique ?</a:t>
            </a:r>
          </a:p>
        </p:txBody>
      </p:sp>
      <p:sp>
        <p:nvSpPr>
          <p:cNvPr id="3" name="Espace réservé du contenu 2">
            <a:extLst>
              <a:ext uri="{FF2B5EF4-FFF2-40B4-BE49-F238E27FC236}">
                <a16:creationId xmlns:a16="http://schemas.microsoft.com/office/drawing/2014/main" id="{1C80B799-EA34-4895-8C78-C7BA3AD680C8}"/>
              </a:ext>
            </a:extLst>
          </p:cNvPr>
          <p:cNvSpPr>
            <a:spLocks noGrp="1"/>
          </p:cNvSpPr>
          <p:nvPr>
            <p:ph idx="1"/>
          </p:nvPr>
        </p:nvSpPr>
        <p:spPr/>
        <p:txBody>
          <a:bodyPr>
            <a:normAutofit fontScale="77500" lnSpcReduction="20000"/>
          </a:bodyPr>
          <a:lstStyle/>
          <a:p>
            <a:pPr marL="342900" indent="-342900">
              <a:buFont typeface="Arial" panose="020B0604020202020204" pitchFamily="34" charset="0"/>
              <a:buChar char="•"/>
            </a:pPr>
            <a:r>
              <a:rPr lang="fr-FR" dirty="0"/>
              <a:t>Une attaque informatique est une atteinte à un système informatique dans un but malveillant</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r>
              <a:rPr lang="fr-FR" dirty="0"/>
              <a:t>On définit généralement 4 principaux risques :</a:t>
            </a:r>
          </a:p>
          <a:p>
            <a:pPr marL="617220" lvl="1" indent="-342900"/>
            <a:r>
              <a:rPr lang="fr-FR" dirty="0"/>
              <a:t>La cybercriminalité : ces attaques ont pour objectif de réaliser généralement une extorsion auprès des entreprises victimes</a:t>
            </a:r>
          </a:p>
          <a:p>
            <a:pPr marL="617220" lvl="2" indent="-342900"/>
            <a:r>
              <a:rPr lang="fr-FR" dirty="0"/>
              <a:t>	Les dernières grandes modes : chiffrement de données avec ransomware, mise en panne de services informatiques…</a:t>
            </a:r>
          </a:p>
          <a:p>
            <a:pPr marL="617220" lvl="1" indent="-342900"/>
            <a:endParaRPr lang="fr-FR" dirty="0"/>
          </a:p>
          <a:p>
            <a:pPr marL="617220" lvl="1" indent="-342900"/>
            <a:r>
              <a:rPr lang="fr-FR" dirty="0"/>
              <a:t>L’atteinte à l’image : ces attaques sont généralement publiées sur Internet (réseaux sociaux) afin de ternir l’image d’une entreprise afin de remettre en cause son image de marque</a:t>
            </a:r>
          </a:p>
          <a:p>
            <a:pPr marL="617220" lvl="2" indent="-342900"/>
            <a:r>
              <a:rPr lang="fr-FR" dirty="0"/>
              <a:t>	Cette atteinte peut prendre la forme d’exfiltration de données, de modification de contenu d’un site internet (on parle de défacement)</a:t>
            </a:r>
          </a:p>
          <a:p>
            <a:pPr marL="617220" lvl="1" indent="-342900"/>
            <a:endParaRPr lang="fr-FR" dirty="0"/>
          </a:p>
          <a:p>
            <a:pPr marL="617220" lvl="1" indent="-342900"/>
            <a:r>
              <a:rPr lang="fr-FR" dirty="0"/>
              <a:t>L’espionnage : l’objectif ici est de maintenir un accès dans une entreprise sur le long terme, afin de pouvoir sortir des données financières et stratégiques. </a:t>
            </a:r>
          </a:p>
          <a:p>
            <a:pPr marL="617220" lvl="2" indent="-342900"/>
            <a:r>
              <a:rPr lang="fr-FR" dirty="0"/>
              <a:t>	Se rendre compte d’un accès ouvert peut mettre des années</a:t>
            </a:r>
          </a:p>
          <a:p>
            <a:pPr marL="617220" lvl="1" indent="-342900"/>
            <a:endParaRPr lang="fr-FR" dirty="0"/>
          </a:p>
          <a:p>
            <a:pPr marL="617220" lvl="1" indent="-342900"/>
            <a:r>
              <a:rPr lang="fr-FR" dirty="0"/>
              <a:t>Le sabotage : l’objectif est de rendre inopérant un fonctionnement d’une organisation.</a:t>
            </a:r>
          </a:p>
        </p:txBody>
      </p:sp>
    </p:spTree>
    <p:extLst>
      <p:ext uri="{BB962C8B-B14F-4D97-AF65-F5344CB8AC3E}">
        <p14:creationId xmlns:p14="http://schemas.microsoft.com/office/powerpoint/2010/main" val="3432402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7F34F9-F7CE-4D62-8F8B-2E98B0394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AEC8AF-1896-43A9-BF10-CE06FD254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199BD9-A6EE-4972-BFB5-2AAE28288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0F4F151-DB98-4436-95E3-7F66DF447253}"/>
              </a:ext>
            </a:extLst>
          </p:cNvPr>
          <p:cNvSpPr>
            <a:spLocks noGrp="1"/>
          </p:cNvSpPr>
          <p:nvPr>
            <p:ph type="title"/>
          </p:nvPr>
        </p:nvSpPr>
        <p:spPr>
          <a:xfrm>
            <a:off x="1324533" y="1066798"/>
            <a:ext cx="3301255" cy="2668172"/>
          </a:xfrm>
        </p:spPr>
        <p:txBody>
          <a:bodyPr anchor="b">
            <a:normAutofit/>
          </a:bodyPr>
          <a:lstStyle/>
          <a:p>
            <a:pPr algn="ctr"/>
            <a:r>
              <a:rPr lang="fr-FR" dirty="0"/>
              <a:t>Quels sont les risques d’une attaque informatique ?</a:t>
            </a:r>
            <a:endParaRPr lang="fr-FR"/>
          </a:p>
        </p:txBody>
      </p:sp>
      <p:sp>
        <p:nvSpPr>
          <p:cNvPr id="3" name="Espace réservé du contenu 2">
            <a:extLst>
              <a:ext uri="{FF2B5EF4-FFF2-40B4-BE49-F238E27FC236}">
                <a16:creationId xmlns:a16="http://schemas.microsoft.com/office/drawing/2014/main" id="{1C80B799-EA34-4895-8C78-C7BA3AD680C8}"/>
              </a:ext>
            </a:extLst>
          </p:cNvPr>
          <p:cNvSpPr>
            <a:spLocks noGrp="1"/>
          </p:cNvSpPr>
          <p:nvPr>
            <p:ph idx="1"/>
          </p:nvPr>
        </p:nvSpPr>
        <p:spPr>
          <a:xfrm>
            <a:off x="5952974" y="1066799"/>
            <a:ext cx="5172227" cy="4696495"/>
          </a:xfrm>
        </p:spPr>
        <p:txBody>
          <a:bodyPr anchor="ctr">
            <a:normAutofit/>
          </a:bodyPr>
          <a:lstStyle/>
          <a:p>
            <a:pPr marL="342900" indent="-342900">
              <a:buFont typeface="Arial" panose="020B0604020202020204" pitchFamily="34" charset="0"/>
              <a:buChar char="•"/>
            </a:pPr>
            <a:r>
              <a:rPr lang="fr-FR" sz="1700"/>
              <a:t>Une attaque informatique peut :</a:t>
            </a:r>
          </a:p>
          <a:p>
            <a:pPr marL="342900" indent="-342900">
              <a:buFont typeface="Arial" panose="020B0604020202020204" pitchFamily="34" charset="0"/>
              <a:buChar char="•"/>
            </a:pPr>
            <a:endParaRPr lang="fr-FR" sz="1700"/>
          </a:p>
          <a:p>
            <a:pPr marL="617220" lvl="1" indent="-342900"/>
            <a:r>
              <a:rPr lang="fr-FR" sz="1700"/>
              <a:t>Ternir une image d’entreprise</a:t>
            </a:r>
          </a:p>
          <a:p>
            <a:pPr marL="617220" lvl="1" indent="-342900"/>
            <a:endParaRPr lang="fr-FR" sz="1700"/>
          </a:p>
          <a:p>
            <a:pPr marL="617220" lvl="1" indent="-342900"/>
            <a:r>
              <a:rPr lang="fr-FR" sz="1700"/>
              <a:t>Réduire le niveau de disponibilité d’un service</a:t>
            </a:r>
          </a:p>
          <a:p>
            <a:pPr marL="617220" lvl="1" indent="-342900"/>
            <a:endParaRPr lang="fr-FR" sz="1700"/>
          </a:p>
          <a:p>
            <a:pPr marL="617220" lvl="1" indent="-342900"/>
            <a:r>
              <a:rPr lang="fr-FR" sz="1700"/>
              <a:t>Pertes financières (soit lié à une indisponibilité, soit lié à une fuite de données)</a:t>
            </a:r>
          </a:p>
          <a:p>
            <a:pPr marL="617220" lvl="1" indent="-342900"/>
            <a:endParaRPr lang="fr-FR" sz="1700"/>
          </a:p>
          <a:p>
            <a:pPr marL="342900" indent="-342900">
              <a:buFont typeface="Arial" panose="020B0604020202020204" pitchFamily="34" charset="0"/>
              <a:buChar char="•"/>
            </a:pPr>
            <a:r>
              <a:rPr lang="fr-FR" sz="1700"/>
              <a:t>De manière générale, une attaque informatique provoque une crise au sein d’une entreprise (répercussion juridique, financière, remise en cause du système informatique…)</a:t>
            </a:r>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41417" y="4244117"/>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3191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2202C8-B397-428D-AC25-2EF517B51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A3E7B76-556E-4877-8AE1-D504D5716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914880-6797-4F24-9304-B3F24AD55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0F4F151-DB98-4436-95E3-7F66DF447253}"/>
              </a:ext>
            </a:extLst>
          </p:cNvPr>
          <p:cNvSpPr>
            <a:spLocks noGrp="1"/>
          </p:cNvSpPr>
          <p:nvPr>
            <p:ph type="title"/>
          </p:nvPr>
        </p:nvSpPr>
        <p:spPr>
          <a:xfrm>
            <a:off x="1324533" y="1424025"/>
            <a:ext cx="3620622" cy="3997061"/>
          </a:xfrm>
        </p:spPr>
        <p:txBody>
          <a:bodyPr anchor="ctr">
            <a:normAutofit/>
          </a:bodyPr>
          <a:lstStyle/>
          <a:p>
            <a:pPr algn="ctr"/>
            <a:r>
              <a:rPr lang="fr-FR" dirty="0"/>
              <a:t>Quels sont les profils des attaquants ?</a:t>
            </a:r>
            <a:endParaRPr lang="fr-FR"/>
          </a:p>
        </p:txBody>
      </p:sp>
      <p:sp>
        <p:nvSpPr>
          <p:cNvPr id="3" name="Espace réservé du contenu 2">
            <a:extLst>
              <a:ext uri="{FF2B5EF4-FFF2-40B4-BE49-F238E27FC236}">
                <a16:creationId xmlns:a16="http://schemas.microsoft.com/office/drawing/2014/main" id="{1C80B799-EA34-4895-8C78-C7BA3AD680C8}"/>
              </a:ext>
            </a:extLst>
          </p:cNvPr>
          <p:cNvSpPr>
            <a:spLocks noGrp="1"/>
          </p:cNvSpPr>
          <p:nvPr>
            <p:ph idx="1"/>
          </p:nvPr>
        </p:nvSpPr>
        <p:spPr>
          <a:xfrm>
            <a:off x="6379089" y="1428752"/>
            <a:ext cx="4471861" cy="3992334"/>
          </a:xfrm>
        </p:spPr>
        <p:txBody>
          <a:bodyPr anchor="ctr">
            <a:normAutofit/>
          </a:bodyPr>
          <a:lstStyle/>
          <a:p>
            <a:pPr marL="342900" indent="-342900">
              <a:buFont typeface="Arial" panose="020B0604020202020204" pitchFamily="34" charset="0"/>
              <a:buChar char="•"/>
            </a:pPr>
            <a:r>
              <a:rPr lang="fr-FR" dirty="0"/>
              <a:t>Pirate isolé : vengeance, défit, amusement, démonstration de compétence</a:t>
            </a:r>
          </a:p>
          <a:p>
            <a:pPr marL="342900" indent="-342900" algn="ctr">
              <a:buFont typeface="Arial" panose="020B0604020202020204" pitchFamily="34" charset="0"/>
              <a:buChar char="•"/>
            </a:pPr>
            <a:endParaRPr lang="fr-FR" dirty="0"/>
          </a:p>
          <a:p>
            <a:pPr marL="342900" indent="-342900">
              <a:buFont typeface="Arial" panose="020B0604020202020204" pitchFamily="34" charset="0"/>
              <a:buChar char="•"/>
            </a:pPr>
            <a:r>
              <a:rPr lang="fr-FR" dirty="0"/>
              <a:t>Pirates organisés : revendication </a:t>
            </a:r>
            <a:r>
              <a:rPr lang="fr-FR" i="1" dirty="0"/>
              <a:t>(exemple : Anonymous)</a:t>
            </a:r>
            <a:r>
              <a:rPr lang="fr-FR" dirty="0"/>
              <a:t>, organisations criminelles </a:t>
            </a:r>
            <a:r>
              <a:rPr lang="fr-FR" i="1" dirty="0"/>
              <a:t>(exemple : Lazarus)</a:t>
            </a:r>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72872" y="1009080"/>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09F283B3-7C72-4859-9EF2-3543A2205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72872" y="5849932"/>
            <a:ext cx="867485" cy="115439"/>
            <a:chOff x="8910933" y="1861308"/>
            <a:chExt cx="867485" cy="115439"/>
          </a:xfrm>
        </p:grpSpPr>
        <p:sp>
          <p:nvSpPr>
            <p:cNvPr id="20" name="Rectangle 19">
              <a:extLst>
                <a:ext uri="{FF2B5EF4-FFF2-40B4-BE49-F238E27FC236}">
                  <a16:creationId xmlns:a16="http://schemas.microsoft.com/office/drawing/2014/main" id="{FC9F1BD9-B917-427D-9E9E-300B279692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E98A5ECD-E996-4A12-892C-E694B26F39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F56FD4-A991-488F-9730-F2CDF9134D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0018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602732B-16D7-4807-ACF0-E2F78C02B9D5}"/>
              </a:ext>
            </a:extLst>
          </p:cNvPr>
          <p:cNvSpPr>
            <a:spLocks noGrp="1"/>
          </p:cNvSpPr>
          <p:nvPr>
            <p:ph type="ctrTitle"/>
          </p:nvPr>
        </p:nvSpPr>
        <p:spPr/>
        <p:txBody>
          <a:bodyPr/>
          <a:lstStyle/>
          <a:p>
            <a:r>
              <a:rPr lang="fr-FR" dirty="0"/>
              <a:t>Rapide rappel des menaces</a:t>
            </a:r>
          </a:p>
        </p:txBody>
      </p:sp>
      <p:sp>
        <p:nvSpPr>
          <p:cNvPr id="5" name="Sous-titre 4">
            <a:extLst>
              <a:ext uri="{FF2B5EF4-FFF2-40B4-BE49-F238E27FC236}">
                <a16:creationId xmlns:a16="http://schemas.microsoft.com/office/drawing/2014/main" id="{673EA057-4D9F-424D-86F8-DF7EF0D2148C}"/>
              </a:ext>
            </a:extLst>
          </p:cNvPr>
          <p:cNvSpPr>
            <a:spLocks noGrp="1"/>
          </p:cNvSpPr>
          <p:nvPr>
            <p:ph type="subTitle" idx="1"/>
          </p:nvPr>
        </p:nvSpPr>
        <p:spPr/>
        <p:txBody>
          <a:bodyPr/>
          <a:lstStyle/>
          <a:p>
            <a:r>
              <a:rPr lang="fr-FR" dirty="0"/>
              <a:t>Rapide revue sur le système d’information</a:t>
            </a:r>
          </a:p>
        </p:txBody>
      </p:sp>
    </p:spTree>
    <p:extLst>
      <p:ext uri="{BB962C8B-B14F-4D97-AF65-F5344CB8AC3E}">
        <p14:creationId xmlns:p14="http://schemas.microsoft.com/office/powerpoint/2010/main" val="27555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6EF950-CB15-41E5-AFA5-649F783523B0}"/>
              </a:ext>
            </a:extLst>
          </p:cNvPr>
          <p:cNvSpPr>
            <a:spLocks noGrp="1"/>
          </p:cNvSpPr>
          <p:nvPr>
            <p:ph type="title"/>
          </p:nvPr>
        </p:nvSpPr>
        <p:spPr/>
        <p:txBody>
          <a:bodyPr/>
          <a:lstStyle/>
          <a:p>
            <a:r>
              <a:rPr lang="fr-FR" dirty="0"/>
              <a:t>Attaque de masse contre attaque isolée</a:t>
            </a:r>
          </a:p>
        </p:txBody>
      </p:sp>
      <p:sp>
        <p:nvSpPr>
          <p:cNvPr id="3" name="Espace réservé du contenu 2">
            <a:extLst>
              <a:ext uri="{FF2B5EF4-FFF2-40B4-BE49-F238E27FC236}">
                <a16:creationId xmlns:a16="http://schemas.microsoft.com/office/drawing/2014/main" id="{AAE78412-C32E-439C-98A0-BF2011328225}"/>
              </a:ext>
            </a:extLst>
          </p:cNvPr>
          <p:cNvSpPr>
            <a:spLocks noGrp="1"/>
          </p:cNvSpPr>
          <p:nvPr>
            <p:ph idx="1"/>
          </p:nvPr>
        </p:nvSpPr>
        <p:spPr/>
        <p:txBody>
          <a:bodyPr/>
          <a:lstStyle/>
          <a:p>
            <a:pPr marL="342900" indent="-342900">
              <a:buFont typeface="Arial" panose="020B0604020202020204" pitchFamily="34" charset="0"/>
              <a:buChar char="•"/>
            </a:pPr>
            <a:r>
              <a:rPr lang="fr-FR" dirty="0"/>
              <a:t>De manière générale, deux modes d’attaques sont à comparer </a:t>
            </a:r>
          </a:p>
          <a:p>
            <a:pPr marL="342900" indent="-342900">
              <a:buFont typeface="Arial" panose="020B0604020202020204" pitchFamily="34" charset="0"/>
              <a:buChar char="•"/>
            </a:pPr>
            <a:endParaRPr lang="fr-FR" dirty="0"/>
          </a:p>
          <a:p>
            <a:pPr marL="617220" lvl="1" indent="-342900"/>
            <a:r>
              <a:rPr lang="fr-FR" dirty="0"/>
              <a:t>Les attaques de masses, ayant pour objectif de prendre le contrôle (ou d’attaquer) d’un nombre important d’appareils à travers Internet (machines exposées non sécurisées, IOT avec mots de passes par défaut…)</a:t>
            </a:r>
          </a:p>
          <a:p>
            <a:pPr marL="617220" lvl="1" indent="-342900"/>
            <a:r>
              <a:rPr lang="fr-FR" dirty="0"/>
              <a:t>Une attaque de masse constitue un réseau de machine appelé BOTNET afin d’attaquer une cible précise.</a:t>
            </a:r>
          </a:p>
          <a:p>
            <a:pPr marL="617220" lvl="1" indent="-342900"/>
            <a:r>
              <a:rPr lang="fr-FR" dirty="0"/>
              <a:t>Exemple d’attaque de masse : DDOS (Distributed Denial of Service)</a:t>
            </a:r>
            <a:br>
              <a:rPr lang="fr-FR" dirty="0"/>
            </a:br>
            <a:r>
              <a:rPr lang="fr-FR" dirty="0"/>
              <a:t>La plus grande enregistrée a employée 145 000 objets connectés ayant atteint un total de 1TB/s</a:t>
            </a:r>
          </a:p>
          <a:p>
            <a:pPr marL="617220" lvl="1" indent="-342900"/>
            <a:endParaRPr lang="fr-FR" dirty="0"/>
          </a:p>
        </p:txBody>
      </p:sp>
    </p:spTree>
    <p:extLst>
      <p:ext uri="{BB962C8B-B14F-4D97-AF65-F5344CB8AC3E}">
        <p14:creationId xmlns:p14="http://schemas.microsoft.com/office/powerpoint/2010/main" val="2992629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6EF950-CB15-41E5-AFA5-649F783523B0}"/>
              </a:ext>
            </a:extLst>
          </p:cNvPr>
          <p:cNvSpPr>
            <a:spLocks noGrp="1"/>
          </p:cNvSpPr>
          <p:nvPr>
            <p:ph type="title"/>
          </p:nvPr>
        </p:nvSpPr>
        <p:spPr/>
        <p:txBody>
          <a:bodyPr/>
          <a:lstStyle/>
          <a:p>
            <a:r>
              <a:rPr lang="fr-FR" dirty="0"/>
              <a:t>Attaque de masse contre attaque isolée</a:t>
            </a:r>
          </a:p>
        </p:txBody>
      </p:sp>
      <p:sp>
        <p:nvSpPr>
          <p:cNvPr id="3" name="Espace réservé du contenu 2">
            <a:extLst>
              <a:ext uri="{FF2B5EF4-FFF2-40B4-BE49-F238E27FC236}">
                <a16:creationId xmlns:a16="http://schemas.microsoft.com/office/drawing/2014/main" id="{AAE78412-C32E-439C-98A0-BF2011328225}"/>
              </a:ext>
            </a:extLst>
          </p:cNvPr>
          <p:cNvSpPr>
            <a:spLocks noGrp="1"/>
          </p:cNvSpPr>
          <p:nvPr>
            <p:ph idx="1"/>
          </p:nvPr>
        </p:nvSpPr>
        <p:spPr/>
        <p:txBody>
          <a:bodyPr/>
          <a:lstStyle/>
          <a:p>
            <a:pPr marL="342900" indent="-342900">
              <a:buFont typeface="Arial" panose="020B0604020202020204" pitchFamily="34" charset="0"/>
              <a:buChar char="•"/>
            </a:pPr>
            <a:r>
              <a:rPr lang="fr-FR" dirty="0"/>
              <a:t>Un autre mode d’attaque de masse : réaliser une attaque large afin d’obtenir au moins un résultat.</a:t>
            </a:r>
          </a:p>
          <a:p>
            <a:pPr marL="342900" indent="-342900">
              <a:buFont typeface="Arial" panose="020B0604020202020204" pitchFamily="34" charset="0"/>
              <a:buChar char="•"/>
            </a:pPr>
            <a:r>
              <a:rPr lang="fr-FR" dirty="0"/>
              <a:t>Exemple : envoyer un mail à l’ensemble des employés d’une entreprise avec un ransomware afin de rendre inopérante des données.</a:t>
            </a:r>
          </a:p>
          <a:p>
            <a:pPr marL="617220" lvl="1" indent="-342900"/>
            <a:r>
              <a:rPr lang="fr-FR" dirty="0"/>
              <a:t>Les recommandations génériques afin de se prémunir contre ce type d’attaque :</a:t>
            </a:r>
          </a:p>
          <a:p>
            <a:pPr marL="617220" lvl="2" indent="-342900"/>
            <a:r>
              <a:rPr lang="fr-FR" dirty="0"/>
              <a:t>	- Disposer d’une plateforme antispam et antiviral au niveau messagerie</a:t>
            </a:r>
          </a:p>
          <a:p>
            <a:pPr marL="617220" lvl="2" indent="-342900"/>
            <a:r>
              <a:rPr lang="fr-FR" dirty="0"/>
              <a:t>      - </a:t>
            </a:r>
            <a:r>
              <a:rPr lang="fr-FR" dirty="0" err="1"/>
              <a:t>Evangeliser</a:t>
            </a:r>
            <a:r>
              <a:rPr lang="fr-FR" dirty="0"/>
              <a:t> les utilisateurs sur les bonnes pratiques (ne pas ouvrir de messages d’expéditeurs inconnus, surtout les pièces jointes)</a:t>
            </a:r>
          </a:p>
          <a:p>
            <a:pPr marL="617220" lvl="2" indent="-342900"/>
            <a:r>
              <a:rPr lang="fr-FR" dirty="0"/>
              <a:t>      - Ne pas réaliser de téléchargement sur des sites non vérifiés</a:t>
            </a:r>
          </a:p>
          <a:p>
            <a:pPr marL="617220" lvl="2" indent="-342900"/>
            <a:r>
              <a:rPr lang="fr-FR" dirty="0"/>
              <a:t>      - Disposer d’un antivirus avec scan temps réels</a:t>
            </a:r>
          </a:p>
        </p:txBody>
      </p:sp>
    </p:spTree>
    <p:extLst>
      <p:ext uri="{BB962C8B-B14F-4D97-AF65-F5344CB8AC3E}">
        <p14:creationId xmlns:p14="http://schemas.microsoft.com/office/powerpoint/2010/main" val="2386586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06EF950-CB15-41E5-AFA5-649F783523B0}"/>
              </a:ext>
            </a:extLst>
          </p:cNvPr>
          <p:cNvSpPr>
            <a:spLocks noGrp="1"/>
          </p:cNvSpPr>
          <p:nvPr>
            <p:ph type="title"/>
          </p:nvPr>
        </p:nvSpPr>
        <p:spPr>
          <a:xfrm>
            <a:off x="1028701" y="963919"/>
            <a:ext cx="10134600" cy="1036994"/>
          </a:xfrm>
        </p:spPr>
        <p:txBody>
          <a:bodyPr anchor="b">
            <a:normAutofit/>
          </a:bodyPr>
          <a:lstStyle/>
          <a:p>
            <a:pPr algn="ctr"/>
            <a:r>
              <a:rPr lang="fr-FR" dirty="0"/>
              <a:t>Attaque de masse contre attaque isolée</a:t>
            </a:r>
          </a:p>
        </p:txBody>
      </p:sp>
      <p:grpSp>
        <p:nvGrpSpPr>
          <p:cNvPr id="15"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6"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Espace réservé du contenu 2">
            <a:extLst>
              <a:ext uri="{FF2B5EF4-FFF2-40B4-BE49-F238E27FC236}">
                <a16:creationId xmlns:a16="http://schemas.microsoft.com/office/drawing/2014/main" id="{9C99CC1A-9CDB-A968-01B3-807B62426FE5}"/>
              </a:ext>
            </a:extLst>
          </p:cNvPr>
          <p:cNvGraphicFramePr>
            <a:graphicFrameLocks noGrp="1"/>
          </p:cNvGraphicFramePr>
          <p:nvPr>
            <p:ph idx="1"/>
            <p:extLst>
              <p:ext uri="{D42A27DB-BD31-4B8C-83A1-F6EECF244321}">
                <p14:modId xmlns:p14="http://schemas.microsoft.com/office/powerpoint/2010/main" val="354098810"/>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81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09A7DD-9A6D-4162-B35E-1DECD68B4B34}"/>
              </a:ext>
            </a:extLst>
          </p:cNvPr>
          <p:cNvSpPr>
            <a:spLocks noGrp="1"/>
          </p:cNvSpPr>
          <p:nvPr>
            <p:ph type="title"/>
          </p:nvPr>
        </p:nvSpPr>
        <p:spPr/>
        <p:txBody>
          <a:bodyPr/>
          <a:lstStyle/>
          <a:p>
            <a:r>
              <a:rPr lang="fr-FR" dirty="0"/>
              <a:t>Cinématique d’une attaque avancée</a:t>
            </a:r>
          </a:p>
        </p:txBody>
      </p:sp>
      <p:pic>
        <p:nvPicPr>
          <p:cNvPr id="5" name="Espace réservé du contenu 6">
            <a:extLst>
              <a:ext uri="{FF2B5EF4-FFF2-40B4-BE49-F238E27FC236}">
                <a16:creationId xmlns:a16="http://schemas.microsoft.com/office/drawing/2014/main" id="{AD5FB40B-29C7-4117-84C6-BA3A273EDD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96577" y="2012389"/>
            <a:ext cx="6683753" cy="4608512"/>
          </a:xfrm>
          <a:prstGeom prst="rect">
            <a:avLst/>
          </a:prstGeom>
        </p:spPr>
      </p:pic>
    </p:spTree>
    <p:extLst>
      <p:ext uri="{BB962C8B-B14F-4D97-AF65-F5344CB8AC3E}">
        <p14:creationId xmlns:p14="http://schemas.microsoft.com/office/powerpoint/2010/main" val="12174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09A7DD-9A6D-4162-B35E-1DECD68B4B34}"/>
              </a:ext>
            </a:extLst>
          </p:cNvPr>
          <p:cNvSpPr>
            <a:spLocks noGrp="1"/>
          </p:cNvSpPr>
          <p:nvPr>
            <p:ph type="title"/>
          </p:nvPr>
        </p:nvSpPr>
        <p:spPr/>
        <p:txBody>
          <a:bodyPr/>
          <a:lstStyle/>
          <a:p>
            <a:r>
              <a:rPr lang="fr-FR" dirty="0"/>
              <a:t>Cinématique d’une attaque avancée</a:t>
            </a:r>
          </a:p>
        </p:txBody>
      </p:sp>
      <p:pic>
        <p:nvPicPr>
          <p:cNvPr id="4" name="Espace réservé du contenu 11">
            <a:extLst>
              <a:ext uri="{FF2B5EF4-FFF2-40B4-BE49-F238E27FC236}">
                <a16:creationId xmlns:a16="http://schemas.microsoft.com/office/drawing/2014/main" id="{2CD736A9-AE26-40CD-BF47-6E56338F9B5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14864" y="2126241"/>
            <a:ext cx="6802944" cy="4608512"/>
          </a:xfrm>
        </p:spPr>
      </p:pic>
    </p:spTree>
    <p:extLst>
      <p:ext uri="{BB962C8B-B14F-4D97-AF65-F5344CB8AC3E}">
        <p14:creationId xmlns:p14="http://schemas.microsoft.com/office/powerpoint/2010/main" val="1994920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A20480-C983-4432-9B4B-E3CD7EE6D48D}"/>
              </a:ext>
            </a:extLst>
          </p:cNvPr>
          <p:cNvSpPr>
            <a:spLocks noGrp="1"/>
          </p:cNvSpPr>
          <p:nvPr>
            <p:ph type="title"/>
          </p:nvPr>
        </p:nvSpPr>
        <p:spPr/>
        <p:txBody>
          <a:bodyPr/>
          <a:lstStyle/>
          <a:p>
            <a:r>
              <a:rPr lang="fr-FR" dirty="0"/>
              <a:t>Cinématique d’une attaque avancée</a:t>
            </a:r>
          </a:p>
        </p:txBody>
      </p:sp>
      <p:pic>
        <p:nvPicPr>
          <p:cNvPr id="4" name="Espace réservé du contenu 11">
            <a:extLst>
              <a:ext uri="{FF2B5EF4-FFF2-40B4-BE49-F238E27FC236}">
                <a16:creationId xmlns:a16="http://schemas.microsoft.com/office/drawing/2014/main" id="{E7764F65-E90A-4E84-A60E-5BB2CF5D487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74398" y="2126240"/>
            <a:ext cx="8024203" cy="4608512"/>
          </a:xfrm>
        </p:spPr>
      </p:pic>
    </p:spTree>
    <p:extLst>
      <p:ext uri="{BB962C8B-B14F-4D97-AF65-F5344CB8AC3E}">
        <p14:creationId xmlns:p14="http://schemas.microsoft.com/office/powerpoint/2010/main" val="179520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6EF950-CB15-41E5-AFA5-649F783523B0}"/>
              </a:ext>
            </a:extLst>
          </p:cNvPr>
          <p:cNvSpPr>
            <a:spLocks noGrp="1"/>
          </p:cNvSpPr>
          <p:nvPr>
            <p:ph type="title"/>
          </p:nvPr>
        </p:nvSpPr>
        <p:spPr/>
        <p:txBody>
          <a:bodyPr/>
          <a:lstStyle/>
          <a:p>
            <a:r>
              <a:rPr lang="fr-FR" dirty="0"/>
              <a:t>Attaque de masse contre attaque isolée</a:t>
            </a:r>
          </a:p>
        </p:txBody>
      </p:sp>
      <p:sp>
        <p:nvSpPr>
          <p:cNvPr id="3" name="Espace réservé du contenu 2">
            <a:extLst>
              <a:ext uri="{FF2B5EF4-FFF2-40B4-BE49-F238E27FC236}">
                <a16:creationId xmlns:a16="http://schemas.microsoft.com/office/drawing/2014/main" id="{AAE78412-C32E-439C-98A0-BF2011328225}"/>
              </a:ext>
            </a:extLst>
          </p:cNvPr>
          <p:cNvSpPr>
            <a:spLocks noGrp="1"/>
          </p:cNvSpPr>
          <p:nvPr>
            <p:ph idx="1"/>
          </p:nvPr>
        </p:nvSpPr>
        <p:spPr/>
        <p:txBody>
          <a:bodyPr/>
          <a:lstStyle/>
          <a:p>
            <a:pPr marL="342900" indent="-342900">
              <a:buFont typeface="Arial" panose="020B0604020202020204" pitchFamily="34" charset="0"/>
              <a:buChar char="•"/>
            </a:pPr>
            <a:r>
              <a:rPr lang="fr-FR" dirty="0"/>
              <a:t>Pour réduire la surface contre une attaque isolée :</a:t>
            </a:r>
          </a:p>
          <a:p>
            <a:pPr marL="617220" lvl="1" indent="-342900"/>
            <a:r>
              <a:rPr lang="fr-FR" dirty="0"/>
              <a:t>Ne pas ouvrir, signaler puis supprimer les messages non sollicités</a:t>
            </a:r>
          </a:p>
          <a:p>
            <a:pPr marL="617220" lvl="1" indent="-342900"/>
            <a:r>
              <a:rPr lang="fr-FR" dirty="0"/>
              <a:t>Mettre en œuvre une politique de mot de passe sécurisé</a:t>
            </a:r>
          </a:p>
          <a:p>
            <a:pPr marL="617220" lvl="1" indent="-342900"/>
            <a:r>
              <a:rPr lang="fr-FR" dirty="0"/>
              <a:t>Bloquer les exécutions de programmes inconnus</a:t>
            </a:r>
          </a:p>
          <a:p>
            <a:pPr marL="617220" lvl="1" indent="-342900"/>
            <a:r>
              <a:rPr lang="fr-FR" dirty="0"/>
              <a:t>Maintenir les postes de travails à jours</a:t>
            </a:r>
          </a:p>
          <a:p>
            <a:pPr marL="617220" lvl="1" indent="-342900"/>
            <a:r>
              <a:rPr lang="fr-FR" dirty="0"/>
              <a:t>Contrôler les diffusions de contenus sur Internet</a:t>
            </a:r>
          </a:p>
        </p:txBody>
      </p:sp>
    </p:spTree>
    <p:extLst>
      <p:ext uri="{BB962C8B-B14F-4D97-AF65-F5344CB8AC3E}">
        <p14:creationId xmlns:p14="http://schemas.microsoft.com/office/powerpoint/2010/main" val="550778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4A5EDD-D703-4211-94E2-958033E02853}"/>
              </a:ext>
            </a:extLst>
          </p:cNvPr>
          <p:cNvSpPr>
            <a:spLocks noGrp="1"/>
          </p:cNvSpPr>
          <p:nvPr>
            <p:ph type="title"/>
          </p:nvPr>
        </p:nvSpPr>
        <p:spPr/>
        <p:txBody>
          <a:bodyPr/>
          <a:lstStyle/>
          <a:p>
            <a:r>
              <a:rPr lang="fr-FR" dirty="0"/>
              <a:t>Les différentes menaces</a:t>
            </a:r>
          </a:p>
        </p:txBody>
      </p:sp>
      <p:sp>
        <p:nvSpPr>
          <p:cNvPr id="3" name="Espace réservé du contenu 2">
            <a:extLst>
              <a:ext uri="{FF2B5EF4-FFF2-40B4-BE49-F238E27FC236}">
                <a16:creationId xmlns:a16="http://schemas.microsoft.com/office/drawing/2014/main" id="{5E965247-C173-4E09-8A2B-97E8FA3DC74B}"/>
              </a:ext>
            </a:extLst>
          </p:cNvPr>
          <p:cNvSpPr>
            <a:spLocks noGrp="1"/>
          </p:cNvSpPr>
          <p:nvPr>
            <p:ph idx="1"/>
          </p:nvPr>
        </p:nvSpPr>
        <p:spPr/>
        <p:txBody>
          <a:bodyPr>
            <a:normAutofit lnSpcReduction="10000"/>
          </a:bodyPr>
          <a:lstStyle/>
          <a:p>
            <a:r>
              <a:rPr lang="fr-FR" dirty="0"/>
              <a:t>Vers / Virus / Spyware / Cheval de Troie / Ransomware / Déni de Service / Cryptovirus / Botnet</a:t>
            </a:r>
          </a:p>
          <a:p>
            <a:pPr marL="342900" indent="-342900">
              <a:buFont typeface="Arial" panose="020B0604020202020204" pitchFamily="34" charset="0"/>
              <a:buChar char="•"/>
            </a:pPr>
            <a:r>
              <a:rPr lang="fr-FR" dirty="0"/>
              <a:t>Programme permettant de prendre le contrôle d’un poste à distance : </a:t>
            </a:r>
          </a:p>
          <a:p>
            <a:pPr marL="342900" indent="-342900">
              <a:buFont typeface="Arial" panose="020B0604020202020204" pitchFamily="34" charset="0"/>
              <a:buChar char="•"/>
            </a:pPr>
            <a:r>
              <a:rPr lang="fr-FR" dirty="0"/>
              <a:t>Programme permettant d’enregistrer les entrées (clavier, webcam, micro) :</a:t>
            </a:r>
            <a:endParaRPr lang="fr-FR" b="1" i="1" dirty="0"/>
          </a:p>
          <a:p>
            <a:pPr marL="342900" indent="-342900">
              <a:buFont typeface="Arial" panose="020B0604020202020204" pitchFamily="34" charset="0"/>
              <a:buChar char="•"/>
            </a:pPr>
            <a:r>
              <a:rPr lang="fr-FR" dirty="0"/>
              <a:t>Programme permettant de chiffrer le contenu d’une machine contre rançon :</a:t>
            </a:r>
            <a:endParaRPr lang="fr-FR" b="1" i="1" dirty="0"/>
          </a:p>
          <a:p>
            <a:pPr marL="342900" indent="-342900">
              <a:buFont typeface="Arial" panose="020B0604020202020204" pitchFamily="34" charset="0"/>
              <a:buChar char="•"/>
            </a:pPr>
            <a:r>
              <a:rPr lang="fr-FR" dirty="0"/>
              <a:t>Attaque réalisant rendant inopérant un service : </a:t>
            </a:r>
          </a:p>
          <a:p>
            <a:pPr marL="342900" indent="-342900">
              <a:buFont typeface="Arial" panose="020B0604020202020204" pitchFamily="34" charset="0"/>
              <a:buChar char="•"/>
            </a:pPr>
            <a:r>
              <a:rPr lang="fr-FR" dirty="0"/>
              <a:t>Programme attaché à un autre programme, modifiant le comportement du programme ou du système :</a:t>
            </a:r>
            <a:endParaRPr lang="fr-FR" b="1" i="1" dirty="0"/>
          </a:p>
          <a:p>
            <a:pPr marL="342900" indent="-342900">
              <a:buFont typeface="Arial" panose="020B0604020202020204" pitchFamily="34" charset="0"/>
              <a:buChar char="•"/>
            </a:pPr>
            <a:r>
              <a:rPr lang="fr-FR" dirty="0"/>
              <a:t>Réseau de machine contrôlées par une machine malveillante :</a:t>
            </a:r>
            <a:endParaRPr lang="fr-FR" b="1" i="1" dirty="0"/>
          </a:p>
          <a:p>
            <a:pPr marL="342900" indent="-342900">
              <a:buFont typeface="Arial" panose="020B0604020202020204" pitchFamily="34" charset="0"/>
              <a:buChar char="•"/>
            </a:pPr>
            <a:r>
              <a:rPr lang="fr-FR" dirty="0"/>
              <a:t>Programme ayant la capacité de se dupliquer à travers le réseau :</a:t>
            </a:r>
            <a:endParaRPr lang="fr-FR" b="1" i="1" dirty="0"/>
          </a:p>
          <a:p>
            <a:pPr marL="342900" indent="-342900">
              <a:buFont typeface="Arial" panose="020B0604020202020204" pitchFamily="34" charset="0"/>
              <a:buChar char="•"/>
            </a:pPr>
            <a:endParaRPr lang="fr-FR" dirty="0"/>
          </a:p>
        </p:txBody>
      </p:sp>
    </p:spTree>
    <p:extLst>
      <p:ext uri="{BB962C8B-B14F-4D97-AF65-F5344CB8AC3E}">
        <p14:creationId xmlns:p14="http://schemas.microsoft.com/office/powerpoint/2010/main" val="28696445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4A5EDD-D703-4211-94E2-958033E02853}"/>
              </a:ext>
            </a:extLst>
          </p:cNvPr>
          <p:cNvSpPr>
            <a:spLocks noGrp="1"/>
          </p:cNvSpPr>
          <p:nvPr>
            <p:ph type="title"/>
          </p:nvPr>
        </p:nvSpPr>
        <p:spPr/>
        <p:txBody>
          <a:bodyPr/>
          <a:lstStyle/>
          <a:p>
            <a:r>
              <a:rPr lang="fr-FR" dirty="0"/>
              <a:t>Les différentes menaces</a:t>
            </a:r>
          </a:p>
        </p:txBody>
      </p:sp>
      <p:sp>
        <p:nvSpPr>
          <p:cNvPr id="3" name="Espace réservé du contenu 2">
            <a:extLst>
              <a:ext uri="{FF2B5EF4-FFF2-40B4-BE49-F238E27FC236}">
                <a16:creationId xmlns:a16="http://schemas.microsoft.com/office/drawing/2014/main" id="{5E965247-C173-4E09-8A2B-97E8FA3DC74B}"/>
              </a:ext>
            </a:extLst>
          </p:cNvPr>
          <p:cNvSpPr>
            <a:spLocks noGrp="1"/>
          </p:cNvSpPr>
          <p:nvPr>
            <p:ph idx="1"/>
          </p:nvPr>
        </p:nvSpPr>
        <p:spPr/>
        <p:txBody>
          <a:bodyPr/>
          <a:lstStyle/>
          <a:p>
            <a:pPr marL="342900" indent="-342900">
              <a:buFont typeface="Arial" panose="020B0604020202020204" pitchFamily="34" charset="0"/>
              <a:buChar char="•"/>
            </a:pPr>
            <a:r>
              <a:rPr lang="fr-FR" dirty="0"/>
              <a:t>Programme permettant de prendre le contrôle d’un poste à distance : </a:t>
            </a:r>
            <a:r>
              <a:rPr lang="fr-FR" b="1" i="1" dirty="0"/>
              <a:t>Cheval de Troie / Trojan</a:t>
            </a:r>
          </a:p>
          <a:p>
            <a:pPr marL="342900" indent="-342900">
              <a:buFont typeface="Arial" panose="020B0604020202020204" pitchFamily="34" charset="0"/>
              <a:buChar char="•"/>
            </a:pPr>
            <a:r>
              <a:rPr lang="fr-FR" dirty="0"/>
              <a:t>Programme permettant d’enregistrer les entrées (clavier, webcam, micro) : </a:t>
            </a:r>
            <a:r>
              <a:rPr lang="fr-FR" b="1" i="1" dirty="0"/>
              <a:t>Spyware</a:t>
            </a:r>
          </a:p>
          <a:p>
            <a:pPr marL="342900" indent="-342900">
              <a:buFont typeface="Arial" panose="020B0604020202020204" pitchFamily="34" charset="0"/>
              <a:buChar char="•"/>
            </a:pPr>
            <a:r>
              <a:rPr lang="fr-FR" dirty="0"/>
              <a:t>Programme permettant de chiffrer le contenu d’une machine contre rançon : </a:t>
            </a:r>
            <a:r>
              <a:rPr lang="fr-FR" b="1" i="1" dirty="0"/>
              <a:t>Cryptovirus / Ransomware </a:t>
            </a:r>
          </a:p>
          <a:p>
            <a:pPr marL="342900" indent="-342900">
              <a:buFont typeface="Arial" panose="020B0604020202020204" pitchFamily="34" charset="0"/>
              <a:buChar char="•"/>
            </a:pPr>
            <a:r>
              <a:rPr lang="fr-FR" dirty="0"/>
              <a:t>Attaque réalisant rendant inopérant un service : </a:t>
            </a:r>
            <a:r>
              <a:rPr lang="fr-FR" b="1" i="1" dirty="0"/>
              <a:t>Déni de Service (DOS)</a:t>
            </a:r>
          </a:p>
          <a:p>
            <a:pPr marL="342900" indent="-342900">
              <a:buFont typeface="Arial" panose="020B0604020202020204" pitchFamily="34" charset="0"/>
              <a:buChar char="•"/>
            </a:pPr>
            <a:r>
              <a:rPr lang="fr-FR" dirty="0"/>
              <a:t>Programme attaché à un autre programme, modifiant le comportement du programme ou du système :  </a:t>
            </a:r>
            <a:r>
              <a:rPr lang="fr-FR" b="1" i="1" dirty="0"/>
              <a:t>Virus</a:t>
            </a:r>
          </a:p>
          <a:p>
            <a:pPr marL="342900" indent="-342900">
              <a:buFont typeface="Arial" panose="020B0604020202020204" pitchFamily="34" charset="0"/>
              <a:buChar char="•"/>
            </a:pPr>
            <a:r>
              <a:rPr lang="fr-FR" dirty="0"/>
              <a:t>Réseau de machine contrôlées par une machine malveillante : </a:t>
            </a:r>
            <a:r>
              <a:rPr lang="fr-FR" b="1" i="1" dirty="0"/>
              <a:t>Botnet</a:t>
            </a:r>
          </a:p>
          <a:p>
            <a:pPr marL="342900" indent="-342900">
              <a:buFont typeface="Arial" panose="020B0604020202020204" pitchFamily="34" charset="0"/>
              <a:buChar char="•"/>
            </a:pPr>
            <a:r>
              <a:rPr lang="fr-FR" dirty="0"/>
              <a:t>Programme ayant la capacité de se dupliquer à travers le réseau : </a:t>
            </a:r>
            <a:r>
              <a:rPr lang="fr-FR" b="1" i="1" dirty="0"/>
              <a:t>Vers</a:t>
            </a:r>
          </a:p>
        </p:txBody>
      </p:sp>
    </p:spTree>
    <p:extLst>
      <p:ext uri="{BB962C8B-B14F-4D97-AF65-F5344CB8AC3E}">
        <p14:creationId xmlns:p14="http://schemas.microsoft.com/office/powerpoint/2010/main" val="720066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B26AF5-979E-460B-8FEF-3BBAA282055C}"/>
              </a:ext>
            </a:extLst>
          </p:cNvPr>
          <p:cNvSpPr>
            <a:spLocks noGrp="1"/>
          </p:cNvSpPr>
          <p:nvPr>
            <p:ph type="title"/>
          </p:nvPr>
        </p:nvSpPr>
        <p:spPr/>
        <p:txBody>
          <a:bodyPr/>
          <a:lstStyle/>
          <a:p>
            <a:r>
              <a:rPr lang="fr-FR" dirty="0"/>
              <a:t>Les différentes menaces</a:t>
            </a:r>
          </a:p>
        </p:txBody>
      </p:sp>
      <p:sp>
        <p:nvSpPr>
          <p:cNvPr id="3" name="Espace réservé du contenu 2">
            <a:extLst>
              <a:ext uri="{FF2B5EF4-FFF2-40B4-BE49-F238E27FC236}">
                <a16:creationId xmlns:a16="http://schemas.microsoft.com/office/drawing/2014/main" id="{B85E54AF-9BEE-4E36-9A52-65B41EB10DB2}"/>
              </a:ext>
            </a:extLst>
          </p:cNvPr>
          <p:cNvSpPr>
            <a:spLocks noGrp="1"/>
          </p:cNvSpPr>
          <p:nvPr>
            <p:ph idx="1"/>
          </p:nvPr>
        </p:nvSpPr>
        <p:spPr/>
        <p:txBody>
          <a:bodyPr/>
          <a:lstStyle/>
          <a:p>
            <a:r>
              <a:rPr lang="fr-FR" dirty="0"/>
              <a:t>Les malwares</a:t>
            </a:r>
          </a:p>
          <a:p>
            <a:pPr marL="342900" indent="-342900">
              <a:buFont typeface="Arial" panose="020B0604020202020204" pitchFamily="34" charset="0"/>
              <a:buChar char="•"/>
            </a:pPr>
            <a:r>
              <a:rPr lang="fr-FR" dirty="0"/>
              <a:t>« est un programme développé dans le but de nuire à un système informatique, sans le consentement de l'utilisateur dont l'ordinateur est infecté. Il existe plusieurs méthodes utilisées par les pirates pour infecter un ordinateur, comme le </a:t>
            </a:r>
            <a:r>
              <a:rPr lang="fr-FR" dirty="0" err="1"/>
              <a:t>phising</a:t>
            </a:r>
            <a:r>
              <a:rPr lang="fr-FR" dirty="0"/>
              <a:t> (hameçonnage par e-mail) ou le téléchargement automatique d'un fichier par exemple. » (</a:t>
            </a:r>
            <a:r>
              <a:rPr lang="fr-FR" dirty="0" err="1"/>
              <a:t>Wikipedia</a:t>
            </a:r>
            <a:r>
              <a:rPr lang="fr-FR" dirty="0"/>
              <a:t>)</a:t>
            </a:r>
          </a:p>
          <a:p>
            <a:pPr marL="617220" lvl="1" indent="-342900"/>
            <a:r>
              <a:rPr lang="fr-FR" dirty="0"/>
              <a:t>Les malwares regroupent </a:t>
            </a:r>
          </a:p>
          <a:p>
            <a:pPr marL="617220" lvl="2" indent="-342900"/>
            <a:r>
              <a:rPr lang="fr-FR" dirty="0"/>
              <a:t>		Les virus</a:t>
            </a:r>
          </a:p>
          <a:p>
            <a:pPr marL="617220" lvl="2" indent="-342900"/>
            <a:r>
              <a:rPr lang="fr-FR" dirty="0"/>
              <a:t>		Les vers</a:t>
            </a:r>
          </a:p>
          <a:p>
            <a:pPr marL="617220" lvl="2" indent="-342900"/>
            <a:r>
              <a:rPr lang="fr-FR" dirty="0"/>
              <a:t>		Les chevaux de Troie</a:t>
            </a:r>
          </a:p>
          <a:p>
            <a:pPr marL="617220" lvl="2" indent="-342900"/>
            <a:r>
              <a:rPr lang="fr-FR" dirty="0"/>
              <a:t>		Les </a:t>
            </a:r>
            <a:r>
              <a:rPr lang="fr-FR" dirty="0" err="1"/>
              <a:t>maldocs</a:t>
            </a:r>
            <a:endParaRPr lang="fr-FR" dirty="0"/>
          </a:p>
        </p:txBody>
      </p:sp>
    </p:spTree>
    <p:extLst>
      <p:ext uri="{BB962C8B-B14F-4D97-AF65-F5344CB8AC3E}">
        <p14:creationId xmlns:p14="http://schemas.microsoft.com/office/powerpoint/2010/main" val="94930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E90A33-5508-439E-8F38-398E58730169}"/>
              </a:ext>
            </a:extLst>
          </p:cNvPr>
          <p:cNvSpPr>
            <a:spLocks noGrp="1"/>
          </p:cNvSpPr>
          <p:nvPr>
            <p:ph type="title"/>
          </p:nvPr>
        </p:nvSpPr>
        <p:spPr/>
        <p:txBody>
          <a:bodyPr/>
          <a:lstStyle/>
          <a:p>
            <a:r>
              <a:rPr lang="fr-FR" dirty="0"/>
              <a:t>Rappel : Qu’est-ce qu’un système d’information ?</a:t>
            </a:r>
          </a:p>
        </p:txBody>
      </p:sp>
      <p:sp>
        <p:nvSpPr>
          <p:cNvPr id="3" name="Espace réservé du contenu 2">
            <a:extLst>
              <a:ext uri="{FF2B5EF4-FFF2-40B4-BE49-F238E27FC236}">
                <a16:creationId xmlns:a16="http://schemas.microsoft.com/office/drawing/2014/main" id="{2944530E-71D8-4314-AF70-6571C48BDD3E}"/>
              </a:ext>
            </a:extLst>
          </p:cNvPr>
          <p:cNvSpPr>
            <a:spLocks noGrp="1"/>
          </p:cNvSpPr>
          <p:nvPr>
            <p:ph idx="1"/>
          </p:nvPr>
        </p:nvSpPr>
        <p:spPr/>
        <p:txBody>
          <a:bodyPr/>
          <a:lstStyle/>
          <a:p>
            <a:pPr marL="342900" indent="-342900">
              <a:buFont typeface="Arial" panose="020B0604020202020204" pitchFamily="34" charset="0"/>
              <a:buChar char="•"/>
            </a:pPr>
            <a:r>
              <a:rPr lang="fr-FR" dirty="0"/>
              <a:t>Un système d’information est l’ensemble des composants permettant de véhiculer une information. Il regroupe :</a:t>
            </a:r>
          </a:p>
          <a:p>
            <a:pPr marL="617220" lvl="1" indent="-342900"/>
            <a:r>
              <a:rPr lang="fr-FR" dirty="0"/>
              <a:t>Les ressources humaines</a:t>
            </a:r>
          </a:p>
          <a:p>
            <a:pPr marL="617220" lvl="1" indent="-342900"/>
            <a:r>
              <a:rPr lang="fr-FR" dirty="0"/>
              <a:t>Les ressources informatiques</a:t>
            </a:r>
          </a:p>
          <a:p>
            <a:pPr marL="617220" lvl="1" indent="-342900"/>
            <a:r>
              <a:rPr lang="fr-FR" dirty="0"/>
              <a:t>Les informations véhiculées</a:t>
            </a:r>
          </a:p>
          <a:p>
            <a:pPr marL="617220" lvl="1" indent="-342900"/>
            <a:endParaRPr lang="fr-FR" dirty="0"/>
          </a:p>
          <a:p>
            <a:pPr marL="342900" indent="-342900">
              <a:buFont typeface="Arial" panose="020B0604020202020204" pitchFamily="34" charset="0"/>
              <a:buChar char="•"/>
            </a:pPr>
            <a:r>
              <a:rPr lang="fr-FR" dirty="0"/>
              <a:t>Depuis les 30 dernières années, les systèmes d’informations se sont étendus</a:t>
            </a:r>
          </a:p>
          <a:p>
            <a:pPr marL="617220" lvl="1" indent="-342900"/>
            <a:r>
              <a:rPr lang="fr-FR" dirty="0"/>
              <a:t>Au départ au sein des entreprises</a:t>
            </a:r>
          </a:p>
          <a:p>
            <a:pPr marL="617220" lvl="1" indent="-342900"/>
            <a:r>
              <a:rPr lang="fr-FR" dirty="0"/>
              <a:t>Puis au fur et à mesure dans la vie de chacun,  par les ordinateurs personnels,  les imprimantes, les smartphones, les objets connectés (IOT)…</a:t>
            </a:r>
          </a:p>
        </p:txBody>
      </p:sp>
    </p:spTree>
    <p:extLst>
      <p:ext uri="{BB962C8B-B14F-4D97-AF65-F5344CB8AC3E}">
        <p14:creationId xmlns:p14="http://schemas.microsoft.com/office/powerpoint/2010/main" val="2396285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B26AF5-979E-460B-8FEF-3BBAA282055C}"/>
              </a:ext>
            </a:extLst>
          </p:cNvPr>
          <p:cNvSpPr>
            <a:spLocks noGrp="1"/>
          </p:cNvSpPr>
          <p:nvPr>
            <p:ph type="title"/>
          </p:nvPr>
        </p:nvSpPr>
        <p:spPr/>
        <p:txBody>
          <a:bodyPr/>
          <a:lstStyle/>
          <a:p>
            <a:r>
              <a:rPr lang="fr-FR" dirty="0"/>
              <a:t>Les différentes menaces</a:t>
            </a:r>
          </a:p>
        </p:txBody>
      </p:sp>
      <p:sp>
        <p:nvSpPr>
          <p:cNvPr id="3" name="Espace réservé du contenu 2">
            <a:extLst>
              <a:ext uri="{FF2B5EF4-FFF2-40B4-BE49-F238E27FC236}">
                <a16:creationId xmlns:a16="http://schemas.microsoft.com/office/drawing/2014/main" id="{B85E54AF-9BEE-4E36-9A52-65B41EB10DB2}"/>
              </a:ext>
            </a:extLst>
          </p:cNvPr>
          <p:cNvSpPr>
            <a:spLocks noGrp="1"/>
          </p:cNvSpPr>
          <p:nvPr>
            <p:ph idx="1"/>
          </p:nvPr>
        </p:nvSpPr>
        <p:spPr/>
        <p:txBody>
          <a:bodyPr/>
          <a:lstStyle/>
          <a:p>
            <a:r>
              <a:rPr lang="fr-FR" dirty="0"/>
              <a:t>Les malwares</a:t>
            </a:r>
          </a:p>
          <a:p>
            <a:pPr marL="342900" indent="-342900">
              <a:buFont typeface="Arial" panose="020B0604020202020204" pitchFamily="34" charset="0"/>
              <a:buChar char="•"/>
            </a:pPr>
            <a:r>
              <a:rPr lang="fr-FR" dirty="0"/>
              <a:t>L’intégration des malwares est facilité par l’usage de rootkits,  programmes permettant de dissimuler l’existence du programme malveillant</a:t>
            </a:r>
          </a:p>
          <a:p>
            <a:pPr marL="342900" indent="-342900">
              <a:buFont typeface="Arial" panose="020B0604020202020204" pitchFamily="34" charset="0"/>
              <a:buChar char="•"/>
            </a:pPr>
            <a:r>
              <a:rPr lang="fr-FR" dirty="0"/>
              <a:t>L’usage d’un rootkit implique que l’intention initiale du malware est de réaliser une attaque sur la durée :</a:t>
            </a:r>
          </a:p>
          <a:p>
            <a:pPr marL="617220" lvl="1" indent="-342900"/>
            <a:r>
              <a:rPr lang="fr-FR" dirty="0"/>
              <a:t>Se propager sur le réseau au maximum puis rendre le système le plus inopérant au possible</a:t>
            </a:r>
          </a:p>
          <a:p>
            <a:pPr marL="617220" lvl="1" indent="-342900"/>
            <a:r>
              <a:rPr lang="fr-FR" dirty="0"/>
              <a:t>Espionner une infrastructures sur la durée et collecter des informations</a:t>
            </a:r>
          </a:p>
        </p:txBody>
      </p:sp>
    </p:spTree>
    <p:extLst>
      <p:ext uri="{BB962C8B-B14F-4D97-AF65-F5344CB8AC3E}">
        <p14:creationId xmlns:p14="http://schemas.microsoft.com/office/powerpoint/2010/main" val="17378252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B26AF5-979E-460B-8FEF-3BBAA282055C}"/>
              </a:ext>
            </a:extLst>
          </p:cNvPr>
          <p:cNvSpPr>
            <a:spLocks noGrp="1"/>
          </p:cNvSpPr>
          <p:nvPr>
            <p:ph type="title"/>
          </p:nvPr>
        </p:nvSpPr>
        <p:spPr/>
        <p:txBody>
          <a:bodyPr/>
          <a:lstStyle/>
          <a:p>
            <a:r>
              <a:rPr lang="fr-FR" dirty="0"/>
              <a:t>Les différentes menaces</a:t>
            </a:r>
          </a:p>
        </p:txBody>
      </p:sp>
      <p:sp>
        <p:nvSpPr>
          <p:cNvPr id="3" name="Espace réservé du contenu 2">
            <a:extLst>
              <a:ext uri="{FF2B5EF4-FFF2-40B4-BE49-F238E27FC236}">
                <a16:creationId xmlns:a16="http://schemas.microsoft.com/office/drawing/2014/main" id="{B85E54AF-9BEE-4E36-9A52-65B41EB10DB2}"/>
              </a:ext>
            </a:extLst>
          </p:cNvPr>
          <p:cNvSpPr>
            <a:spLocks noGrp="1"/>
          </p:cNvSpPr>
          <p:nvPr>
            <p:ph idx="1"/>
          </p:nvPr>
        </p:nvSpPr>
        <p:spPr/>
        <p:txBody>
          <a:bodyPr/>
          <a:lstStyle/>
          <a:p>
            <a:pPr algn="just"/>
            <a:r>
              <a:rPr lang="fr-FR" dirty="0"/>
              <a:t>Le phishing</a:t>
            </a:r>
          </a:p>
          <a:p>
            <a:pPr marL="342900" indent="-342900" algn="just">
              <a:buFont typeface="Arial" panose="020B0604020202020204" pitchFamily="34" charset="0"/>
              <a:buChar char="•"/>
            </a:pPr>
            <a:r>
              <a:rPr lang="fr-FR" dirty="0"/>
              <a:t>Le phishing repose principalement sur le facteur humain : confiance et crédulité, pression psychologique… L’attaquant va jouer sur un ou plusieurs facteurs afin de réussir à atteindre sa cible.</a:t>
            </a:r>
          </a:p>
          <a:p>
            <a:pPr marL="342900" indent="-342900" algn="just">
              <a:buFont typeface="Arial" panose="020B0604020202020204" pitchFamily="34" charset="0"/>
              <a:buChar char="•"/>
            </a:pPr>
            <a:r>
              <a:rPr lang="fr-FR" dirty="0"/>
              <a:t>Des outils permettent aux pirates de faciliter la création d’opérations de </a:t>
            </a:r>
            <a:r>
              <a:rPr lang="fr-FR" dirty="0" err="1"/>
              <a:t>phising</a:t>
            </a:r>
            <a:r>
              <a:rPr lang="fr-FR" dirty="0"/>
              <a:t> : exemple de </a:t>
            </a:r>
            <a:r>
              <a:rPr lang="fr-FR" dirty="0" err="1"/>
              <a:t>Maltego</a:t>
            </a:r>
            <a:endParaRPr lang="fr-FR" dirty="0"/>
          </a:p>
        </p:txBody>
      </p:sp>
    </p:spTree>
    <p:extLst>
      <p:ext uri="{BB962C8B-B14F-4D97-AF65-F5344CB8AC3E}">
        <p14:creationId xmlns:p14="http://schemas.microsoft.com/office/powerpoint/2010/main" val="10789090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B26AF5-979E-460B-8FEF-3BBAA282055C}"/>
              </a:ext>
            </a:extLst>
          </p:cNvPr>
          <p:cNvSpPr>
            <a:spLocks noGrp="1"/>
          </p:cNvSpPr>
          <p:nvPr>
            <p:ph type="title"/>
          </p:nvPr>
        </p:nvSpPr>
        <p:spPr/>
        <p:txBody>
          <a:bodyPr/>
          <a:lstStyle/>
          <a:p>
            <a:r>
              <a:rPr lang="fr-FR" dirty="0"/>
              <a:t>Les différentes menaces</a:t>
            </a:r>
          </a:p>
        </p:txBody>
      </p:sp>
      <p:sp>
        <p:nvSpPr>
          <p:cNvPr id="3" name="Espace réservé du contenu 2">
            <a:extLst>
              <a:ext uri="{FF2B5EF4-FFF2-40B4-BE49-F238E27FC236}">
                <a16:creationId xmlns:a16="http://schemas.microsoft.com/office/drawing/2014/main" id="{B85E54AF-9BEE-4E36-9A52-65B41EB10DB2}"/>
              </a:ext>
            </a:extLst>
          </p:cNvPr>
          <p:cNvSpPr>
            <a:spLocks noGrp="1"/>
          </p:cNvSpPr>
          <p:nvPr>
            <p:ph idx="1"/>
          </p:nvPr>
        </p:nvSpPr>
        <p:spPr/>
        <p:txBody>
          <a:bodyPr/>
          <a:lstStyle/>
          <a:p>
            <a:r>
              <a:rPr lang="fr-FR" dirty="0"/>
              <a:t>A se rappeler : toutes les entreprises ne font pas faces aux même menaces</a:t>
            </a:r>
          </a:p>
          <a:p>
            <a:endParaRPr lang="fr-FR" dirty="0"/>
          </a:p>
        </p:txBody>
      </p:sp>
      <p:sp>
        <p:nvSpPr>
          <p:cNvPr id="13" name="Rectangle 12">
            <a:extLst>
              <a:ext uri="{FF2B5EF4-FFF2-40B4-BE49-F238E27FC236}">
                <a16:creationId xmlns:a16="http://schemas.microsoft.com/office/drawing/2014/main" id="{2A762B16-4CFF-46A8-B6C9-6220A83C9E95}"/>
              </a:ext>
            </a:extLst>
          </p:cNvPr>
          <p:cNvSpPr/>
          <p:nvPr/>
        </p:nvSpPr>
        <p:spPr>
          <a:xfrm>
            <a:off x="3013425" y="2807310"/>
            <a:ext cx="5280623" cy="3473449"/>
          </a:xfrm>
          <a:prstGeom prst="rect">
            <a:avLst/>
          </a:prstGeom>
          <a:solidFill>
            <a:schemeClr val="accent2">
              <a:lumMod val="20000"/>
              <a:lumOff val="80000"/>
            </a:schemeClr>
          </a:solidFill>
          <a:ln w="22225" cap="flat" cmpd="sng" algn="ctr">
            <a:solidFill>
              <a:sysClr val="window" lastClr="FFFFFF">
                <a:lumMod val="65000"/>
              </a:sysClr>
            </a:solidFill>
            <a:prstDash val="solid"/>
          </a:ln>
          <a:effectLst/>
        </p:spPr>
        <p:txBody>
          <a:bodyPr anchor="ctr"/>
          <a:lstStyle/>
          <a:p>
            <a:pPr algn="ctr" fontAlgn="auto">
              <a:spcBef>
                <a:spcPts val="0"/>
              </a:spcBef>
              <a:spcAft>
                <a:spcPts val="0"/>
              </a:spcAft>
              <a:defRPr/>
            </a:pPr>
            <a:endParaRPr lang="fr-FR" kern="0" dirty="0">
              <a:solidFill>
                <a:prstClr val="white"/>
              </a:solidFill>
              <a:latin typeface="Calibri"/>
              <a:cs typeface="+mn-cs"/>
            </a:endParaRPr>
          </a:p>
        </p:txBody>
      </p:sp>
      <p:cxnSp>
        <p:nvCxnSpPr>
          <p:cNvPr id="14" name="Connecteur droit avec flèche 42">
            <a:extLst>
              <a:ext uri="{FF2B5EF4-FFF2-40B4-BE49-F238E27FC236}">
                <a16:creationId xmlns:a16="http://schemas.microsoft.com/office/drawing/2014/main" id="{578C5C46-EAF9-4B85-AC48-F267A220A714}"/>
              </a:ext>
            </a:extLst>
          </p:cNvPr>
          <p:cNvCxnSpPr>
            <a:cxnSpLocks noChangeShapeType="1"/>
          </p:cNvCxnSpPr>
          <p:nvPr/>
        </p:nvCxnSpPr>
        <p:spPr bwMode="auto">
          <a:xfrm flipV="1">
            <a:off x="3373837" y="2911606"/>
            <a:ext cx="0" cy="3098634"/>
          </a:xfrm>
          <a:prstGeom prst="straightConnector1">
            <a:avLst/>
          </a:prstGeom>
          <a:noFill/>
          <a:ln w="12700" algn="ctr">
            <a:solidFill>
              <a:srgbClr val="922B3C"/>
            </a:solidFill>
            <a:round/>
            <a:headEnd/>
            <a:tailEnd type="arrow" w="med" len="med"/>
          </a:ln>
          <a:extLst>
            <a:ext uri="{909E8E84-426E-40DD-AFC4-6F175D3DCCD1}">
              <a14:hiddenFill xmlns:a14="http://schemas.microsoft.com/office/drawing/2010/main">
                <a:noFill/>
              </a14:hiddenFill>
            </a:ext>
          </a:extLst>
        </p:spPr>
      </p:cxnSp>
      <p:cxnSp>
        <p:nvCxnSpPr>
          <p:cNvPr id="15" name="Connecteur droit avec flèche 43">
            <a:extLst>
              <a:ext uri="{FF2B5EF4-FFF2-40B4-BE49-F238E27FC236}">
                <a16:creationId xmlns:a16="http://schemas.microsoft.com/office/drawing/2014/main" id="{D24347F7-B163-4E69-9EAE-5CD271FDCE28}"/>
              </a:ext>
            </a:extLst>
          </p:cNvPr>
          <p:cNvCxnSpPr>
            <a:cxnSpLocks noChangeShapeType="1"/>
          </p:cNvCxnSpPr>
          <p:nvPr/>
        </p:nvCxnSpPr>
        <p:spPr bwMode="auto">
          <a:xfrm flipV="1">
            <a:off x="3373837" y="5992777"/>
            <a:ext cx="4811663" cy="17462"/>
          </a:xfrm>
          <a:prstGeom prst="straightConnector1">
            <a:avLst/>
          </a:prstGeom>
          <a:noFill/>
          <a:ln w="12700" algn="ctr">
            <a:solidFill>
              <a:srgbClr val="922B3C"/>
            </a:solidFill>
            <a:round/>
            <a:headEnd/>
            <a:tailEnd type="arrow" w="med" len="med"/>
          </a:ln>
          <a:extLst>
            <a:ext uri="{909E8E84-426E-40DD-AFC4-6F175D3DCCD1}">
              <a14:hiddenFill xmlns:a14="http://schemas.microsoft.com/office/drawing/2010/main">
                <a:noFill/>
              </a14:hiddenFill>
            </a:ext>
          </a:extLst>
        </p:spPr>
      </p:cxnSp>
      <p:sp>
        <p:nvSpPr>
          <p:cNvPr id="16" name="Ellipse 15">
            <a:extLst>
              <a:ext uri="{FF2B5EF4-FFF2-40B4-BE49-F238E27FC236}">
                <a16:creationId xmlns:a16="http://schemas.microsoft.com/office/drawing/2014/main" id="{FCCF41F8-FFC1-4C01-83A9-8542F210D16D}"/>
              </a:ext>
            </a:extLst>
          </p:cNvPr>
          <p:cNvSpPr/>
          <p:nvPr/>
        </p:nvSpPr>
        <p:spPr>
          <a:xfrm>
            <a:off x="5223700" y="3568264"/>
            <a:ext cx="1680058" cy="993945"/>
          </a:xfrm>
          <a:prstGeom prst="ellipse">
            <a:avLst/>
          </a:prstGeom>
          <a:solidFill>
            <a:srgbClr val="4F81BD"/>
          </a:solidFill>
          <a:ln w="25400" cap="flat" cmpd="sng" algn="ctr">
            <a:solidFill>
              <a:srgbClr val="4F81BD">
                <a:shade val="50000"/>
              </a:srgbClr>
            </a:solidFill>
            <a:prstDash val="solid"/>
          </a:ln>
          <a:effectLst/>
        </p:spPr>
        <p:txBody>
          <a:bodyPr lIns="0" tIns="36000" rIns="0" bIns="36000" anchor="ctr"/>
          <a:lstStyle/>
          <a:p>
            <a:pPr algn="ctr" fontAlgn="auto">
              <a:spcBef>
                <a:spcPts val="0"/>
              </a:spcBef>
              <a:spcAft>
                <a:spcPts val="0"/>
              </a:spcAft>
              <a:defRPr/>
            </a:pPr>
            <a:r>
              <a:rPr lang="fr-FR" sz="1200" b="1" kern="0" dirty="0">
                <a:solidFill>
                  <a:prstClr val="white"/>
                </a:solidFill>
                <a:latin typeface="Arial" panose="020B0604020202020204" pitchFamily="34" charset="0"/>
                <a:cs typeface="Arial" panose="020B0604020202020204" pitchFamily="34" charset="0"/>
              </a:rPr>
              <a:t>Groupe de cybercriminels</a:t>
            </a:r>
          </a:p>
        </p:txBody>
      </p:sp>
      <p:sp>
        <p:nvSpPr>
          <p:cNvPr id="17" name="Ellipse 16">
            <a:extLst>
              <a:ext uri="{FF2B5EF4-FFF2-40B4-BE49-F238E27FC236}">
                <a16:creationId xmlns:a16="http://schemas.microsoft.com/office/drawing/2014/main" id="{692A19A0-5806-4029-BBF0-CEF4796FB0B2}"/>
              </a:ext>
            </a:extLst>
          </p:cNvPr>
          <p:cNvSpPr/>
          <p:nvPr/>
        </p:nvSpPr>
        <p:spPr>
          <a:xfrm>
            <a:off x="3450384" y="5207931"/>
            <a:ext cx="1153221" cy="698365"/>
          </a:xfrm>
          <a:prstGeom prst="ellipse">
            <a:avLst/>
          </a:prstGeom>
          <a:solidFill>
            <a:srgbClr val="9BBB59"/>
          </a:solidFill>
          <a:ln w="25400" cap="flat" cmpd="sng" algn="ctr">
            <a:solidFill>
              <a:srgbClr val="9BBB59">
                <a:shade val="50000"/>
              </a:srgbClr>
            </a:solidFill>
            <a:prstDash val="solid"/>
          </a:ln>
          <a:effectLst/>
        </p:spPr>
        <p:txBody>
          <a:bodyPr lIns="0" tIns="36000" rIns="0" bIns="36000" anchor="ctr"/>
          <a:lstStyle/>
          <a:p>
            <a:pPr algn="ctr" fontAlgn="auto">
              <a:spcBef>
                <a:spcPts val="0"/>
              </a:spcBef>
              <a:spcAft>
                <a:spcPts val="0"/>
              </a:spcAft>
              <a:defRPr/>
            </a:pPr>
            <a:r>
              <a:rPr lang="fr-FR" sz="1100" b="1" kern="0" dirty="0">
                <a:solidFill>
                  <a:prstClr val="white"/>
                </a:solidFill>
                <a:latin typeface="Arial" panose="020B0604020202020204" pitchFamily="34" charset="0"/>
                <a:cs typeface="Arial" panose="020B0604020202020204" pitchFamily="34" charset="0"/>
              </a:rPr>
              <a:t>Cyber-délinquant</a:t>
            </a:r>
          </a:p>
        </p:txBody>
      </p:sp>
      <p:sp>
        <p:nvSpPr>
          <p:cNvPr id="18" name="Text Box 16">
            <a:extLst>
              <a:ext uri="{FF2B5EF4-FFF2-40B4-BE49-F238E27FC236}">
                <a16:creationId xmlns:a16="http://schemas.microsoft.com/office/drawing/2014/main" id="{72DD1935-AE2D-4997-88C0-E6A3DB29894E}"/>
              </a:ext>
            </a:extLst>
          </p:cNvPr>
          <p:cNvSpPr txBox="1">
            <a:spLocks noChangeArrowheads="1"/>
          </p:cNvSpPr>
          <p:nvPr/>
        </p:nvSpPr>
        <p:spPr bwMode="auto">
          <a:xfrm>
            <a:off x="7337775" y="6000019"/>
            <a:ext cx="10506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rIns="360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fr-FR" altLang="fr-FR" sz="1200" b="1" dirty="0">
                <a:solidFill>
                  <a:srgbClr val="000000"/>
                </a:solidFill>
                <a:ea typeface="Calibri" pitchFamily="34" charset="0"/>
                <a:cs typeface="Calibri" pitchFamily="34" charset="0"/>
              </a:rPr>
              <a:t>exposition</a:t>
            </a:r>
          </a:p>
        </p:txBody>
      </p:sp>
      <p:sp>
        <p:nvSpPr>
          <p:cNvPr id="19" name="Ellipse 18">
            <a:extLst>
              <a:ext uri="{FF2B5EF4-FFF2-40B4-BE49-F238E27FC236}">
                <a16:creationId xmlns:a16="http://schemas.microsoft.com/office/drawing/2014/main" id="{16F4780E-A6FA-43F0-88A3-0AD7A19A8040}"/>
              </a:ext>
            </a:extLst>
          </p:cNvPr>
          <p:cNvSpPr/>
          <p:nvPr/>
        </p:nvSpPr>
        <p:spPr>
          <a:xfrm>
            <a:off x="6429103" y="2856115"/>
            <a:ext cx="1023043" cy="712149"/>
          </a:xfrm>
          <a:prstGeom prst="ellipse">
            <a:avLst/>
          </a:prstGeom>
          <a:solidFill>
            <a:srgbClr val="8064A2"/>
          </a:solidFill>
          <a:ln w="25400" cap="flat" cmpd="sng" algn="ctr">
            <a:solidFill>
              <a:srgbClr val="8064A2">
                <a:shade val="50000"/>
              </a:srgbClr>
            </a:solidFill>
            <a:prstDash val="solid"/>
          </a:ln>
          <a:effectLst/>
        </p:spPr>
        <p:txBody>
          <a:bodyPr lIns="0" tIns="36000" rIns="0" bIns="36000" anchor="ctr"/>
          <a:lstStyle/>
          <a:p>
            <a:pPr algn="ctr" fontAlgn="auto">
              <a:spcBef>
                <a:spcPts val="0"/>
              </a:spcBef>
              <a:spcAft>
                <a:spcPts val="0"/>
              </a:spcAft>
              <a:defRPr/>
            </a:pPr>
            <a:r>
              <a:rPr lang="fr-FR" sz="1400" b="1" kern="0" dirty="0">
                <a:solidFill>
                  <a:prstClr val="white"/>
                </a:solidFill>
                <a:latin typeface="Arial" panose="020B0604020202020204" pitchFamily="34" charset="0"/>
                <a:cs typeface="Arial" panose="020B0604020202020204" pitchFamily="34" charset="0"/>
              </a:rPr>
              <a:t>Etat tiers</a:t>
            </a:r>
          </a:p>
        </p:txBody>
      </p:sp>
      <p:sp>
        <p:nvSpPr>
          <p:cNvPr id="20" name="Text Box 16">
            <a:extLst>
              <a:ext uri="{FF2B5EF4-FFF2-40B4-BE49-F238E27FC236}">
                <a16:creationId xmlns:a16="http://schemas.microsoft.com/office/drawing/2014/main" id="{5A88C375-BD75-4FA0-AA57-39DF0AA2F891}"/>
              </a:ext>
            </a:extLst>
          </p:cNvPr>
          <p:cNvSpPr txBox="1">
            <a:spLocks noChangeArrowheads="1"/>
          </p:cNvSpPr>
          <p:nvPr/>
        </p:nvSpPr>
        <p:spPr bwMode="auto">
          <a:xfrm rot="-5400000">
            <a:off x="2694507" y="3073691"/>
            <a:ext cx="10490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rIns="360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fr-FR" altLang="fr-FR" sz="1200" b="1" dirty="0">
                <a:solidFill>
                  <a:srgbClr val="000000"/>
                </a:solidFill>
                <a:ea typeface="Calibri" pitchFamily="34" charset="0"/>
                <a:cs typeface="Calibri" pitchFamily="34" charset="0"/>
              </a:rPr>
              <a:t>capacité</a:t>
            </a:r>
          </a:p>
        </p:txBody>
      </p:sp>
      <p:sp>
        <p:nvSpPr>
          <p:cNvPr id="21" name="Ellipse 20">
            <a:extLst>
              <a:ext uri="{FF2B5EF4-FFF2-40B4-BE49-F238E27FC236}">
                <a16:creationId xmlns:a16="http://schemas.microsoft.com/office/drawing/2014/main" id="{713E90DB-64FD-40E5-AD18-E86F9563AC64}"/>
              </a:ext>
            </a:extLst>
          </p:cNvPr>
          <p:cNvSpPr/>
          <p:nvPr/>
        </p:nvSpPr>
        <p:spPr>
          <a:xfrm>
            <a:off x="6788500" y="4869207"/>
            <a:ext cx="1347723" cy="781067"/>
          </a:xfrm>
          <a:prstGeom prst="ellipse">
            <a:avLst/>
          </a:prstGeom>
          <a:solidFill>
            <a:srgbClr val="C0504D"/>
          </a:solidFill>
          <a:ln w="25400" cap="flat" cmpd="sng" algn="ctr">
            <a:solidFill>
              <a:srgbClr val="C0504D">
                <a:shade val="50000"/>
              </a:srgbClr>
            </a:solidFill>
            <a:prstDash val="solid"/>
          </a:ln>
          <a:effectLst/>
        </p:spPr>
        <p:txBody>
          <a:bodyPr lIns="0" tIns="36000" rIns="0" bIns="36000" anchor="ctr"/>
          <a:lstStyle/>
          <a:p>
            <a:pPr algn="ctr" fontAlgn="auto">
              <a:spcBef>
                <a:spcPts val="0"/>
              </a:spcBef>
              <a:spcAft>
                <a:spcPts val="0"/>
              </a:spcAft>
              <a:defRPr/>
            </a:pPr>
            <a:r>
              <a:rPr lang="fr-FR" sz="1400" b="1" kern="0" dirty="0">
                <a:solidFill>
                  <a:prstClr val="white"/>
                </a:solidFill>
                <a:latin typeface="Arial" panose="020B0604020202020204" pitchFamily="34" charset="0"/>
                <a:cs typeface="Arial" panose="020B0604020202020204" pitchFamily="34" charset="0"/>
              </a:rPr>
              <a:t>Personnel interne</a:t>
            </a:r>
          </a:p>
        </p:txBody>
      </p:sp>
      <p:sp>
        <p:nvSpPr>
          <p:cNvPr id="22" name="Ellipse 21">
            <a:extLst>
              <a:ext uri="{FF2B5EF4-FFF2-40B4-BE49-F238E27FC236}">
                <a16:creationId xmlns:a16="http://schemas.microsoft.com/office/drawing/2014/main" id="{8B59D3ED-0888-4787-99B8-4AAE89FCF4D3}"/>
              </a:ext>
            </a:extLst>
          </p:cNvPr>
          <p:cNvSpPr/>
          <p:nvPr/>
        </p:nvSpPr>
        <p:spPr>
          <a:xfrm>
            <a:off x="4377736" y="4556784"/>
            <a:ext cx="914308" cy="483955"/>
          </a:xfrm>
          <a:prstGeom prst="ellipse">
            <a:avLst/>
          </a:prstGeom>
          <a:solidFill>
            <a:srgbClr val="F79646"/>
          </a:solidFill>
          <a:ln w="25400" cap="flat" cmpd="sng" algn="ctr">
            <a:solidFill>
              <a:srgbClr val="F79646">
                <a:shade val="50000"/>
              </a:srgbClr>
            </a:solidFill>
            <a:prstDash val="solid"/>
          </a:ln>
          <a:effectLst/>
        </p:spPr>
        <p:txBody>
          <a:bodyPr lIns="0" tIns="36000" rIns="0" bIns="36000" anchor="ctr"/>
          <a:lstStyle/>
          <a:p>
            <a:pPr algn="ctr" fontAlgn="auto">
              <a:spcBef>
                <a:spcPts val="0"/>
              </a:spcBef>
              <a:spcAft>
                <a:spcPts val="0"/>
              </a:spcAft>
              <a:defRPr/>
            </a:pPr>
            <a:r>
              <a:rPr lang="fr-FR" sz="800" b="1" kern="0" dirty="0">
                <a:solidFill>
                  <a:prstClr val="white"/>
                </a:solidFill>
                <a:latin typeface="Arial" panose="020B0604020202020204" pitchFamily="34" charset="0"/>
                <a:cs typeface="Arial" panose="020B0604020202020204" pitchFamily="34" charset="0"/>
              </a:rPr>
              <a:t>Concurrents</a:t>
            </a:r>
          </a:p>
        </p:txBody>
      </p:sp>
    </p:spTree>
    <p:extLst>
      <p:ext uri="{BB962C8B-B14F-4D97-AF65-F5344CB8AC3E}">
        <p14:creationId xmlns:p14="http://schemas.microsoft.com/office/powerpoint/2010/main" val="2381829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B26AF5-979E-460B-8FEF-3BBAA282055C}"/>
              </a:ext>
            </a:extLst>
          </p:cNvPr>
          <p:cNvSpPr>
            <a:spLocks noGrp="1"/>
          </p:cNvSpPr>
          <p:nvPr>
            <p:ph type="title"/>
          </p:nvPr>
        </p:nvSpPr>
        <p:spPr/>
        <p:txBody>
          <a:bodyPr/>
          <a:lstStyle/>
          <a:p>
            <a:r>
              <a:rPr lang="fr-FR" dirty="0"/>
              <a:t>Les différentes menaces</a:t>
            </a:r>
          </a:p>
        </p:txBody>
      </p:sp>
      <p:grpSp>
        <p:nvGrpSpPr>
          <p:cNvPr id="23" name="Groupe 2">
            <a:extLst>
              <a:ext uri="{FF2B5EF4-FFF2-40B4-BE49-F238E27FC236}">
                <a16:creationId xmlns:a16="http://schemas.microsoft.com/office/drawing/2014/main" id="{77C2295B-F797-46D2-92E2-612CF964BDC4}"/>
              </a:ext>
            </a:extLst>
          </p:cNvPr>
          <p:cNvGrpSpPr>
            <a:grpSpLocks/>
          </p:cNvGrpSpPr>
          <p:nvPr/>
        </p:nvGrpSpPr>
        <p:grpSpPr bwMode="auto">
          <a:xfrm>
            <a:off x="2019300" y="2848409"/>
            <a:ext cx="8153400" cy="2552700"/>
            <a:chOff x="467544" y="3626378"/>
            <a:chExt cx="8154714" cy="2552565"/>
          </a:xfrm>
        </p:grpSpPr>
        <p:sp>
          <p:nvSpPr>
            <p:cNvPr id="24" name="Rectangle 23">
              <a:extLst>
                <a:ext uri="{FF2B5EF4-FFF2-40B4-BE49-F238E27FC236}">
                  <a16:creationId xmlns:a16="http://schemas.microsoft.com/office/drawing/2014/main" id="{8DC19EBF-D08C-4104-8F9C-467FEA675243}"/>
                </a:ext>
              </a:extLst>
            </p:cNvPr>
            <p:cNvSpPr/>
            <p:nvPr/>
          </p:nvSpPr>
          <p:spPr>
            <a:xfrm>
              <a:off x="524703" y="3626378"/>
              <a:ext cx="8097555" cy="2552565"/>
            </a:xfrm>
            <a:prstGeom prst="rect">
              <a:avLst/>
            </a:prstGeom>
            <a:noFill/>
            <a:ln w="12700">
              <a:solidFill>
                <a:srgbClr val="922B3C"/>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25" name="ZoneTexte 25">
              <a:extLst>
                <a:ext uri="{FF2B5EF4-FFF2-40B4-BE49-F238E27FC236}">
                  <a16:creationId xmlns:a16="http://schemas.microsoft.com/office/drawing/2014/main" id="{6360CB55-6453-48F8-867D-616F17E18A9F}"/>
                </a:ext>
              </a:extLst>
            </p:cNvPr>
            <p:cNvSpPr txBox="1">
              <a:spLocks noChangeArrowheads="1"/>
            </p:cNvSpPr>
            <p:nvPr/>
          </p:nvSpPr>
          <p:spPr bwMode="auto">
            <a:xfrm>
              <a:off x="1369000" y="3803440"/>
              <a:ext cx="3447327" cy="46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1200" dirty="0">
                  <a:latin typeface="Arial" panose="020B0604020202020204" pitchFamily="34" charset="0"/>
                  <a:cs typeface="Arial" panose="020B0604020202020204" pitchFamily="34" charset="0"/>
                </a:rPr>
                <a:t>des domaines Active Directory sont compromis en 2 heures </a:t>
              </a:r>
            </a:p>
          </p:txBody>
        </p:sp>
        <p:sp>
          <p:nvSpPr>
            <p:cNvPr id="26" name="ZoneTexte 26">
              <a:extLst>
                <a:ext uri="{FF2B5EF4-FFF2-40B4-BE49-F238E27FC236}">
                  <a16:creationId xmlns:a16="http://schemas.microsoft.com/office/drawing/2014/main" id="{9863710C-CF9D-4FA2-813A-46AA75C9F5AD}"/>
                </a:ext>
              </a:extLst>
            </p:cNvPr>
            <p:cNvSpPr txBox="1">
              <a:spLocks noChangeArrowheads="1"/>
            </p:cNvSpPr>
            <p:nvPr/>
          </p:nvSpPr>
          <p:spPr bwMode="auto">
            <a:xfrm>
              <a:off x="682834" y="3769815"/>
              <a:ext cx="697739" cy="400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2000" b="1" dirty="0">
                  <a:solidFill>
                    <a:srgbClr val="922B3C"/>
                  </a:solidFill>
                  <a:latin typeface="Arial" panose="020B0604020202020204" pitchFamily="34" charset="0"/>
                  <a:cs typeface="Arial" panose="020B0604020202020204" pitchFamily="34" charset="0"/>
                </a:rPr>
                <a:t>80%</a:t>
              </a:r>
              <a:endParaRPr lang="fr-FR" altLang="fr-FR" sz="1400" dirty="0">
                <a:solidFill>
                  <a:srgbClr val="922B3C"/>
                </a:solidFill>
                <a:latin typeface="Arial" panose="020B0604020202020204" pitchFamily="34" charset="0"/>
                <a:cs typeface="Arial" panose="020B0604020202020204" pitchFamily="34" charset="0"/>
              </a:endParaRPr>
            </a:p>
          </p:txBody>
        </p:sp>
        <p:sp>
          <p:nvSpPr>
            <p:cNvPr id="27" name="ZoneTexte 27">
              <a:extLst>
                <a:ext uri="{FF2B5EF4-FFF2-40B4-BE49-F238E27FC236}">
                  <a16:creationId xmlns:a16="http://schemas.microsoft.com/office/drawing/2014/main" id="{77145C14-690A-4E45-BEF4-9864582FA0D7}"/>
                </a:ext>
              </a:extLst>
            </p:cNvPr>
            <p:cNvSpPr txBox="1">
              <a:spLocks noChangeArrowheads="1"/>
            </p:cNvSpPr>
            <p:nvPr/>
          </p:nvSpPr>
          <p:spPr bwMode="auto">
            <a:xfrm>
              <a:off x="4177782" y="4319635"/>
              <a:ext cx="4104455" cy="46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1200">
                  <a:latin typeface="Arial" panose="020B0604020202020204" pitchFamily="34" charset="0"/>
                  <a:cs typeface="Arial" panose="020B0604020202020204" pitchFamily="34" charset="0"/>
                </a:rPr>
                <a:t>des domaines Active Directory contiennent au moins 1 compte privilégié avec un mot de passe trivial</a:t>
              </a:r>
            </a:p>
          </p:txBody>
        </p:sp>
        <p:sp>
          <p:nvSpPr>
            <p:cNvPr id="28" name="ZoneTexte 28">
              <a:extLst>
                <a:ext uri="{FF2B5EF4-FFF2-40B4-BE49-F238E27FC236}">
                  <a16:creationId xmlns:a16="http://schemas.microsoft.com/office/drawing/2014/main" id="{E0745F21-92D0-4A38-BAE1-9ABC8D06D021}"/>
                </a:ext>
              </a:extLst>
            </p:cNvPr>
            <p:cNvSpPr txBox="1">
              <a:spLocks noChangeArrowheads="1"/>
            </p:cNvSpPr>
            <p:nvPr/>
          </p:nvSpPr>
          <p:spPr bwMode="auto">
            <a:xfrm>
              <a:off x="3482090" y="4292518"/>
              <a:ext cx="697739" cy="400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2000" b="1" dirty="0">
                  <a:solidFill>
                    <a:srgbClr val="922B3C"/>
                  </a:solidFill>
                  <a:latin typeface="Arial" panose="020B0604020202020204" pitchFamily="34" charset="0"/>
                  <a:cs typeface="Arial" panose="020B0604020202020204" pitchFamily="34" charset="0"/>
                </a:rPr>
                <a:t>75%</a:t>
              </a:r>
              <a:endParaRPr lang="fr-FR" altLang="fr-FR" sz="1400" dirty="0">
                <a:solidFill>
                  <a:srgbClr val="922B3C"/>
                </a:solidFill>
                <a:latin typeface="Arial" panose="020B0604020202020204" pitchFamily="34" charset="0"/>
                <a:cs typeface="Arial" panose="020B0604020202020204" pitchFamily="34" charset="0"/>
              </a:endParaRPr>
            </a:p>
          </p:txBody>
        </p:sp>
        <p:sp>
          <p:nvSpPr>
            <p:cNvPr id="29" name="ZoneTexte 29">
              <a:extLst>
                <a:ext uri="{FF2B5EF4-FFF2-40B4-BE49-F238E27FC236}">
                  <a16:creationId xmlns:a16="http://schemas.microsoft.com/office/drawing/2014/main" id="{12D68034-672A-4B4E-B457-B2847F08819E}"/>
                </a:ext>
              </a:extLst>
            </p:cNvPr>
            <p:cNvSpPr txBox="1">
              <a:spLocks noChangeArrowheads="1"/>
            </p:cNvSpPr>
            <p:nvPr/>
          </p:nvSpPr>
          <p:spPr bwMode="auto">
            <a:xfrm>
              <a:off x="1633119" y="4964019"/>
              <a:ext cx="4104455" cy="46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1200" dirty="0">
                  <a:latin typeface="Arial" panose="020B0604020202020204" pitchFamily="34" charset="0"/>
                  <a:cs typeface="Arial" panose="020B0604020202020204" pitchFamily="34" charset="0"/>
                </a:rPr>
                <a:t>des entreprises sont affectées par un défaut de cloisonnement de ses réseaux</a:t>
              </a:r>
            </a:p>
          </p:txBody>
        </p:sp>
        <p:sp>
          <p:nvSpPr>
            <p:cNvPr id="30" name="ZoneTexte 30">
              <a:extLst>
                <a:ext uri="{FF2B5EF4-FFF2-40B4-BE49-F238E27FC236}">
                  <a16:creationId xmlns:a16="http://schemas.microsoft.com/office/drawing/2014/main" id="{4D5941B0-16D3-40FF-AA66-205F94611158}"/>
                </a:ext>
              </a:extLst>
            </p:cNvPr>
            <p:cNvSpPr txBox="1">
              <a:spLocks noChangeArrowheads="1"/>
            </p:cNvSpPr>
            <p:nvPr/>
          </p:nvSpPr>
          <p:spPr bwMode="auto">
            <a:xfrm>
              <a:off x="946951" y="4940589"/>
              <a:ext cx="697739" cy="400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2000" b="1" dirty="0">
                  <a:solidFill>
                    <a:srgbClr val="922B3C"/>
                  </a:solidFill>
                  <a:latin typeface="Arial" panose="020B0604020202020204" pitchFamily="34" charset="0"/>
                  <a:cs typeface="Arial" panose="020B0604020202020204" pitchFamily="34" charset="0"/>
                </a:rPr>
                <a:t>50%</a:t>
              </a:r>
              <a:endParaRPr lang="fr-FR" altLang="fr-FR" sz="1400" dirty="0">
                <a:solidFill>
                  <a:srgbClr val="922B3C"/>
                </a:solidFill>
                <a:latin typeface="Arial" panose="020B0604020202020204" pitchFamily="34" charset="0"/>
                <a:cs typeface="Arial" panose="020B0604020202020204" pitchFamily="34" charset="0"/>
              </a:endParaRPr>
            </a:p>
          </p:txBody>
        </p:sp>
        <p:sp>
          <p:nvSpPr>
            <p:cNvPr id="31" name="ZoneTexte 31">
              <a:extLst>
                <a:ext uri="{FF2B5EF4-FFF2-40B4-BE49-F238E27FC236}">
                  <a16:creationId xmlns:a16="http://schemas.microsoft.com/office/drawing/2014/main" id="{A3ABED12-4E01-46AE-BC85-00AB7FD6BE24}"/>
                </a:ext>
              </a:extLst>
            </p:cNvPr>
            <p:cNvSpPr txBox="1">
              <a:spLocks noChangeArrowheads="1"/>
            </p:cNvSpPr>
            <p:nvPr/>
          </p:nvSpPr>
          <p:spPr bwMode="auto">
            <a:xfrm>
              <a:off x="4705080" y="5660669"/>
              <a:ext cx="3840806" cy="46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1200">
                  <a:latin typeface="Arial" panose="020B0604020202020204" pitchFamily="34" charset="0"/>
                  <a:cs typeface="Arial" panose="020B0604020202020204" pitchFamily="34" charset="0"/>
                </a:rPr>
                <a:t>des tests d’intrusion ne sont pas détectés par les équipes IT</a:t>
              </a:r>
            </a:p>
          </p:txBody>
        </p:sp>
        <p:sp>
          <p:nvSpPr>
            <p:cNvPr id="32" name="ZoneTexte 32">
              <a:extLst>
                <a:ext uri="{FF2B5EF4-FFF2-40B4-BE49-F238E27FC236}">
                  <a16:creationId xmlns:a16="http://schemas.microsoft.com/office/drawing/2014/main" id="{5137750C-A707-4EED-BA80-ACA3D0BC72E4}"/>
                </a:ext>
              </a:extLst>
            </p:cNvPr>
            <p:cNvSpPr txBox="1">
              <a:spLocks noChangeArrowheads="1"/>
            </p:cNvSpPr>
            <p:nvPr/>
          </p:nvSpPr>
          <p:spPr bwMode="auto">
            <a:xfrm>
              <a:off x="4018911" y="5667777"/>
              <a:ext cx="697739" cy="400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2000" b="1" dirty="0">
                  <a:solidFill>
                    <a:srgbClr val="922B3C"/>
                  </a:solidFill>
                  <a:latin typeface="Arial" panose="020B0604020202020204" pitchFamily="34" charset="0"/>
                  <a:cs typeface="Arial" panose="020B0604020202020204" pitchFamily="34" charset="0"/>
                </a:rPr>
                <a:t>80%</a:t>
              </a:r>
              <a:endParaRPr lang="fr-FR" altLang="fr-FR" sz="1400" dirty="0">
                <a:solidFill>
                  <a:srgbClr val="922B3C"/>
                </a:solidFill>
                <a:latin typeface="Arial" panose="020B0604020202020204" pitchFamily="34" charset="0"/>
                <a:cs typeface="Arial" panose="020B0604020202020204" pitchFamily="34" charset="0"/>
              </a:endParaRPr>
            </a:p>
          </p:txBody>
        </p:sp>
        <p:sp>
          <p:nvSpPr>
            <p:cNvPr id="33" name="ZoneTexte 33">
              <a:extLst>
                <a:ext uri="{FF2B5EF4-FFF2-40B4-BE49-F238E27FC236}">
                  <a16:creationId xmlns:a16="http://schemas.microsoft.com/office/drawing/2014/main" id="{2B9D1921-C8B9-4E46-BB0D-BBEC024F9134}"/>
                </a:ext>
              </a:extLst>
            </p:cNvPr>
            <p:cNvSpPr txBox="1">
              <a:spLocks noChangeArrowheads="1"/>
            </p:cNvSpPr>
            <p:nvPr/>
          </p:nvSpPr>
          <p:spPr bwMode="auto">
            <a:xfrm>
              <a:off x="467544" y="5949280"/>
              <a:ext cx="4104455" cy="22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900" i="1" dirty="0"/>
                <a:t>Sources : tests d’intrusion Orange Consulting 2012-2013 </a:t>
              </a:r>
            </a:p>
          </p:txBody>
        </p:sp>
      </p:grpSp>
    </p:spTree>
    <p:extLst>
      <p:ext uri="{BB962C8B-B14F-4D97-AF65-F5344CB8AC3E}">
        <p14:creationId xmlns:p14="http://schemas.microsoft.com/office/powerpoint/2010/main" val="3205565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BE560-241B-4315-8991-8DDD087581C8}"/>
              </a:ext>
            </a:extLst>
          </p:cNvPr>
          <p:cNvSpPr>
            <a:spLocks noGrp="1"/>
          </p:cNvSpPr>
          <p:nvPr>
            <p:ph type="title"/>
          </p:nvPr>
        </p:nvSpPr>
        <p:spPr/>
        <p:txBody>
          <a:bodyPr/>
          <a:lstStyle/>
          <a:p>
            <a:r>
              <a:rPr lang="fr-FR" dirty="0"/>
              <a:t>Comment réagit suite à une attaque ?</a:t>
            </a:r>
          </a:p>
        </p:txBody>
      </p:sp>
      <p:sp>
        <p:nvSpPr>
          <p:cNvPr id="3" name="Espace réservé du contenu 2">
            <a:extLst>
              <a:ext uri="{FF2B5EF4-FFF2-40B4-BE49-F238E27FC236}">
                <a16:creationId xmlns:a16="http://schemas.microsoft.com/office/drawing/2014/main" id="{B04D9E10-A197-4902-BAA2-44581996F7A9}"/>
              </a:ext>
            </a:extLst>
          </p:cNvPr>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fr-FR" dirty="0"/>
              <a:t>Débranchez du réseau la machine impactée (wifi et filaire)</a:t>
            </a:r>
          </a:p>
          <a:p>
            <a:pPr marL="342900" indent="-342900">
              <a:buFont typeface="Arial" panose="020B0604020202020204" pitchFamily="34" charset="0"/>
              <a:buChar char="•"/>
            </a:pPr>
            <a:r>
              <a:rPr lang="fr-FR" dirty="0"/>
              <a:t>Isolez si possible le réseau impacté au plus vite</a:t>
            </a:r>
          </a:p>
          <a:p>
            <a:pPr marL="342900" indent="-342900">
              <a:buFont typeface="Arial" panose="020B0604020202020204" pitchFamily="34" charset="0"/>
              <a:buChar char="•"/>
            </a:pPr>
            <a:r>
              <a:rPr lang="fr-FR" dirty="0"/>
              <a:t>Mettez des processus de communication : donnez aux utilisateurs une démarche claire à suivre en cas d’incident</a:t>
            </a:r>
          </a:p>
          <a:p>
            <a:pPr marL="617220" lvl="1" indent="-342900"/>
            <a:r>
              <a:rPr lang="fr-FR" dirty="0"/>
              <a:t>Prévenir son manager, les RH et les équipes supports dès la détection de l’incident (par mail, par ticket…)</a:t>
            </a:r>
          </a:p>
          <a:p>
            <a:pPr marL="617220" lvl="1" indent="-342900"/>
            <a:r>
              <a:rPr lang="fr-FR" dirty="0"/>
              <a:t>Ces procédures permettent d’améliorer le renforcement continu des infrastructures</a:t>
            </a:r>
          </a:p>
          <a:p>
            <a:pPr marL="342900" indent="-342900">
              <a:buFont typeface="Arial" panose="020B0604020202020204" pitchFamily="34" charset="0"/>
              <a:buChar char="•"/>
            </a:pPr>
            <a:r>
              <a:rPr lang="fr-FR" dirty="0"/>
              <a:t>Pour les entreprises de petites tailles, une plateforme d’aide a été déployée par le gouvernement Français : https://cybermalveillance.gouv.fr</a:t>
            </a:r>
          </a:p>
          <a:p>
            <a:pPr marL="617220" lvl="1" indent="-342900"/>
            <a:r>
              <a:rPr lang="fr-FR" dirty="0"/>
              <a:t>Elle permet de mettre en relation les entreprises avec des partenaires spécialisés en cybersécurité à proximité</a:t>
            </a:r>
          </a:p>
          <a:p>
            <a:pPr marL="617220" lvl="1" indent="-342900"/>
            <a:r>
              <a:rPr lang="fr-FR" dirty="0"/>
              <a:t>Les OSE et les OIV doivent reporter l’attaque auprès de l’ANSSI via un formulaire d’incident</a:t>
            </a:r>
          </a:p>
          <a:p>
            <a:pPr marL="617220" lvl="2" indent="-342900"/>
            <a:r>
              <a:rPr lang="fr-FR" dirty="0"/>
              <a:t>Les OIV sont les Organismes à Importance Vitale (organismes dont l’activité est vitale pour la nation)</a:t>
            </a:r>
          </a:p>
          <a:p>
            <a:pPr marL="617220" lvl="2" indent="-342900"/>
            <a:r>
              <a:rPr lang="fr-FR" dirty="0"/>
              <a:t>Les OIV n’ont pas l’autorisation de divulguées leurs statuts, la liste est par conséquente tenue secrète</a:t>
            </a:r>
          </a:p>
        </p:txBody>
      </p:sp>
    </p:spTree>
    <p:extLst>
      <p:ext uri="{BB962C8B-B14F-4D97-AF65-F5344CB8AC3E}">
        <p14:creationId xmlns:p14="http://schemas.microsoft.com/office/powerpoint/2010/main" val="2361240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5899"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3F29552-F30B-4DE2-AEEC-31D3CF1ED3EC}"/>
              </a:ext>
            </a:extLst>
          </p:cNvPr>
          <p:cNvSpPr>
            <a:spLocks noGrp="1"/>
          </p:cNvSpPr>
          <p:nvPr>
            <p:ph type="title"/>
          </p:nvPr>
        </p:nvSpPr>
        <p:spPr>
          <a:xfrm>
            <a:off x="7150882" y="1000366"/>
            <a:ext cx="3995397" cy="1239627"/>
          </a:xfrm>
        </p:spPr>
        <p:txBody>
          <a:bodyPr anchor="b">
            <a:normAutofit/>
          </a:bodyPr>
          <a:lstStyle/>
          <a:p>
            <a:pPr algn="ctr"/>
            <a:r>
              <a:rPr lang="fr-FR" dirty="0"/>
              <a:t>Les secteurs d’activités des OIV</a:t>
            </a:r>
            <a:endParaRPr lang="fr-FR"/>
          </a:p>
        </p:txBody>
      </p:sp>
      <p:sp>
        <p:nvSpPr>
          <p:cNvPr id="3" name="Espace réservé du contenu 2">
            <a:extLst>
              <a:ext uri="{FF2B5EF4-FFF2-40B4-BE49-F238E27FC236}">
                <a16:creationId xmlns:a16="http://schemas.microsoft.com/office/drawing/2014/main" id="{03C97122-5E91-48C7-88A2-89C7350BB7C1}"/>
              </a:ext>
            </a:extLst>
          </p:cNvPr>
          <p:cNvSpPr>
            <a:spLocks noGrp="1"/>
          </p:cNvSpPr>
          <p:nvPr>
            <p:ph idx="1"/>
          </p:nvPr>
        </p:nvSpPr>
        <p:spPr>
          <a:xfrm>
            <a:off x="7279965" y="2884395"/>
            <a:ext cx="3766670" cy="2469140"/>
          </a:xfrm>
        </p:spPr>
        <p:txBody>
          <a:bodyPr>
            <a:normAutofit/>
          </a:bodyPr>
          <a:lstStyle/>
          <a:p>
            <a:pPr marL="342900" indent="-342900" algn="ctr">
              <a:lnSpc>
                <a:spcPct val="100000"/>
              </a:lnSpc>
              <a:buFont typeface="Arial" panose="020B0604020202020204" pitchFamily="34" charset="0"/>
              <a:buChar char="•"/>
            </a:pPr>
            <a:r>
              <a:rPr lang="fr-FR" sz="1100"/>
              <a:t>Les OIV font partis des secteurs suivants :</a:t>
            </a:r>
          </a:p>
          <a:p>
            <a:pPr marL="342900" indent="-342900" algn="ctr">
              <a:lnSpc>
                <a:spcPct val="100000"/>
              </a:lnSpc>
              <a:buFont typeface="Arial" panose="020B0604020202020204" pitchFamily="34" charset="0"/>
              <a:buChar char="•"/>
            </a:pPr>
            <a:endParaRPr lang="fr-FR" sz="1100"/>
          </a:p>
          <a:p>
            <a:pPr marL="617220" lvl="1" indent="-342900" algn="ctr">
              <a:lnSpc>
                <a:spcPct val="100000"/>
              </a:lnSpc>
            </a:pPr>
            <a:r>
              <a:rPr lang="fr-FR" sz="1100"/>
              <a:t>Liées à l’état (activités civile, militaire, judiciaire et recherche)</a:t>
            </a:r>
          </a:p>
          <a:p>
            <a:pPr marL="617220" lvl="1" indent="-342900" algn="ctr">
              <a:lnSpc>
                <a:spcPct val="100000"/>
              </a:lnSpc>
            </a:pPr>
            <a:endParaRPr lang="fr-FR" sz="1100"/>
          </a:p>
          <a:p>
            <a:pPr marL="617220" lvl="1" indent="-342900" algn="ctr">
              <a:lnSpc>
                <a:spcPct val="100000"/>
              </a:lnSpc>
            </a:pPr>
            <a:r>
              <a:rPr lang="fr-FR" sz="1100"/>
              <a:t>Liées aux services vitaux des citoyens (santé, eau, alimentation)</a:t>
            </a:r>
          </a:p>
          <a:p>
            <a:pPr marL="617220" lvl="1" indent="-342900" algn="ctr">
              <a:lnSpc>
                <a:spcPct val="100000"/>
              </a:lnSpc>
            </a:pPr>
            <a:endParaRPr lang="fr-FR" sz="1100"/>
          </a:p>
          <a:p>
            <a:pPr marL="617220" lvl="1" indent="-342900" algn="ctr">
              <a:lnSpc>
                <a:spcPct val="100000"/>
              </a:lnSpc>
            </a:pPr>
            <a:r>
              <a:rPr lang="fr-FR" sz="1100"/>
              <a:t>Liées à la vie financière de la nation (énergie, communication, transports, finance, industries)</a:t>
            </a:r>
          </a:p>
        </p:txBody>
      </p:sp>
      <p:pic>
        <p:nvPicPr>
          <p:cNvPr id="5" name="Image 4">
            <a:extLst>
              <a:ext uri="{FF2B5EF4-FFF2-40B4-BE49-F238E27FC236}">
                <a16:creationId xmlns:a16="http://schemas.microsoft.com/office/drawing/2014/main" id="{3E4B1B10-81D8-457A-894C-D4EA2FDB61DC}"/>
              </a:ext>
            </a:extLst>
          </p:cNvPr>
          <p:cNvPicPr>
            <a:picLocks noChangeAspect="1"/>
          </p:cNvPicPr>
          <p:nvPr/>
        </p:nvPicPr>
        <p:blipFill>
          <a:blip r:embed="rId2"/>
          <a:stretch>
            <a:fillRect/>
          </a:stretch>
        </p:blipFill>
        <p:spPr>
          <a:xfrm>
            <a:off x="723901" y="1866332"/>
            <a:ext cx="5372100" cy="3209829"/>
          </a:xfrm>
          <a:prstGeom prst="rect">
            <a:avLst/>
          </a:prstGeom>
        </p:spPr>
      </p:pic>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92478"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31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736600-729A-49D6-A462-D61DD47E90BC}"/>
              </a:ext>
            </a:extLst>
          </p:cNvPr>
          <p:cNvSpPr>
            <a:spLocks noGrp="1"/>
          </p:cNvSpPr>
          <p:nvPr>
            <p:ph type="title"/>
          </p:nvPr>
        </p:nvSpPr>
        <p:spPr/>
        <p:txBody>
          <a:bodyPr/>
          <a:lstStyle/>
          <a:p>
            <a:r>
              <a:rPr lang="fr-FR" dirty="0"/>
              <a:t>Comment se prémunir d’une attaque ?</a:t>
            </a:r>
          </a:p>
        </p:txBody>
      </p:sp>
      <p:sp>
        <p:nvSpPr>
          <p:cNvPr id="3" name="Espace réservé du contenu 2">
            <a:extLst>
              <a:ext uri="{FF2B5EF4-FFF2-40B4-BE49-F238E27FC236}">
                <a16:creationId xmlns:a16="http://schemas.microsoft.com/office/drawing/2014/main" id="{91994EB6-C0CB-4A54-9234-D7C760DD3EA3}"/>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fr-FR" dirty="0"/>
              <a:t>Suite aux évolutions en terme de cybersécurité, l’ANSSI a publié un nouveau livre blanc, ayant pour objectif de :</a:t>
            </a:r>
          </a:p>
          <a:p>
            <a:pPr marL="617220" lvl="1" indent="-342900"/>
            <a:r>
              <a:rPr lang="fr-FR" dirty="0"/>
              <a:t>Fournir des indications en terme de sécurité pour les OIV et les organismes non OIV</a:t>
            </a:r>
          </a:p>
          <a:p>
            <a:pPr marL="617220" lvl="1" indent="-342900"/>
            <a:r>
              <a:rPr lang="fr-FR" dirty="0"/>
              <a:t>Promouvoir des outils nationaux afin de garantir la sécurité des systèmes d’information</a:t>
            </a:r>
          </a:p>
          <a:p>
            <a:pPr marL="342900" indent="-342900"/>
            <a:endParaRPr lang="fr-FR" dirty="0"/>
          </a:p>
          <a:p>
            <a:pPr marL="342900" indent="-342900">
              <a:buFont typeface="Arial" panose="020B0604020202020204" pitchFamily="34" charset="0"/>
              <a:buChar char="•"/>
            </a:pPr>
            <a:r>
              <a:rPr lang="fr-FR" dirty="0"/>
              <a:t>La stratégie nationale sur la cybersécurité s’articule sur 5 grands axes </a:t>
            </a:r>
          </a:p>
          <a:p>
            <a:pPr marL="617220" lvl="1" indent="-342900"/>
            <a:r>
              <a:rPr lang="fr-FR" dirty="0"/>
              <a:t>Les questions de sécurité numérique auprès des OIV</a:t>
            </a:r>
          </a:p>
          <a:p>
            <a:pPr marL="617220" lvl="1" indent="-342900"/>
            <a:r>
              <a:rPr lang="fr-FR" dirty="0"/>
              <a:t>Le rôle des entreprises non OIV</a:t>
            </a:r>
          </a:p>
          <a:p>
            <a:pPr marL="617220" lvl="1" indent="-342900"/>
            <a:r>
              <a:rPr lang="fr-FR" dirty="0"/>
              <a:t>La formation à la cybersécurité</a:t>
            </a:r>
          </a:p>
          <a:p>
            <a:pPr marL="617220" lvl="1" indent="-342900"/>
            <a:r>
              <a:rPr lang="fr-FR" dirty="0"/>
              <a:t>Le rôle des industries</a:t>
            </a:r>
          </a:p>
          <a:p>
            <a:pPr marL="617220" lvl="1" indent="-342900"/>
            <a:r>
              <a:rPr lang="fr-FR" dirty="0"/>
              <a:t>La stratégie du numérique dans un contexte international</a:t>
            </a:r>
          </a:p>
          <a:p>
            <a:pPr marL="617220" lvl="1" indent="-342900"/>
            <a:endParaRPr lang="fr-FR" dirty="0"/>
          </a:p>
        </p:txBody>
      </p:sp>
    </p:spTree>
    <p:extLst>
      <p:ext uri="{BB962C8B-B14F-4D97-AF65-F5344CB8AC3E}">
        <p14:creationId xmlns:p14="http://schemas.microsoft.com/office/powerpoint/2010/main" val="34108895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736600-729A-49D6-A462-D61DD47E90BC}"/>
              </a:ext>
            </a:extLst>
          </p:cNvPr>
          <p:cNvSpPr>
            <a:spLocks noGrp="1"/>
          </p:cNvSpPr>
          <p:nvPr>
            <p:ph type="title"/>
          </p:nvPr>
        </p:nvSpPr>
        <p:spPr/>
        <p:txBody>
          <a:bodyPr/>
          <a:lstStyle/>
          <a:p>
            <a:r>
              <a:rPr lang="fr-FR" dirty="0"/>
              <a:t>Comment se prémunir d’une attaque ?</a:t>
            </a:r>
          </a:p>
        </p:txBody>
      </p:sp>
      <p:sp>
        <p:nvSpPr>
          <p:cNvPr id="3" name="Espace réservé du contenu 2">
            <a:extLst>
              <a:ext uri="{FF2B5EF4-FFF2-40B4-BE49-F238E27FC236}">
                <a16:creationId xmlns:a16="http://schemas.microsoft.com/office/drawing/2014/main" id="{91994EB6-C0CB-4A54-9234-D7C760DD3EA3}"/>
              </a:ext>
            </a:extLst>
          </p:cNvPr>
          <p:cNvSpPr>
            <a:spLocks noGrp="1"/>
          </p:cNvSpPr>
          <p:nvPr>
            <p:ph idx="1"/>
          </p:nvPr>
        </p:nvSpPr>
        <p:spPr/>
        <p:txBody>
          <a:bodyPr>
            <a:normAutofit/>
          </a:bodyPr>
          <a:lstStyle/>
          <a:p>
            <a:pPr marL="342900" indent="-342900">
              <a:buFont typeface="Arial" panose="020B0604020202020204" pitchFamily="34" charset="0"/>
              <a:buChar char="•"/>
            </a:pPr>
            <a:r>
              <a:rPr lang="fr-FR" dirty="0"/>
              <a:t>Être pro-actif :</a:t>
            </a:r>
          </a:p>
          <a:p>
            <a:pPr marL="617220" lvl="1" indent="-342900"/>
            <a:r>
              <a:rPr lang="fr-FR" dirty="0"/>
              <a:t>Réaliser régulièrement des analyses de risques</a:t>
            </a:r>
          </a:p>
          <a:p>
            <a:pPr marL="617220" lvl="1" indent="-342900"/>
            <a:r>
              <a:rPr lang="fr-FR" dirty="0"/>
              <a:t>Réaliser des audits de codes et d’infrastructure</a:t>
            </a:r>
          </a:p>
          <a:p>
            <a:pPr marL="617220" lvl="1" indent="-342900"/>
            <a:r>
              <a:rPr lang="fr-FR" dirty="0"/>
              <a:t>Réaliser des tests d’intrusions</a:t>
            </a:r>
          </a:p>
          <a:p>
            <a:pPr lvl="1" indent="0">
              <a:buNone/>
            </a:pPr>
            <a:endParaRPr lang="fr-FR" dirty="0"/>
          </a:p>
          <a:p>
            <a:pPr marL="342900" indent="-342900">
              <a:buFont typeface="Arial" panose="020B0604020202020204" pitchFamily="34" charset="0"/>
              <a:buChar char="•"/>
            </a:pPr>
            <a:r>
              <a:rPr lang="fr-FR" dirty="0"/>
              <a:t>Quand il est trop tard :</a:t>
            </a:r>
          </a:p>
          <a:p>
            <a:pPr marL="617220" lvl="1" indent="-342900"/>
            <a:r>
              <a:rPr lang="fr-FR" dirty="0"/>
              <a:t>Audit Forensique : audit consistant à analyser et collecter les informations liés à l’incident de sécurité</a:t>
            </a:r>
          </a:p>
        </p:txBody>
      </p:sp>
    </p:spTree>
    <p:extLst>
      <p:ext uri="{BB962C8B-B14F-4D97-AF65-F5344CB8AC3E}">
        <p14:creationId xmlns:p14="http://schemas.microsoft.com/office/powerpoint/2010/main" val="27981128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9A598C-75A7-4286-BB8F-82E778321B5B}"/>
              </a:ext>
            </a:extLst>
          </p:cNvPr>
          <p:cNvSpPr>
            <a:spLocks noGrp="1"/>
          </p:cNvSpPr>
          <p:nvPr>
            <p:ph type="title"/>
          </p:nvPr>
        </p:nvSpPr>
        <p:spPr/>
        <p:txBody>
          <a:bodyPr/>
          <a:lstStyle/>
          <a:p>
            <a:r>
              <a:rPr lang="fr-FR" dirty="0"/>
              <a:t>Quels sont les symptômes lors de la présence d’un code malveillant ?</a:t>
            </a:r>
          </a:p>
        </p:txBody>
      </p:sp>
      <p:sp>
        <p:nvSpPr>
          <p:cNvPr id="6" name="Espace réservé du contenu 2">
            <a:extLst>
              <a:ext uri="{FF2B5EF4-FFF2-40B4-BE49-F238E27FC236}">
                <a16:creationId xmlns:a16="http://schemas.microsoft.com/office/drawing/2014/main" id="{AFDA52A2-C1D7-4A23-8D3F-005DFE128E73}"/>
              </a:ext>
            </a:extLst>
          </p:cNvPr>
          <p:cNvSpPr>
            <a:spLocks noGrp="1"/>
          </p:cNvSpPr>
          <p:nvPr>
            <p:ph idx="1"/>
          </p:nvPr>
        </p:nvSpPr>
        <p:spPr>
          <a:xfrm>
            <a:off x="1028700" y="2162175"/>
            <a:ext cx="10134600" cy="3968750"/>
          </a:xfrm>
        </p:spPr>
        <p:txBody>
          <a:bodyPr>
            <a:normAutofit/>
          </a:bodyPr>
          <a:lstStyle/>
          <a:p>
            <a:pPr eaLnBrk="1" hangingPunct="1">
              <a:defRPr/>
            </a:pPr>
            <a:r>
              <a:rPr lang="fr-FR" altLang="fr-FR" sz="2400" dirty="0"/>
              <a:t>Ralentissement </a:t>
            </a:r>
          </a:p>
          <a:p>
            <a:pPr lvl="1" eaLnBrk="1" hangingPunct="1">
              <a:defRPr/>
            </a:pPr>
            <a:r>
              <a:rPr lang="fr-FR" altLang="fr-FR" sz="2000" dirty="0"/>
              <a:t>du terminal : exemple pendant l’arrêt et le redémarrage ;</a:t>
            </a:r>
          </a:p>
          <a:p>
            <a:pPr lvl="1" eaLnBrk="1" hangingPunct="1">
              <a:defRPr/>
            </a:pPr>
            <a:r>
              <a:rPr lang="fr-FR" altLang="fr-FR" sz="2000" dirty="0"/>
              <a:t>du débit : la bande passante semble partagée.</a:t>
            </a:r>
          </a:p>
          <a:p>
            <a:pPr eaLnBrk="1" hangingPunct="1">
              <a:defRPr/>
            </a:pPr>
            <a:r>
              <a:rPr lang="fr-FR" altLang="fr-FR" sz="2400" dirty="0"/>
              <a:t>Ouvertures régulières de fenêtres de pop-up et de publicités ;</a:t>
            </a:r>
          </a:p>
          <a:p>
            <a:pPr eaLnBrk="1" hangingPunct="1">
              <a:defRPr/>
            </a:pPr>
            <a:r>
              <a:rPr lang="fr-FR" altLang="fr-FR" sz="2400" dirty="0"/>
              <a:t>Modification de la configuration de votre navigateur web</a:t>
            </a:r>
          </a:p>
          <a:p>
            <a:pPr lvl="1" eaLnBrk="1" hangingPunct="1">
              <a:defRPr/>
            </a:pPr>
            <a:r>
              <a:rPr lang="fr-FR" altLang="fr-FR" sz="2000" dirty="0"/>
              <a:t>Modification de votre page d’accueil ou de votre moteur de recherche ;</a:t>
            </a:r>
          </a:p>
          <a:p>
            <a:pPr lvl="2" eaLnBrk="1" hangingPunct="1">
              <a:defRPr/>
            </a:pPr>
            <a:r>
              <a:rPr lang="fr-FR" altLang="fr-FR" sz="1400" dirty="0"/>
              <a:t>Exemple : </a:t>
            </a:r>
            <a:r>
              <a:rPr lang="fr-FR" altLang="fr-FR" sz="1400" dirty="0" err="1"/>
              <a:t>Snapdo</a:t>
            </a:r>
            <a:r>
              <a:rPr lang="fr-FR" altLang="fr-FR" sz="1400" dirty="0"/>
              <a:t>.</a:t>
            </a:r>
          </a:p>
          <a:p>
            <a:pPr lvl="1" eaLnBrk="1" hangingPunct="1">
              <a:defRPr/>
            </a:pPr>
            <a:r>
              <a:rPr lang="fr-FR" altLang="fr-FR" sz="2000" dirty="0"/>
              <a:t>Présence de nouvelles extensions que vous n’avez pas installées.</a:t>
            </a:r>
          </a:p>
        </p:txBody>
      </p:sp>
    </p:spTree>
    <p:extLst>
      <p:ext uri="{BB962C8B-B14F-4D97-AF65-F5344CB8AC3E}">
        <p14:creationId xmlns:p14="http://schemas.microsoft.com/office/powerpoint/2010/main" val="2877686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9A598C-75A7-4286-BB8F-82E778321B5B}"/>
              </a:ext>
            </a:extLst>
          </p:cNvPr>
          <p:cNvSpPr>
            <a:spLocks noGrp="1"/>
          </p:cNvSpPr>
          <p:nvPr>
            <p:ph type="title"/>
          </p:nvPr>
        </p:nvSpPr>
        <p:spPr/>
        <p:txBody>
          <a:bodyPr/>
          <a:lstStyle/>
          <a:p>
            <a:r>
              <a:rPr lang="fr-FR" dirty="0"/>
              <a:t>Quels sont les symptômes lors de la présence d’un code malveillant ?</a:t>
            </a:r>
          </a:p>
        </p:txBody>
      </p:sp>
      <p:sp>
        <p:nvSpPr>
          <p:cNvPr id="6" name="Espace réservé du contenu 2">
            <a:extLst>
              <a:ext uri="{FF2B5EF4-FFF2-40B4-BE49-F238E27FC236}">
                <a16:creationId xmlns:a16="http://schemas.microsoft.com/office/drawing/2014/main" id="{AFDA52A2-C1D7-4A23-8D3F-005DFE128E73}"/>
              </a:ext>
            </a:extLst>
          </p:cNvPr>
          <p:cNvSpPr>
            <a:spLocks noGrp="1"/>
          </p:cNvSpPr>
          <p:nvPr>
            <p:ph idx="1"/>
          </p:nvPr>
        </p:nvSpPr>
        <p:spPr>
          <a:xfrm>
            <a:off x="1028700" y="2162175"/>
            <a:ext cx="10134600" cy="3968750"/>
          </a:xfrm>
        </p:spPr>
        <p:txBody>
          <a:bodyPr>
            <a:normAutofit/>
          </a:bodyPr>
          <a:lstStyle/>
          <a:p>
            <a:pPr eaLnBrk="1" hangingPunct="1">
              <a:defRPr/>
            </a:pPr>
            <a:r>
              <a:rPr lang="fr-FR" altLang="fr-FR" sz="2400" dirty="0"/>
              <a:t>Surconsommation des ressources </a:t>
            </a:r>
          </a:p>
          <a:p>
            <a:pPr lvl="1" eaLnBrk="1" hangingPunct="1">
              <a:defRPr/>
            </a:pPr>
            <a:r>
              <a:rPr lang="fr-FR" altLang="fr-FR" sz="2000" dirty="0"/>
              <a:t>Réduction de l’espace libre sur disque sans raison ;</a:t>
            </a:r>
          </a:p>
          <a:p>
            <a:pPr lvl="1" eaLnBrk="1" hangingPunct="1">
              <a:defRPr/>
            </a:pPr>
            <a:r>
              <a:rPr lang="fr-FR" altLang="fr-FR" sz="2000" dirty="0"/>
              <a:t>surcharge du processeur.</a:t>
            </a:r>
          </a:p>
          <a:p>
            <a:pPr eaLnBrk="1" hangingPunct="1">
              <a:defRPr/>
            </a:pPr>
            <a:r>
              <a:rPr lang="fr-FR" altLang="fr-FR" sz="2400" dirty="0"/>
              <a:t>L’antivirus/antimalware ou pare-feu est désactivé sans votre intervention ;</a:t>
            </a:r>
          </a:p>
          <a:p>
            <a:pPr eaLnBrk="1" hangingPunct="1">
              <a:defRPr/>
            </a:pPr>
            <a:r>
              <a:rPr lang="fr-FR" altLang="fr-FR" sz="2400" dirty="0"/>
              <a:t>Les mises à jour système/antivirus/antimalware échouent systématiquement ;</a:t>
            </a:r>
          </a:p>
          <a:p>
            <a:pPr eaLnBrk="1" hangingPunct="1">
              <a:defRPr/>
            </a:pPr>
            <a:r>
              <a:rPr lang="fr-FR" altLang="fr-FR" sz="2400" dirty="0"/>
              <a:t>Messagerie</a:t>
            </a:r>
          </a:p>
          <a:p>
            <a:pPr lvl="1" eaLnBrk="1" hangingPunct="1">
              <a:defRPr/>
            </a:pPr>
            <a:r>
              <a:rPr lang="fr-FR" altLang="fr-FR" sz="2000" dirty="0"/>
              <a:t>vos contacts (amis/famille) reçoivent des messages que vous n’avez pas envoyés ;</a:t>
            </a:r>
          </a:p>
          <a:p>
            <a:pPr lvl="1" eaLnBrk="1" hangingPunct="1">
              <a:defRPr/>
            </a:pPr>
            <a:r>
              <a:rPr lang="fr-FR" altLang="fr-FR" sz="2000" dirty="0"/>
              <a:t>votre boite d’envoi contient des messages que vous n’avez pas envoyé	</a:t>
            </a:r>
          </a:p>
          <a:p>
            <a:pPr eaLnBrk="1" hangingPunct="1">
              <a:defRPr/>
            </a:pPr>
            <a:endParaRPr lang="fr-FR" altLang="fr-FR" sz="1200" dirty="0"/>
          </a:p>
        </p:txBody>
      </p:sp>
    </p:spTree>
    <p:extLst>
      <p:ext uri="{BB962C8B-B14F-4D97-AF65-F5344CB8AC3E}">
        <p14:creationId xmlns:p14="http://schemas.microsoft.com/office/powerpoint/2010/main" val="3139611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259E35-230B-460A-8F1A-50E15BE7598D}"/>
              </a:ext>
            </a:extLst>
          </p:cNvPr>
          <p:cNvSpPr>
            <a:spLocks noGrp="1"/>
          </p:cNvSpPr>
          <p:nvPr>
            <p:ph type="title"/>
          </p:nvPr>
        </p:nvSpPr>
        <p:spPr/>
        <p:txBody>
          <a:bodyPr/>
          <a:lstStyle/>
          <a:p>
            <a:r>
              <a:rPr lang="fr-FR" dirty="0"/>
              <a:t>La transformation du SI implique une transformation des menaces</a:t>
            </a:r>
          </a:p>
        </p:txBody>
      </p:sp>
      <p:sp>
        <p:nvSpPr>
          <p:cNvPr id="3" name="Espace réservé du contenu 2">
            <a:extLst>
              <a:ext uri="{FF2B5EF4-FFF2-40B4-BE49-F238E27FC236}">
                <a16:creationId xmlns:a16="http://schemas.microsoft.com/office/drawing/2014/main" id="{3E4F6FD3-AC38-4827-A937-68444E73D88D}"/>
              </a:ext>
            </a:extLst>
          </p:cNvPr>
          <p:cNvSpPr>
            <a:spLocks noGrp="1"/>
          </p:cNvSpPr>
          <p:nvPr>
            <p:ph idx="1"/>
          </p:nvPr>
        </p:nvSpPr>
        <p:spPr/>
        <p:txBody>
          <a:bodyPr/>
          <a:lstStyle/>
          <a:p>
            <a:pPr marL="342900" indent="-342900">
              <a:buFont typeface="Arial" panose="020B0604020202020204" pitchFamily="34" charset="0"/>
              <a:buChar char="•"/>
            </a:pPr>
            <a:r>
              <a:rPr lang="fr-FR" dirty="0"/>
              <a:t>Les nouvelles technologies connectées impliquent des méthodes de transformations, potentiellement non prévues pour du transport sécurisé d’information :</a:t>
            </a:r>
          </a:p>
          <a:p>
            <a:pPr marL="617220" lvl="1" indent="-342900"/>
            <a:r>
              <a:rPr lang="fr-FR" dirty="0"/>
              <a:t>Le WIFI</a:t>
            </a:r>
          </a:p>
          <a:p>
            <a:pPr marL="617220" lvl="1" indent="-342900"/>
            <a:r>
              <a:rPr lang="fr-FR" dirty="0"/>
              <a:t>Les SMS comme méthode d’authentification</a:t>
            </a:r>
          </a:p>
          <a:p>
            <a:pPr marL="617220" lvl="1" indent="-342900"/>
            <a:r>
              <a:rPr lang="fr-FR" dirty="0"/>
              <a:t>…</a:t>
            </a:r>
          </a:p>
          <a:p>
            <a:pPr marL="617220" lvl="1" indent="-342900"/>
            <a:endParaRPr lang="fr-FR" dirty="0"/>
          </a:p>
          <a:p>
            <a:pPr marL="342900" indent="-342900">
              <a:buFont typeface="Arial" panose="020B0604020202020204" pitchFamily="34" charset="0"/>
              <a:buChar char="•"/>
            </a:pPr>
            <a:r>
              <a:rPr lang="fr-FR" dirty="0"/>
              <a:t>L’implication de nouveaux éléments au sein d’Internet implique une exposition supplémentaire de composants initialement non conçus pour ces usages :</a:t>
            </a:r>
          </a:p>
          <a:p>
            <a:pPr marL="617220" lvl="1" indent="-342900"/>
            <a:r>
              <a:rPr lang="fr-FR" dirty="0"/>
              <a:t>Exemple : des poupées connectées ont été piratées il y a quelques années afin d’espionner des propriétaires</a:t>
            </a:r>
          </a:p>
          <a:p>
            <a:pPr marL="617220" lvl="1" indent="-342900"/>
            <a:endParaRPr lang="fr-FR" dirty="0"/>
          </a:p>
        </p:txBody>
      </p:sp>
    </p:spTree>
    <p:extLst>
      <p:ext uri="{BB962C8B-B14F-4D97-AF65-F5344CB8AC3E}">
        <p14:creationId xmlns:p14="http://schemas.microsoft.com/office/powerpoint/2010/main" val="27848903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E36BFC6-AFFD-481C-B5F1-610459690A60}"/>
              </a:ext>
            </a:extLst>
          </p:cNvPr>
          <p:cNvSpPr>
            <a:spLocks noGrp="1"/>
          </p:cNvSpPr>
          <p:nvPr>
            <p:ph type="ctrTitle"/>
          </p:nvPr>
        </p:nvSpPr>
        <p:spPr/>
        <p:txBody>
          <a:bodyPr/>
          <a:lstStyle/>
          <a:p>
            <a:r>
              <a:rPr lang="fr-FR" dirty="0"/>
              <a:t>Les méthodes de PROTECTION</a:t>
            </a:r>
          </a:p>
        </p:txBody>
      </p:sp>
      <p:sp>
        <p:nvSpPr>
          <p:cNvPr id="5" name="Sous-titre 4">
            <a:extLst>
              <a:ext uri="{FF2B5EF4-FFF2-40B4-BE49-F238E27FC236}">
                <a16:creationId xmlns:a16="http://schemas.microsoft.com/office/drawing/2014/main" id="{A08D24DE-7218-49E8-BB5F-F0BEA0732E63}"/>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8051590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7E3F51C-0AE3-44F8-B040-712259173863}"/>
              </a:ext>
            </a:extLst>
          </p:cNvPr>
          <p:cNvSpPr>
            <a:spLocks noGrp="1"/>
          </p:cNvSpPr>
          <p:nvPr>
            <p:ph type="title"/>
          </p:nvPr>
        </p:nvSpPr>
        <p:spPr>
          <a:xfrm>
            <a:off x="6042995" y="722376"/>
            <a:ext cx="5129972" cy="1288825"/>
          </a:xfrm>
        </p:spPr>
        <p:txBody>
          <a:bodyPr anchor="b">
            <a:normAutofit/>
          </a:bodyPr>
          <a:lstStyle/>
          <a:p>
            <a:pPr algn="ctr"/>
            <a:r>
              <a:rPr lang="fr-FR" dirty="0"/>
              <a:t>Les 12 règles d’or de l’ANSSI</a:t>
            </a:r>
          </a:p>
        </p:txBody>
      </p:sp>
      <p:sp>
        <p:nvSpPr>
          <p:cNvPr id="3" name="Espace réservé du contenu 2">
            <a:extLst>
              <a:ext uri="{FF2B5EF4-FFF2-40B4-BE49-F238E27FC236}">
                <a16:creationId xmlns:a16="http://schemas.microsoft.com/office/drawing/2014/main" id="{8FD4880F-AA8C-456F-849E-7326467EA252}"/>
              </a:ext>
            </a:extLst>
          </p:cNvPr>
          <p:cNvSpPr>
            <a:spLocks noGrp="1"/>
          </p:cNvSpPr>
          <p:nvPr>
            <p:ph idx="1"/>
          </p:nvPr>
        </p:nvSpPr>
        <p:spPr>
          <a:xfrm>
            <a:off x="6125052" y="2478581"/>
            <a:ext cx="4965859" cy="3028597"/>
          </a:xfrm>
        </p:spPr>
        <p:txBody>
          <a:bodyPr anchor="ctr">
            <a:normAutofit fontScale="70000" lnSpcReduction="20000"/>
          </a:bodyPr>
          <a:lstStyle/>
          <a:p>
            <a:r>
              <a:rPr lang="fr-FR" dirty="0"/>
              <a:t>L’ANSSI a publié 12 règles de sécurités</a:t>
            </a:r>
          </a:p>
          <a:p>
            <a:pPr marL="617220" lvl="1" indent="-342900"/>
            <a:r>
              <a:rPr lang="fr-FR" b="1" dirty="0"/>
              <a:t>Le choix du mot de passe : </a:t>
            </a:r>
          </a:p>
          <a:p>
            <a:pPr marL="834390" lvl="3" indent="-285750"/>
            <a:r>
              <a:rPr lang="fr-FR" dirty="0"/>
              <a:t>Avoir des règles de complexité (au moins un chiffre, une lettre, une majuscule, une minuscule, un caractère spécial) suffisantes</a:t>
            </a:r>
          </a:p>
          <a:p>
            <a:pPr marL="834390" lvl="3" indent="-285750"/>
            <a:r>
              <a:rPr lang="fr-FR" dirty="0"/>
              <a:t>Doit faire au moins 10 caractères</a:t>
            </a:r>
          </a:p>
          <a:p>
            <a:pPr marL="834390" lvl="3" indent="-285750"/>
            <a:r>
              <a:rPr lang="fr-FR" dirty="0"/>
              <a:t>Ne pas utiliser les mots de passes par défaut des applications </a:t>
            </a:r>
          </a:p>
          <a:p>
            <a:pPr marL="834390" lvl="3" indent="-285750"/>
            <a:r>
              <a:rPr lang="fr-FR" dirty="0"/>
              <a:t>Utilisez des phrases </a:t>
            </a:r>
            <a:r>
              <a:rPr lang="fr-FR" i="1" dirty="0"/>
              <a:t>(J’aime la viande?)</a:t>
            </a:r>
            <a:r>
              <a:rPr lang="fr-FR" dirty="0"/>
              <a:t> ou bien des mots phonétiques </a:t>
            </a:r>
            <a:r>
              <a:rPr lang="fr-FR" i="1" dirty="0"/>
              <a:t>(J’ml@v1ande?) </a:t>
            </a:r>
            <a:r>
              <a:rPr lang="fr-FR" dirty="0"/>
              <a:t>ou des opérations que vous reconnaissez psh5:Get-ADUser</a:t>
            </a:r>
            <a:endParaRPr lang="fr-FR" i="1" dirty="0"/>
          </a:p>
          <a:p>
            <a:pPr marL="834390" lvl="3" indent="-285750"/>
            <a:r>
              <a:rPr lang="fr-FR" dirty="0"/>
              <a:t>Mettre en place un cycle de changement de mots de passe (tous les 90 jours)</a:t>
            </a:r>
          </a:p>
          <a:p>
            <a:pPr marL="834390" lvl="3" indent="-285750"/>
            <a:r>
              <a:rPr lang="fr-FR" dirty="0"/>
              <a:t>Ne pas utiliser le même mots de passes sur les sites</a:t>
            </a:r>
          </a:p>
          <a:p>
            <a:pPr marL="834390" lvl="3" indent="-285750"/>
            <a:r>
              <a:rPr lang="fr-FR" dirty="0"/>
              <a:t>Le mot de passe doit être simple pour vous afin de le retenir, mais pas trop simple non plus (les autres ne doivent pas le deviner)</a:t>
            </a:r>
          </a:p>
          <a:p>
            <a:pPr marL="834390" lvl="3" indent="-285750"/>
            <a:r>
              <a:rPr lang="fr-FR" dirty="0"/>
              <a:t>Utiliser autant que possible un coffre-fort de de passe, géré si possible par votre entreprise</a:t>
            </a:r>
          </a:p>
          <a:p>
            <a:pPr marL="834390" lvl="3" indent="-285750"/>
            <a:r>
              <a:rPr lang="fr-FR" dirty="0"/>
              <a:t>Ne pas mettre le mot de passe sur un post-it</a:t>
            </a:r>
          </a:p>
        </p:txBody>
      </p:sp>
      <p:pic>
        <p:nvPicPr>
          <p:cNvPr id="1026" name="Picture 2" descr="Combien de temps votre mot de passe peut-il résister à une attaque ?">
            <a:extLst>
              <a:ext uri="{FF2B5EF4-FFF2-40B4-BE49-F238E27FC236}">
                <a16:creationId xmlns:a16="http://schemas.microsoft.com/office/drawing/2014/main" id="{BAA1C45B-2F96-4C7E-9726-E47A1B88F4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9694" y="1666938"/>
            <a:ext cx="4395946" cy="3524124"/>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74239" y="5850225"/>
            <a:ext cx="867485" cy="115439"/>
            <a:chOff x="8910933" y="1861308"/>
            <a:chExt cx="867485" cy="115439"/>
          </a:xfrm>
        </p:grpSpPr>
        <p:sp>
          <p:nvSpPr>
            <p:cNvPr id="78" name="Rectangle 77">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79" name="Straight Connector 78">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57977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7E3F51C-0AE3-44F8-B040-712259173863}"/>
              </a:ext>
            </a:extLst>
          </p:cNvPr>
          <p:cNvSpPr>
            <a:spLocks noGrp="1"/>
          </p:cNvSpPr>
          <p:nvPr>
            <p:ph type="title"/>
          </p:nvPr>
        </p:nvSpPr>
        <p:spPr>
          <a:xfrm>
            <a:off x="1276710" y="722376"/>
            <a:ext cx="9896257" cy="1288825"/>
          </a:xfrm>
        </p:spPr>
        <p:txBody>
          <a:bodyPr anchor="b">
            <a:normAutofit/>
          </a:bodyPr>
          <a:lstStyle/>
          <a:p>
            <a:r>
              <a:rPr lang="fr-FR" dirty="0"/>
              <a:t>Les 12 règles d’or de l’ANSSI</a:t>
            </a:r>
          </a:p>
        </p:txBody>
      </p:sp>
      <p:sp>
        <p:nvSpPr>
          <p:cNvPr id="3" name="Espace réservé du contenu 2">
            <a:extLst>
              <a:ext uri="{FF2B5EF4-FFF2-40B4-BE49-F238E27FC236}">
                <a16:creationId xmlns:a16="http://schemas.microsoft.com/office/drawing/2014/main" id="{8FD4880F-AA8C-456F-849E-7326467EA252}"/>
              </a:ext>
            </a:extLst>
          </p:cNvPr>
          <p:cNvSpPr>
            <a:spLocks noGrp="1"/>
          </p:cNvSpPr>
          <p:nvPr>
            <p:ph idx="1"/>
          </p:nvPr>
        </p:nvSpPr>
        <p:spPr>
          <a:xfrm>
            <a:off x="1276710" y="2478581"/>
            <a:ext cx="9814202" cy="3028597"/>
          </a:xfrm>
        </p:spPr>
        <p:txBody>
          <a:bodyPr anchor="ctr">
            <a:normAutofit/>
          </a:bodyPr>
          <a:lstStyle/>
          <a:p>
            <a:r>
              <a:rPr lang="fr-FR" dirty="0"/>
              <a:t>L’ANSSI a publié 12 règles de sécurités</a:t>
            </a:r>
          </a:p>
          <a:p>
            <a:pPr marL="617220" lvl="1" indent="-342900"/>
            <a:r>
              <a:rPr lang="fr-FR" b="1" dirty="0"/>
              <a:t>Le mot de passe</a:t>
            </a:r>
          </a:p>
          <a:p>
            <a:pPr marL="891540" lvl="3" indent="-342900"/>
            <a:r>
              <a:rPr lang="fr-FR" dirty="0"/>
              <a:t>Ne doit pas être utilisé sur un ordinateur publique</a:t>
            </a:r>
          </a:p>
          <a:p>
            <a:pPr marL="891540" lvl="3" indent="-342900"/>
            <a:r>
              <a:rPr lang="fr-FR" dirty="0"/>
              <a:t>Ne doit pas être transmis, y compris aux services techniques</a:t>
            </a:r>
          </a:p>
          <a:p>
            <a:pPr marL="891540" lvl="3" indent="-342900"/>
            <a:r>
              <a:rPr lang="fr-FR" dirty="0"/>
              <a:t>Ne doivent pas être une variation par incrémentation entre différentes applications ou à chaque changement</a:t>
            </a:r>
          </a:p>
        </p:txBody>
      </p:sp>
      <p:grpSp>
        <p:nvGrpSpPr>
          <p:cNvPr id="77" name="Group 76">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74239" y="5850225"/>
            <a:ext cx="867485" cy="115439"/>
            <a:chOff x="8910933" y="1861308"/>
            <a:chExt cx="867485" cy="115439"/>
          </a:xfrm>
        </p:grpSpPr>
        <p:sp>
          <p:nvSpPr>
            <p:cNvPr id="78" name="Rectangle 77">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79" name="Straight Connector 78">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053733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841BAF-5D24-4B13-9255-B99A64E4485E}"/>
              </a:ext>
            </a:extLst>
          </p:cNvPr>
          <p:cNvSpPr>
            <a:spLocks noGrp="1"/>
          </p:cNvSpPr>
          <p:nvPr>
            <p:ph type="title"/>
          </p:nvPr>
        </p:nvSpPr>
        <p:spPr/>
        <p:txBody>
          <a:bodyPr/>
          <a:lstStyle/>
          <a:p>
            <a:r>
              <a:rPr lang="fr-FR" dirty="0"/>
              <a:t>Les 12 règles d’or de l’ANSSI</a:t>
            </a:r>
          </a:p>
        </p:txBody>
      </p:sp>
      <p:sp>
        <p:nvSpPr>
          <p:cNvPr id="3" name="Espace réservé du contenu 2">
            <a:extLst>
              <a:ext uri="{FF2B5EF4-FFF2-40B4-BE49-F238E27FC236}">
                <a16:creationId xmlns:a16="http://schemas.microsoft.com/office/drawing/2014/main" id="{732F8CA2-1DFB-4ADC-9D84-B8BC467454D6}"/>
              </a:ext>
            </a:extLst>
          </p:cNvPr>
          <p:cNvSpPr>
            <a:spLocks noGrp="1"/>
          </p:cNvSpPr>
          <p:nvPr>
            <p:ph idx="1"/>
          </p:nvPr>
        </p:nvSpPr>
        <p:spPr/>
        <p:txBody>
          <a:bodyPr/>
          <a:lstStyle/>
          <a:p>
            <a:r>
              <a:rPr lang="fr-FR" b="1" dirty="0"/>
              <a:t>Mettre à jour régulièrement vos systèmes (OS, anti-virus, applications, navigateurs…)</a:t>
            </a:r>
          </a:p>
          <a:p>
            <a:pPr marL="617220" lvl="1" indent="-342900"/>
            <a:r>
              <a:rPr lang="fr-FR" dirty="0"/>
              <a:t>Des versions ou des protocoles sont reconnus comme étant faibles, et détectables lors d’une attaque sur votre système d’information</a:t>
            </a:r>
          </a:p>
          <a:p>
            <a:pPr marL="617220" lvl="1" indent="-342900"/>
            <a:r>
              <a:rPr lang="fr-FR" dirty="0"/>
              <a:t>Installer aussi vite que possible lors de détection de failles « 0-days »</a:t>
            </a:r>
          </a:p>
          <a:p>
            <a:pPr marL="891540" lvl="3" indent="-342900"/>
            <a:r>
              <a:rPr lang="fr-FR" dirty="0"/>
              <a:t>Une faille 0-day est une vulnérabilité détectée ou reportée par un éditeur, dont aucune solution n’est encore disponible</a:t>
            </a:r>
          </a:p>
          <a:p>
            <a:pPr marL="891540" lvl="3" indent="-342900"/>
            <a:r>
              <a:rPr lang="fr-FR" dirty="0"/>
              <a:t>Le patch 0-day corrige donc une vulnérabilité déjà connue par les différents pirates et </a:t>
            </a:r>
            <a:r>
              <a:rPr lang="fr-FR" i="1" dirty="0"/>
              <a:t>scripts </a:t>
            </a:r>
            <a:r>
              <a:rPr lang="fr-FR" i="1" dirty="0" err="1"/>
              <a:t>kiddies</a:t>
            </a:r>
            <a:r>
              <a:rPr lang="fr-FR" i="1" dirty="0"/>
              <a:t> </a:t>
            </a:r>
          </a:p>
          <a:p>
            <a:pPr marL="891540" lvl="3" indent="-342900"/>
            <a:r>
              <a:rPr lang="fr-FR" dirty="0"/>
              <a:t>Le « Projet 0 », initié par Google, tend à définir un cadre dans la gestion des correctifs de failles 0-days</a:t>
            </a:r>
          </a:p>
          <a:p>
            <a:pPr marL="617220" lvl="1" indent="-342900"/>
            <a:endParaRPr lang="fr-FR" dirty="0"/>
          </a:p>
        </p:txBody>
      </p:sp>
      <p:graphicFrame>
        <p:nvGraphicFramePr>
          <p:cNvPr id="4" name="Diagramme 3">
            <a:extLst>
              <a:ext uri="{FF2B5EF4-FFF2-40B4-BE49-F238E27FC236}">
                <a16:creationId xmlns:a16="http://schemas.microsoft.com/office/drawing/2014/main" id="{8C1E4204-051E-4F12-97B6-6F87D5009588}"/>
              </a:ext>
            </a:extLst>
          </p:cNvPr>
          <p:cNvGraphicFramePr/>
          <p:nvPr>
            <p:extLst>
              <p:ext uri="{D42A27DB-BD31-4B8C-83A1-F6EECF244321}">
                <p14:modId xmlns:p14="http://schemas.microsoft.com/office/powerpoint/2010/main" val="3023364817"/>
              </p:ext>
            </p:extLst>
          </p:nvPr>
        </p:nvGraphicFramePr>
        <p:xfrm>
          <a:off x="540774" y="4630994"/>
          <a:ext cx="11130116" cy="1500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79325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CDB0D0-3EEF-4D6B-8C93-08B1384DA21E}"/>
              </a:ext>
            </a:extLst>
          </p:cNvPr>
          <p:cNvSpPr>
            <a:spLocks noGrp="1"/>
          </p:cNvSpPr>
          <p:nvPr>
            <p:ph type="title"/>
          </p:nvPr>
        </p:nvSpPr>
        <p:spPr/>
        <p:txBody>
          <a:bodyPr/>
          <a:lstStyle/>
          <a:p>
            <a:r>
              <a:rPr lang="fr-FR" dirty="0"/>
              <a:t>Les 12 règles d’or de l’ANSSI</a:t>
            </a:r>
          </a:p>
        </p:txBody>
      </p:sp>
      <p:sp>
        <p:nvSpPr>
          <p:cNvPr id="3" name="Espace réservé du contenu 2">
            <a:extLst>
              <a:ext uri="{FF2B5EF4-FFF2-40B4-BE49-F238E27FC236}">
                <a16:creationId xmlns:a16="http://schemas.microsoft.com/office/drawing/2014/main" id="{361CB2FF-143E-4264-A53E-9C854DAD9D5F}"/>
              </a:ext>
            </a:extLst>
          </p:cNvPr>
          <p:cNvSpPr>
            <a:spLocks noGrp="1"/>
          </p:cNvSpPr>
          <p:nvPr>
            <p:ph idx="1"/>
          </p:nvPr>
        </p:nvSpPr>
        <p:spPr/>
        <p:txBody>
          <a:bodyPr/>
          <a:lstStyle/>
          <a:p>
            <a:r>
              <a:rPr lang="fr-FR" b="1" dirty="0"/>
              <a:t>Connaître les usages des utilisateurs et de vos prestataires</a:t>
            </a:r>
          </a:p>
          <a:p>
            <a:pPr marL="342900" indent="-342900">
              <a:buFont typeface="Arial" panose="020B0604020202020204" pitchFamily="34" charset="0"/>
              <a:buChar char="•"/>
            </a:pPr>
            <a:r>
              <a:rPr lang="fr-FR" dirty="0"/>
              <a:t>Lorsque des prestataires ont un accès à votre infrastructure, vous devez assurer que leurs accès ne peuvent être compromis</a:t>
            </a:r>
          </a:p>
          <a:p>
            <a:pPr marL="342900" indent="-342900">
              <a:buFont typeface="Arial" panose="020B0604020202020204" pitchFamily="34" charset="0"/>
              <a:buChar char="•"/>
            </a:pPr>
            <a:r>
              <a:rPr lang="fr-FR" dirty="0"/>
              <a:t>Vos utilisateurs doivent être sensibilisés et formés aux bonnes pratiques sur les usages informatiques</a:t>
            </a:r>
          </a:p>
          <a:p>
            <a:pPr marL="617220" lvl="1" indent="-342900"/>
            <a:r>
              <a:rPr lang="fr-FR" dirty="0"/>
              <a:t>Respectez la politique du moindre privilèges : séparez les profils des utilisateurs des profils administrateurs</a:t>
            </a:r>
          </a:p>
          <a:p>
            <a:pPr marL="617220" lvl="1" indent="-342900"/>
            <a:r>
              <a:rPr lang="fr-FR" dirty="0"/>
              <a:t>Réalisez des coupures protocolaires afin de contrôler les liens internet consommés par vos utilisateurs et garantir leurs sécurités de navigation</a:t>
            </a:r>
          </a:p>
          <a:p>
            <a:pPr marL="617220" lvl="2" indent="-342900"/>
            <a:r>
              <a:rPr lang="fr-FR" dirty="0"/>
              <a:t>	Privilégiez autant que possible les téléchargements directement depuis les sites éditeurs</a:t>
            </a:r>
          </a:p>
        </p:txBody>
      </p:sp>
    </p:spTree>
    <p:extLst>
      <p:ext uri="{BB962C8B-B14F-4D97-AF65-F5344CB8AC3E}">
        <p14:creationId xmlns:p14="http://schemas.microsoft.com/office/powerpoint/2010/main" val="15445974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8B887C-AC39-4E1D-A2D0-D9BF5E501941}"/>
              </a:ext>
            </a:extLst>
          </p:cNvPr>
          <p:cNvSpPr>
            <a:spLocks noGrp="1"/>
          </p:cNvSpPr>
          <p:nvPr>
            <p:ph type="title"/>
          </p:nvPr>
        </p:nvSpPr>
        <p:spPr/>
        <p:txBody>
          <a:bodyPr/>
          <a:lstStyle/>
          <a:p>
            <a:r>
              <a:rPr lang="fr-FR" dirty="0"/>
              <a:t>Les 12 règles d’or de l’ANSSI</a:t>
            </a:r>
          </a:p>
        </p:txBody>
      </p:sp>
      <p:sp>
        <p:nvSpPr>
          <p:cNvPr id="3" name="Espace réservé du contenu 2">
            <a:extLst>
              <a:ext uri="{FF2B5EF4-FFF2-40B4-BE49-F238E27FC236}">
                <a16:creationId xmlns:a16="http://schemas.microsoft.com/office/drawing/2014/main" id="{68AA9751-B492-4FAA-9AA5-D0B5A2A66075}"/>
              </a:ext>
            </a:extLst>
          </p:cNvPr>
          <p:cNvSpPr>
            <a:spLocks noGrp="1"/>
          </p:cNvSpPr>
          <p:nvPr>
            <p:ph idx="1"/>
          </p:nvPr>
        </p:nvSpPr>
        <p:spPr/>
        <p:txBody>
          <a:bodyPr>
            <a:normAutofit fontScale="92500" lnSpcReduction="10000"/>
          </a:bodyPr>
          <a:lstStyle/>
          <a:p>
            <a:r>
              <a:rPr lang="fr-FR" b="1" dirty="0"/>
              <a:t>Réalisez des sauvegardes régulières de vos équipements et des données des utilisateurs</a:t>
            </a:r>
          </a:p>
          <a:p>
            <a:pPr marL="342900" indent="-342900">
              <a:buFont typeface="Arial" panose="020B0604020202020204" pitchFamily="34" charset="0"/>
              <a:buChar char="•"/>
            </a:pPr>
            <a:r>
              <a:rPr lang="fr-FR" dirty="0"/>
              <a:t>Permet de retrouver des documents qui pourraient avoir disparus</a:t>
            </a:r>
          </a:p>
          <a:p>
            <a:pPr marL="342900" indent="-342900">
              <a:buFont typeface="Arial" panose="020B0604020202020204" pitchFamily="34" charset="0"/>
              <a:buChar char="•"/>
            </a:pPr>
            <a:r>
              <a:rPr lang="fr-FR" dirty="0"/>
              <a:t>Permet de retourner sur des versions non chiffrées d’un document en cas de </a:t>
            </a:r>
            <a:r>
              <a:rPr lang="fr-FR" dirty="0" err="1"/>
              <a:t>cryptolocker</a:t>
            </a:r>
            <a:endParaRPr lang="fr-FR" dirty="0"/>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r>
              <a:rPr lang="fr-FR" dirty="0"/>
              <a:t>Privilégiez les incrémentielles en journée, ayez au moins une complète par semaine ou par mois</a:t>
            </a:r>
          </a:p>
          <a:p>
            <a:pPr marL="617220" lvl="1" indent="-342900"/>
            <a:r>
              <a:rPr lang="fr-FR" dirty="0"/>
              <a:t>Rappel : </a:t>
            </a:r>
          </a:p>
          <a:p>
            <a:pPr marL="617220" lvl="2" indent="-342900"/>
            <a:r>
              <a:rPr lang="fr-FR" dirty="0"/>
              <a:t>	Une sauvegarde incrémentielle sauvegarde le différentiel de données au regard de la dernière incrémentielle</a:t>
            </a:r>
          </a:p>
          <a:p>
            <a:pPr marL="617220" lvl="2" indent="-342900"/>
            <a:r>
              <a:rPr lang="fr-FR" dirty="0"/>
              <a:t>	Une sauvegarde complète réalise une sauvegarde de l’ensemble des documents, et par conséquent est plus longue</a:t>
            </a:r>
          </a:p>
          <a:p>
            <a:pPr marL="617220" lvl="2" indent="-342900"/>
            <a:endParaRPr lang="fr-FR" dirty="0"/>
          </a:p>
          <a:p>
            <a:pPr marL="342900" indent="-342900">
              <a:buFont typeface="Arial" panose="020B0604020202020204" pitchFamily="34" charset="0"/>
              <a:buChar char="•"/>
            </a:pPr>
            <a:r>
              <a:rPr lang="fr-FR" dirty="0"/>
              <a:t>Séparez physiquement le support de sauvegarde de l’emplacement de vos données. Si possible dans un autre datacenter.</a:t>
            </a:r>
          </a:p>
          <a:p>
            <a:pPr marL="617220" lvl="1" indent="-342900"/>
            <a:endParaRPr lang="fr-FR" dirty="0"/>
          </a:p>
          <a:p>
            <a:pPr marL="342900" indent="-342900">
              <a:buFont typeface="Arial" panose="020B0604020202020204" pitchFamily="34" charset="0"/>
              <a:buChar char="•"/>
            </a:pPr>
            <a:endParaRPr lang="fr-FR" dirty="0"/>
          </a:p>
        </p:txBody>
      </p:sp>
    </p:spTree>
    <p:extLst>
      <p:ext uri="{BB962C8B-B14F-4D97-AF65-F5344CB8AC3E}">
        <p14:creationId xmlns:p14="http://schemas.microsoft.com/office/powerpoint/2010/main" val="2540739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9A038-9D72-45FF-B6D2-DB5937153DF7}"/>
              </a:ext>
            </a:extLst>
          </p:cNvPr>
          <p:cNvSpPr>
            <a:spLocks noGrp="1"/>
          </p:cNvSpPr>
          <p:nvPr>
            <p:ph type="title"/>
          </p:nvPr>
        </p:nvSpPr>
        <p:spPr/>
        <p:txBody>
          <a:bodyPr/>
          <a:lstStyle/>
          <a:p>
            <a:r>
              <a:rPr lang="fr-FR" dirty="0"/>
              <a:t>Les 12 règles d’or de l’ANSSI</a:t>
            </a:r>
          </a:p>
        </p:txBody>
      </p:sp>
      <p:sp>
        <p:nvSpPr>
          <p:cNvPr id="3" name="Espace réservé du contenu 2">
            <a:extLst>
              <a:ext uri="{FF2B5EF4-FFF2-40B4-BE49-F238E27FC236}">
                <a16:creationId xmlns:a16="http://schemas.microsoft.com/office/drawing/2014/main" id="{64295605-0EA0-4931-BDD3-BF6A9A11C49F}"/>
              </a:ext>
            </a:extLst>
          </p:cNvPr>
          <p:cNvSpPr>
            <a:spLocks noGrp="1"/>
          </p:cNvSpPr>
          <p:nvPr>
            <p:ph idx="1"/>
          </p:nvPr>
        </p:nvSpPr>
        <p:spPr/>
        <p:txBody>
          <a:bodyPr/>
          <a:lstStyle/>
          <a:p>
            <a:r>
              <a:rPr lang="fr-FR" b="1" dirty="0"/>
              <a:t>Sécurisez les accès Wi-Fi</a:t>
            </a:r>
          </a:p>
          <a:p>
            <a:pPr marL="342900" indent="-342900">
              <a:buFont typeface="Arial" panose="020B0604020202020204" pitchFamily="34" charset="0"/>
              <a:buChar char="•"/>
            </a:pPr>
            <a:r>
              <a:rPr lang="fr-FR" dirty="0"/>
              <a:t>Si votre routeur wifi dispose d’une interface d’administration, ne l’exposez pas directement depuis le réseau accessible du wifi, privilégiez un réseau administratif</a:t>
            </a:r>
          </a:p>
          <a:p>
            <a:pPr marL="342900" indent="-342900">
              <a:buFont typeface="Arial" panose="020B0604020202020204" pitchFamily="34" charset="0"/>
              <a:buChar char="•"/>
            </a:pPr>
            <a:r>
              <a:rPr lang="fr-FR" dirty="0"/>
              <a:t>Changez les identifiants par défaut du portail administratif</a:t>
            </a:r>
          </a:p>
          <a:p>
            <a:pPr marL="342900" indent="-342900">
              <a:buFont typeface="Arial" panose="020B0604020202020204" pitchFamily="34" charset="0"/>
              <a:buChar char="•"/>
            </a:pPr>
            <a:r>
              <a:rPr lang="fr-FR" dirty="0"/>
              <a:t>Utilisez un protocole de chiffrement non faible (WEP), auquel cas une personne qui écoutera les paquets sur votre réseau Wi-Fi sera capable de récupérer le contenu des échanges</a:t>
            </a:r>
          </a:p>
          <a:p>
            <a:pPr marL="342900" indent="-342900">
              <a:buFont typeface="Arial" panose="020B0604020202020204" pitchFamily="34" charset="0"/>
              <a:buChar char="•"/>
            </a:pPr>
            <a:r>
              <a:rPr lang="fr-FR" dirty="0"/>
              <a:t>Il est recommandé par l’ANSSI d’utiliser le protocole WPA2-PSK pour l’authentification, avec une méthode d’authentification forte de préférence (802.1x par exemple)</a:t>
            </a:r>
          </a:p>
        </p:txBody>
      </p:sp>
    </p:spTree>
    <p:extLst>
      <p:ext uri="{BB962C8B-B14F-4D97-AF65-F5344CB8AC3E}">
        <p14:creationId xmlns:p14="http://schemas.microsoft.com/office/powerpoint/2010/main" val="188268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9A038-9D72-45FF-B6D2-DB5937153DF7}"/>
              </a:ext>
            </a:extLst>
          </p:cNvPr>
          <p:cNvSpPr>
            <a:spLocks noGrp="1"/>
          </p:cNvSpPr>
          <p:nvPr>
            <p:ph type="title"/>
          </p:nvPr>
        </p:nvSpPr>
        <p:spPr/>
        <p:txBody>
          <a:bodyPr/>
          <a:lstStyle/>
          <a:p>
            <a:r>
              <a:rPr lang="fr-FR" dirty="0"/>
              <a:t>Les 12 règles d’or de l’ANSSI</a:t>
            </a:r>
          </a:p>
        </p:txBody>
      </p:sp>
      <p:sp>
        <p:nvSpPr>
          <p:cNvPr id="3" name="Espace réservé du contenu 2">
            <a:extLst>
              <a:ext uri="{FF2B5EF4-FFF2-40B4-BE49-F238E27FC236}">
                <a16:creationId xmlns:a16="http://schemas.microsoft.com/office/drawing/2014/main" id="{64295605-0EA0-4931-BDD3-BF6A9A11C49F}"/>
              </a:ext>
            </a:extLst>
          </p:cNvPr>
          <p:cNvSpPr>
            <a:spLocks noGrp="1"/>
          </p:cNvSpPr>
          <p:nvPr>
            <p:ph idx="1"/>
          </p:nvPr>
        </p:nvSpPr>
        <p:spPr/>
        <p:txBody>
          <a:bodyPr/>
          <a:lstStyle/>
          <a:p>
            <a:r>
              <a:rPr lang="fr-FR" b="1" dirty="0"/>
              <a:t>Sécurisez les accès Wi-Fi</a:t>
            </a:r>
          </a:p>
          <a:p>
            <a:pPr marL="342900" indent="-342900">
              <a:buFont typeface="Arial" panose="020B0604020202020204" pitchFamily="34" charset="0"/>
              <a:buChar char="•"/>
            </a:pPr>
            <a:r>
              <a:rPr lang="fr-FR" dirty="0"/>
              <a:t>N’utilisez pas de réseau « hotspot » non connu sur votre poste informatique</a:t>
            </a:r>
          </a:p>
          <a:p>
            <a:pPr marL="617220" lvl="1" indent="-342900"/>
            <a:r>
              <a:rPr lang="fr-FR" dirty="0"/>
              <a:t>Par exemple, ne vous connectez pas depuis un café, un restaurant, bibliothèque ou encore aéroport…</a:t>
            </a:r>
          </a:p>
          <a:p>
            <a:endParaRPr lang="fr-FR" dirty="0"/>
          </a:p>
          <a:p>
            <a:pPr marL="342900" indent="-342900">
              <a:buFont typeface="Arial" panose="020B0604020202020204" pitchFamily="34" charset="0"/>
              <a:buChar char="•"/>
            </a:pPr>
            <a:r>
              <a:rPr lang="fr-FR" dirty="0"/>
              <a:t>Renforcez les usages Wi-Fi externes par l’usage de VPN</a:t>
            </a:r>
          </a:p>
          <a:p>
            <a:pPr marL="617220" lvl="1" indent="-342900"/>
            <a:r>
              <a:rPr lang="fr-FR" dirty="0"/>
              <a:t>Le réseau Wi-Fi utilisé ne verra alors que des trames chiffrées, sécurisant ainsi les échanges</a:t>
            </a:r>
          </a:p>
        </p:txBody>
      </p:sp>
    </p:spTree>
    <p:extLst>
      <p:ext uri="{BB962C8B-B14F-4D97-AF65-F5344CB8AC3E}">
        <p14:creationId xmlns:p14="http://schemas.microsoft.com/office/powerpoint/2010/main" val="487041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325F01-929B-4688-B34C-DE5D0ADD2DF2}"/>
              </a:ext>
            </a:extLst>
          </p:cNvPr>
          <p:cNvSpPr>
            <a:spLocks noGrp="1"/>
          </p:cNvSpPr>
          <p:nvPr>
            <p:ph type="title"/>
          </p:nvPr>
        </p:nvSpPr>
        <p:spPr/>
        <p:txBody>
          <a:bodyPr/>
          <a:lstStyle/>
          <a:p>
            <a:r>
              <a:rPr lang="fr-FR" dirty="0"/>
              <a:t>Les 12 règles d’or de l’ANSSI</a:t>
            </a:r>
          </a:p>
        </p:txBody>
      </p:sp>
      <p:sp>
        <p:nvSpPr>
          <p:cNvPr id="3" name="Espace réservé du contenu 2">
            <a:extLst>
              <a:ext uri="{FF2B5EF4-FFF2-40B4-BE49-F238E27FC236}">
                <a16:creationId xmlns:a16="http://schemas.microsoft.com/office/drawing/2014/main" id="{163443D1-1697-46CE-ADE8-40191AFC8810}"/>
              </a:ext>
            </a:extLst>
          </p:cNvPr>
          <p:cNvSpPr>
            <a:spLocks noGrp="1"/>
          </p:cNvSpPr>
          <p:nvPr>
            <p:ph idx="1"/>
          </p:nvPr>
        </p:nvSpPr>
        <p:spPr>
          <a:xfrm>
            <a:off x="1028700" y="2164758"/>
            <a:ext cx="10134600" cy="3969342"/>
          </a:xfrm>
        </p:spPr>
        <p:txBody>
          <a:bodyPr/>
          <a:lstStyle/>
          <a:p>
            <a:r>
              <a:rPr lang="fr-FR" b="1" dirty="0"/>
              <a:t>Gérez l’ensemble des appareils reliés à votre système d’information, téléphone portables et tablettes comprises</a:t>
            </a:r>
          </a:p>
          <a:p>
            <a:pPr marL="342900" indent="-342900" algn="just">
              <a:buFont typeface="Arial" panose="020B0604020202020204" pitchFamily="34" charset="0"/>
              <a:buChar char="•"/>
            </a:pPr>
            <a:r>
              <a:rPr lang="fr-FR" dirty="0"/>
              <a:t>Pensez à utiliser des solutions de type MDM (Mobile </a:t>
            </a:r>
            <a:r>
              <a:rPr lang="fr-FR" dirty="0" err="1"/>
              <a:t>Device</a:t>
            </a:r>
            <a:r>
              <a:rPr lang="fr-FR" dirty="0"/>
              <a:t> Management) afin de gérer les règles de sécurités de vos appareils, et permettre en cas de perte ou vol un effacement à distance</a:t>
            </a:r>
          </a:p>
          <a:p>
            <a:pPr marL="342900" indent="-342900" algn="just">
              <a:buFont typeface="Arial" panose="020B0604020202020204" pitchFamily="34" charset="0"/>
              <a:buChar char="•"/>
            </a:pPr>
            <a:r>
              <a:rPr lang="fr-FR" dirty="0"/>
              <a:t>Gardez à l’esprit que ces appareils sont des portes sur votre SI, et qu’ils contiennent potentiellement des données confidentielles</a:t>
            </a:r>
          </a:p>
          <a:p>
            <a:pPr marL="342900" indent="-342900" algn="just">
              <a:buFont typeface="Arial" panose="020B0604020202020204" pitchFamily="34" charset="0"/>
              <a:buChar char="•"/>
            </a:pPr>
            <a:r>
              <a:rPr lang="fr-FR" dirty="0"/>
              <a:t>Limitez les applications sur les appareils à une liste autorisée et fiable</a:t>
            </a:r>
          </a:p>
        </p:txBody>
      </p:sp>
    </p:spTree>
    <p:extLst>
      <p:ext uri="{BB962C8B-B14F-4D97-AF65-F5344CB8AC3E}">
        <p14:creationId xmlns:p14="http://schemas.microsoft.com/office/powerpoint/2010/main" val="9411176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28021F-9EF9-49B4-9963-D8DF570196EA}"/>
              </a:ext>
            </a:extLst>
          </p:cNvPr>
          <p:cNvSpPr>
            <a:spLocks noGrp="1"/>
          </p:cNvSpPr>
          <p:nvPr>
            <p:ph type="title"/>
          </p:nvPr>
        </p:nvSpPr>
        <p:spPr/>
        <p:txBody>
          <a:bodyPr/>
          <a:lstStyle/>
          <a:p>
            <a:r>
              <a:rPr lang="fr-FR" dirty="0"/>
              <a:t>Les 12 règles d’or de l’ANSSI</a:t>
            </a:r>
          </a:p>
        </p:txBody>
      </p:sp>
      <p:sp>
        <p:nvSpPr>
          <p:cNvPr id="3" name="Espace réservé du contenu 2">
            <a:extLst>
              <a:ext uri="{FF2B5EF4-FFF2-40B4-BE49-F238E27FC236}">
                <a16:creationId xmlns:a16="http://schemas.microsoft.com/office/drawing/2014/main" id="{A3EC142D-E800-4469-8615-4E0C6E524E64}"/>
              </a:ext>
            </a:extLst>
          </p:cNvPr>
          <p:cNvSpPr>
            <a:spLocks noGrp="1"/>
          </p:cNvSpPr>
          <p:nvPr>
            <p:ph idx="1"/>
          </p:nvPr>
        </p:nvSpPr>
        <p:spPr/>
        <p:txBody>
          <a:bodyPr>
            <a:normAutofit/>
          </a:bodyPr>
          <a:lstStyle/>
          <a:p>
            <a:r>
              <a:rPr lang="fr-FR" b="1" dirty="0"/>
              <a:t>Maîtrisez les états de vos données, et protégez les durant les déplacements de vos collaborateurs</a:t>
            </a:r>
            <a:endParaRPr lang="fr-FR" dirty="0"/>
          </a:p>
          <a:p>
            <a:pPr marL="342900" indent="-342900">
              <a:buFont typeface="Arial" panose="020B0604020202020204" pitchFamily="34" charset="0"/>
              <a:buChar char="•"/>
            </a:pPr>
            <a:r>
              <a:rPr lang="fr-FR" dirty="0"/>
              <a:t>Il est recommandé de ne pas voyager avec du matériel de l’entreprise ou pouvant contenir des données de l’entreprise durant vos déplacements</a:t>
            </a:r>
          </a:p>
          <a:p>
            <a:pPr marL="342900" indent="-342900">
              <a:buFont typeface="Arial" panose="020B0604020202020204" pitchFamily="34" charset="0"/>
              <a:buChar char="•"/>
            </a:pPr>
            <a:r>
              <a:rPr lang="fr-FR" dirty="0"/>
              <a:t>Afin de ne pas mettre en danger les données sur vos appareils, il est recommandé de ne pas brancher les clefs USB offertes (peuvent comprendre un logiciel malveillant)</a:t>
            </a:r>
          </a:p>
          <a:p>
            <a:pPr marL="342900" indent="-342900">
              <a:buFont typeface="Arial" panose="020B0604020202020204" pitchFamily="34" charset="0"/>
              <a:buChar char="•"/>
            </a:pPr>
            <a:r>
              <a:rPr lang="fr-FR" dirty="0"/>
              <a:t>N’utilisez votre ordinateurs dans un espace commun (train, avion), et privilégiez les filtres de confidentialité</a:t>
            </a:r>
          </a:p>
          <a:p>
            <a:pPr marL="342900" indent="-342900">
              <a:buFont typeface="Arial" panose="020B0604020202020204" pitchFamily="34" charset="0"/>
              <a:buChar char="•"/>
            </a:pPr>
            <a:r>
              <a:rPr lang="fr-FR" dirty="0"/>
              <a:t>Ne laissez pas votre poste professionnel visible dans une voiture</a:t>
            </a:r>
          </a:p>
        </p:txBody>
      </p:sp>
    </p:spTree>
    <p:extLst>
      <p:ext uri="{BB962C8B-B14F-4D97-AF65-F5344CB8AC3E}">
        <p14:creationId xmlns:p14="http://schemas.microsoft.com/office/powerpoint/2010/main" val="939979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259E35-230B-460A-8F1A-50E15BE7598D}"/>
              </a:ext>
            </a:extLst>
          </p:cNvPr>
          <p:cNvSpPr>
            <a:spLocks noGrp="1"/>
          </p:cNvSpPr>
          <p:nvPr>
            <p:ph type="title"/>
          </p:nvPr>
        </p:nvSpPr>
        <p:spPr/>
        <p:txBody>
          <a:bodyPr/>
          <a:lstStyle/>
          <a:p>
            <a:r>
              <a:rPr lang="fr-FR" dirty="0"/>
              <a:t>La transformation du SI implique une transformation des menaces</a:t>
            </a:r>
          </a:p>
        </p:txBody>
      </p:sp>
      <p:sp>
        <p:nvSpPr>
          <p:cNvPr id="3" name="Espace réservé du contenu 2">
            <a:extLst>
              <a:ext uri="{FF2B5EF4-FFF2-40B4-BE49-F238E27FC236}">
                <a16:creationId xmlns:a16="http://schemas.microsoft.com/office/drawing/2014/main" id="{3E4F6FD3-AC38-4827-A937-68444E73D88D}"/>
              </a:ext>
            </a:extLst>
          </p:cNvPr>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fr-FR" dirty="0"/>
              <a:t>La démocratisation des cloud publics ont également généré un décalage de la responsabilité de la sécurité</a:t>
            </a:r>
          </a:p>
          <a:p>
            <a:pPr marL="617220" lvl="1" indent="-342900"/>
            <a:r>
              <a:rPr lang="fr-FR" dirty="0"/>
              <a:t>Rappel : un cloud public est une mutualisation de ressources informatiques (stockage, machines virtuelles, containerisation, service de VOIP…), mises à disposition à travers Internet</a:t>
            </a:r>
          </a:p>
          <a:p>
            <a:pPr marL="617220" lvl="1" indent="-342900"/>
            <a:endParaRPr lang="fr-FR" dirty="0"/>
          </a:p>
          <a:p>
            <a:pPr marL="617220" lvl="1" indent="-342900"/>
            <a:r>
              <a:rPr lang="fr-FR" dirty="0"/>
              <a:t>Les cloud publics ont multipliés les possibilités de stockages d’informations</a:t>
            </a:r>
          </a:p>
          <a:p>
            <a:pPr marL="617220" lvl="2" indent="-342900" algn="just"/>
            <a:r>
              <a:rPr lang="fr-FR" dirty="0"/>
              <a:t>Par exemple,  OneDrive de Microsoft qui permet d’héberger des documents sur un stockage en ligne, dupliquant les données à travers plusieurs datacenter</a:t>
            </a:r>
          </a:p>
          <a:p>
            <a:pPr marL="617220" lvl="2" indent="-342900" algn="just"/>
            <a:endParaRPr lang="fr-FR" dirty="0"/>
          </a:p>
          <a:p>
            <a:pPr marL="617220" lvl="2" indent="-342900" algn="just">
              <a:buFont typeface="Arial" panose="020B0604020202020204" pitchFamily="34" charset="0"/>
              <a:buChar char="•"/>
            </a:pPr>
            <a:r>
              <a:rPr lang="fr-FR" sz="1800" dirty="0"/>
              <a:t>Les pirates ne sont pas les « seuls ennemis », les fournisseurs de services peuvent l’être aussi, par le non respect de la confidentialité des données ou services consommés.</a:t>
            </a:r>
          </a:p>
          <a:p>
            <a:pPr marL="891540" lvl="3" indent="-342900" algn="just"/>
            <a:r>
              <a:rPr lang="fr-FR" sz="1600" dirty="0"/>
              <a:t>Les cloud publics sont soumis à la législation des pays dans lesquels ils sont </a:t>
            </a:r>
            <a:r>
              <a:rPr lang="fr-FR" sz="1600" dirty="0" err="1"/>
              <a:t>implentés</a:t>
            </a:r>
            <a:r>
              <a:rPr lang="fr-FR" sz="1600" dirty="0"/>
              <a:t>. Par conséquent, gardez à l’œil la localisation des datacenters sur lesquels sont hébergés vos données.</a:t>
            </a:r>
          </a:p>
          <a:p>
            <a:pPr marL="617220" lvl="2" indent="-342900" algn="just">
              <a:buFont typeface="Arial" panose="020B0604020202020204" pitchFamily="34" charset="0"/>
              <a:buChar char="•"/>
            </a:pPr>
            <a:endParaRPr lang="fr-FR" dirty="0"/>
          </a:p>
        </p:txBody>
      </p:sp>
    </p:spTree>
    <p:extLst>
      <p:ext uri="{BB962C8B-B14F-4D97-AF65-F5344CB8AC3E}">
        <p14:creationId xmlns:p14="http://schemas.microsoft.com/office/powerpoint/2010/main" val="32381783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28021F-9EF9-49B4-9963-D8DF570196EA}"/>
              </a:ext>
            </a:extLst>
          </p:cNvPr>
          <p:cNvSpPr>
            <a:spLocks noGrp="1"/>
          </p:cNvSpPr>
          <p:nvPr>
            <p:ph type="title"/>
          </p:nvPr>
        </p:nvSpPr>
        <p:spPr/>
        <p:txBody>
          <a:bodyPr/>
          <a:lstStyle/>
          <a:p>
            <a:r>
              <a:rPr lang="fr-FR" dirty="0"/>
              <a:t>Les 12 règles d’or de l’ANSSI</a:t>
            </a:r>
          </a:p>
        </p:txBody>
      </p:sp>
      <p:sp>
        <p:nvSpPr>
          <p:cNvPr id="3" name="Espace réservé du contenu 2">
            <a:extLst>
              <a:ext uri="{FF2B5EF4-FFF2-40B4-BE49-F238E27FC236}">
                <a16:creationId xmlns:a16="http://schemas.microsoft.com/office/drawing/2014/main" id="{A3EC142D-E800-4469-8615-4E0C6E524E64}"/>
              </a:ext>
            </a:extLst>
          </p:cNvPr>
          <p:cNvSpPr>
            <a:spLocks noGrp="1"/>
          </p:cNvSpPr>
          <p:nvPr>
            <p:ph idx="1"/>
          </p:nvPr>
        </p:nvSpPr>
        <p:spPr/>
        <p:txBody>
          <a:bodyPr>
            <a:normAutofit lnSpcReduction="10000"/>
          </a:bodyPr>
          <a:lstStyle/>
          <a:p>
            <a:r>
              <a:rPr lang="fr-FR" b="1" dirty="0"/>
              <a:t>Maîtrisez les états de vos données, et protégez les durant les déplacements de vos collaborateurs</a:t>
            </a:r>
          </a:p>
          <a:p>
            <a:pPr marL="342900" indent="-342900">
              <a:buFont typeface="Arial" panose="020B0604020202020204" pitchFamily="34" charset="0"/>
              <a:buChar char="•"/>
            </a:pPr>
            <a:r>
              <a:rPr lang="fr-FR" dirty="0"/>
              <a:t>3 états sont connus pour les données</a:t>
            </a:r>
          </a:p>
          <a:p>
            <a:pPr marL="617220" lvl="1" indent="-342900"/>
            <a:r>
              <a:rPr lang="fr-FR" b="1" dirty="0"/>
              <a:t>Au repos </a:t>
            </a:r>
            <a:r>
              <a:rPr lang="fr-FR" dirty="0"/>
              <a:t>: la donnée est stockée sur un support physique, non accessible</a:t>
            </a:r>
          </a:p>
          <a:p>
            <a:pPr marL="617220" lvl="1" indent="-342900"/>
            <a:r>
              <a:rPr lang="fr-FR" b="1" dirty="0"/>
              <a:t>En transit </a:t>
            </a:r>
            <a:r>
              <a:rPr lang="fr-FR" dirty="0"/>
              <a:t>: la donnée transit d’un point à un autre</a:t>
            </a:r>
          </a:p>
          <a:p>
            <a:pPr marL="617220" lvl="1" indent="-342900"/>
            <a:r>
              <a:rPr lang="fr-FR" b="1" dirty="0"/>
              <a:t>Données en cours d’utilisateur </a:t>
            </a:r>
            <a:r>
              <a:rPr lang="fr-FR" dirty="0"/>
              <a:t>: la donnée est consommée par un utilisateur</a:t>
            </a:r>
          </a:p>
          <a:p>
            <a:pPr marL="617220" lvl="1" indent="-342900"/>
            <a:endParaRPr lang="fr-FR" dirty="0"/>
          </a:p>
          <a:p>
            <a:pPr marL="342900" indent="-342900">
              <a:buFont typeface="Arial" panose="020B0604020202020204" pitchFamily="34" charset="0"/>
              <a:buChar char="•"/>
            </a:pPr>
            <a:r>
              <a:rPr lang="fr-FR" dirty="0"/>
              <a:t>Les données peuvent être classifiées en différents niveaux</a:t>
            </a:r>
          </a:p>
          <a:p>
            <a:pPr marL="617220" lvl="1" indent="-342900"/>
            <a:r>
              <a:rPr lang="fr-FR" b="1" dirty="0"/>
              <a:t>C0</a:t>
            </a:r>
            <a:r>
              <a:rPr lang="fr-FR" dirty="0"/>
              <a:t> : le document n’est pas classifié</a:t>
            </a:r>
          </a:p>
          <a:p>
            <a:pPr marL="617220" lvl="1" indent="-342900"/>
            <a:r>
              <a:rPr lang="fr-FR" b="1" dirty="0"/>
              <a:t>C1</a:t>
            </a:r>
            <a:r>
              <a:rPr lang="fr-FR" dirty="0"/>
              <a:t> : document à usage interne uniquement</a:t>
            </a:r>
          </a:p>
          <a:p>
            <a:pPr marL="617220" lvl="1" indent="-342900"/>
            <a:r>
              <a:rPr lang="fr-FR" b="1" dirty="0"/>
              <a:t>C2</a:t>
            </a:r>
            <a:r>
              <a:rPr lang="fr-FR" dirty="0"/>
              <a:t> : document à diffusion restreinte (uniquement les personnes autorisées)</a:t>
            </a:r>
          </a:p>
          <a:p>
            <a:pPr marL="617220" lvl="1" indent="-342900"/>
            <a:r>
              <a:rPr lang="fr-FR" b="1" dirty="0"/>
              <a:t>C3</a:t>
            </a:r>
            <a:r>
              <a:rPr lang="fr-FR" dirty="0"/>
              <a:t> : contient des informations secrètes, essentielles pour la vie de l’entreprise </a:t>
            </a:r>
          </a:p>
        </p:txBody>
      </p:sp>
    </p:spTree>
    <p:extLst>
      <p:ext uri="{BB962C8B-B14F-4D97-AF65-F5344CB8AC3E}">
        <p14:creationId xmlns:p14="http://schemas.microsoft.com/office/powerpoint/2010/main" val="6211921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28021F-9EF9-49B4-9963-D8DF570196EA}"/>
              </a:ext>
            </a:extLst>
          </p:cNvPr>
          <p:cNvSpPr>
            <a:spLocks noGrp="1"/>
          </p:cNvSpPr>
          <p:nvPr>
            <p:ph type="title"/>
          </p:nvPr>
        </p:nvSpPr>
        <p:spPr/>
        <p:txBody>
          <a:bodyPr/>
          <a:lstStyle/>
          <a:p>
            <a:r>
              <a:rPr lang="fr-FR" dirty="0"/>
              <a:t>Les 12 règles d’or de l’ANSSI</a:t>
            </a:r>
          </a:p>
        </p:txBody>
      </p:sp>
      <p:sp>
        <p:nvSpPr>
          <p:cNvPr id="3" name="Espace réservé du contenu 2">
            <a:extLst>
              <a:ext uri="{FF2B5EF4-FFF2-40B4-BE49-F238E27FC236}">
                <a16:creationId xmlns:a16="http://schemas.microsoft.com/office/drawing/2014/main" id="{A3EC142D-E800-4469-8615-4E0C6E524E64}"/>
              </a:ext>
            </a:extLst>
          </p:cNvPr>
          <p:cNvSpPr>
            <a:spLocks noGrp="1"/>
          </p:cNvSpPr>
          <p:nvPr>
            <p:ph idx="1"/>
          </p:nvPr>
        </p:nvSpPr>
        <p:spPr/>
        <p:txBody>
          <a:bodyPr>
            <a:normAutofit fontScale="70000" lnSpcReduction="20000"/>
          </a:bodyPr>
          <a:lstStyle/>
          <a:p>
            <a:r>
              <a:rPr lang="fr-FR" b="1" dirty="0"/>
              <a:t>Maîtrisez les états de vos données, et protégez les durant les déplacements de vos collaborateurs</a:t>
            </a:r>
          </a:p>
          <a:p>
            <a:pPr marL="342900" indent="-342900">
              <a:buFont typeface="Arial" panose="020B0604020202020204" pitchFamily="34" charset="0"/>
              <a:buChar char="•"/>
            </a:pPr>
            <a:r>
              <a:rPr lang="fr-FR" dirty="0"/>
              <a:t>De la même manière qu’il existe une classification au sein des entreprises, l’état met à disposition 3 niveaux de classification</a:t>
            </a:r>
          </a:p>
          <a:p>
            <a:pPr marL="342900" indent="-342900">
              <a:buFont typeface="Arial" panose="020B0604020202020204" pitchFamily="34" charset="0"/>
              <a:buChar char="•"/>
            </a:pPr>
            <a:endParaRPr lang="fr-FR" dirty="0"/>
          </a:p>
          <a:p>
            <a:pPr marL="617220" lvl="1" indent="-342900"/>
            <a:r>
              <a:rPr lang="fr-FR" dirty="0"/>
              <a:t>Très secret défense (plus haut niveau) : document pouvant porter atteinte à la sécurité nationale (très gravement), concerne généralement des plans militaires et priorité gouvernementale en matière de défense</a:t>
            </a:r>
          </a:p>
          <a:p>
            <a:pPr marL="617220" lvl="1" indent="-342900"/>
            <a:endParaRPr lang="fr-FR" dirty="0"/>
          </a:p>
          <a:p>
            <a:pPr marL="617220" lvl="1" indent="-342900"/>
            <a:r>
              <a:rPr lang="fr-FR" dirty="0"/>
              <a:t>Secret Défense : La divulgation est de nature à nuire gravement à la défense nationale.</a:t>
            </a:r>
          </a:p>
          <a:p>
            <a:pPr lvl="1" indent="0">
              <a:buNone/>
            </a:pPr>
            <a:endParaRPr lang="fr-FR" dirty="0"/>
          </a:p>
          <a:p>
            <a:pPr marL="617220" lvl="1" indent="-342900"/>
            <a:r>
              <a:rPr lang="fr-FR" dirty="0"/>
              <a:t>Confidentiel Défense : Réservé aux informations et supports dont la divulgation est de nature à nuire à la défense nationale ou pourrait conduire à la découverte d’un secret de la défense nationale classifié.</a:t>
            </a:r>
          </a:p>
          <a:p>
            <a:pPr marL="617220" lvl="1" indent="-342900"/>
            <a:endParaRPr lang="fr-FR" dirty="0"/>
          </a:p>
          <a:p>
            <a:pPr marL="617220" lvl="1" indent="-342900"/>
            <a:r>
              <a:rPr lang="fr-FR" dirty="0"/>
              <a:t>Restreint : La divulgation publique d’une telle information pourrait causer des effets indésirables.</a:t>
            </a:r>
          </a:p>
          <a:p>
            <a:pPr lvl="1" indent="0">
              <a:buNone/>
            </a:pPr>
            <a:endParaRPr lang="fr-FR" dirty="0"/>
          </a:p>
          <a:p>
            <a:pPr marL="617220" lvl="1" indent="-342900"/>
            <a:r>
              <a:rPr lang="fr-FR" dirty="0"/>
              <a:t>Non protégé/Public : Niveau utilisé pour les documents dont le niveau de sensibilité ne correspond pas à d’autres classes citées. Leur lecture ne nécessite pas d’habilitation spécifique.</a:t>
            </a:r>
          </a:p>
          <a:p>
            <a:pPr marL="617220" lvl="1" indent="-342900"/>
            <a:endParaRPr lang="fr-FR" dirty="0"/>
          </a:p>
        </p:txBody>
      </p:sp>
    </p:spTree>
    <p:extLst>
      <p:ext uri="{BB962C8B-B14F-4D97-AF65-F5344CB8AC3E}">
        <p14:creationId xmlns:p14="http://schemas.microsoft.com/office/powerpoint/2010/main" val="41081045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28021F-9EF9-49B4-9963-D8DF570196EA}"/>
              </a:ext>
            </a:extLst>
          </p:cNvPr>
          <p:cNvSpPr>
            <a:spLocks noGrp="1"/>
          </p:cNvSpPr>
          <p:nvPr>
            <p:ph type="title"/>
          </p:nvPr>
        </p:nvSpPr>
        <p:spPr/>
        <p:txBody>
          <a:bodyPr/>
          <a:lstStyle/>
          <a:p>
            <a:r>
              <a:rPr lang="fr-FR" dirty="0"/>
              <a:t>Les 12 règles d’or de l’ANSSI</a:t>
            </a:r>
          </a:p>
        </p:txBody>
      </p:sp>
      <p:sp>
        <p:nvSpPr>
          <p:cNvPr id="3" name="Espace réservé du contenu 2">
            <a:extLst>
              <a:ext uri="{FF2B5EF4-FFF2-40B4-BE49-F238E27FC236}">
                <a16:creationId xmlns:a16="http://schemas.microsoft.com/office/drawing/2014/main" id="{A3EC142D-E800-4469-8615-4E0C6E524E64}"/>
              </a:ext>
            </a:extLst>
          </p:cNvPr>
          <p:cNvSpPr>
            <a:spLocks noGrp="1"/>
          </p:cNvSpPr>
          <p:nvPr>
            <p:ph idx="1"/>
          </p:nvPr>
        </p:nvSpPr>
        <p:spPr/>
        <p:txBody>
          <a:bodyPr>
            <a:normAutofit/>
          </a:bodyPr>
          <a:lstStyle/>
          <a:p>
            <a:r>
              <a:rPr lang="fr-FR" b="1" dirty="0"/>
              <a:t>Maîtrisez les états de vos données, et protégez les durant les déplacements de vos collaborateurs</a:t>
            </a:r>
          </a:p>
          <a:p>
            <a:pPr marL="342900" indent="-342900">
              <a:buFont typeface="Arial" panose="020B0604020202020204" pitchFamily="34" charset="0"/>
              <a:buChar char="•"/>
            </a:pPr>
            <a:r>
              <a:rPr lang="fr-FR" dirty="0"/>
              <a:t>Une donnée dispose d’un cycle de vie.</a:t>
            </a:r>
          </a:p>
          <a:p>
            <a:pPr marL="617220" lvl="1" indent="-342900"/>
            <a:r>
              <a:rPr lang="fr-FR" dirty="0"/>
              <a:t>En fin de vie, une donnée peut être obsolète. Il est cependant nécessaire de maîtriser le cycle de destruction de cette donnée</a:t>
            </a:r>
          </a:p>
          <a:p>
            <a:pPr marL="617220" lvl="1" indent="-342900"/>
            <a:r>
              <a:rPr lang="fr-FR" dirty="0"/>
              <a:t>Durant son cycle de vie, il est nécessaire de maîtriser son accès lorsque cela est nécessaire :</a:t>
            </a:r>
          </a:p>
          <a:p>
            <a:pPr marL="891540" lvl="3" indent="-342900"/>
            <a:r>
              <a:rPr lang="fr-FR" dirty="0"/>
              <a:t>Consultation seule </a:t>
            </a:r>
          </a:p>
          <a:p>
            <a:pPr marL="891540" lvl="3" indent="-342900"/>
            <a:r>
              <a:rPr lang="fr-FR" dirty="0"/>
              <a:t>Modification (généralement nécessite une authentification)</a:t>
            </a:r>
          </a:p>
          <a:p>
            <a:pPr marL="891540" lvl="3" indent="-342900"/>
            <a:r>
              <a:rPr lang="fr-FR" dirty="0"/>
              <a:t>Administration (nécessite une authentification et des privilèges)</a:t>
            </a:r>
          </a:p>
        </p:txBody>
      </p:sp>
    </p:spTree>
    <p:extLst>
      <p:ext uri="{BB962C8B-B14F-4D97-AF65-F5344CB8AC3E}">
        <p14:creationId xmlns:p14="http://schemas.microsoft.com/office/powerpoint/2010/main" val="37175169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28021F-9EF9-49B4-9963-D8DF570196EA}"/>
              </a:ext>
            </a:extLst>
          </p:cNvPr>
          <p:cNvSpPr>
            <a:spLocks noGrp="1"/>
          </p:cNvSpPr>
          <p:nvPr>
            <p:ph type="title"/>
          </p:nvPr>
        </p:nvSpPr>
        <p:spPr/>
        <p:txBody>
          <a:bodyPr/>
          <a:lstStyle/>
          <a:p>
            <a:r>
              <a:rPr lang="fr-FR" dirty="0"/>
              <a:t>Les 12 règles d’or de l’ANSSI</a:t>
            </a:r>
          </a:p>
        </p:txBody>
      </p:sp>
      <p:sp>
        <p:nvSpPr>
          <p:cNvPr id="3" name="Espace réservé du contenu 2">
            <a:extLst>
              <a:ext uri="{FF2B5EF4-FFF2-40B4-BE49-F238E27FC236}">
                <a16:creationId xmlns:a16="http://schemas.microsoft.com/office/drawing/2014/main" id="{A3EC142D-E800-4469-8615-4E0C6E524E64}"/>
              </a:ext>
            </a:extLst>
          </p:cNvPr>
          <p:cNvSpPr>
            <a:spLocks noGrp="1"/>
          </p:cNvSpPr>
          <p:nvPr>
            <p:ph idx="1"/>
          </p:nvPr>
        </p:nvSpPr>
        <p:spPr/>
        <p:txBody>
          <a:bodyPr>
            <a:normAutofit lnSpcReduction="10000"/>
          </a:bodyPr>
          <a:lstStyle/>
          <a:p>
            <a:r>
              <a:rPr lang="fr-FR" b="1" dirty="0"/>
              <a:t>Maîtrisez les états de vos données, et protégez les durant les déplacements de vos collaborateurs</a:t>
            </a:r>
          </a:p>
          <a:p>
            <a:pPr marL="342900" indent="-342900">
              <a:buFont typeface="Arial" panose="020B0604020202020204" pitchFamily="34" charset="0"/>
              <a:buChar char="•"/>
            </a:pPr>
            <a:r>
              <a:rPr lang="fr-FR" dirty="0"/>
              <a:t>La sécurité des données se mesure </a:t>
            </a:r>
            <a:r>
              <a:rPr lang="fr-FR"/>
              <a:t>sur 4 </a:t>
            </a:r>
            <a:r>
              <a:rPr lang="fr-FR" dirty="0"/>
              <a:t>axes (nommés DICP)</a:t>
            </a:r>
          </a:p>
          <a:p>
            <a:pPr marL="342900" indent="-342900">
              <a:buFont typeface="Arial" panose="020B0604020202020204" pitchFamily="34" charset="0"/>
              <a:buChar char="•"/>
            </a:pPr>
            <a:endParaRPr lang="fr-FR" dirty="0"/>
          </a:p>
          <a:p>
            <a:pPr marL="617220" lvl="1" indent="-342900"/>
            <a:r>
              <a:rPr lang="fr-FR" dirty="0"/>
              <a:t>La disponibilité : la donnée est inaccessible pour un utilisateur autorisé</a:t>
            </a:r>
          </a:p>
          <a:p>
            <a:pPr marL="617220" lvl="1" indent="-342900"/>
            <a:endParaRPr lang="fr-FR" dirty="0"/>
          </a:p>
          <a:p>
            <a:pPr marL="617220" lvl="1" indent="-342900"/>
            <a:r>
              <a:rPr lang="fr-FR" dirty="0"/>
              <a:t>L’intégrité : la donnée est modifiée par un tierce </a:t>
            </a:r>
          </a:p>
          <a:p>
            <a:pPr marL="617220" lvl="1" indent="-342900"/>
            <a:endParaRPr lang="fr-FR" dirty="0"/>
          </a:p>
          <a:p>
            <a:pPr marL="617220" lvl="1" indent="-342900"/>
            <a:r>
              <a:rPr lang="fr-FR" dirty="0"/>
              <a:t>Confidentialité : divulgation non autorisée d’une donnée (elle peut provenir d’un collaborateur ou bien d’une attaque, elle peut être volontaire ou accidentelle)</a:t>
            </a:r>
          </a:p>
          <a:p>
            <a:pPr marL="617220" lvl="1" indent="-342900"/>
            <a:endParaRPr lang="fr-FR" dirty="0"/>
          </a:p>
          <a:p>
            <a:pPr marL="617220" lvl="1" indent="-342900"/>
            <a:r>
              <a:rPr lang="fr-FR" dirty="0"/>
              <a:t>Preuve</a:t>
            </a:r>
          </a:p>
        </p:txBody>
      </p:sp>
    </p:spTree>
    <p:extLst>
      <p:ext uri="{BB962C8B-B14F-4D97-AF65-F5344CB8AC3E}">
        <p14:creationId xmlns:p14="http://schemas.microsoft.com/office/powerpoint/2010/main" val="16406648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28021F-9EF9-49B4-9963-D8DF570196EA}"/>
              </a:ext>
            </a:extLst>
          </p:cNvPr>
          <p:cNvSpPr>
            <a:spLocks noGrp="1"/>
          </p:cNvSpPr>
          <p:nvPr>
            <p:ph type="title"/>
          </p:nvPr>
        </p:nvSpPr>
        <p:spPr/>
        <p:txBody>
          <a:bodyPr/>
          <a:lstStyle/>
          <a:p>
            <a:r>
              <a:rPr lang="fr-FR" dirty="0"/>
              <a:t>Les 12 règles d’or de l’ANSSI</a:t>
            </a:r>
          </a:p>
        </p:txBody>
      </p:sp>
      <p:sp>
        <p:nvSpPr>
          <p:cNvPr id="3" name="Espace réservé du contenu 2">
            <a:extLst>
              <a:ext uri="{FF2B5EF4-FFF2-40B4-BE49-F238E27FC236}">
                <a16:creationId xmlns:a16="http://schemas.microsoft.com/office/drawing/2014/main" id="{A3EC142D-E800-4469-8615-4E0C6E524E64}"/>
              </a:ext>
            </a:extLst>
          </p:cNvPr>
          <p:cNvSpPr>
            <a:spLocks noGrp="1"/>
          </p:cNvSpPr>
          <p:nvPr>
            <p:ph idx="1"/>
          </p:nvPr>
        </p:nvSpPr>
        <p:spPr/>
        <p:txBody>
          <a:bodyPr>
            <a:normAutofit/>
          </a:bodyPr>
          <a:lstStyle/>
          <a:p>
            <a:r>
              <a:rPr lang="fr-FR" b="1" dirty="0"/>
              <a:t>Maîtrisez les états de vos données, et protégez les durant les déplacements de vos collaborateurs</a:t>
            </a:r>
          </a:p>
          <a:p>
            <a:pPr marL="342900" indent="-342900">
              <a:buFont typeface="Arial" panose="020B0604020202020204" pitchFamily="34" charset="0"/>
              <a:buChar char="•"/>
            </a:pPr>
            <a:r>
              <a:rPr lang="fr-FR" dirty="0"/>
              <a:t>Pour protéger vos données, cadrez dans la charte informatique l’usage des données et des équipements : encouragez à ne pas contourner les sécurités mises en place, rappelez de ne pas laisser des documents sur une imprimante…</a:t>
            </a:r>
          </a:p>
          <a:p>
            <a:pPr marL="342900" indent="-342900">
              <a:buFont typeface="Arial" panose="020B0604020202020204" pitchFamily="34" charset="0"/>
              <a:buChar char="•"/>
            </a:pPr>
            <a:r>
              <a:rPr lang="fr-FR" dirty="0"/>
              <a:t>Vérifiez que les mécanismes de stockage par rapport à la sensibilité de données soient actifs</a:t>
            </a:r>
          </a:p>
          <a:p>
            <a:pPr marL="617220" lvl="1" indent="-342900"/>
            <a:r>
              <a:rPr lang="fr-FR" dirty="0"/>
              <a:t>Mettez en place des règles </a:t>
            </a:r>
            <a:r>
              <a:rPr lang="fr-FR" b="1" dirty="0"/>
              <a:t>d’accès conditionnels </a:t>
            </a:r>
            <a:r>
              <a:rPr lang="fr-FR" dirty="0"/>
              <a:t>sur les espaces de stockage selon la localisation par exemple</a:t>
            </a:r>
          </a:p>
          <a:p>
            <a:pPr marL="617220" lvl="1" indent="-342900"/>
            <a:r>
              <a:rPr lang="fr-FR" dirty="0"/>
              <a:t>Mettre en place des mécanisme de chiffrement sur les données </a:t>
            </a:r>
            <a:r>
              <a:rPr lang="fr-FR" b="1" dirty="0"/>
              <a:t>en transit et au repos</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r>
              <a:rPr lang="fr-FR" dirty="0"/>
              <a:t>Pensez à intégrer dans la charte un engagement de l’accompagnement des visiteurs sur site</a:t>
            </a:r>
          </a:p>
        </p:txBody>
      </p:sp>
    </p:spTree>
    <p:extLst>
      <p:ext uri="{BB962C8B-B14F-4D97-AF65-F5344CB8AC3E}">
        <p14:creationId xmlns:p14="http://schemas.microsoft.com/office/powerpoint/2010/main" val="101299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76A7A6-F88F-4949-96C6-F66989D89206}"/>
              </a:ext>
            </a:extLst>
          </p:cNvPr>
          <p:cNvSpPr>
            <a:spLocks noGrp="1"/>
          </p:cNvSpPr>
          <p:nvPr>
            <p:ph type="title"/>
          </p:nvPr>
        </p:nvSpPr>
        <p:spPr/>
        <p:txBody>
          <a:bodyPr/>
          <a:lstStyle/>
          <a:p>
            <a:r>
              <a:rPr lang="fr-FR" dirty="0"/>
              <a:t>Les 12 règles d’or de l’ANSSI</a:t>
            </a:r>
          </a:p>
        </p:txBody>
      </p:sp>
      <p:sp>
        <p:nvSpPr>
          <p:cNvPr id="3" name="Espace réservé du contenu 2">
            <a:extLst>
              <a:ext uri="{FF2B5EF4-FFF2-40B4-BE49-F238E27FC236}">
                <a16:creationId xmlns:a16="http://schemas.microsoft.com/office/drawing/2014/main" id="{3BEC4789-A69C-4C93-993B-73E3EC9F3F4F}"/>
              </a:ext>
            </a:extLst>
          </p:cNvPr>
          <p:cNvSpPr>
            <a:spLocks noGrp="1"/>
          </p:cNvSpPr>
          <p:nvPr>
            <p:ph idx="1"/>
          </p:nvPr>
        </p:nvSpPr>
        <p:spPr/>
        <p:txBody>
          <a:bodyPr/>
          <a:lstStyle/>
          <a:p>
            <a:r>
              <a:rPr lang="fr-FR" b="1" dirty="0"/>
              <a:t>Protégez votre messagerie</a:t>
            </a:r>
          </a:p>
          <a:p>
            <a:pPr marL="342900" indent="-342900">
              <a:buFont typeface="Arial" panose="020B0604020202020204" pitchFamily="34" charset="0"/>
              <a:buChar char="•"/>
            </a:pPr>
            <a:r>
              <a:rPr lang="fr-FR" dirty="0"/>
              <a:t>Mettez en œuvre des mécanismes de vérification d’expéditeurs (SPF, DKIM)</a:t>
            </a:r>
          </a:p>
          <a:p>
            <a:pPr marL="342900" indent="-342900">
              <a:buFont typeface="Arial" panose="020B0604020202020204" pitchFamily="34" charset="0"/>
              <a:buChar char="•"/>
            </a:pPr>
            <a:r>
              <a:rPr lang="fr-FR" dirty="0"/>
              <a:t>Bloquez les téléchargements automatiques d’images externes, bloquez les pièces jointes potentielles dangereuses (scripts, exécutables…)</a:t>
            </a:r>
          </a:p>
          <a:p>
            <a:pPr marL="342900" indent="-342900">
              <a:buFont typeface="Arial" panose="020B0604020202020204" pitchFamily="34" charset="0"/>
              <a:buChar char="•"/>
            </a:pPr>
            <a:r>
              <a:rPr lang="fr-FR" dirty="0"/>
              <a:t>Paramétrez les antivirus à réaliser des scans sur les pièces jointes avant leurs ouvertures</a:t>
            </a:r>
          </a:p>
          <a:p>
            <a:pPr marL="342900" indent="-342900">
              <a:buFont typeface="Arial" panose="020B0604020202020204" pitchFamily="34" charset="0"/>
              <a:buChar char="•"/>
            </a:pPr>
            <a:r>
              <a:rPr lang="fr-FR" dirty="0"/>
              <a:t>Mettez en place une solution permettant aux utilisateurs de signaler des emails anormaux</a:t>
            </a:r>
          </a:p>
        </p:txBody>
      </p:sp>
    </p:spTree>
    <p:extLst>
      <p:ext uri="{BB962C8B-B14F-4D97-AF65-F5344CB8AC3E}">
        <p14:creationId xmlns:p14="http://schemas.microsoft.com/office/powerpoint/2010/main" val="20428315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5FC5DF-0F7E-4123-BF19-A77AD469C415}"/>
              </a:ext>
            </a:extLst>
          </p:cNvPr>
          <p:cNvSpPr>
            <a:spLocks noGrp="1"/>
          </p:cNvSpPr>
          <p:nvPr>
            <p:ph type="title"/>
          </p:nvPr>
        </p:nvSpPr>
        <p:spPr/>
        <p:txBody>
          <a:bodyPr/>
          <a:lstStyle/>
          <a:p>
            <a:r>
              <a:rPr lang="fr-FR" dirty="0"/>
              <a:t>Les 12 règles d’or de l’ANSSI</a:t>
            </a:r>
          </a:p>
        </p:txBody>
      </p:sp>
      <p:sp>
        <p:nvSpPr>
          <p:cNvPr id="3" name="Espace réservé du contenu 2">
            <a:extLst>
              <a:ext uri="{FF2B5EF4-FFF2-40B4-BE49-F238E27FC236}">
                <a16:creationId xmlns:a16="http://schemas.microsoft.com/office/drawing/2014/main" id="{6DABBFDA-D13D-48E4-8BE9-B0E912A57685}"/>
              </a:ext>
            </a:extLst>
          </p:cNvPr>
          <p:cNvSpPr>
            <a:spLocks noGrp="1"/>
          </p:cNvSpPr>
          <p:nvPr>
            <p:ph idx="1"/>
          </p:nvPr>
        </p:nvSpPr>
        <p:spPr/>
        <p:txBody>
          <a:bodyPr>
            <a:normAutofit fontScale="85000" lnSpcReduction="10000"/>
          </a:bodyPr>
          <a:lstStyle/>
          <a:p>
            <a:r>
              <a:rPr lang="fr-FR" b="1" dirty="0"/>
              <a:t>Téléchargez vos sources directement depuis les sites des éditeurs</a:t>
            </a:r>
          </a:p>
          <a:p>
            <a:pPr marL="342900" indent="-342900">
              <a:buFont typeface="Arial" panose="020B0604020202020204" pitchFamily="34" charset="0"/>
              <a:buChar char="•"/>
            </a:pPr>
            <a:r>
              <a:rPr lang="fr-FR" dirty="0"/>
              <a:t>Bloquez les installations et les ouvertures de documents lorsque la signature du programme ne peut être reconnu</a:t>
            </a:r>
          </a:p>
          <a:p>
            <a:pPr marL="342900" indent="-342900">
              <a:buFont typeface="Arial" panose="020B0604020202020204" pitchFamily="34" charset="0"/>
              <a:buChar char="•"/>
            </a:pPr>
            <a:r>
              <a:rPr lang="fr-FR" dirty="0"/>
              <a:t>Apprenez aux utilisateurs à être attentifs</a:t>
            </a:r>
          </a:p>
          <a:p>
            <a:pPr marL="342900" indent="-342900">
              <a:buFont typeface="Arial" panose="020B0604020202020204" pitchFamily="34" charset="0"/>
              <a:buChar char="•"/>
            </a:pPr>
            <a:endParaRPr lang="fr-FR" dirty="0"/>
          </a:p>
          <a:p>
            <a:r>
              <a:rPr lang="fr-FR" b="1" dirty="0"/>
              <a:t>Être prudent lors des paiements en lignes (ou lors de vos navigations en règle générale)</a:t>
            </a:r>
          </a:p>
          <a:p>
            <a:pPr marL="342900" indent="-342900">
              <a:buFont typeface="Arial" panose="020B0604020202020204" pitchFamily="34" charset="0"/>
              <a:buChar char="•"/>
            </a:pPr>
            <a:r>
              <a:rPr lang="fr-FR" dirty="0"/>
              <a:t>Vérifiez la présence du mode « https »</a:t>
            </a:r>
          </a:p>
          <a:p>
            <a:pPr marL="342900" indent="-342900">
              <a:buFont typeface="Arial" panose="020B0604020202020204" pitchFamily="34" charset="0"/>
              <a:buChar char="•"/>
            </a:pPr>
            <a:r>
              <a:rPr lang="fr-FR" dirty="0"/>
              <a:t>Vérifiez la légitimité du site internet</a:t>
            </a:r>
          </a:p>
          <a:p>
            <a:pPr marL="342900" indent="-342900">
              <a:buFont typeface="Arial" panose="020B0604020202020204" pitchFamily="34" charset="0"/>
              <a:buChar char="•"/>
            </a:pPr>
            <a:r>
              <a:rPr lang="fr-FR" dirty="0"/>
              <a:t>Vérifiez la reconnaissance de votre navigateur par rapport au certificat, ainsi que l’organisme ayant fourni le certificat (évitez </a:t>
            </a:r>
            <a:r>
              <a:rPr lang="fr-FR" dirty="0" err="1"/>
              <a:t>let’s</a:t>
            </a:r>
            <a:r>
              <a:rPr lang="fr-FR" dirty="0"/>
              <a:t> </a:t>
            </a:r>
            <a:r>
              <a:rPr lang="fr-FR" dirty="0" err="1"/>
              <a:t>encrypt</a:t>
            </a:r>
            <a:r>
              <a:rPr lang="fr-FR" dirty="0"/>
              <a:t>)</a:t>
            </a:r>
          </a:p>
          <a:p>
            <a:pPr marL="342900" indent="-342900">
              <a:buFont typeface="Arial" panose="020B0604020202020204" pitchFamily="34" charset="0"/>
              <a:buChar char="•"/>
            </a:pPr>
            <a:r>
              <a:rPr lang="fr-FR" dirty="0"/>
              <a:t>Si possible, utilisez des solutions de cartes bleues virtuelles pour les paiements</a:t>
            </a:r>
          </a:p>
        </p:txBody>
      </p:sp>
    </p:spTree>
    <p:extLst>
      <p:ext uri="{BB962C8B-B14F-4D97-AF65-F5344CB8AC3E}">
        <p14:creationId xmlns:p14="http://schemas.microsoft.com/office/powerpoint/2010/main" val="26748011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82AF26-F4C0-4D79-B9A2-DF5C9CD78E9A}"/>
              </a:ext>
            </a:extLst>
          </p:cNvPr>
          <p:cNvSpPr>
            <a:spLocks noGrp="1"/>
          </p:cNvSpPr>
          <p:nvPr>
            <p:ph type="title"/>
          </p:nvPr>
        </p:nvSpPr>
        <p:spPr/>
        <p:txBody>
          <a:bodyPr/>
          <a:lstStyle/>
          <a:p>
            <a:r>
              <a:rPr lang="fr-FR" dirty="0"/>
              <a:t>Les 12 règles d’or de l’ANSSI</a:t>
            </a:r>
          </a:p>
        </p:txBody>
      </p:sp>
      <p:sp>
        <p:nvSpPr>
          <p:cNvPr id="3" name="Espace réservé du contenu 2">
            <a:extLst>
              <a:ext uri="{FF2B5EF4-FFF2-40B4-BE49-F238E27FC236}">
                <a16:creationId xmlns:a16="http://schemas.microsoft.com/office/drawing/2014/main" id="{63D99166-24B3-488F-9B89-E99767F5FD95}"/>
              </a:ext>
            </a:extLst>
          </p:cNvPr>
          <p:cNvSpPr>
            <a:spLocks noGrp="1"/>
          </p:cNvSpPr>
          <p:nvPr>
            <p:ph idx="1"/>
          </p:nvPr>
        </p:nvSpPr>
        <p:spPr/>
        <p:txBody>
          <a:bodyPr/>
          <a:lstStyle/>
          <a:p>
            <a:r>
              <a:rPr lang="fr-FR" b="1" dirty="0"/>
              <a:t>Contrôlez le BYOD (</a:t>
            </a:r>
            <a:r>
              <a:rPr lang="fr-FR" b="1" dirty="0" err="1"/>
              <a:t>Bring</a:t>
            </a:r>
            <a:r>
              <a:rPr lang="fr-FR" b="1" dirty="0"/>
              <a:t> </a:t>
            </a:r>
            <a:r>
              <a:rPr lang="fr-FR" b="1" dirty="0" err="1"/>
              <a:t>Your</a:t>
            </a:r>
            <a:r>
              <a:rPr lang="fr-FR" b="1" dirty="0"/>
              <a:t> </a:t>
            </a:r>
            <a:r>
              <a:rPr lang="fr-FR" b="1" dirty="0" err="1"/>
              <a:t>Own</a:t>
            </a:r>
            <a:r>
              <a:rPr lang="fr-FR" b="1" dirty="0"/>
              <a:t> </a:t>
            </a:r>
            <a:r>
              <a:rPr lang="fr-FR" b="1" dirty="0" err="1"/>
              <a:t>Device</a:t>
            </a:r>
            <a:r>
              <a:rPr lang="fr-FR" b="1" dirty="0"/>
              <a:t>)</a:t>
            </a:r>
          </a:p>
          <a:p>
            <a:pPr marL="342900" indent="-342900">
              <a:buFont typeface="Arial" panose="020B0604020202020204" pitchFamily="34" charset="0"/>
              <a:buChar char="•"/>
            </a:pPr>
            <a:r>
              <a:rPr lang="fr-FR" dirty="0"/>
              <a:t>Isolez les appareils dans un réseau spécifique, avec une sortie Internet différente si possible</a:t>
            </a:r>
          </a:p>
          <a:p>
            <a:pPr marL="342900" indent="-342900">
              <a:buFont typeface="Arial" panose="020B0604020202020204" pitchFamily="34" charset="0"/>
              <a:buChar char="•"/>
            </a:pPr>
            <a:r>
              <a:rPr lang="fr-FR" dirty="0"/>
              <a:t>Silotez les usages personnels et professionnels à l’aide d’applications MDM (par exemple : client de messagerie spécifique pour la messagerie professionnelle, navigateur web spécifique, gestionnaire de documents…)</a:t>
            </a:r>
          </a:p>
          <a:p>
            <a:pPr marL="617220" lvl="1" indent="-342900"/>
            <a:r>
              <a:rPr lang="fr-FR" dirty="0"/>
              <a:t>Contrôlez les transferts entre mails personnels et mails professionnels</a:t>
            </a:r>
          </a:p>
          <a:p>
            <a:pPr marL="617220" lvl="1" indent="-342900"/>
            <a:r>
              <a:rPr lang="fr-FR" dirty="0"/>
              <a:t>Bloquez les transferts de documents vers des supports amovibles</a:t>
            </a:r>
          </a:p>
        </p:txBody>
      </p:sp>
    </p:spTree>
    <p:extLst>
      <p:ext uri="{BB962C8B-B14F-4D97-AF65-F5344CB8AC3E}">
        <p14:creationId xmlns:p14="http://schemas.microsoft.com/office/powerpoint/2010/main" val="33585799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82AF26-F4C0-4D79-B9A2-DF5C9CD78E9A}"/>
              </a:ext>
            </a:extLst>
          </p:cNvPr>
          <p:cNvSpPr>
            <a:spLocks noGrp="1"/>
          </p:cNvSpPr>
          <p:nvPr>
            <p:ph type="title"/>
          </p:nvPr>
        </p:nvSpPr>
        <p:spPr/>
        <p:txBody>
          <a:bodyPr/>
          <a:lstStyle/>
          <a:p>
            <a:r>
              <a:rPr lang="fr-FR" dirty="0"/>
              <a:t>Les 12 règles d’or de l’ANSSI</a:t>
            </a:r>
          </a:p>
        </p:txBody>
      </p:sp>
      <p:sp>
        <p:nvSpPr>
          <p:cNvPr id="3" name="Espace réservé du contenu 2">
            <a:extLst>
              <a:ext uri="{FF2B5EF4-FFF2-40B4-BE49-F238E27FC236}">
                <a16:creationId xmlns:a16="http://schemas.microsoft.com/office/drawing/2014/main" id="{63D99166-24B3-488F-9B89-E99767F5FD95}"/>
              </a:ext>
            </a:extLst>
          </p:cNvPr>
          <p:cNvSpPr>
            <a:spLocks noGrp="1"/>
          </p:cNvSpPr>
          <p:nvPr>
            <p:ph idx="1"/>
          </p:nvPr>
        </p:nvSpPr>
        <p:spPr/>
        <p:txBody>
          <a:bodyPr/>
          <a:lstStyle/>
          <a:p>
            <a:r>
              <a:rPr lang="fr-FR" b="1" dirty="0"/>
              <a:t>Contrôlez votre informations sur Internet</a:t>
            </a:r>
          </a:p>
          <a:p>
            <a:pPr marL="342900" indent="-342900">
              <a:buFont typeface="Arial" panose="020B0604020202020204" pitchFamily="34" charset="0"/>
              <a:buChar char="•"/>
            </a:pPr>
            <a:r>
              <a:rPr lang="fr-FR" dirty="0"/>
              <a:t>Ne laissez pas de codes ou d’informations confidentielles sur des forums sur Internet qui pourraient être exploitées par la suite</a:t>
            </a:r>
          </a:p>
          <a:p>
            <a:pPr marL="342900" indent="-342900">
              <a:buFont typeface="Arial" panose="020B0604020202020204" pitchFamily="34" charset="0"/>
              <a:buChar char="•"/>
            </a:pPr>
            <a:r>
              <a:rPr lang="fr-FR" dirty="0"/>
              <a:t>Contrôlez la diffusion d’information sur les réseaux professionnels (exemple : décrire des projets techniques en précisant des informations d’architecture)</a:t>
            </a:r>
          </a:p>
          <a:p>
            <a:pPr marL="617220" lvl="1" indent="-342900"/>
            <a:r>
              <a:rPr lang="fr-FR" dirty="0"/>
              <a:t>L’ingénierie sociale est une méthodologie utilisée lors d’attaques isolées</a:t>
            </a:r>
          </a:p>
        </p:txBody>
      </p:sp>
    </p:spTree>
    <p:extLst>
      <p:ext uri="{BB962C8B-B14F-4D97-AF65-F5344CB8AC3E}">
        <p14:creationId xmlns:p14="http://schemas.microsoft.com/office/powerpoint/2010/main" val="12207800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7A21A8-233D-4116-BC73-C09424AB31D9}"/>
              </a:ext>
            </a:extLst>
          </p:cNvPr>
          <p:cNvSpPr>
            <a:spLocks noGrp="1"/>
          </p:cNvSpPr>
          <p:nvPr>
            <p:ph type="title"/>
          </p:nvPr>
        </p:nvSpPr>
        <p:spPr/>
        <p:txBody>
          <a:bodyPr/>
          <a:lstStyle/>
          <a:p>
            <a:r>
              <a:rPr lang="fr-FR" dirty="0"/>
              <a:t>Le contrat de maintenance – assurer la pérennité de votre système d’information</a:t>
            </a:r>
          </a:p>
        </p:txBody>
      </p:sp>
      <p:sp>
        <p:nvSpPr>
          <p:cNvPr id="3" name="Espace réservé du contenu 2">
            <a:extLst>
              <a:ext uri="{FF2B5EF4-FFF2-40B4-BE49-F238E27FC236}">
                <a16:creationId xmlns:a16="http://schemas.microsoft.com/office/drawing/2014/main" id="{15D56F72-C04C-4BF0-8E50-E7ABBCEF3480}"/>
              </a:ext>
            </a:extLst>
          </p:cNvPr>
          <p:cNvSpPr>
            <a:spLocks noGrp="1"/>
          </p:cNvSpPr>
          <p:nvPr>
            <p:ph idx="1"/>
          </p:nvPr>
        </p:nvSpPr>
        <p:spPr/>
        <p:txBody>
          <a:bodyPr/>
          <a:lstStyle/>
          <a:p>
            <a:pPr eaLnBrk="1" hangingPunct="1"/>
            <a:r>
              <a:rPr lang="fr-FR" altLang="fr-FR" dirty="0"/>
              <a:t>Lors de l’achat de :</a:t>
            </a:r>
          </a:p>
          <a:p>
            <a:pPr lvl="1" eaLnBrk="1" hangingPunct="1"/>
            <a:r>
              <a:rPr lang="fr-FR" altLang="fr-FR" dirty="0"/>
              <a:t>matériel : souscrire à des contrats de maintenance ou d’assurance pour vous garantir une assistance en cas de difficulté ;</a:t>
            </a:r>
          </a:p>
          <a:p>
            <a:pPr lvl="1" eaLnBrk="1" hangingPunct="1"/>
            <a:r>
              <a:rPr lang="fr-FR" altLang="fr-FR" dirty="0"/>
              <a:t>application : souscrire à des contrats de support et d’assistance.</a:t>
            </a:r>
          </a:p>
          <a:p>
            <a:pPr lvl="2" eaLnBrk="1" hangingPunct="1"/>
            <a:r>
              <a:rPr lang="fr-FR" altLang="fr-FR" sz="1400" dirty="0"/>
              <a:t>niveau 1 : description et enregistrement du problème rencontré. Conseil/information basique ;</a:t>
            </a:r>
          </a:p>
          <a:p>
            <a:pPr lvl="2" eaLnBrk="1" hangingPunct="1"/>
            <a:r>
              <a:rPr lang="fr-FR" altLang="fr-FR" sz="1400" dirty="0"/>
              <a:t>niveau 2 : intervention de technicien ;</a:t>
            </a:r>
          </a:p>
          <a:p>
            <a:pPr lvl="2" eaLnBrk="1" hangingPunct="1"/>
            <a:r>
              <a:rPr lang="fr-FR" altLang="fr-FR" sz="1400" dirty="0"/>
              <a:t>niveau 3 : intervention d’expert.</a:t>
            </a:r>
          </a:p>
          <a:p>
            <a:pPr marL="914400" lvl="2"/>
            <a:endParaRPr lang="fr-FR" altLang="fr-FR" sz="1400" dirty="0"/>
          </a:p>
          <a:p>
            <a:pPr eaLnBrk="1" hangingPunct="1"/>
            <a:r>
              <a:rPr lang="fr-FR" altLang="fr-FR" dirty="0"/>
              <a:t>SLA (Service Level Agreement) : indique le niveau de service garanti par le prestataire pour une prestation de service donnée.</a:t>
            </a:r>
          </a:p>
          <a:p>
            <a:pPr lvl="1" eaLnBrk="1" hangingPunct="1"/>
            <a:r>
              <a:rPr lang="fr-FR" altLang="fr-FR" dirty="0"/>
              <a:t>Exemple : couverture 3G ou 4G.</a:t>
            </a:r>
            <a:endParaRPr lang="fr-FR" dirty="0"/>
          </a:p>
        </p:txBody>
      </p:sp>
    </p:spTree>
    <p:extLst>
      <p:ext uri="{BB962C8B-B14F-4D97-AF65-F5344CB8AC3E}">
        <p14:creationId xmlns:p14="http://schemas.microsoft.com/office/powerpoint/2010/main" val="1026401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259E35-230B-460A-8F1A-50E15BE7598D}"/>
              </a:ext>
            </a:extLst>
          </p:cNvPr>
          <p:cNvSpPr>
            <a:spLocks noGrp="1"/>
          </p:cNvSpPr>
          <p:nvPr>
            <p:ph type="title"/>
          </p:nvPr>
        </p:nvSpPr>
        <p:spPr/>
        <p:txBody>
          <a:bodyPr/>
          <a:lstStyle/>
          <a:p>
            <a:r>
              <a:rPr lang="fr-FR" dirty="0"/>
              <a:t>La transformation du SI implique une transformation des menaces</a:t>
            </a:r>
          </a:p>
        </p:txBody>
      </p:sp>
      <p:sp>
        <p:nvSpPr>
          <p:cNvPr id="3" name="Espace réservé du contenu 2">
            <a:extLst>
              <a:ext uri="{FF2B5EF4-FFF2-40B4-BE49-F238E27FC236}">
                <a16:creationId xmlns:a16="http://schemas.microsoft.com/office/drawing/2014/main" id="{3E4F6FD3-AC38-4827-A937-68444E73D88D}"/>
              </a:ext>
            </a:extLst>
          </p:cNvPr>
          <p:cNvSpPr>
            <a:spLocks noGrp="1"/>
          </p:cNvSpPr>
          <p:nvPr>
            <p:ph idx="1"/>
          </p:nvPr>
        </p:nvSpPr>
        <p:spPr/>
        <p:txBody>
          <a:bodyPr>
            <a:normAutofit/>
          </a:bodyPr>
          <a:lstStyle/>
          <a:p>
            <a:pPr marL="342900" indent="-342900">
              <a:buFont typeface="Arial" panose="020B0604020202020204" pitchFamily="34" charset="0"/>
              <a:buChar char="•"/>
            </a:pPr>
            <a:endParaRPr lang="fr-FR" sz="2200" dirty="0"/>
          </a:p>
          <a:p>
            <a:pPr marL="617220" lvl="2" indent="-342900" algn="just"/>
            <a:endParaRPr lang="fr-FR" sz="2200" dirty="0"/>
          </a:p>
          <a:p>
            <a:pPr lvl="2" algn="just"/>
            <a:endParaRPr lang="fr-FR" sz="2200" dirty="0"/>
          </a:p>
          <a:p>
            <a:pPr lvl="2" algn="ctr"/>
            <a:r>
              <a:rPr lang="fr-FR" sz="2200" dirty="0"/>
              <a:t>Comment avez-vous sécurisés les accès à vos emails personnels ?</a:t>
            </a:r>
          </a:p>
          <a:p>
            <a:pPr lvl="2" algn="ctr"/>
            <a:r>
              <a:rPr lang="fr-FR" sz="2200" dirty="0"/>
              <a:t>Connaissez-vous les risques liés à votre compte email ?</a:t>
            </a:r>
          </a:p>
          <a:p>
            <a:pPr lvl="2" algn="ctr"/>
            <a:r>
              <a:rPr lang="fr-FR" sz="2200" dirty="0"/>
              <a:t>Qu’avez-vous délégués (stockage de mots de passes, profil navigateur) et chez qui?</a:t>
            </a:r>
          </a:p>
          <a:p>
            <a:pPr marL="617220" lvl="2" indent="-342900" algn="just">
              <a:buFont typeface="Arial" panose="020B0604020202020204" pitchFamily="34" charset="0"/>
              <a:buChar char="•"/>
            </a:pPr>
            <a:endParaRPr lang="fr-FR" sz="2200" dirty="0"/>
          </a:p>
        </p:txBody>
      </p:sp>
    </p:spTree>
    <p:extLst>
      <p:ext uri="{BB962C8B-B14F-4D97-AF65-F5344CB8AC3E}">
        <p14:creationId xmlns:p14="http://schemas.microsoft.com/office/powerpoint/2010/main" val="32747864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855542-4796-4CEC-ABE2-FC4B71BF8E6E}"/>
              </a:ext>
            </a:extLst>
          </p:cNvPr>
          <p:cNvSpPr>
            <a:spLocks noGrp="1"/>
          </p:cNvSpPr>
          <p:nvPr>
            <p:ph type="title"/>
          </p:nvPr>
        </p:nvSpPr>
        <p:spPr/>
        <p:txBody>
          <a:bodyPr/>
          <a:lstStyle/>
          <a:p>
            <a:r>
              <a:rPr lang="fr-FR" dirty="0"/>
              <a:t>Les contrats d’assurance</a:t>
            </a:r>
          </a:p>
        </p:txBody>
      </p:sp>
      <p:sp>
        <p:nvSpPr>
          <p:cNvPr id="3" name="Espace réservé du contenu 2">
            <a:extLst>
              <a:ext uri="{FF2B5EF4-FFF2-40B4-BE49-F238E27FC236}">
                <a16:creationId xmlns:a16="http://schemas.microsoft.com/office/drawing/2014/main" id="{DE0DBFD2-952E-4881-83BE-3929B9196394}"/>
              </a:ext>
            </a:extLst>
          </p:cNvPr>
          <p:cNvSpPr>
            <a:spLocks noGrp="1"/>
          </p:cNvSpPr>
          <p:nvPr>
            <p:ph idx="1"/>
          </p:nvPr>
        </p:nvSpPr>
        <p:spPr/>
        <p:txBody>
          <a:bodyPr/>
          <a:lstStyle/>
          <a:p>
            <a:pPr eaLnBrk="1" hangingPunct="1"/>
            <a:r>
              <a:rPr lang="fr-FR" altLang="fr-FR" dirty="0"/>
              <a:t>Cyber-assurance : est une assurance visant à indemniser et assister les victimes de cyber-attaque (fuite de données, attaque à la e-réputation…) :</a:t>
            </a:r>
          </a:p>
          <a:p>
            <a:pPr lvl="1" eaLnBrk="1" hangingPunct="1"/>
            <a:r>
              <a:rPr lang="fr-FR" altLang="fr-FR" dirty="0"/>
              <a:t>Exemple : AXA propose pour les particuliers « Protection Familiale </a:t>
            </a:r>
            <a:r>
              <a:rPr lang="fr-FR" altLang="fr-FR" dirty="0" err="1"/>
              <a:t>Intégr@ale</a:t>
            </a:r>
            <a:r>
              <a:rPr lang="fr-FR" altLang="fr-FR" dirty="0"/>
              <a:t> »</a:t>
            </a:r>
          </a:p>
          <a:p>
            <a:pPr lvl="1" eaLnBrk="1" hangingPunct="1"/>
            <a:r>
              <a:rPr lang="fr-FR" altLang="fr-FR" dirty="0"/>
              <a:t>Noter que la souscription d’une assurance est considérée comme une mesure de sécurité permettant de réduire les risques portant sur l’entreprise (au même titre qu’une assurance habitation n’empêchera pas un incendie, mais compensera/limitera les pertes financières de la victime).</a:t>
            </a:r>
          </a:p>
          <a:p>
            <a:endParaRPr lang="fr-FR" dirty="0"/>
          </a:p>
        </p:txBody>
      </p:sp>
      <p:sp>
        <p:nvSpPr>
          <p:cNvPr id="4" name="Rectangle à coins arrondis 4">
            <a:extLst>
              <a:ext uri="{FF2B5EF4-FFF2-40B4-BE49-F238E27FC236}">
                <a16:creationId xmlns:a16="http://schemas.microsoft.com/office/drawing/2014/main" id="{0662265E-3AD5-4105-9372-03EC88D169E1}"/>
              </a:ext>
            </a:extLst>
          </p:cNvPr>
          <p:cNvSpPr/>
          <p:nvPr/>
        </p:nvSpPr>
        <p:spPr>
          <a:xfrm>
            <a:off x="2423592" y="5102533"/>
            <a:ext cx="7344816" cy="708025"/>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altLang="fr-FR" b="1" dirty="0">
                <a:solidFill>
                  <a:schemeClr val="accent2">
                    <a:lumMod val="75000"/>
                  </a:schemeClr>
                </a:solidFill>
                <a:latin typeface="Arial" panose="020B0604020202020204" pitchFamily="34" charset="0"/>
                <a:cs typeface="Arial" panose="020B0604020202020204" pitchFamily="34" charset="0"/>
              </a:rPr>
              <a:t>Souscrire à des services d’assurance/support/maintenance pour les composants sensibles.</a:t>
            </a:r>
          </a:p>
        </p:txBody>
      </p:sp>
    </p:spTree>
    <p:extLst>
      <p:ext uri="{BB962C8B-B14F-4D97-AF65-F5344CB8AC3E}">
        <p14:creationId xmlns:p14="http://schemas.microsoft.com/office/powerpoint/2010/main" val="19229045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B6D19D-4791-47FA-A763-27F15858CDB9}"/>
              </a:ext>
            </a:extLst>
          </p:cNvPr>
          <p:cNvSpPr>
            <a:spLocks noGrp="1"/>
          </p:cNvSpPr>
          <p:nvPr>
            <p:ph type="title"/>
          </p:nvPr>
        </p:nvSpPr>
        <p:spPr/>
        <p:txBody>
          <a:bodyPr/>
          <a:lstStyle/>
          <a:p>
            <a:r>
              <a:rPr lang="fr-FR" dirty="0"/>
              <a:t>Réaliser une activité de surveillance et de supervision</a:t>
            </a:r>
          </a:p>
        </p:txBody>
      </p:sp>
      <p:sp>
        <p:nvSpPr>
          <p:cNvPr id="3" name="Espace réservé du contenu 2">
            <a:extLst>
              <a:ext uri="{FF2B5EF4-FFF2-40B4-BE49-F238E27FC236}">
                <a16:creationId xmlns:a16="http://schemas.microsoft.com/office/drawing/2014/main" id="{2C342DE2-90FD-461C-A011-F2F8A070FF37}"/>
              </a:ext>
            </a:extLst>
          </p:cNvPr>
          <p:cNvSpPr>
            <a:spLocks noGrp="1"/>
          </p:cNvSpPr>
          <p:nvPr>
            <p:ph idx="1"/>
          </p:nvPr>
        </p:nvSpPr>
        <p:spPr/>
        <p:txBody>
          <a:bodyPr>
            <a:normAutofit lnSpcReduction="10000"/>
          </a:bodyPr>
          <a:lstStyle/>
          <a:p>
            <a:pPr eaLnBrk="1" hangingPunct="1"/>
            <a:r>
              <a:rPr lang="fr-FR" altLang="fr-FR" dirty="0"/>
              <a:t>Activer la journalisation d’évènements ;</a:t>
            </a:r>
          </a:p>
          <a:p>
            <a:pPr lvl="1" eaLnBrk="1" hangingPunct="1"/>
            <a:r>
              <a:rPr lang="fr-FR" altLang="fr-FR" dirty="0"/>
              <a:t>Enregistrer les tentatives d’accès réussies ou pas ;</a:t>
            </a:r>
          </a:p>
          <a:p>
            <a:pPr lvl="1" eaLnBrk="1" hangingPunct="1"/>
            <a:r>
              <a:rPr lang="fr-FR" altLang="fr-FR" dirty="0"/>
              <a:t>Enregistrer les tentatives de modifications d’informations sensibles ;</a:t>
            </a:r>
          </a:p>
          <a:p>
            <a:pPr lvl="1" eaLnBrk="1" hangingPunct="1"/>
            <a:r>
              <a:rPr lang="fr-FR" altLang="fr-FR" dirty="0"/>
              <a:t>Etc.</a:t>
            </a:r>
          </a:p>
          <a:p>
            <a:pPr lvl="1" eaLnBrk="1" hangingPunct="1"/>
            <a:endParaRPr lang="fr-FR" altLang="fr-FR" sz="2000" dirty="0"/>
          </a:p>
          <a:p>
            <a:pPr eaLnBrk="1" hangingPunct="1"/>
            <a:r>
              <a:rPr lang="fr-FR" altLang="fr-FR" dirty="0"/>
              <a:t>Consulter les journaux d’évènements ;</a:t>
            </a:r>
          </a:p>
          <a:p>
            <a:pPr eaLnBrk="1" hangingPunct="1"/>
            <a:endParaRPr lang="fr-FR" altLang="fr-FR" sz="2400" dirty="0"/>
          </a:p>
          <a:p>
            <a:pPr eaLnBrk="1" hangingPunct="1"/>
            <a:r>
              <a:rPr lang="fr-FR" altLang="fr-FR" dirty="0"/>
              <a:t>Définir une politique de supervision :</a:t>
            </a:r>
          </a:p>
          <a:p>
            <a:pPr lvl="1" eaLnBrk="1" hangingPunct="1"/>
            <a:r>
              <a:rPr lang="fr-FR" altLang="fr-FR" dirty="0"/>
              <a:t>définir les seuils : au-delà de tel taux d’occupation du disque, recevoir une alerte ;</a:t>
            </a:r>
          </a:p>
          <a:p>
            <a:pPr lvl="1" eaLnBrk="1" hangingPunct="1"/>
            <a:r>
              <a:rPr lang="fr-FR" altLang="fr-FR" dirty="0"/>
              <a:t>Définir le type d’alerte souhaité : SMS, mail, etc.</a:t>
            </a:r>
          </a:p>
          <a:p>
            <a:endParaRPr lang="fr-FR" dirty="0"/>
          </a:p>
        </p:txBody>
      </p:sp>
    </p:spTree>
    <p:extLst>
      <p:ext uri="{BB962C8B-B14F-4D97-AF65-F5344CB8AC3E}">
        <p14:creationId xmlns:p14="http://schemas.microsoft.com/office/powerpoint/2010/main" val="34545352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D3BC6C-0694-4104-8D3F-61140AC90429}"/>
              </a:ext>
            </a:extLst>
          </p:cNvPr>
          <p:cNvSpPr>
            <a:spLocks noGrp="1"/>
          </p:cNvSpPr>
          <p:nvPr>
            <p:ph type="title"/>
          </p:nvPr>
        </p:nvSpPr>
        <p:spPr/>
        <p:txBody>
          <a:bodyPr/>
          <a:lstStyle/>
          <a:p>
            <a:r>
              <a:rPr lang="fr-FR" dirty="0"/>
              <a:t>Rappel des différentes catégorie d’incidents</a:t>
            </a:r>
          </a:p>
        </p:txBody>
      </p:sp>
      <p:sp>
        <p:nvSpPr>
          <p:cNvPr id="3" name="Espace réservé du contenu 2">
            <a:extLst>
              <a:ext uri="{FF2B5EF4-FFF2-40B4-BE49-F238E27FC236}">
                <a16:creationId xmlns:a16="http://schemas.microsoft.com/office/drawing/2014/main" id="{2A392EC7-484C-4B8B-862F-917844A3943A}"/>
              </a:ext>
            </a:extLst>
          </p:cNvPr>
          <p:cNvSpPr>
            <a:spLocks noGrp="1"/>
          </p:cNvSpPr>
          <p:nvPr>
            <p:ph idx="1"/>
          </p:nvPr>
        </p:nvSpPr>
        <p:spPr/>
        <p:txBody>
          <a:bodyPr>
            <a:normAutofit fontScale="85000" lnSpcReduction="20000"/>
          </a:bodyPr>
          <a:lstStyle/>
          <a:p>
            <a:pPr lvl="1" eaLnBrk="1" hangingPunct="1">
              <a:defRPr/>
            </a:pPr>
            <a:r>
              <a:rPr lang="fr-FR" altLang="fr-FR" sz="2000" dirty="0"/>
              <a:t>Divulgation d’information personnelle ; </a:t>
            </a:r>
          </a:p>
          <a:p>
            <a:pPr lvl="2" eaLnBrk="1" hangingPunct="1">
              <a:defRPr/>
            </a:pPr>
            <a:r>
              <a:rPr lang="fr-FR" altLang="fr-FR" dirty="0"/>
              <a:t>carte de crédit, vol d’identité, numéro de sécurité sociale, etc.</a:t>
            </a:r>
          </a:p>
          <a:p>
            <a:pPr lvl="1" eaLnBrk="1" hangingPunct="1">
              <a:defRPr/>
            </a:pPr>
            <a:r>
              <a:rPr lang="fr-FR" altLang="fr-FR" sz="2000" dirty="0"/>
              <a:t>Déni de service ;</a:t>
            </a:r>
          </a:p>
          <a:p>
            <a:pPr lvl="2" eaLnBrk="1" hangingPunct="1">
              <a:defRPr/>
            </a:pPr>
            <a:r>
              <a:rPr lang="fr-FR" altLang="fr-FR" dirty="0"/>
              <a:t>entrant ou sortant.</a:t>
            </a:r>
          </a:p>
          <a:p>
            <a:pPr lvl="1" eaLnBrk="1" hangingPunct="1">
              <a:defRPr/>
            </a:pPr>
            <a:r>
              <a:rPr lang="fr-FR" altLang="fr-FR" sz="2000" dirty="0"/>
              <a:t>Activité causée par un code malveillant ;</a:t>
            </a:r>
          </a:p>
          <a:p>
            <a:pPr lvl="2" eaLnBrk="1" hangingPunct="1">
              <a:defRPr/>
            </a:pPr>
            <a:r>
              <a:rPr lang="fr-FR" altLang="fr-FR" dirty="0"/>
              <a:t>Vers, virus, keylogger, Rootkit.</a:t>
            </a:r>
          </a:p>
          <a:p>
            <a:pPr lvl="1" eaLnBrk="1" hangingPunct="1">
              <a:defRPr/>
            </a:pPr>
            <a:r>
              <a:rPr lang="fr-FR" altLang="fr-FR" sz="2000" dirty="0"/>
              <a:t>Enquête et activité criminelle ;	</a:t>
            </a:r>
          </a:p>
          <a:p>
            <a:pPr lvl="2" eaLnBrk="1" hangingPunct="1">
              <a:defRPr/>
            </a:pPr>
            <a:r>
              <a:rPr lang="fr-FR" altLang="fr-FR" dirty="0"/>
              <a:t>Vol de terminal, fraude, pornographie infantile.</a:t>
            </a:r>
          </a:p>
          <a:p>
            <a:pPr lvl="1" eaLnBrk="1" hangingPunct="1">
              <a:defRPr/>
            </a:pPr>
            <a:r>
              <a:rPr lang="fr-FR" altLang="fr-FR" sz="2000" dirty="0"/>
              <a:t>Non respect de la politique de sécurité ;</a:t>
            </a:r>
          </a:p>
          <a:p>
            <a:pPr lvl="2" eaLnBrk="1" hangingPunct="1">
              <a:defRPr/>
            </a:pPr>
            <a:r>
              <a:rPr lang="fr-FR" altLang="fr-FR" dirty="0"/>
              <a:t>partage de mot de passe.</a:t>
            </a:r>
          </a:p>
          <a:p>
            <a:pPr lvl="1" eaLnBrk="1" hangingPunct="1">
              <a:defRPr/>
            </a:pPr>
            <a:r>
              <a:rPr lang="fr-FR" altLang="fr-FR" sz="2000" dirty="0"/>
              <a:t>Défacement Web ;</a:t>
            </a:r>
          </a:p>
          <a:p>
            <a:pPr lvl="2" eaLnBrk="1" hangingPunct="1">
              <a:defRPr/>
            </a:pPr>
            <a:r>
              <a:rPr lang="fr-FR" altLang="fr-FR" dirty="0"/>
              <a:t>Redirection de site, défacement d’un site internet.</a:t>
            </a:r>
          </a:p>
          <a:p>
            <a:pPr lvl="1" eaLnBrk="1" hangingPunct="1">
              <a:defRPr/>
            </a:pPr>
            <a:r>
              <a:rPr lang="fr-FR" altLang="fr-FR" sz="2000" dirty="0"/>
              <a:t>Vulnérabilité non corrigée.</a:t>
            </a:r>
          </a:p>
          <a:p>
            <a:pPr lvl="2" eaLnBrk="1" hangingPunct="1">
              <a:defRPr/>
            </a:pPr>
            <a:r>
              <a:rPr lang="fr-FR" altLang="fr-FR" dirty="0"/>
              <a:t>système/application vulnérable, non application d’un correctif important.</a:t>
            </a:r>
          </a:p>
        </p:txBody>
      </p:sp>
    </p:spTree>
    <p:extLst>
      <p:ext uri="{BB962C8B-B14F-4D97-AF65-F5344CB8AC3E}">
        <p14:creationId xmlns:p14="http://schemas.microsoft.com/office/powerpoint/2010/main" val="40887151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80E08-98D9-4418-B8FC-E97D413A4BA8}"/>
              </a:ext>
            </a:extLst>
          </p:cNvPr>
          <p:cNvSpPr>
            <a:spLocks noGrp="1"/>
          </p:cNvSpPr>
          <p:nvPr>
            <p:ph type="title"/>
          </p:nvPr>
        </p:nvSpPr>
        <p:spPr/>
        <p:txBody>
          <a:bodyPr/>
          <a:lstStyle/>
          <a:p>
            <a:r>
              <a:rPr lang="fr-FR" dirty="0"/>
              <a:t>Incidents de sécurité : gestion des incidents de sécurité</a:t>
            </a:r>
          </a:p>
        </p:txBody>
      </p:sp>
      <p:sp>
        <p:nvSpPr>
          <p:cNvPr id="3" name="Espace réservé du contenu 2">
            <a:extLst>
              <a:ext uri="{FF2B5EF4-FFF2-40B4-BE49-F238E27FC236}">
                <a16:creationId xmlns:a16="http://schemas.microsoft.com/office/drawing/2014/main" id="{85DA5B9A-DF48-4124-99A7-72C05D8A8AA3}"/>
              </a:ext>
            </a:extLst>
          </p:cNvPr>
          <p:cNvSpPr>
            <a:spLocks noGrp="1"/>
          </p:cNvSpPr>
          <p:nvPr>
            <p:ph idx="1"/>
          </p:nvPr>
        </p:nvSpPr>
        <p:spPr/>
        <p:txBody>
          <a:bodyPr/>
          <a:lstStyle/>
          <a:p>
            <a:pPr eaLnBrk="1" hangingPunct="1">
              <a:defRPr/>
            </a:pPr>
            <a:r>
              <a:rPr lang="fr-FR" altLang="fr-FR" dirty="0"/>
              <a:t>Un processus de gestion des incidents de sécurité permet de : </a:t>
            </a:r>
          </a:p>
          <a:p>
            <a:pPr lvl="1" eaLnBrk="1" hangingPunct="1">
              <a:defRPr/>
            </a:pPr>
            <a:r>
              <a:rPr lang="fr-FR" altLang="fr-FR" sz="1600" dirty="0"/>
              <a:t>Réagir rapidement et de réduire l’impact en cas d’incident ;</a:t>
            </a:r>
          </a:p>
          <a:p>
            <a:pPr lvl="1" eaLnBrk="1" hangingPunct="1">
              <a:defRPr/>
            </a:pPr>
            <a:r>
              <a:rPr lang="fr-FR" altLang="fr-FR" sz="1600" dirty="0"/>
              <a:t>Améliorer la prévention et la sensibilisation ;</a:t>
            </a:r>
          </a:p>
          <a:p>
            <a:pPr lvl="1" eaLnBrk="1" hangingPunct="1">
              <a:defRPr/>
            </a:pPr>
            <a:r>
              <a:rPr lang="fr-FR" altLang="fr-FR" sz="1600" dirty="0"/>
              <a:t>Détecter et d’identifier les incidents ;</a:t>
            </a:r>
          </a:p>
          <a:p>
            <a:pPr lvl="1" eaLnBrk="1" hangingPunct="1">
              <a:defRPr/>
            </a:pPr>
            <a:r>
              <a:rPr lang="fr-FR" altLang="fr-FR" sz="1600" dirty="0"/>
              <a:t>Améliorer le niveau de sécurité.</a:t>
            </a:r>
          </a:p>
          <a:p>
            <a:pPr eaLnBrk="1" hangingPunct="1">
              <a:defRPr/>
            </a:pPr>
            <a:r>
              <a:rPr lang="fr-FR" altLang="fr-FR" dirty="0"/>
              <a:t>Exemple de réaction en cas d’une infection virale :</a:t>
            </a:r>
          </a:p>
          <a:p>
            <a:pPr lvl="1" eaLnBrk="1" hangingPunct="1">
              <a:defRPr/>
            </a:pPr>
            <a:r>
              <a:rPr lang="fr-FR" altLang="fr-FR" sz="1600" dirty="0"/>
              <a:t>déconnecter le poste du réseau ou d’Internet, sans l’éteindre ;</a:t>
            </a:r>
          </a:p>
          <a:p>
            <a:pPr lvl="1" eaLnBrk="1" hangingPunct="1">
              <a:defRPr/>
            </a:pPr>
            <a:r>
              <a:rPr lang="fr-FR" altLang="fr-FR" sz="1600" dirty="0"/>
              <a:t>S’assurer que l’antivirus/antimalware est à jour avec les dernières signatures ;</a:t>
            </a:r>
          </a:p>
          <a:p>
            <a:pPr lvl="1" eaLnBrk="1" hangingPunct="1">
              <a:defRPr/>
            </a:pPr>
            <a:r>
              <a:rPr lang="fr-FR" altLang="fr-FR" sz="1600" dirty="0"/>
              <a:t>Exécuter le scan complet (en « mode sans échec » par exemple) avec un antivirus ;</a:t>
            </a:r>
          </a:p>
          <a:p>
            <a:pPr lvl="1" eaLnBrk="1" hangingPunct="1">
              <a:defRPr/>
            </a:pPr>
            <a:r>
              <a:rPr lang="fr-FR" altLang="fr-FR" sz="1600" dirty="0"/>
              <a:t>Contacter un spécialiste au besoin ;</a:t>
            </a:r>
          </a:p>
          <a:p>
            <a:pPr lvl="1" eaLnBrk="1" hangingPunct="1">
              <a:defRPr/>
            </a:pPr>
            <a:r>
              <a:rPr lang="fr-FR" altLang="fr-FR" sz="1600" dirty="0"/>
              <a:t>Chercher à identifier la cause.</a:t>
            </a:r>
          </a:p>
          <a:p>
            <a:endParaRPr lang="fr-FR" dirty="0"/>
          </a:p>
        </p:txBody>
      </p:sp>
      <p:sp>
        <p:nvSpPr>
          <p:cNvPr id="4" name="Rectangle 28">
            <a:extLst>
              <a:ext uri="{FF2B5EF4-FFF2-40B4-BE49-F238E27FC236}">
                <a16:creationId xmlns:a16="http://schemas.microsoft.com/office/drawing/2014/main" id="{D5C85D4C-8B4D-4849-B3ED-987B02E23E9C}"/>
              </a:ext>
            </a:extLst>
          </p:cNvPr>
          <p:cNvSpPr>
            <a:spLocks noChangeArrowheads="1"/>
          </p:cNvSpPr>
          <p:nvPr/>
        </p:nvSpPr>
        <p:spPr bwMode="auto">
          <a:xfrm>
            <a:off x="2062858" y="6053226"/>
            <a:ext cx="82096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fr-FR" altLang="fr-FR" sz="2000" b="1" dirty="0">
                <a:solidFill>
                  <a:schemeClr val="accent2">
                    <a:lumMod val="75000"/>
                  </a:schemeClr>
                </a:solidFill>
                <a:latin typeface="Arial" panose="020B0604020202020204" pitchFamily="34" charset="0"/>
                <a:cs typeface="Arial" panose="020B0604020202020204" pitchFamily="34" charset="0"/>
              </a:rPr>
              <a:t>La norme ISO 27035 décrit le processus de gestion des incidents.</a:t>
            </a:r>
          </a:p>
        </p:txBody>
      </p:sp>
    </p:spTree>
    <p:extLst>
      <p:ext uri="{BB962C8B-B14F-4D97-AF65-F5344CB8AC3E}">
        <p14:creationId xmlns:p14="http://schemas.microsoft.com/office/powerpoint/2010/main" val="23848939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307C4F-AE35-4007-8440-6F1B43DD1401}"/>
              </a:ext>
            </a:extLst>
          </p:cNvPr>
          <p:cNvSpPr>
            <a:spLocks noGrp="1"/>
          </p:cNvSpPr>
          <p:nvPr>
            <p:ph type="title"/>
          </p:nvPr>
        </p:nvSpPr>
        <p:spPr/>
        <p:txBody>
          <a:bodyPr/>
          <a:lstStyle/>
          <a:p>
            <a:r>
              <a:rPr lang="fr-FR" dirty="0"/>
              <a:t>Plan de secours</a:t>
            </a:r>
          </a:p>
        </p:txBody>
      </p:sp>
      <p:sp>
        <p:nvSpPr>
          <p:cNvPr id="3" name="Espace réservé du contenu 2">
            <a:extLst>
              <a:ext uri="{FF2B5EF4-FFF2-40B4-BE49-F238E27FC236}">
                <a16:creationId xmlns:a16="http://schemas.microsoft.com/office/drawing/2014/main" id="{97250789-BE53-4D0D-BD5B-34E2774ACA15}"/>
              </a:ext>
            </a:extLst>
          </p:cNvPr>
          <p:cNvSpPr>
            <a:spLocks noGrp="1"/>
          </p:cNvSpPr>
          <p:nvPr>
            <p:ph idx="1"/>
          </p:nvPr>
        </p:nvSpPr>
        <p:spPr/>
        <p:txBody>
          <a:bodyPr>
            <a:normAutofit fontScale="92500" lnSpcReduction="20000"/>
          </a:bodyPr>
          <a:lstStyle/>
          <a:p>
            <a:pPr eaLnBrk="1" hangingPunct="1"/>
            <a:r>
              <a:rPr lang="fr-FR" altLang="fr-FR" sz="1800" dirty="0"/>
              <a:t>Avoir un plan de secours en cas de dysfonctionnement important (électrique, télécom…) :</a:t>
            </a:r>
          </a:p>
          <a:p>
            <a:pPr lvl="1" eaLnBrk="1" hangingPunct="1"/>
            <a:r>
              <a:rPr lang="fr-FR" altLang="fr-FR" sz="1600" dirty="0"/>
              <a:t>Double alimentation :</a:t>
            </a:r>
          </a:p>
          <a:p>
            <a:pPr lvl="2" eaLnBrk="1" hangingPunct="1"/>
            <a:r>
              <a:rPr lang="fr-FR" altLang="fr-FR" sz="1200" dirty="0"/>
              <a:t>pour un téléphone : batterie de secours ;</a:t>
            </a:r>
          </a:p>
          <a:p>
            <a:pPr lvl="2" eaLnBrk="1" hangingPunct="1"/>
            <a:r>
              <a:rPr lang="fr-FR" altLang="fr-FR" sz="1200" dirty="0"/>
              <a:t>ordinateur/serveur : onduleur, batterie de secours, groupe électrogène.</a:t>
            </a:r>
          </a:p>
          <a:p>
            <a:pPr lvl="1" eaLnBrk="1" hangingPunct="1"/>
            <a:r>
              <a:rPr lang="fr-FR" altLang="fr-FR" sz="1600" dirty="0"/>
              <a:t>Accès Internet : </a:t>
            </a:r>
          </a:p>
          <a:p>
            <a:pPr lvl="2" eaLnBrk="1" hangingPunct="1"/>
            <a:r>
              <a:rPr lang="fr-FR" altLang="fr-FR" sz="1200" dirty="0"/>
              <a:t>utiliser son téléphone comme modem en cas de dysfonctionnement de sa Box ;</a:t>
            </a:r>
          </a:p>
          <a:p>
            <a:pPr lvl="2" eaLnBrk="1" hangingPunct="1"/>
            <a:r>
              <a:rPr lang="fr-FR" altLang="fr-FR" sz="1200" dirty="0"/>
              <a:t>En entreprise, souscription à une offre Internet comme ligne de secours fournie par un opérateur différent.</a:t>
            </a:r>
          </a:p>
          <a:p>
            <a:pPr lvl="1" eaLnBrk="1" hangingPunct="1"/>
            <a:r>
              <a:rPr lang="fr-FR" altLang="fr-FR" sz="1600" dirty="0"/>
              <a:t>Avoir une sauvegarde de ses données en cas de panne de son disque dur.</a:t>
            </a:r>
          </a:p>
          <a:p>
            <a:pPr eaLnBrk="1" hangingPunct="1"/>
            <a:r>
              <a:rPr lang="fr-FR" altLang="fr-FR" sz="1800" dirty="0"/>
              <a:t>En entreprise, il y a des : </a:t>
            </a:r>
          </a:p>
          <a:p>
            <a:pPr lvl="1" eaLnBrk="1" hangingPunct="1"/>
            <a:r>
              <a:rPr lang="fr-FR" altLang="fr-FR" sz="1600" dirty="0"/>
              <a:t>PRA : Plan de Reprise d’Activité qui permet de « reprendre » après une interruption inattendue comme la perte d’un site de travail ;</a:t>
            </a:r>
          </a:p>
          <a:p>
            <a:pPr lvl="2" eaLnBrk="1" hangingPunct="1"/>
            <a:r>
              <a:rPr lang="fr-FR" altLang="fr-FR" sz="1200" dirty="0"/>
              <a:t>Exemple : utilisateur d’un site de secours « B » et déplacement du personnel en cas d’incendie dans le site principal « A »</a:t>
            </a:r>
          </a:p>
          <a:p>
            <a:pPr lvl="1" eaLnBrk="1" hangingPunct="1"/>
            <a:r>
              <a:rPr lang="fr-FR" altLang="fr-FR" sz="1600" dirty="0"/>
              <a:t>PCA : Plan de Continuité d’Activité qui permet de s’assurer que l’activité ne s’arrêtera pas ;</a:t>
            </a:r>
          </a:p>
          <a:p>
            <a:pPr lvl="2" eaLnBrk="1" hangingPunct="1"/>
            <a:r>
              <a:rPr lang="fr-FR" altLang="fr-FR" sz="1200" dirty="0"/>
              <a:t>Exemple : usage d’une architecture réseau redondée en haute disponibilité.</a:t>
            </a:r>
          </a:p>
          <a:p>
            <a:pPr lvl="3" eaLnBrk="1" hangingPunct="1"/>
            <a:r>
              <a:rPr lang="fr-FR" altLang="fr-FR" sz="900" dirty="0"/>
              <a:t>Routeur en actif/actif.</a:t>
            </a:r>
          </a:p>
          <a:p>
            <a:pPr lvl="1" eaLnBrk="1" hangingPunct="1"/>
            <a:r>
              <a:rPr lang="fr-FR" altLang="fr-FR" sz="1600" dirty="0"/>
              <a:t>Les PCA et les PRA doivent être testés et mis à jour régulièrement.</a:t>
            </a:r>
            <a:endParaRPr lang="fr-FR" dirty="0"/>
          </a:p>
        </p:txBody>
      </p:sp>
    </p:spTree>
    <p:extLst>
      <p:ext uri="{BB962C8B-B14F-4D97-AF65-F5344CB8AC3E}">
        <p14:creationId xmlns:p14="http://schemas.microsoft.com/office/powerpoint/2010/main" val="37506304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C9B8F2-EFC1-41DE-9855-93F23DAC11E9}"/>
              </a:ext>
            </a:extLst>
          </p:cNvPr>
          <p:cNvSpPr>
            <a:spLocks noGrp="1"/>
          </p:cNvSpPr>
          <p:nvPr>
            <p:ph type="title"/>
          </p:nvPr>
        </p:nvSpPr>
        <p:spPr/>
        <p:txBody>
          <a:bodyPr/>
          <a:lstStyle/>
          <a:p>
            <a:r>
              <a:rPr lang="fr-FR" dirty="0"/>
              <a:t>Audit : informations générales</a:t>
            </a:r>
          </a:p>
        </p:txBody>
      </p:sp>
      <p:sp>
        <p:nvSpPr>
          <p:cNvPr id="3" name="Espace réservé du contenu 2">
            <a:extLst>
              <a:ext uri="{FF2B5EF4-FFF2-40B4-BE49-F238E27FC236}">
                <a16:creationId xmlns:a16="http://schemas.microsoft.com/office/drawing/2014/main" id="{5202B665-BED7-4369-94DC-52F053BA83CD}"/>
              </a:ext>
            </a:extLst>
          </p:cNvPr>
          <p:cNvSpPr>
            <a:spLocks noGrp="1"/>
          </p:cNvSpPr>
          <p:nvPr>
            <p:ph idx="1"/>
          </p:nvPr>
        </p:nvSpPr>
        <p:spPr/>
        <p:txBody>
          <a:bodyPr>
            <a:normAutofit fontScale="85000" lnSpcReduction="20000"/>
          </a:bodyPr>
          <a:lstStyle/>
          <a:p>
            <a:pPr eaLnBrk="1" hangingPunct="1">
              <a:defRPr/>
            </a:pPr>
            <a:r>
              <a:rPr lang="fr-FR" altLang="fr-FR" sz="1800" dirty="0"/>
              <a:t>Un audit peut porter sur tout ou partie du S.I., une application, etc.</a:t>
            </a:r>
          </a:p>
          <a:p>
            <a:pPr eaLnBrk="1" hangingPunct="1">
              <a:defRPr/>
            </a:pPr>
            <a:r>
              <a:rPr lang="fr-FR" altLang="fr-FR" sz="1800" dirty="0"/>
              <a:t>Le but de l’audit est généralement :</a:t>
            </a:r>
          </a:p>
          <a:p>
            <a:pPr lvl="1" eaLnBrk="1" hangingPunct="1">
              <a:defRPr/>
            </a:pPr>
            <a:r>
              <a:rPr lang="fr-FR" altLang="fr-FR" sz="1500" dirty="0"/>
              <a:t>d’évaluer le niveau de sécurité par rapport à un référentiel (interne ou à une norme) ;</a:t>
            </a:r>
          </a:p>
          <a:p>
            <a:pPr lvl="1" eaLnBrk="1" hangingPunct="1">
              <a:defRPr/>
            </a:pPr>
            <a:r>
              <a:rPr lang="fr-FR" altLang="fr-FR" sz="1500" dirty="0"/>
              <a:t>obtenir un agrément ou une certification : </a:t>
            </a:r>
          </a:p>
          <a:p>
            <a:pPr lvl="2" eaLnBrk="1" hangingPunct="1">
              <a:defRPr/>
            </a:pPr>
            <a:r>
              <a:rPr lang="fr-FR" altLang="fr-FR" sz="1100" dirty="0"/>
              <a:t>ASIP Santé, PCI-DSS, 27001, etc.</a:t>
            </a:r>
          </a:p>
          <a:p>
            <a:pPr lvl="1" eaLnBrk="1" hangingPunct="1">
              <a:defRPr/>
            </a:pPr>
            <a:r>
              <a:rPr lang="fr-FR" altLang="fr-FR" sz="1500" dirty="0"/>
              <a:t>trouver des faiblesses et les corriger : </a:t>
            </a:r>
          </a:p>
          <a:p>
            <a:pPr lvl="2" eaLnBrk="1" hangingPunct="1">
              <a:defRPr/>
            </a:pPr>
            <a:r>
              <a:rPr lang="fr-FR" altLang="fr-FR" sz="1100" dirty="0"/>
              <a:t>site Web ;</a:t>
            </a:r>
          </a:p>
          <a:p>
            <a:pPr lvl="2" eaLnBrk="1" hangingPunct="1">
              <a:defRPr/>
            </a:pPr>
            <a:r>
              <a:rPr lang="fr-FR" altLang="fr-FR" sz="1100" dirty="0"/>
              <a:t>application développée « in-house »</a:t>
            </a:r>
          </a:p>
          <a:p>
            <a:pPr eaLnBrk="1" hangingPunct="1">
              <a:defRPr/>
            </a:pPr>
            <a:r>
              <a:rPr lang="fr-FR" altLang="fr-FR" sz="1800" dirty="0"/>
              <a:t>L’audit peut être réalisé par : </a:t>
            </a:r>
          </a:p>
          <a:p>
            <a:pPr lvl="1" eaLnBrk="1" hangingPunct="1">
              <a:defRPr/>
            </a:pPr>
            <a:r>
              <a:rPr lang="fr-FR" altLang="fr-FR" sz="1500" dirty="0"/>
              <a:t>des experts appelés « auditeur sécurité », « </a:t>
            </a:r>
            <a:r>
              <a:rPr lang="fr-FR" altLang="fr-FR" sz="1500" dirty="0" err="1"/>
              <a:t>pen</a:t>
            </a:r>
            <a:r>
              <a:rPr lang="fr-FR" altLang="fr-FR" sz="1500" dirty="0"/>
              <a:t>-testeur »</a:t>
            </a:r>
          </a:p>
          <a:p>
            <a:pPr lvl="1" eaLnBrk="1" hangingPunct="1">
              <a:defRPr/>
            </a:pPr>
            <a:r>
              <a:rPr lang="fr-FR" altLang="fr-FR" sz="1500" dirty="0"/>
              <a:t>des sociétés spécialisés.</a:t>
            </a:r>
          </a:p>
          <a:p>
            <a:pPr eaLnBrk="1" hangingPunct="1">
              <a:defRPr/>
            </a:pPr>
            <a:r>
              <a:rPr lang="fr-FR" altLang="fr-FR" sz="1800" dirty="0"/>
              <a:t>Un cadre légal et contractuel est requis pour les audits : </a:t>
            </a:r>
          </a:p>
          <a:p>
            <a:pPr lvl="1" eaLnBrk="1" hangingPunct="1">
              <a:defRPr/>
            </a:pPr>
            <a:r>
              <a:rPr lang="fr-FR" altLang="fr-FR" sz="1500" dirty="0"/>
              <a:t>Pour les audits de site Web, il faut l’accord du propriétaire du site (par exemple l’association étudiante), de l’hébergeur du site (OVH ou l’université) et parfois celui de l’opérateur ;</a:t>
            </a:r>
          </a:p>
          <a:p>
            <a:pPr lvl="1" eaLnBrk="1" hangingPunct="1">
              <a:defRPr/>
            </a:pPr>
            <a:r>
              <a:rPr lang="fr-FR" altLang="fr-FR" sz="1500" dirty="0"/>
              <a:t>L’auditeur doit indiquer à partir de quelles adresses IP publiques son audit sera effectué ;</a:t>
            </a:r>
          </a:p>
          <a:p>
            <a:pPr lvl="1" eaLnBrk="1" hangingPunct="1">
              <a:defRPr/>
            </a:pPr>
            <a:r>
              <a:rPr lang="fr-FR" altLang="fr-FR" sz="1500" dirty="0"/>
              <a:t>L’auditeur doit s’engager à ne pas provoquer d’incident de sécurité (déni de service par exemple) au cours de son audit.</a:t>
            </a:r>
          </a:p>
          <a:p>
            <a:endParaRPr lang="fr-FR" dirty="0"/>
          </a:p>
        </p:txBody>
      </p:sp>
    </p:spTree>
    <p:extLst>
      <p:ext uri="{BB962C8B-B14F-4D97-AF65-F5344CB8AC3E}">
        <p14:creationId xmlns:p14="http://schemas.microsoft.com/office/powerpoint/2010/main" val="4755045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8E046A-688C-4213-B473-A6A2A834EF14}"/>
              </a:ext>
            </a:extLst>
          </p:cNvPr>
          <p:cNvSpPr>
            <a:spLocks noGrp="1"/>
          </p:cNvSpPr>
          <p:nvPr>
            <p:ph type="title"/>
          </p:nvPr>
        </p:nvSpPr>
        <p:spPr/>
        <p:txBody>
          <a:bodyPr/>
          <a:lstStyle/>
          <a:p>
            <a:r>
              <a:rPr lang="fr-FR" dirty="0"/>
              <a:t>Audit : types d’audit</a:t>
            </a:r>
          </a:p>
        </p:txBody>
      </p:sp>
      <p:sp>
        <p:nvSpPr>
          <p:cNvPr id="3" name="Espace réservé du contenu 2">
            <a:extLst>
              <a:ext uri="{FF2B5EF4-FFF2-40B4-BE49-F238E27FC236}">
                <a16:creationId xmlns:a16="http://schemas.microsoft.com/office/drawing/2014/main" id="{AC71E494-B9EB-411F-A43F-7BFEE42913A4}"/>
              </a:ext>
            </a:extLst>
          </p:cNvPr>
          <p:cNvSpPr>
            <a:spLocks noGrp="1"/>
          </p:cNvSpPr>
          <p:nvPr>
            <p:ph idx="1"/>
          </p:nvPr>
        </p:nvSpPr>
        <p:spPr/>
        <p:txBody>
          <a:bodyPr>
            <a:normAutofit fontScale="92500" lnSpcReduction="20000"/>
          </a:bodyPr>
          <a:lstStyle/>
          <a:p>
            <a:pPr eaLnBrk="1" hangingPunct="1"/>
            <a:r>
              <a:rPr lang="fr-FR" altLang="fr-FR" dirty="0"/>
              <a:t>Audit de conformité pour déterminer les écarts par rapport à un référentiel : </a:t>
            </a:r>
          </a:p>
          <a:p>
            <a:pPr lvl="1" eaLnBrk="1" hangingPunct="1"/>
            <a:r>
              <a:rPr lang="fr-FR" altLang="fr-FR" sz="1600" dirty="0"/>
              <a:t>Politique de sécurité interne ou exigences de sécurité d’un cahier de charge ;</a:t>
            </a:r>
          </a:p>
          <a:p>
            <a:pPr lvl="1" eaLnBrk="1" hangingPunct="1"/>
            <a:r>
              <a:rPr lang="fr-FR" altLang="fr-FR" sz="1600" dirty="0"/>
              <a:t>Norme internationale : exemple 27001, PCI-DSS, ASIP Santé.</a:t>
            </a:r>
            <a:endParaRPr lang="fr-FR" altLang="fr-FR" dirty="0"/>
          </a:p>
          <a:p>
            <a:pPr eaLnBrk="1" hangingPunct="1"/>
            <a:r>
              <a:rPr lang="fr-FR" altLang="fr-FR" dirty="0"/>
              <a:t>Audit en vue de l’obtention d’un(e) certification/agrément : </a:t>
            </a:r>
          </a:p>
          <a:p>
            <a:pPr lvl="1" eaLnBrk="1" hangingPunct="1"/>
            <a:r>
              <a:rPr lang="fr-FR" altLang="fr-FR" sz="1600" dirty="0"/>
              <a:t>Audit physique des datacenters pour obtention d’un agrément SAS 70 ;</a:t>
            </a:r>
          </a:p>
          <a:p>
            <a:pPr lvl="1" eaLnBrk="1" hangingPunct="1"/>
            <a:r>
              <a:rPr lang="fr-FR" altLang="fr-FR" sz="1600" dirty="0"/>
              <a:t>Audit 27001 en vue de démontrer la bonne application des principes de la norme.</a:t>
            </a:r>
            <a:endParaRPr lang="fr-FR" altLang="fr-FR" dirty="0"/>
          </a:p>
          <a:p>
            <a:pPr eaLnBrk="1" hangingPunct="1"/>
            <a:r>
              <a:rPr lang="fr-FR" altLang="fr-FR" dirty="0"/>
              <a:t>Audit Technique.</a:t>
            </a:r>
          </a:p>
          <a:p>
            <a:pPr lvl="1" eaLnBrk="1" hangingPunct="1"/>
            <a:r>
              <a:rPr lang="fr-FR" altLang="fr-FR" sz="1600" dirty="0"/>
              <a:t>« Boite noire » ou « </a:t>
            </a:r>
            <a:r>
              <a:rPr lang="fr-FR" altLang="fr-FR" sz="1600" dirty="0" err="1"/>
              <a:t>Pentest</a:t>
            </a:r>
            <a:r>
              <a:rPr lang="fr-FR" altLang="fr-FR" sz="1600" dirty="0"/>
              <a:t> » : sans aucun accès, on évalue le système (site web par exemple) du point de vue d’un attaquant quelconque ;</a:t>
            </a:r>
          </a:p>
          <a:p>
            <a:pPr lvl="1" eaLnBrk="1" hangingPunct="1"/>
            <a:r>
              <a:rPr lang="fr-FR" altLang="fr-FR" sz="1600" dirty="0"/>
              <a:t>« Boite grise » ou « test du stagiaire » : on dispose de quelques informations et on essaye d’élever ses privilèges ;</a:t>
            </a:r>
          </a:p>
          <a:p>
            <a:pPr lvl="1" eaLnBrk="1" hangingPunct="1"/>
            <a:r>
              <a:rPr lang="fr-FR" altLang="fr-FR" sz="1600" dirty="0"/>
              <a:t>« Boite blanche » pour faire des « audits de configuration » par exemple. On dispose d’accès, y compris administrateur et on évalue le système par rapport à un référentiel ;</a:t>
            </a:r>
          </a:p>
          <a:p>
            <a:pPr lvl="1" eaLnBrk="1" hangingPunct="1"/>
            <a:r>
              <a:rPr lang="fr-FR" altLang="fr-FR" sz="1600" dirty="0"/>
              <a:t>« </a:t>
            </a:r>
            <a:r>
              <a:rPr lang="fr-FR" altLang="fr-FR" sz="1600" dirty="0" err="1"/>
              <a:t>Forensic</a:t>
            </a:r>
            <a:r>
              <a:rPr lang="fr-FR" altLang="fr-FR" sz="1600" dirty="0"/>
              <a:t> » ou « Post-mortem » : effectuer sur un système après une attaque.</a:t>
            </a:r>
          </a:p>
          <a:p>
            <a:endParaRPr lang="fr-FR" dirty="0"/>
          </a:p>
        </p:txBody>
      </p:sp>
    </p:spTree>
    <p:extLst>
      <p:ext uri="{BB962C8B-B14F-4D97-AF65-F5344CB8AC3E}">
        <p14:creationId xmlns:p14="http://schemas.microsoft.com/office/powerpoint/2010/main" val="16324559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1B51FD7-D104-4DFF-ACD1-B016F7042702}"/>
              </a:ext>
            </a:extLst>
          </p:cNvPr>
          <p:cNvSpPr>
            <a:spLocks noGrp="1"/>
          </p:cNvSpPr>
          <p:nvPr>
            <p:ph type="ctrTitle"/>
          </p:nvPr>
        </p:nvSpPr>
        <p:spPr/>
        <p:txBody>
          <a:bodyPr/>
          <a:lstStyle/>
          <a:p>
            <a:r>
              <a:rPr lang="fr-FR" dirty="0"/>
              <a:t>Sécurité de l’authentification</a:t>
            </a:r>
          </a:p>
        </p:txBody>
      </p:sp>
      <p:sp>
        <p:nvSpPr>
          <p:cNvPr id="5" name="Sous-titre 4">
            <a:extLst>
              <a:ext uri="{FF2B5EF4-FFF2-40B4-BE49-F238E27FC236}">
                <a16:creationId xmlns:a16="http://schemas.microsoft.com/office/drawing/2014/main" id="{2D7014A3-4497-471F-BB65-F66A74DF53B4}"/>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18599872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5FB19F-0615-4144-950A-9775F81AE3C9}"/>
              </a:ext>
            </a:extLst>
          </p:cNvPr>
          <p:cNvSpPr>
            <a:spLocks noGrp="1"/>
          </p:cNvSpPr>
          <p:nvPr>
            <p:ph type="title"/>
          </p:nvPr>
        </p:nvSpPr>
        <p:spPr/>
        <p:txBody>
          <a:bodyPr/>
          <a:lstStyle/>
          <a:p>
            <a:r>
              <a:rPr lang="fr-FR" dirty="0"/>
              <a:t>Principe de l’authentification</a:t>
            </a:r>
          </a:p>
        </p:txBody>
      </p:sp>
      <p:sp>
        <p:nvSpPr>
          <p:cNvPr id="3" name="Espace réservé du contenu 2">
            <a:extLst>
              <a:ext uri="{FF2B5EF4-FFF2-40B4-BE49-F238E27FC236}">
                <a16:creationId xmlns:a16="http://schemas.microsoft.com/office/drawing/2014/main" id="{9BBEB76C-2AAF-4FE0-8996-2EEFFD12011C}"/>
              </a:ext>
            </a:extLst>
          </p:cNvPr>
          <p:cNvSpPr>
            <a:spLocks noGrp="1"/>
          </p:cNvSpPr>
          <p:nvPr>
            <p:ph idx="1"/>
          </p:nvPr>
        </p:nvSpPr>
        <p:spPr/>
        <p:txBody>
          <a:bodyPr/>
          <a:lstStyle/>
          <a:p>
            <a:pPr marL="342900" indent="-342900">
              <a:buFont typeface="Arial" panose="020B0604020202020204" pitchFamily="34" charset="0"/>
              <a:buChar char="•"/>
            </a:pPr>
            <a:r>
              <a:rPr lang="fr-FR" dirty="0"/>
              <a:t>L’authentification est une preuve d’identité</a:t>
            </a:r>
          </a:p>
          <a:p>
            <a:pPr marL="342900" indent="-342900">
              <a:buFont typeface="Arial" panose="020B0604020202020204" pitchFamily="34" charset="0"/>
              <a:buChar char="•"/>
            </a:pPr>
            <a:r>
              <a:rPr lang="fr-FR" dirty="0"/>
              <a:t>Elle se passe en deux étapes :</a:t>
            </a:r>
          </a:p>
          <a:p>
            <a:pPr marL="617220" lvl="1" indent="-342900"/>
            <a:r>
              <a:rPr lang="fr-FR" dirty="0"/>
              <a:t>L’identification : vous fournissez une information qui est unique qui vous concerne (par exemple adresse email)</a:t>
            </a:r>
          </a:p>
          <a:p>
            <a:pPr marL="617220" lvl="1" indent="-342900"/>
            <a:endParaRPr lang="fr-FR" dirty="0"/>
          </a:p>
          <a:p>
            <a:pPr marL="617220" lvl="1" indent="-342900"/>
            <a:r>
              <a:rPr lang="fr-FR" dirty="0"/>
              <a:t>L’authentification : vous fournissez des informations permettant de vérifier votre identité, à l’aide d’une ou plusieurs preuves (votre mot de passe)</a:t>
            </a:r>
          </a:p>
          <a:p>
            <a:pPr marL="617220" lvl="1" indent="-342900"/>
            <a:endParaRPr lang="fr-FR" dirty="0"/>
          </a:p>
          <a:p>
            <a:pPr marL="617220" lvl="1" indent="-342900"/>
            <a:r>
              <a:rPr lang="fr-FR" dirty="0"/>
              <a:t>En somme, l’identification consiste à saisir votre identifiant, l’authentification à fournir votre mot de passe.</a:t>
            </a:r>
          </a:p>
        </p:txBody>
      </p:sp>
    </p:spTree>
    <p:extLst>
      <p:ext uri="{BB962C8B-B14F-4D97-AF65-F5344CB8AC3E}">
        <p14:creationId xmlns:p14="http://schemas.microsoft.com/office/powerpoint/2010/main" val="25321878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5FB19F-0615-4144-950A-9775F81AE3C9}"/>
              </a:ext>
            </a:extLst>
          </p:cNvPr>
          <p:cNvSpPr>
            <a:spLocks noGrp="1"/>
          </p:cNvSpPr>
          <p:nvPr>
            <p:ph type="title"/>
          </p:nvPr>
        </p:nvSpPr>
        <p:spPr/>
        <p:txBody>
          <a:bodyPr/>
          <a:lstStyle/>
          <a:p>
            <a:r>
              <a:rPr lang="fr-FR" dirty="0"/>
              <a:t>Principe de l’authentification</a:t>
            </a:r>
          </a:p>
        </p:txBody>
      </p:sp>
      <p:sp>
        <p:nvSpPr>
          <p:cNvPr id="3" name="Espace réservé du contenu 2">
            <a:extLst>
              <a:ext uri="{FF2B5EF4-FFF2-40B4-BE49-F238E27FC236}">
                <a16:creationId xmlns:a16="http://schemas.microsoft.com/office/drawing/2014/main" id="{9BBEB76C-2AAF-4FE0-8996-2EEFFD12011C}"/>
              </a:ext>
            </a:extLst>
          </p:cNvPr>
          <p:cNvSpPr>
            <a:spLocks noGrp="1"/>
          </p:cNvSpPr>
          <p:nvPr>
            <p:ph idx="1"/>
          </p:nvPr>
        </p:nvSpPr>
        <p:spPr/>
        <p:txBody>
          <a:bodyPr/>
          <a:lstStyle/>
          <a:p>
            <a:pPr marL="342900" indent="-342900">
              <a:buFont typeface="Arial" panose="020B0604020202020204" pitchFamily="34" charset="0"/>
              <a:buChar char="•"/>
            </a:pPr>
            <a:r>
              <a:rPr lang="fr-FR" dirty="0"/>
              <a:t>L’authentification a pour objectif de permettre de sécuriser les accès à une ressource, et d’assurer l’imputabilité </a:t>
            </a:r>
            <a:r>
              <a:rPr lang="fr-FR" i="1" dirty="0"/>
              <a:t>(permet d’apporter la preuve de qui a fait quoi)</a:t>
            </a:r>
            <a:r>
              <a:rPr lang="fr-FR" dirty="0"/>
              <a:t> et une traçabilité </a:t>
            </a:r>
            <a:r>
              <a:rPr lang="fr-FR" i="1" dirty="0"/>
              <a:t>(un historique des connexions d’un utilisateur)</a:t>
            </a:r>
          </a:p>
          <a:p>
            <a:pPr marL="342900" indent="-342900">
              <a:buFont typeface="Arial" panose="020B0604020202020204" pitchFamily="34" charset="0"/>
              <a:buChar char="•"/>
            </a:pPr>
            <a:endParaRPr lang="fr-FR" i="1" dirty="0"/>
          </a:p>
          <a:p>
            <a:pPr marL="342900" indent="-342900">
              <a:buFont typeface="Arial" panose="020B0604020202020204" pitchFamily="34" charset="0"/>
              <a:buChar char="•"/>
            </a:pPr>
            <a:r>
              <a:rPr lang="fr-FR" dirty="0"/>
              <a:t>Suite à l’authentification, une étape supplémentaire peut être réalisée : </a:t>
            </a:r>
            <a:r>
              <a:rPr lang="fr-FR" b="1" dirty="0"/>
              <a:t>l’autorisation</a:t>
            </a:r>
          </a:p>
          <a:p>
            <a:pPr marL="617220" lvl="1" indent="-342900"/>
            <a:r>
              <a:rPr lang="fr-FR" dirty="0"/>
              <a:t>L’autorisation permet de donner accès à une ressource (ou non) en fonction de l’identité</a:t>
            </a:r>
          </a:p>
          <a:p>
            <a:pPr lvl="1" indent="0">
              <a:buNone/>
            </a:pPr>
            <a:endParaRPr lang="fr-FR" dirty="0"/>
          </a:p>
        </p:txBody>
      </p:sp>
    </p:spTree>
    <p:extLst>
      <p:ext uri="{BB962C8B-B14F-4D97-AF65-F5344CB8AC3E}">
        <p14:creationId xmlns:p14="http://schemas.microsoft.com/office/powerpoint/2010/main" val="2914569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563897-D060-4EAE-8C07-2111BB08AF67}"/>
              </a:ext>
            </a:extLst>
          </p:cNvPr>
          <p:cNvSpPr>
            <a:spLocks noGrp="1"/>
          </p:cNvSpPr>
          <p:nvPr>
            <p:ph type="title"/>
          </p:nvPr>
        </p:nvSpPr>
        <p:spPr/>
        <p:txBody>
          <a:bodyPr/>
          <a:lstStyle/>
          <a:p>
            <a:r>
              <a:rPr lang="fr-FR" dirty="0"/>
              <a:t>L’impact du monde sur Internet</a:t>
            </a:r>
          </a:p>
        </p:txBody>
      </p:sp>
      <p:sp>
        <p:nvSpPr>
          <p:cNvPr id="3" name="Espace réservé du contenu 2">
            <a:extLst>
              <a:ext uri="{FF2B5EF4-FFF2-40B4-BE49-F238E27FC236}">
                <a16:creationId xmlns:a16="http://schemas.microsoft.com/office/drawing/2014/main" id="{2C6D34CE-660C-48CF-986D-F7A0D696040A}"/>
              </a:ext>
            </a:extLst>
          </p:cNvPr>
          <p:cNvSpPr>
            <a:spLocks noGrp="1"/>
          </p:cNvSpPr>
          <p:nvPr>
            <p:ph idx="1"/>
          </p:nvPr>
        </p:nvSpPr>
        <p:spPr/>
        <p:txBody>
          <a:bodyPr/>
          <a:lstStyle/>
          <a:p>
            <a:pPr marL="342900" indent="-342900">
              <a:buFont typeface="Arial" panose="020B0604020202020204" pitchFamily="34" charset="0"/>
              <a:buChar char="•"/>
            </a:pPr>
            <a:r>
              <a:rPr lang="fr-FR" dirty="0"/>
              <a:t>Rappel : pour le moment, Internet repose sur le principe de neutralité : tous les trafics sont gérés de manière équivalente et subissent le même traitement. En somme, aucun flux n’est priorisé au regard d’un autre.</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r>
              <a:rPr lang="fr-FR" dirty="0"/>
              <a:t>Dans les faits, des lois peuvent impacter cette neutralité, et limiter l’usage que l’on pourrait avoir sur Internet</a:t>
            </a:r>
          </a:p>
          <a:p>
            <a:pPr marL="617220" lvl="1" indent="-342900"/>
            <a:r>
              <a:rPr lang="fr-FR" dirty="0"/>
              <a:t>Dans certains pays, il est interdit de faire transiter une données chiffrée sans la permission du gouvernement</a:t>
            </a:r>
          </a:p>
          <a:p>
            <a:pPr marL="617220" lvl="1" indent="-342900"/>
            <a:r>
              <a:rPr lang="fr-FR" dirty="0"/>
              <a:t>Des pays peuvent volontairement limiter l’accès à certaines ressources, selon le pays d’hébergement du service (exemple d’actualité : coupure d’accès à Facebook en Russie…)</a:t>
            </a:r>
          </a:p>
        </p:txBody>
      </p:sp>
    </p:spTree>
    <p:extLst>
      <p:ext uri="{BB962C8B-B14F-4D97-AF65-F5344CB8AC3E}">
        <p14:creationId xmlns:p14="http://schemas.microsoft.com/office/powerpoint/2010/main" val="15443049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705EF8-2DCB-47FF-9A8C-4D8366E7E5E0}"/>
              </a:ext>
            </a:extLst>
          </p:cNvPr>
          <p:cNvSpPr>
            <a:spLocks noGrp="1"/>
          </p:cNvSpPr>
          <p:nvPr>
            <p:ph type="title"/>
          </p:nvPr>
        </p:nvSpPr>
        <p:spPr/>
        <p:txBody>
          <a:bodyPr/>
          <a:lstStyle/>
          <a:p>
            <a:r>
              <a:rPr lang="fr-FR" dirty="0"/>
              <a:t>Principe de l’authentification</a:t>
            </a:r>
          </a:p>
        </p:txBody>
      </p:sp>
      <p:pic>
        <p:nvPicPr>
          <p:cNvPr id="5" name="Espace réservé du contenu 4">
            <a:extLst>
              <a:ext uri="{FF2B5EF4-FFF2-40B4-BE49-F238E27FC236}">
                <a16:creationId xmlns:a16="http://schemas.microsoft.com/office/drawing/2014/main" id="{773C02FB-6C4B-4D32-8FE9-41F4E3A4AD7D}"/>
              </a:ext>
            </a:extLst>
          </p:cNvPr>
          <p:cNvPicPr>
            <a:picLocks noGrp="1" noChangeAspect="1"/>
          </p:cNvPicPr>
          <p:nvPr>
            <p:ph idx="1"/>
          </p:nvPr>
        </p:nvPicPr>
        <p:blipFill>
          <a:blip r:embed="rId2"/>
          <a:stretch>
            <a:fillRect/>
          </a:stretch>
        </p:blipFill>
        <p:spPr>
          <a:xfrm>
            <a:off x="2795127" y="2388942"/>
            <a:ext cx="6601746" cy="3515216"/>
          </a:xfrm>
        </p:spPr>
      </p:pic>
    </p:spTree>
    <p:extLst>
      <p:ext uri="{BB962C8B-B14F-4D97-AF65-F5344CB8AC3E}">
        <p14:creationId xmlns:p14="http://schemas.microsoft.com/office/powerpoint/2010/main" val="34757676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705EF8-2DCB-47FF-9A8C-4D8366E7E5E0}"/>
              </a:ext>
            </a:extLst>
          </p:cNvPr>
          <p:cNvSpPr>
            <a:spLocks noGrp="1"/>
          </p:cNvSpPr>
          <p:nvPr>
            <p:ph type="title"/>
          </p:nvPr>
        </p:nvSpPr>
        <p:spPr/>
        <p:txBody>
          <a:bodyPr/>
          <a:lstStyle/>
          <a:p>
            <a:r>
              <a:rPr lang="fr-FR" dirty="0"/>
              <a:t>Principe de l’authentification</a:t>
            </a:r>
          </a:p>
        </p:txBody>
      </p:sp>
      <p:pic>
        <p:nvPicPr>
          <p:cNvPr id="4" name="Image 3">
            <a:extLst>
              <a:ext uri="{FF2B5EF4-FFF2-40B4-BE49-F238E27FC236}">
                <a16:creationId xmlns:a16="http://schemas.microsoft.com/office/drawing/2014/main" id="{E5A9B038-0F81-49B6-B22B-4F34C9DA8952}"/>
              </a:ext>
            </a:extLst>
          </p:cNvPr>
          <p:cNvPicPr>
            <a:picLocks noChangeAspect="1"/>
          </p:cNvPicPr>
          <p:nvPr/>
        </p:nvPicPr>
        <p:blipFill>
          <a:blip r:embed="rId2"/>
          <a:stretch>
            <a:fillRect/>
          </a:stretch>
        </p:blipFill>
        <p:spPr>
          <a:xfrm>
            <a:off x="3209522" y="2388645"/>
            <a:ext cx="5772956" cy="3486637"/>
          </a:xfrm>
          <a:prstGeom prst="rect">
            <a:avLst/>
          </a:prstGeom>
        </p:spPr>
      </p:pic>
    </p:spTree>
    <p:extLst>
      <p:ext uri="{BB962C8B-B14F-4D97-AF65-F5344CB8AC3E}">
        <p14:creationId xmlns:p14="http://schemas.microsoft.com/office/powerpoint/2010/main" val="13426958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3DE626-1C2D-47A2-8EBA-EFEDEFF27440}"/>
              </a:ext>
            </a:extLst>
          </p:cNvPr>
          <p:cNvSpPr>
            <a:spLocks noGrp="1"/>
          </p:cNvSpPr>
          <p:nvPr>
            <p:ph type="title"/>
          </p:nvPr>
        </p:nvSpPr>
        <p:spPr/>
        <p:txBody>
          <a:bodyPr/>
          <a:lstStyle/>
          <a:p>
            <a:r>
              <a:rPr lang="fr-FR" dirty="0"/>
              <a:t>Principe de l’authentification</a:t>
            </a:r>
          </a:p>
        </p:txBody>
      </p:sp>
      <p:sp>
        <p:nvSpPr>
          <p:cNvPr id="3" name="Espace réservé du contenu 2">
            <a:extLst>
              <a:ext uri="{FF2B5EF4-FFF2-40B4-BE49-F238E27FC236}">
                <a16:creationId xmlns:a16="http://schemas.microsoft.com/office/drawing/2014/main" id="{B8E58381-FA77-4B41-AE70-BD8117638E44}"/>
              </a:ext>
            </a:extLst>
          </p:cNvPr>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fr-FR" dirty="0"/>
              <a:t>Les facteurs d’authentifications</a:t>
            </a:r>
          </a:p>
          <a:p>
            <a:pPr marL="617220" lvl="1" indent="-342900"/>
            <a:r>
              <a:rPr lang="fr-FR" dirty="0"/>
              <a:t>Il est possible de réaliser une authentification à l’aide d’éléments supplémentaires :</a:t>
            </a:r>
          </a:p>
          <a:p>
            <a:pPr marL="891540" lvl="3" indent="-342900" algn="just"/>
            <a:r>
              <a:rPr lang="fr-FR" dirty="0"/>
              <a:t>Quelque chose que vous connaissez : une </a:t>
            </a:r>
            <a:r>
              <a:rPr lang="fr-FR" dirty="0" err="1"/>
              <a:t>passphrase</a:t>
            </a:r>
            <a:r>
              <a:rPr lang="fr-FR" dirty="0"/>
              <a:t>, une question secrète,  un mot de passe, un code ou symbole de déverrouillage</a:t>
            </a:r>
          </a:p>
          <a:p>
            <a:pPr marL="891540" lvl="4" indent="-342900" algn="just"/>
            <a:r>
              <a:rPr lang="fr-FR" dirty="0"/>
              <a:t>	Cette méthode présente certains risques : il est facile d’usurper l’identité de l’utilisateur en cas de diffusion du mot de l’information, ou lors d’authentification sur des interfaces à faible sécurisée (HTTP, POP3,IMAP3).</a:t>
            </a:r>
          </a:p>
          <a:p>
            <a:pPr marL="891540" lvl="4" indent="-342900" algn="just"/>
            <a:r>
              <a:rPr lang="fr-FR" dirty="0"/>
              <a:t>	Le contournement de cette méthode est également possible : authentification sur un service illégitime, attaque par ingénierie sociale ou par </a:t>
            </a:r>
            <a:r>
              <a:rPr lang="fr-FR" i="1" dirty="0"/>
              <a:t>brute force</a:t>
            </a:r>
          </a:p>
          <a:p>
            <a:pPr marL="891540" lvl="3" indent="-342900" algn="just"/>
            <a:endParaRPr lang="fr-FR" dirty="0"/>
          </a:p>
          <a:p>
            <a:pPr marL="891540" lvl="3" indent="-342900" algn="just"/>
            <a:r>
              <a:rPr lang="fr-FR" dirty="0"/>
              <a:t>Quelque chose que vous possédez : un téléphone portable, une carte à puce, votre badge, un générateur de mot de passe unique (OTP par exemple)</a:t>
            </a:r>
          </a:p>
          <a:p>
            <a:pPr marL="891540" lvl="3" indent="-342900" algn="just"/>
            <a:endParaRPr lang="fr-FR" dirty="0"/>
          </a:p>
          <a:p>
            <a:pPr marL="891540" lvl="3" indent="-342900" algn="just"/>
            <a:r>
              <a:rPr lang="fr-FR" dirty="0"/>
              <a:t>Quelque chose « de vous » (biométrie) : votre visage, votre rétine, votre empreinte, la voix</a:t>
            </a:r>
            <a:br>
              <a:rPr lang="fr-FR" dirty="0"/>
            </a:br>
            <a:r>
              <a:rPr lang="fr-FR" dirty="0"/>
              <a:t>Cette méthode a le mérite de ne pas pouvoir être oubliée. En revanche, implique des question éthique sur le stockage de l’information pour l’authentification. </a:t>
            </a:r>
          </a:p>
          <a:p>
            <a:pPr marL="891540" lvl="4" indent="-342900" algn="just"/>
            <a:r>
              <a:rPr lang="fr-FR" dirty="0"/>
              <a:t>	La biométrie présente certaines faiblesses : la reconnaissance faciale peut être contournée dans certains cas par une photographie, et l’authentification par empreinte peut devenir difficile en cas d’amputation </a:t>
            </a:r>
            <a:r>
              <a:rPr lang="fr-FR" dirty="0">
                <a:sym typeface="Wingdings" panose="05000000000000000000" pitchFamily="2" charset="2"/>
              </a:rPr>
              <a:t></a:t>
            </a:r>
            <a:r>
              <a:rPr lang="fr-FR" dirty="0"/>
              <a:t>.</a:t>
            </a:r>
          </a:p>
        </p:txBody>
      </p:sp>
    </p:spTree>
    <p:extLst>
      <p:ext uri="{BB962C8B-B14F-4D97-AF65-F5344CB8AC3E}">
        <p14:creationId xmlns:p14="http://schemas.microsoft.com/office/powerpoint/2010/main" val="40694042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3DE626-1C2D-47A2-8EBA-EFEDEFF27440}"/>
              </a:ext>
            </a:extLst>
          </p:cNvPr>
          <p:cNvSpPr>
            <a:spLocks noGrp="1"/>
          </p:cNvSpPr>
          <p:nvPr>
            <p:ph type="title"/>
          </p:nvPr>
        </p:nvSpPr>
        <p:spPr/>
        <p:txBody>
          <a:bodyPr/>
          <a:lstStyle/>
          <a:p>
            <a:r>
              <a:rPr lang="fr-FR" dirty="0"/>
              <a:t>Principe de l’authentification</a:t>
            </a:r>
          </a:p>
        </p:txBody>
      </p:sp>
      <p:sp>
        <p:nvSpPr>
          <p:cNvPr id="3" name="Espace réservé du contenu 2">
            <a:extLst>
              <a:ext uri="{FF2B5EF4-FFF2-40B4-BE49-F238E27FC236}">
                <a16:creationId xmlns:a16="http://schemas.microsoft.com/office/drawing/2014/main" id="{B8E58381-FA77-4B41-AE70-BD8117638E44}"/>
              </a:ext>
            </a:extLst>
          </p:cNvPr>
          <p:cNvSpPr>
            <a:spLocks noGrp="1"/>
          </p:cNvSpPr>
          <p:nvPr>
            <p:ph idx="1"/>
          </p:nvPr>
        </p:nvSpPr>
        <p:spPr/>
        <p:txBody>
          <a:bodyPr/>
          <a:lstStyle/>
          <a:p>
            <a:pPr marL="342900" indent="-342900" algn="just">
              <a:buFont typeface="Arial" panose="020B0604020202020204" pitchFamily="34" charset="0"/>
              <a:buChar char="•"/>
            </a:pPr>
            <a:r>
              <a:rPr lang="fr-FR" dirty="0"/>
              <a:t>Un facteur d’authentification vs multi-facteur</a:t>
            </a:r>
          </a:p>
          <a:p>
            <a:pPr marL="617220" lvl="1" indent="-342900" algn="just"/>
            <a:r>
              <a:rPr lang="fr-FR" dirty="0"/>
              <a:t>Une authentification simple est considérée comme une authentification faible (utilisation que d’une seule méthode d’authentification)</a:t>
            </a:r>
          </a:p>
          <a:p>
            <a:pPr marL="617220" lvl="1" indent="-342900" algn="just"/>
            <a:endParaRPr lang="fr-FR" dirty="0"/>
          </a:p>
          <a:p>
            <a:pPr marL="617220" lvl="1" indent="-342900" algn="just"/>
            <a:r>
              <a:rPr lang="fr-FR" dirty="0"/>
              <a:t>Une authentification multi-facteurs est le principe d’utiliser plusieurs méthodes d’authentification (exemple : mot de passe de connaissance + application mobile)</a:t>
            </a:r>
          </a:p>
        </p:txBody>
      </p:sp>
    </p:spTree>
    <p:extLst>
      <p:ext uri="{BB962C8B-B14F-4D97-AF65-F5344CB8AC3E}">
        <p14:creationId xmlns:p14="http://schemas.microsoft.com/office/powerpoint/2010/main" val="17972079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3DE626-1C2D-47A2-8EBA-EFEDEFF27440}"/>
              </a:ext>
            </a:extLst>
          </p:cNvPr>
          <p:cNvSpPr>
            <a:spLocks noGrp="1"/>
          </p:cNvSpPr>
          <p:nvPr>
            <p:ph type="title"/>
          </p:nvPr>
        </p:nvSpPr>
        <p:spPr/>
        <p:txBody>
          <a:bodyPr/>
          <a:lstStyle/>
          <a:p>
            <a:r>
              <a:rPr lang="fr-FR" dirty="0"/>
              <a:t>Principe de l’authentification</a:t>
            </a:r>
          </a:p>
        </p:txBody>
      </p:sp>
      <p:sp>
        <p:nvSpPr>
          <p:cNvPr id="3" name="Espace réservé du contenu 2">
            <a:extLst>
              <a:ext uri="{FF2B5EF4-FFF2-40B4-BE49-F238E27FC236}">
                <a16:creationId xmlns:a16="http://schemas.microsoft.com/office/drawing/2014/main" id="{B8E58381-FA77-4B41-AE70-BD8117638E44}"/>
              </a:ext>
            </a:extLst>
          </p:cNvPr>
          <p:cNvSpPr>
            <a:spLocks noGrp="1"/>
          </p:cNvSpPr>
          <p:nvPr>
            <p:ph idx="1"/>
          </p:nvPr>
        </p:nvSpPr>
        <p:spPr/>
        <p:txBody>
          <a:bodyPr/>
          <a:lstStyle/>
          <a:p>
            <a:pPr marL="342900" indent="-342900" algn="just">
              <a:buFont typeface="Arial" panose="020B0604020202020204" pitchFamily="34" charset="0"/>
              <a:buChar char="•"/>
            </a:pPr>
            <a:r>
              <a:rPr lang="fr-FR" dirty="0"/>
              <a:t>Un facteur d’authentification vs multi-facteur</a:t>
            </a:r>
          </a:p>
          <a:p>
            <a:pPr marL="617220" lvl="1" indent="-342900" algn="just"/>
            <a:r>
              <a:rPr lang="fr-FR" dirty="0"/>
              <a:t>Une authentification simple est considérée comme une authentification faible (utilisation que d’une seule méthode d’authentification)</a:t>
            </a:r>
          </a:p>
          <a:p>
            <a:pPr marL="617220" lvl="1" indent="-342900" algn="just"/>
            <a:endParaRPr lang="fr-FR" dirty="0"/>
          </a:p>
          <a:p>
            <a:pPr marL="617220" lvl="1" indent="-342900" algn="just"/>
            <a:r>
              <a:rPr lang="fr-FR" dirty="0"/>
              <a:t>Une authentification multi-facteurs est le principe d’utiliser plusieurs méthodes d’authentification (exemple : mot de passe de connaissance + application mobile)</a:t>
            </a:r>
          </a:p>
        </p:txBody>
      </p:sp>
    </p:spTree>
    <p:extLst>
      <p:ext uri="{BB962C8B-B14F-4D97-AF65-F5344CB8AC3E}">
        <p14:creationId xmlns:p14="http://schemas.microsoft.com/office/powerpoint/2010/main" val="12342150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E1ED70F-7666-4CD5-AB8C-571D8D958F0B}"/>
              </a:ext>
            </a:extLst>
          </p:cNvPr>
          <p:cNvSpPr>
            <a:spLocks noGrp="1"/>
          </p:cNvSpPr>
          <p:nvPr>
            <p:ph type="ctrTitle"/>
          </p:nvPr>
        </p:nvSpPr>
        <p:spPr/>
        <p:txBody>
          <a:bodyPr/>
          <a:lstStyle/>
          <a:p>
            <a:r>
              <a:rPr lang="fr-FR" dirty="0"/>
              <a:t>Sécurité sur les mots de passe</a:t>
            </a:r>
          </a:p>
        </p:txBody>
      </p:sp>
      <p:sp>
        <p:nvSpPr>
          <p:cNvPr id="5" name="Sous-titre 4">
            <a:extLst>
              <a:ext uri="{FF2B5EF4-FFF2-40B4-BE49-F238E27FC236}">
                <a16:creationId xmlns:a16="http://schemas.microsoft.com/office/drawing/2014/main" id="{CCDB5AEA-D0D4-43F9-8598-11457A2B3192}"/>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5051512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968335-0A7A-4B2A-98A0-117152AA3DB2}"/>
              </a:ext>
            </a:extLst>
          </p:cNvPr>
          <p:cNvSpPr>
            <a:spLocks noGrp="1"/>
          </p:cNvSpPr>
          <p:nvPr>
            <p:ph type="title"/>
          </p:nvPr>
        </p:nvSpPr>
        <p:spPr/>
        <p:txBody>
          <a:bodyPr/>
          <a:lstStyle/>
          <a:p>
            <a:r>
              <a:rPr lang="fr-FR" dirty="0"/>
              <a:t>Attaques directes vs attaque indirectes</a:t>
            </a:r>
          </a:p>
        </p:txBody>
      </p:sp>
      <p:sp>
        <p:nvSpPr>
          <p:cNvPr id="3" name="Espace réservé du contenu 2">
            <a:extLst>
              <a:ext uri="{FF2B5EF4-FFF2-40B4-BE49-F238E27FC236}">
                <a16:creationId xmlns:a16="http://schemas.microsoft.com/office/drawing/2014/main" id="{8C8A3778-28EB-403F-9CB1-6684258E8AFF}"/>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fr-FR" dirty="0"/>
              <a:t>Il faut différencier deux méthodes d’attaques : </a:t>
            </a:r>
            <a:r>
              <a:rPr lang="fr-FR" b="1" dirty="0"/>
              <a:t>directes</a:t>
            </a:r>
            <a:r>
              <a:rPr lang="fr-FR" dirty="0"/>
              <a:t> et </a:t>
            </a:r>
            <a:r>
              <a:rPr lang="fr-FR" b="1" dirty="0"/>
              <a:t>indirectes</a:t>
            </a:r>
          </a:p>
          <a:p>
            <a:pPr marL="617220" lvl="1" indent="-342900"/>
            <a:r>
              <a:rPr lang="fr-FR" dirty="0"/>
              <a:t>Directes : on devine le mot de passe</a:t>
            </a:r>
          </a:p>
          <a:p>
            <a:pPr marL="617220" lvl="2" indent="-342900"/>
            <a:r>
              <a:rPr lang="fr-FR" dirty="0"/>
              <a:t>	Les attaques par dictionnaires (ou les attaques de type brute force) sont des types d’attaques directes : on test toutes les possibilités de mots de passes,  jusqu’à obtention de l’accès</a:t>
            </a:r>
          </a:p>
          <a:p>
            <a:pPr marL="617220" lvl="2" indent="-342900"/>
            <a:r>
              <a:rPr lang="fr-FR" dirty="0"/>
              <a:t>	Il est possible de combiner ingénierie sociale et attaque par dictionnaires : à partir d’informations vous concernant, l’attaquant peut compiler des mots clefs génériques à tester pour réaliser l’authentification (nationalité, prénoms enfants/femmes/parents, âges…)</a:t>
            </a:r>
          </a:p>
          <a:p>
            <a:pPr marL="617220" lvl="2" indent="-342900"/>
            <a:r>
              <a:rPr lang="fr-FR" dirty="0"/>
              <a:t>	On peut également ajouter une méthodologies dites « par permutation » : on remplace certains caractères par des symboles et des chiffres, basée sur des probabilités</a:t>
            </a:r>
          </a:p>
          <a:p>
            <a:pPr marL="617220" lvl="2" indent="-342900"/>
            <a:r>
              <a:rPr lang="fr-FR" dirty="0"/>
              <a:t>	En fonction du support attaqué (hors ligne ou en ligne), la vitesse d’attaque va varier (par exemple, de manière générale, en ligne, le nombre de tentative est limité)</a:t>
            </a:r>
          </a:p>
          <a:p>
            <a:pPr marL="617220" lvl="2" indent="-342900"/>
            <a:r>
              <a:rPr lang="fr-FR" dirty="0"/>
              <a:t>	En utilisant des botnet, il est possible à l’attaquant d’augmenter la puissance de calcul en répartissant la charge auprès des différentes machines composants sa grille d’attaque</a:t>
            </a:r>
          </a:p>
        </p:txBody>
      </p:sp>
    </p:spTree>
    <p:extLst>
      <p:ext uri="{BB962C8B-B14F-4D97-AF65-F5344CB8AC3E}">
        <p14:creationId xmlns:p14="http://schemas.microsoft.com/office/powerpoint/2010/main" val="22328906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754995-D48F-4FC0-BB86-7AF4C8BEFBE4}"/>
              </a:ext>
            </a:extLst>
          </p:cNvPr>
          <p:cNvSpPr>
            <a:spLocks noGrp="1"/>
          </p:cNvSpPr>
          <p:nvPr>
            <p:ph type="title"/>
          </p:nvPr>
        </p:nvSpPr>
        <p:spPr/>
        <p:txBody>
          <a:bodyPr/>
          <a:lstStyle/>
          <a:p>
            <a:r>
              <a:rPr lang="fr-FR" dirty="0"/>
              <a:t>Attaques directes vs attaque indirectes</a:t>
            </a:r>
          </a:p>
        </p:txBody>
      </p:sp>
      <p:sp>
        <p:nvSpPr>
          <p:cNvPr id="3" name="Espace réservé du contenu 2">
            <a:extLst>
              <a:ext uri="{FF2B5EF4-FFF2-40B4-BE49-F238E27FC236}">
                <a16:creationId xmlns:a16="http://schemas.microsoft.com/office/drawing/2014/main" id="{CE02DA3D-846B-4AC1-AB67-FD61F2279B5D}"/>
              </a:ext>
            </a:extLst>
          </p:cNvPr>
          <p:cNvSpPr>
            <a:spLocks noGrp="1"/>
          </p:cNvSpPr>
          <p:nvPr>
            <p:ph idx="1"/>
          </p:nvPr>
        </p:nvSpPr>
        <p:spPr/>
        <p:txBody>
          <a:bodyPr/>
          <a:lstStyle/>
          <a:p>
            <a:pPr marL="342900" indent="-342900">
              <a:buFont typeface="Arial" panose="020B0604020202020204" pitchFamily="34" charset="0"/>
              <a:buChar char="•"/>
            </a:pPr>
            <a:r>
              <a:rPr lang="fr-FR" dirty="0"/>
              <a:t>Une attaque directe peut également se faire par « proximité » :</a:t>
            </a:r>
          </a:p>
          <a:p>
            <a:pPr marL="617220" lvl="1" indent="-342900"/>
            <a:r>
              <a:rPr lang="fr-FR" dirty="0"/>
              <a:t>Une attaque de proximité consiste à récupérer le mot de passe de l’utilisateur en le regardant taper son mot de passe (par exemple)</a:t>
            </a:r>
          </a:p>
          <a:p>
            <a:pPr marL="617220" lvl="1" indent="-342900"/>
            <a:endParaRPr lang="fr-FR" dirty="0"/>
          </a:p>
          <a:p>
            <a:pPr marL="617220" lvl="1" indent="-342900"/>
            <a:r>
              <a:rPr lang="fr-FR" dirty="0"/>
              <a:t>Un niveau d’attaque de proximité plus élaboré : accédé à la webcam, aux caméras de surveillances…</a:t>
            </a:r>
          </a:p>
          <a:p>
            <a:pPr marL="617220" lvl="1" indent="-342900"/>
            <a:endParaRPr lang="fr-FR" dirty="0"/>
          </a:p>
          <a:p>
            <a:pPr marL="617220" lvl="1" indent="-342900"/>
            <a:r>
              <a:rPr lang="fr-FR" dirty="0"/>
              <a:t>Un accès au matériel afin d’insérer un programme malveillant peut être également réalisé (exemple du port </a:t>
            </a:r>
            <a:r>
              <a:rPr lang="fr-FR" dirty="0" err="1"/>
              <a:t>wire</a:t>
            </a:r>
            <a:r>
              <a:rPr lang="fr-FR" dirty="0"/>
              <a:t> à un moment qui pouvait être contourné)</a:t>
            </a:r>
          </a:p>
          <a:p>
            <a:pPr marL="617220" lvl="1" indent="-342900"/>
            <a:endParaRPr lang="fr-FR" dirty="0"/>
          </a:p>
          <a:p>
            <a:pPr marL="617220" lvl="1" indent="-342900"/>
            <a:r>
              <a:rPr lang="fr-FR" dirty="0"/>
              <a:t>Un prestataire aillant des identifiants peut être également considéré comme une attaque de proximité (attaque type « </a:t>
            </a:r>
            <a:r>
              <a:rPr lang="fr-FR" dirty="0" err="1"/>
              <a:t>evil</a:t>
            </a:r>
            <a:r>
              <a:rPr lang="fr-FR" dirty="0"/>
              <a:t> </a:t>
            </a:r>
            <a:r>
              <a:rPr lang="fr-FR" dirty="0" err="1"/>
              <a:t>maid</a:t>
            </a:r>
            <a:r>
              <a:rPr lang="fr-FR" dirty="0"/>
              <a:t> »)</a:t>
            </a:r>
          </a:p>
          <a:p>
            <a:pPr marL="617220" lvl="1" indent="-342900"/>
            <a:endParaRPr lang="fr-FR" dirty="0"/>
          </a:p>
        </p:txBody>
      </p:sp>
    </p:spTree>
    <p:extLst>
      <p:ext uri="{BB962C8B-B14F-4D97-AF65-F5344CB8AC3E}">
        <p14:creationId xmlns:p14="http://schemas.microsoft.com/office/powerpoint/2010/main" val="3916512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754995-D48F-4FC0-BB86-7AF4C8BEFBE4}"/>
              </a:ext>
            </a:extLst>
          </p:cNvPr>
          <p:cNvSpPr>
            <a:spLocks noGrp="1"/>
          </p:cNvSpPr>
          <p:nvPr>
            <p:ph type="title"/>
          </p:nvPr>
        </p:nvSpPr>
        <p:spPr/>
        <p:txBody>
          <a:bodyPr/>
          <a:lstStyle/>
          <a:p>
            <a:r>
              <a:rPr lang="fr-FR" dirty="0"/>
              <a:t>Attaques directes vs attaque indirectes</a:t>
            </a:r>
          </a:p>
        </p:txBody>
      </p:sp>
      <p:sp>
        <p:nvSpPr>
          <p:cNvPr id="3" name="Espace réservé du contenu 2">
            <a:extLst>
              <a:ext uri="{FF2B5EF4-FFF2-40B4-BE49-F238E27FC236}">
                <a16:creationId xmlns:a16="http://schemas.microsoft.com/office/drawing/2014/main" id="{CE02DA3D-846B-4AC1-AB67-FD61F2279B5D}"/>
              </a:ext>
            </a:extLst>
          </p:cNvPr>
          <p:cNvSpPr>
            <a:spLocks noGrp="1"/>
          </p:cNvSpPr>
          <p:nvPr>
            <p:ph idx="1"/>
          </p:nvPr>
        </p:nvSpPr>
        <p:spPr/>
        <p:txBody>
          <a:bodyPr/>
          <a:lstStyle/>
          <a:p>
            <a:pPr marL="342900" indent="-342900">
              <a:buFont typeface="Arial" panose="020B0604020202020204" pitchFamily="34" charset="0"/>
              <a:buChar char="•"/>
            </a:pPr>
            <a:r>
              <a:rPr lang="fr-FR" dirty="0"/>
              <a:t>Il est important de garder à l’esprit que certains composants sur votre machine peuvent garder des traces d’informations (et de mots de passes).</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r>
              <a:rPr lang="fr-FR" dirty="0"/>
              <a:t>Par exemple : la RAM peut contenir des informations de la précédente session, qui peuvent être exploitées par un attaquant. Un disque non chiffré effacé peut être partiellement récupéré afin d’extraire des informations…</a:t>
            </a:r>
          </a:p>
          <a:p>
            <a:pPr marL="342900" indent="-342900">
              <a:buFont typeface="Arial" panose="020B0604020202020204" pitchFamily="34" charset="0"/>
              <a:buChar char="•"/>
            </a:pPr>
            <a:endParaRPr lang="fr-FR" dirty="0"/>
          </a:p>
          <a:p>
            <a:pPr marL="617220" lvl="1" indent="-342900"/>
            <a:endParaRPr lang="fr-FR" dirty="0"/>
          </a:p>
        </p:txBody>
      </p:sp>
    </p:spTree>
    <p:extLst>
      <p:ext uri="{BB962C8B-B14F-4D97-AF65-F5344CB8AC3E}">
        <p14:creationId xmlns:p14="http://schemas.microsoft.com/office/powerpoint/2010/main" val="39083321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754995-D48F-4FC0-BB86-7AF4C8BEFBE4}"/>
              </a:ext>
            </a:extLst>
          </p:cNvPr>
          <p:cNvSpPr>
            <a:spLocks noGrp="1"/>
          </p:cNvSpPr>
          <p:nvPr>
            <p:ph type="title"/>
          </p:nvPr>
        </p:nvSpPr>
        <p:spPr/>
        <p:txBody>
          <a:bodyPr/>
          <a:lstStyle/>
          <a:p>
            <a:r>
              <a:rPr lang="fr-FR" dirty="0"/>
              <a:t>Attaques directes vs attaque indirectes</a:t>
            </a:r>
          </a:p>
        </p:txBody>
      </p:sp>
      <p:sp>
        <p:nvSpPr>
          <p:cNvPr id="3" name="Espace réservé du contenu 2">
            <a:extLst>
              <a:ext uri="{FF2B5EF4-FFF2-40B4-BE49-F238E27FC236}">
                <a16:creationId xmlns:a16="http://schemas.microsoft.com/office/drawing/2014/main" id="{CE02DA3D-846B-4AC1-AB67-FD61F2279B5D}"/>
              </a:ext>
            </a:extLst>
          </p:cNvPr>
          <p:cNvSpPr>
            <a:spLocks noGrp="1"/>
          </p:cNvSpPr>
          <p:nvPr>
            <p:ph idx="1"/>
          </p:nvPr>
        </p:nvSpPr>
        <p:spPr/>
        <p:txBody>
          <a:bodyPr/>
          <a:lstStyle/>
          <a:p>
            <a:pPr marL="342900" indent="-342900">
              <a:buFont typeface="Arial" panose="020B0604020202020204" pitchFamily="34" charset="0"/>
              <a:buChar char="•"/>
            </a:pPr>
            <a:r>
              <a:rPr lang="fr-FR" dirty="0"/>
              <a:t>Les attaques indirectes utilisent la ruse afin de récupérer l’information ciblée</a:t>
            </a:r>
          </a:p>
          <a:p>
            <a:pPr marL="617220" lvl="1" indent="-342900"/>
            <a:r>
              <a:rPr lang="fr-FR" dirty="0"/>
              <a:t>Par l’usage de phishing : envoi de mail usurpant votre site de connexion afin de vous demander de réinitialiser votre mot de passe</a:t>
            </a:r>
          </a:p>
          <a:p>
            <a:pPr marL="617220" lvl="1" indent="-342900"/>
            <a:r>
              <a:rPr lang="fr-FR" dirty="0"/>
              <a:t>L’exploitation de faille protocolaire peut être également exploitée, comme l’usage de code SMS qui peuvent être détournées via la faille SS7, ou par l’utilisation de IMSI Catcher</a:t>
            </a:r>
          </a:p>
          <a:p>
            <a:pPr marL="617220" lvl="1" indent="-342900"/>
            <a:r>
              <a:rPr lang="fr-FR" dirty="0"/>
              <a:t>L’interception réseau peut être également utilisée (par exemple via la méthode Man In The Middle)</a:t>
            </a:r>
          </a:p>
          <a:p>
            <a:pPr marL="617220" lvl="1" indent="-342900"/>
            <a:r>
              <a:rPr lang="fr-FR" dirty="0"/>
              <a:t>L’achat de bases applicatives sur le </a:t>
            </a:r>
            <a:r>
              <a:rPr lang="fr-FR" dirty="0" err="1"/>
              <a:t>darkweb</a:t>
            </a:r>
            <a:r>
              <a:rPr lang="fr-FR" dirty="0"/>
              <a:t> peuvent être également exploitée si vous utilisez toujours le même mot de passe</a:t>
            </a:r>
          </a:p>
          <a:p>
            <a:pPr marL="342900" indent="-342900">
              <a:buFont typeface="Arial" panose="020B0604020202020204" pitchFamily="34" charset="0"/>
              <a:buChar char="•"/>
            </a:pPr>
            <a:endParaRPr lang="fr-FR" dirty="0"/>
          </a:p>
          <a:p>
            <a:pPr marL="617220" lvl="1" indent="-342900"/>
            <a:endParaRPr lang="fr-FR" dirty="0"/>
          </a:p>
        </p:txBody>
      </p:sp>
    </p:spTree>
    <p:extLst>
      <p:ext uri="{BB962C8B-B14F-4D97-AF65-F5344CB8AC3E}">
        <p14:creationId xmlns:p14="http://schemas.microsoft.com/office/powerpoint/2010/main" val="1217234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563897-D060-4EAE-8C07-2111BB08AF67}"/>
              </a:ext>
            </a:extLst>
          </p:cNvPr>
          <p:cNvSpPr>
            <a:spLocks noGrp="1"/>
          </p:cNvSpPr>
          <p:nvPr>
            <p:ph type="title"/>
          </p:nvPr>
        </p:nvSpPr>
        <p:spPr/>
        <p:txBody>
          <a:bodyPr/>
          <a:lstStyle/>
          <a:p>
            <a:r>
              <a:rPr lang="fr-FR" dirty="0"/>
              <a:t>L’impact d’Internet sur le monde</a:t>
            </a:r>
          </a:p>
        </p:txBody>
      </p:sp>
      <p:sp>
        <p:nvSpPr>
          <p:cNvPr id="3" name="Espace réservé du contenu 2">
            <a:extLst>
              <a:ext uri="{FF2B5EF4-FFF2-40B4-BE49-F238E27FC236}">
                <a16:creationId xmlns:a16="http://schemas.microsoft.com/office/drawing/2014/main" id="{2C6D34CE-660C-48CF-986D-F7A0D696040A}"/>
              </a:ext>
            </a:extLst>
          </p:cNvPr>
          <p:cNvSpPr>
            <a:spLocks noGrp="1"/>
          </p:cNvSpPr>
          <p:nvPr>
            <p:ph idx="1"/>
          </p:nvPr>
        </p:nvSpPr>
        <p:spPr/>
        <p:txBody>
          <a:bodyPr/>
          <a:lstStyle/>
          <a:p>
            <a:pPr marL="342900" indent="-342900">
              <a:buFont typeface="Arial" panose="020B0604020202020204" pitchFamily="34" charset="0"/>
              <a:buChar char="•"/>
            </a:pPr>
            <a:r>
              <a:rPr lang="fr-FR" dirty="0"/>
              <a:t>L’échelle « mondiale » d’Internet implique plusieurs choses :</a:t>
            </a:r>
          </a:p>
          <a:p>
            <a:pPr marL="617220" lvl="1" indent="-342900"/>
            <a:r>
              <a:rPr lang="fr-FR" dirty="0"/>
              <a:t>Il est possible de diffuser une information à l’échelle du globe rapidement</a:t>
            </a:r>
          </a:p>
          <a:p>
            <a:pPr marL="617220" lvl="1" indent="-342900"/>
            <a:r>
              <a:rPr lang="fr-FR" dirty="0"/>
              <a:t>Les accès – ou du moins les tentatives d’accès – peuvent provenir de n’importe quelle partie du monde</a:t>
            </a:r>
          </a:p>
          <a:p>
            <a:pPr marL="617220" lvl="1" indent="-342900"/>
            <a:endParaRPr lang="fr-FR" dirty="0"/>
          </a:p>
          <a:p>
            <a:pPr marL="342900" indent="-342900">
              <a:buFont typeface="Arial" panose="020B0604020202020204" pitchFamily="34" charset="0"/>
              <a:buChar char="•"/>
            </a:pPr>
            <a:r>
              <a:rPr lang="fr-FR" dirty="0"/>
              <a:t>Par conséquent, identifier l’auteur et la raison d’une attaque est complexifiée par la multiplicité des possibilités de connexions</a:t>
            </a:r>
          </a:p>
          <a:p>
            <a:pPr marL="617220" lvl="1" indent="-342900"/>
            <a:r>
              <a:rPr lang="fr-FR" dirty="0"/>
              <a:t>Les attaquants ont désormais accès à des réseaux de machines (botnets) afin d’attaquer une cible spécifique</a:t>
            </a:r>
          </a:p>
          <a:p>
            <a:pPr marL="617220" lvl="1" indent="-342900"/>
            <a:r>
              <a:rPr lang="fr-FR" dirty="0"/>
              <a:t>Cette possibilité permet à une personne d’infecter et de prendre le contrôle de plusieurs machines, d’en créer un réseau et d’attaquer par exemple un gouvernement.</a:t>
            </a:r>
          </a:p>
        </p:txBody>
      </p:sp>
    </p:spTree>
    <p:extLst>
      <p:ext uri="{BB962C8B-B14F-4D97-AF65-F5344CB8AC3E}">
        <p14:creationId xmlns:p14="http://schemas.microsoft.com/office/powerpoint/2010/main" val="31327272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5F32F3-8EE2-4948-940E-6C9B51746F3E}"/>
              </a:ext>
            </a:extLst>
          </p:cNvPr>
          <p:cNvSpPr>
            <a:spLocks noGrp="1"/>
          </p:cNvSpPr>
          <p:nvPr>
            <p:ph type="title"/>
          </p:nvPr>
        </p:nvSpPr>
        <p:spPr/>
        <p:txBody>
          <a:bodyPr/>
          <a:lstStyle/>
          <a:p>
            <a:r>
              <a:rPr lang="fr-FR" dirty="0"/>
              <a:t>Simplifier les authentifications</a:t>
            </a:r>
          </a:p>
        </p:txBody>
      </p:sp>
      <p:sp>
        <p:nvSpPr>
          <p:cNvPr id="3" name="Espace réservé du contenu 2">
            <a:extLst>
              <a:ext uri="{FF2B5EF4-FFF2-40B4-BE49-F238E27FC236}">
                <a16:creationId xmlns:a16="http://schemas.microsoft.com/office/drawing/2014/main" id="{285B1D7A-BB53-48BF-88B5-8E9E143DB88A}"/>
              </a:ext>
            </a:extLst>
          </p:cNvPr>
          <p:cNvSpPr>
            <a:spLocks noGrp="1"/>
          </p:cNvSpPr>
          <p:nvPr>
            <p:ph idx="1"/>
          </p:nvPr>
        </p:nvSpPr>
        <p:spPr/>
        <p:txBody>
          <a:bodyPr/>
          <a:lstStyle/>
          <a:p>
            <a:pPr marL="342900" indent="-342900">
              <a:buFont typeface="Arial" panose="020B0604020202020204" pitchFamily="34" charset="0"/>
              <a:buChar char="•"/>
            </a:pPr>
            <a:r>
              <a:rPr lang="fr-FR" dirty="0"/>
              <a:t>Face à la multiplication des identifications : le SSO (Single </a:t>
            </a:r>
            <a:r>
              <a:rPr lang="fr-FR" dirty="0" err="1"/>
              <a:t>Sign</a:t>
            </a:r>
            <a:r>
              <a:rPr lang="fr-FR" dirty="0"/>
              <a:t>-On ou authentification unique)</a:t>
            </a:r>
          </a:p>
          <a:p>
            <a:pPr marL="617220" lvl="1" indent="-342900"/>
            <a:endParaRPr lang="fr-FR" dirty="0"/>
          </a:p>
          <a:p>
            <a:pPr marL="617220" lvl="1" indent="-342900"/>
            <a:r>
              <a:rPr lang="fr-FR" dirty="0"/>
              <a:t>Pratique : permet de déléguer les authentifications de plusieurs applications à un seul partenaire et un seul compte à sécuriser</a:t>
            </a:r>
          </a:p>
          <a:p>
            <a:pPr marL="617220" lvl="1" indent="-342900"/>
            <a:endParaRPr lang="fr-FR" dirty="0"/>
          </a:p>
          <a:p>
            <a:pPr marL="617220" lvl="1" indent="-342900"/>
            <a:r>
              <a:rPr lang="fr-FR" dirty="0"/>
              <a:t>Dangereux : un compte unique vulnérable, qui est une porte d’entrée sur plusieurs applications</a:t>
            </a:r>
          </a:p>
        </p:txBody>
      </p:sp>
    </p:spTree>
    <p:extLst>
      <p:ext uri="{BB962C8B-B14F-4D97-AF65-F5344CB8AC3E}">
        <p14:creationId xmlns:p14="http://schemas.microsoft.com/office/powerpoint/2010/main" val="2852128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5F32F3-8EE2-4948-940E-6C9B51746F3E}"/>
              </a:ext>
            </a:extLst>
          </p:cNvPr>
          <p:cNvSpPr>
            <a:spLocks noGrp="1"/>
          </p:cNvSpPr>
          <p:nvPr>
            <p:ph type="title"/>
          </p:nvPr>
        </p:nvSpPr>
        <p:spPr/>
        <p:txBody>
          <a:bodyPr/>
          <a:lstStyle/>
          <a:p>
            <a:r>
              <a:rPr lang="fr-FR" dirty="0"/>
              <a:t>Simplifier les authentifications</a:t>
            </a:r>
          </a:p>
        </p:txBody>
      </p:sp>
      <p:sp>
        <p:nvSpPr>
          <p:cNvPr id="3" name="Espace réservé du contenu 2">
            <a:extLst>
              <a:ext uri="{FF2B5EF4-FFF2-40B4-BE49-F238E27FC236}">
                <a16:creationId xmlns:a16="http://schemas.microsoft.com/office/drawing/2014/main" id="{285B1D7A-BB53-48BF-88B5-8E9E143DB88A}"/>
              </a:ext>
            </a:extLst>
          </p:cNvPr>
          <p:cNvSpPr>
            <a:spLocks noGrp="1"/>
          </p:cNvSpPr>
          <p:nvPr>
            <p:ph idx="1"/>
          </p:nvPr>
        </p:nvSpPr>
        <p:spPr/>
        <p:txBody>
          <a:bodyPr/>
          <a:lstStyle/>
          <a:p>
            <a:pPr marL="342900" indent="-342900">
              <a:buFont typeface="Arial" panose="020B0604020202020204" pitchFamily="34" charset="0"/>
              <a:buChar char="•"/>
            </a:pPr>
            <a:r>
              <a:rPr lang="fr-FR" dirty="0"/>
              <a:t>Face à la multiplication des identifications : les coffres-forts</a:t>
            </a:r>
          </a:p>
          <a:p>
            <a:pPr marL="617220" lvl="1" indent="-342900"/>
            <a:endParaRPr lang="fr-FR" dirty="0"/>
          </a:p>
          <a:p>
            <a:pPr marL="617220" lvl="1" indent="-342900"/>
            <a:r>
              <a:rPr lang="fr-FR" dirty="0"/>
              <a:t>Pratique : permet de sécuriser l’ensemble de vos comptes dans une base sécurisée (nécessite une authentification et une autorisation pour y accéder) et chiffrées. Elles permettent également parfois d’obtenir les historiques d’accès. Les coffres-forts intègrent également des fonctionnalités de génération de nouveaux mots de passes robustes correspondant à une politique donnée.</a:t>
            </a:r>
          </a:p>
          <a:p>
            <a:pPr marL="617220" lvl="1" indent="-342900"/>
            <a:endParaRPr lang="fr-FR" dirty="0"/>
          </a:p>
          <a:p>
            <a:pPr marL="617220" lvl="1" indent="-342900"/>
            <a:r>
              <a:rPr lang="fr-FR" dirty="0"/>
              <a:t>Dangereux : il faut que vous pensiez à la mécanique de sauvegarde des mots de passe</a:t>
            </a:r>
          </a:p>
          <a:p>
            <a:pPr marL="617220" lvl="1" indent="-342900"/>
            <a:endParaRPr lang="fr-FR" dirty="0"/>
          </a:p>
          <a:p>
            <a:pPr marL="617220" lvl="1" indent="-342900"/>
            <a:r>
              <a:rPr lang="fr-FR" dirty="0"/>
              <a:t>A noter : </a:t>
            </a:r>
            <a:r>
              <a:rPr lang="fr-FR" dirty="0" err="1"/>
              <a:t>Keepass</a:t>
            </a:r>
            <a:r>
              <a:rPr lang="fr-FR" dirty="0"/>
              <a:t> est certifié ANSSI (liste de toutes les applications certifiées : </a:t>
            </a:r>
            <a:r>
              <a:rPr lang="fr-FR" dirty="0">
                <a:hlinkClick r:id="rId2"/>
              </a:rPr>
              <a:t>https://www.ssi.gouv.fr/entreprise/produits-certifies/produits-certifies-cspn/</a:t>
            </a:r>
            <a:r>
              <a:rPr lang="fr-FR" dirty="0"/>
              <a:t>) </a:t>
            </a:r>
          </a:p>
        </p:txBody>
      </p:sp>
    </p:spTree>
    <p:extLst>
      <p:ext uri="{BB962C8B-B14F-4D97-AF65-F5344CB8AC3E}">
        <p14:creationId xmlns:p14="http://schemas.microsoft.com/office/powerpoint/2010/main" val="30905761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E1ED70F-7666-4CD5-AB8C-571D8D958F0B}"/>
              </a:ext>
            </a:extLst>
          </p:cNvPr>
          <p:cNvSpPr>
            <a:spLocks noGrp="1"/>
          </p:cNvSpPr>
          <p:nvPr>
            <p:ph type="ctrTitle"/>
          </p:nvPr>
        </p:nvSpPr>
        <p:spPr/>
        <p:txBody>
          <a:bodyPr/>
          <a:lstStyle/>
          <a:p>
            <a:r>
              <a:rPr lang="fr-FR" dirty="0"/>
              <a:t>Les chiffrements</a:t>
            </a:r>
          </a:p>
        </p:txBody>
      </p:sp>
      <p:sp>
        <p:nvSpPr>
          <p:cNvPr id="5" name="Sous-titre 4">
            <a:extLst>
              <a:ext uri="{FF2B5EF4-FFF2-40B4-BE49-F238E27FC236}">
                <a16:creationId xmlns:a16="http://schemas.microsoft.com/office/drawing/2014/main" id="{CCDB5AEA-D0D4-43F9-8598-11457A2B3192}"/>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3495588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7F53C6-22FE-4171-940A-367F68064E85}"/>
              </a:ext>
            </a:extLst>
          </p:cNvPr>
          <p:cNvSpPr>
            <a:spLocks noGrp="1"/>
          </p:cNvSpPr>
          <p:nvPr>
            <p:ph type="title"/>
          </p:nvPr>
        </p:nvSpPr>
        <p:spPr/>
        <p:txBody>
          <a:bodyPr/>
          <a:lstStyle/>
          <a:p>
            <a:r>
              <a:rPr lang="fr-FR" dirty="0"/>
              <a:t>Le chiffrement</a:t>
            </a:r>
          </a:p>
        </p:txBody>
      </p:sp>
      <p:sp>
        <p:nvSpPr>
          <p:cNvPr id="3" name="Espace réservé du contenu 2">
            <a:extLst>
              <a:ext uri="{FF2B5EF4-FFF2-40B4-BE49-F238E27FC236}">
                <a16:creationId xmlns:a16="http://schemas.microsoft.com/office/drawing/2014/main" id="{1107FB59-1495-4161-9838-FA26AD55A6E7}"/>
              </a:ext>
            </a:extLst>
          </p:cNvPr>
          <p:cNvSpPr>
            <a:spLocks noGrp="1"/>
          </p:cNvSpPr>
          <p:nvPr>
            <p:ph idx="1"/>
          </p:nvPr>
        </p:nvSpPr>
        <p:spPr/>
        <p:txBody>
          <a:bodyPr>
            <a:normAutofit fontScale="92500"/>
          </a:bodyPr>
          <a:lstStyle/>
          <a:p>
            <a:pPr marL="342900" indent="-342900">
              <a:buFont typeface="Arial" panose="020B0604020202020204" pitchFamily="34" charset="0"/>
              <a:buChar char="•"/>
            </a:pPr>
            <a:r>
              <a:rPr lang="fr-FR" dirty="0"/>
              <a:t>Le chiffrement est un concept ayant pour objectif de protéger une donnée en la rendant non compréhensible grâce à une clef unique</a:t>
            </a:r>
          </a:p>
          <a:p>
            <a:pPr marL="617220" lvl="1" indent="-342900"/>
            <a:r>
              <a:rPr lang="fr-FR" dirty="0"/>
              <a:t>La lecture (déchiffrement) est, en règle générale, réalisée à l’aide d’une clef.</a:t>
            </a:r>
          </a:p>
          <a:p>
            <a:pPr marL="617220" lvl="1" indent="-342900"/>
            <a:r>
              <a:rPr lang="fr-FR" dirty="0"/>
              <a:t>Le chiffrement permet de transmettre une information de manière sécurisée, en assurant  que la donnée:</a:t>
            </a:r>
          </a:p>
          <a:p>
            <a:pPr marL="891540" lvl="3" indent="-342900">
              <a:buFont typeface="+mj-lt"/>
              <a:buAutoNum type="arabicPeriod"/>
            </a:pPr>
            <a:r>
              <a:rPr lang="fr-FR" dirty="0"/>
              <a:t>Ne puisse pas être modifiée (inaltérable)</a:t>
            </a:r>
          </a:p>
          <a:p>
            <a:pPr marL="891540" lvl="3" indent="-342900">
              <a:buFont typeface="+mj-lt"/>
              <a:buAutoNum type="arabicPeriod"/>
            </a:pPr>
            <a:r>
              <a:rPr lang="fr-FR" dirty="0"/>
              <a:t>Soit bien envoyée par l’auteur de la communication (authentification)</a:t>
            </a:r>
          </a:p>
          <a:p>
            <a:pPr marL="891540" lvl="3" indent="-342900">
              <a:buFont typeface="+mj-lt"/>
              <a:buAutoNum type="arabicPeriod"/>
            </a:pPr>
            <a:r>
              <a:rPr lang="fr-FR" dirty="0"/>
              <a:t>Soit confidentielle – les échanges ne sont compréhensibles que pour les interlocuteurs</a:t>
            </a:r>
          </a:p>
          <a:p>
            <a:pPr marL="891540" lvl="3" indent="-342900">
              <a:buFont typeface="+mj-lt"/>
              <a:buAutoNum type="arabicPeriod"/>
            </a:pPr>
            <a:r>
              <a:rPr lang="fr-FR" dirty="0"/>
              <a:t>Que l’auteur ne puisse pas répudier l’information (non </a:t>
            </a:r>
            <a:r>
              <a:rPr lang="fr-FR" dirty="0" err="1"/>
              <a:t>répudation</a:t>
            </a:r>
            <a:r>
              <a:rPr lang="fr-FR" dirty="0"/>
              <a:t>)</a:t>
            </a:r>
          </a:p>
          <a:p>
            <a:pPr marL="342900" indent="-342900">
              <a:buFont typeface="Arial" panose="020B0604020202020204" pitchFamily="34" charset="0"/>
              <a:buChar char="•"/>
            </a:pPr>
            <a:r>
              <a:rPr lang="fr-FR" dirty="0"/>
              <a:t>On parle de décryptage quand on force la lecture de données chiffrées, sans l’aide de la clef</a:t>
            </a:r>
          </a:p>
          <a:p>
            <a:pPr marL="342900" indent="-342900">
              <a:buFont typeface="Arial" panose="020B0604020202020204" pitchFamily="34" charset="0"/>
              <a:buChar char="•"/>
            </a:pPr>
            <a:r>
              <a:rPr lang="fr-FR" dirty="0"/>
              <a:t>Les protocoles HTTPS, FTPS, IMAPS… sont des protocoles utilisant des chiffrements</a:t>
            </a:r>
          </a:p>
          <a:p>
            <a:pPr marL="342900" indent="-342900">
              <a:buFont typeface="Arial" panose="020B0604020202020204" pitchFamily="34" charset="0"/>
              <a:buChar char="•"/>
            </a:pPr>
            <a:r>
              <a:rPr lang="fr-FR" dirty="0"/>
              <a:t>La sécurité des chiffrements repose principalement sur la protection de la clef</a:t>
            </a:r>
          </a:p>
        </p:txBody>
      </p:sp>
    </p:spTree>
    <p:extLst>
      <p:ext uri="{BB962C8B-B14F-4D97-AF65-F5344CB8AC3E}">
        <p14:creationId xmlns:p14="http://schemas.microsoft.com/office/powerpoint/2010/main" val="29041398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1501EE-4FBB-4268-BB73-CC2E46549D17}"/>
              </a:ext>
            </a:extLst>
          </p:cNvPr>
          <p:cNvSpPr>
            <a:spLocks noGrp="1"/>
          </p:cNvSpPr>
          <p:nvPr>
            <p:ph type="title"/>
          </p:nvPr>
        </p:nvSpPr>
        <p:spPr/>
        <p:txBody>
          <a:bodyPr/>
          <a:lstStyle/>
          <a:p>
            <a:r>
              <a:rPr lang="fr-FR" dirty="0"/>
              <a:t>Chiffrement symétrique</a:t>
            </a:r>
          </a:p>
        </p:txBody>
      </p:sp>
      <p:sp>
        <p:nvSpPr>
          <p:cNvPr id="3" name="Espace réservé du contenu 2">
            <a:extLst>
              <a:ext uri="{FF2B5EF4-FFF2-40B4-BE49-F238E27FC236}">
                <a16:creationId xmlns:a16="http://schemas.microsoft.com/office/drawing/2014/main" id="{F8F4854A-C2D1-4AB3-B632-EA1017D31946}"/>
              </a:ext>
            </a:extLst>
          </p:cNvPr>
          <p:cNvSpPr>
            <a:spLocks noGrp="1"/>
          </p:cNvSpPr>
          <p:nvPr>
            <p:ph idx="1"/>
          </p:nvPr>
        </p:nvSpPr>
        <p:spPr/>
        <p:txBody>
          <a:bodyPr/>
          <a:lstStyle/>
          <a:p>
            <a:pPr marL="342900" indent="-342900">
              <a:buFont typeface="Arial" panose="020B0604020202020204" pitchFamily="34" charset="0"/>
              <a:buChar char="•"/>
            </a:pPr>
            <a:r>
              <a:rPr lang="fr-FR" dirty="0"/>
              <a:t>Le chiffrement symétrique implique d’utiliser la même clef pour chiffrer et déchiffrer le message </a:t>
            </a:r>
            <a:r>
              <a:rPr lang="fr-FR" i="1" dirty="0"/>
              <a:t>(exemple type : un coffre-fort)</a:t>
            </a:r>
          </a:p>
          <a:p>
            <a:pPr marL="342900" indent="-342900">
              <a:buFont typeface="Arial" panose="020B0604020202020204" pitchFamily="34" charset="0"/>
              <a:buChar char="•"/>
            </a:pPr>
            <a:r>
              <a:rPr lang="fr-FR" dirty="0"/>
              <a:t>Cette méthode implique une sécurisation de l’envoi de la clef, et de son stockage</a:t>
            </a:r>
          </a:p>
          <a:p>
            <a:pPr marL="342900" indent="-342900">
              <a:buFont typeface="Arial" panose="020B0604020202020204" pitchFamily="34" charset="0"/>
              <a:buChar char="•"/>
            </a:pPr>
            <a:r>
              <a:rPr lang="fr-FR" dirty="0"/>
              <a:t>Plus la clef sera longue, plus le temps de brute-force de celle-ci sera conséquent</a:t>
            </a:r>
          </a:p>
          <a:p>
            <a:pPr marL="342900" indent="-342900">
              <a:buFont typeface="Arial" panose="020B0604020202020204" pitchFamily="34" charset="0"/>
              <a:buChar char="•"/>
            </a:pPr>
            <a:r>
              <a:rPr lang="fr-FR" dirty="0"/>
              <a:t>Le chiffrement symétrique nécessite autant de clef que d’interlocuteur, ce qui rend son implémentation difficile à grande échelle</a:t>
            </a:r>
          </a:p>
          <a:p>
            <a:pPr marL="342900" indent="-342900">
              <a:buFont typeface="Arial" panose="020B0604020202020204" pitchFamily="34" charset="0"/>
              <a:buChar char="•"/>
            </a:pPr>
            <a:endParaRPr lang="fr-FR" dirty="0"/>
          </a:p>
        </p:txBody>
      </p:sp>
    </p:spTree>
    <p:extLst>
      <p:ext uri="{BB962C8B-B14F-4D97-AF65-F5344CB8AC3E}">
        <p14:creationId xmlns:p14="http://schemas.microsoft.com/office/powerpoint/2010/main" val="8446789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1501EE-4FBB-4268-BB73-CC2E46549D17}"/>
              </a:ext>
            </a:extLst>
          </p:cNvPr>
          <p:cNvSpPr>
            <a:spLocks noGrp="1"/>
          </p:cNvSpPr>
          <p:nvPr>
            <p:ph type="title"/>
          </p:nvPr>
        </p:nvSpPr>
        <p:spPr/>
        <p:txBody>
          <a:bodyPr/>
          <a:lstStyle/>
          <a:p>
            <a:r>
              <a:rPr lang="fr-FR" dirty="0"/>
              <a:t>Chiffrement symétrique</a:t>
            </a:r>
          </a:p>
        </p:txBody>
      </p:sp>
      <p:sp>
        <p:nvSpPr>
          <p:cNvPr id="3" name="Espace réservé du contenu 2">
            <a:extLst>
              <a:ext uri="{FF2B5EF4-FFF2-40B4-BE49-F238E27FC236}">
                <a16:creationId xmlns:a16="http://schemas.microsoft.com/office/drawing/2014/main" id="{F8F4854A-C2D1-4AB3-B632-EA1017D31946}"/>
              </a:ext>
            </a:extLst>
          </p:cNvPr>
          <p:cNvSpPr>
            <a:spLocks noGrp="1"/>
          </p:cNvSpPr>
          <p:nvPr>
            <p:ph idx="1"/>
          </p:nvPr>
        </p:nvSpPr>
        <p:spPr/>
        <p:txBody>
          <a:bodyPr>
            <a:normAutofit fontScale="85000" lnSpcReduction="10000"/>
          </a:bodyPr>
          <a:lstStyle/>
          <a:p>
            <a:pPr marL="342900" indent="-342900">
              <a:buFont typeface="Arial" panose="020B0604020202020204" pitchFamily="34" charset="0"/>
              <a:buChar char="•"/>
            </a:pPr>
            <a:r>
              <a:rPr lang="fr-FR" dirty="0"/>
              <a:t>Le chiffrement symétrique implique d’utiliser la même clef pour chiffrer et déchiffrer le message </a:t>
            </a:r>
            <a:r>
              <a:rPr lang="fr-FR" i="1" dirty="0"/>
              <a:t>(exemple type : un coffre-fort)</a:t>
            </a:r>
          </a:p>
          <a:p>
            <a:pPr marL="342900" indent="-342900">
              <a:buFont typeface="Arial" panose="020B0604020202020204" pitchFamily="34" charset="0"/>
              <a:buChar char="•"/>
            </a:pPr>
            <a:endParaRPr lang="fr-FR" i="1" dirty="0"/>
          </a:p>
          <a:p>
            <a:pPr marL="342900" indent="-342900">
              <a:buFont typeface="Arial" panose="020B0604020202020204" pitchFamily="34" charset="0"/>
              <a:buChar char="•"/>
            </a:pPr>
            <a:endParaRPr lang="fr-FR" i="1" dirty="0"/>
          </a:p>
          <a:p>
            <a:pPr marL="342900" indent="-342900">
              <a:buFont typeface="Arial" panose="020B0604020202020204" pitchFamily="34" charset="0"/>
              <a:buChar char="•"/>
            </a:pPr>
            <a:endParaRPr lang="fr-FR" i="1" dirty="0"/>
          </a:p>
          <a:p>
            <a:pPr marL="342900" indent="-342900">
              <a:buFont typeface="Arial" panose="020B0604020202020204" pitchFamily="34" charset="0"/>
              <a:buChar char="•"/>
            </a:pPr>
            <a:endParaRPr lang="fr-FR" i="1" dirty="0"/>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r>
              <a:rPr lang="fr-FR" dirty="0"/>
              <a:t>Cette méthode implique une sécurisation de l’envoi de la clef, et de son stockage</a:t>
            </a:r>
          </a:p>
          <a:p>
            <a:pPr marL="342900" indent="-342900">
              <a:buFont typeface="Arial" panose="020B0604020202020204" pitchFamily="34" charset="0"/>
              <a:buChar char="•"/>
            </a:pPr>
            <a:r>
              <a:rPr lang="fr-FR" dirty="0"/>
              <a:t>Plus la clef sera longue, plus le temps de brute-force de celle-ci sera conséquent</a:t>
            </a:r>
          </a:p>
          <a:p>
            <a:pPr marL="342900" indent="-342900">
              <a:buFont typeface="Arial" panose="020B0604020202020204" pitchFamily="34" charset="0"/>
              <a:buChar char="•"/>
            </a:pPr>
            <a:r>
              <a:rPr lang="fr-FR" dirty="0"/>
              <a:t>Le chiffrement symétrique nécessite autant de clef que d’interlocuteur, ce qui rend son implémentation difficile à grande échelle</a:t>
            </a:r>
          </a:p>
          <a:p>
            <a:pPr marL="342900" indent="-342900">
              <a:buFont typeface="Arial" panose="020B0604020202020204" pitchFamily="34" charset="0"/>
              <a:buChar char="•"/>
            </a:pPr>
            <a:endParaRPr lang="fr-FR" dirty="0"/>
          </a:p>
        </p:txBody>
      </p:sp>
      <p:grpSp>
        <p:nvGrpSpPr>
          <p:cNvPr id="26" name="Groupe 25">
            <a:extLst>
              <a:ext uri="{FF2B5EF4-FFF2-40B4-BE49-F238E27FC236}">
                <a16:creationId xmlns:a16="http://schemas.microsoft.com/office/drawing/2014/main" id="{A826A955-CFCF-4B76-BEF1-F6EB54901103}"/>
              </a:ext>
            </a:extLst>
          </p:cNvPr>
          <p:cNvGrpSpPr/>
          <p:nvPr/>
        </p:nvGrpSpPr>
        <p:grpSpPr>
          <a:xfrm>
            <a:off x="3174023" y="2933929"/>
            <a:ext cx="5323248" cy="1664336"/>
            <a:chOff x="828004" y="2450352"/>
            <a:chExt cx="7704436" cy="2953876"/>
          </a:xfrm>
        </p:grpSpPr>
        <p:pic>
          <p:nvPicPr>
            <p:cNvPr id="27" name="Picture 2">
              <a:extLst>
                <a:ext uri="{FF2B5EF4-FFF2-40B4-BE49-F238E27FC236}">
                  <a16:creationId xmlns:a16="http://schemas.microsoft.com/office/drawing/2014/main" id="{A01A3A3C-56AF-42A8-8FBF-0788869F4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04" y="2450352"/>
              <a:ext cx="1294631" cy="1294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3">
              <a:extLst>
                <a:ext uri="{FF2B5EF4-FFF2-40B4-BE49-F238E27FC236}">
                  <a16:creationId xmlns:a16="http://schemas.microsoft.com/office/drawing/2014/main" id="{22B45A42-10D4-43F2-82D9-D2A5BD17B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0970" y="2450352"/>
              <a:ext cx="1294631" cy="1294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219" descr="exec3">
              <a:extLst>
                <a:ext uri="{FF2B5EF4-FFF2-40B4-BE49-F238E27FC236}">
                  <a16:creationId xmlns:a16="http://schemas.microsoft.com/office/drawing/2014/main" id="{C73C1E44-98D1-49E4-8F24-7108919466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2483693" y="2649952"/>
              <a:ext cx="792163" cy="792162"/>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Connecteur droit avec flèche 29">
              <a:extLst>
                <a:ext uri="{FF2B5EF4-FFF2-40B4-BE49-F238E27FC236}">
                  <a16:creationId xmlns:a16="http://schemas.microsoft.com/office/drawing/2014/main" id="{294F68A8-832B-4022-B11A-5211B184816F}"/>
                </a:ext>
              </a:extLst>
            </p:cNvPr>
            <p:cNvCxnSpPr/>
            <p:nvPr/>
          </p:nvCxnSpPr>
          <p:spPr>
            <a:xfrm>
              <a:off x="2050627" y="3046033"/>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1" name="Picture 155" descr="user3">
              <a:extLst>
                <a:ext uri="{FF2B5EF4-FFF2-40B4-BE49-F238E27FC236}">
                  <a16:creationId xmlns:a16="http://schemas.microsoft.com/office/drawing/2014/main" id="{1240C66E-C020-4A2E-8843-52688C898A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4974" y="441133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53" descr="user1">
              <a:extLst>
                <a:ext uri="{FF2B5EF4-FFF2-40B4-BE49-F238E27FC236}">
                  <a16:creationId xmlns:a16="http://schemas.microsoft.com/office/drawing/2014/main" id="{3E624438-CA78-4812-9AFA-65E143A959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7420" y="4475584"/>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3" name="Espace réservé du contenu 2">
              <a:extLst>
                <a:ext uri="{FF2B5EF4-FFF2-40B4-BE49-F238E27FC236}">
                  <a16:creationId xmlns:a16="http://schemas.microsoft.com/office/drawing/2014/main" id="{5973CBA2-6BB2-4171-B2C2-4F473F7B394E}"/>
                </a:ext>
              </a:extLst>
            </p:cNvPr>
            <p:cNvSpPr txBox="1">
              <a:spLocks/>
            </p:cNvSpPr>
            <p:nvPr/>
          </p:nvSpPr>
          <p:spPr>
            <a:xfrm>
              <a:off x="2297027" y="5020937"/>
              <a:ext cx="1282175" cy="33734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FR" sz="1600" dirty="0">
                  <a:latin typeface="Arial" panose="020B0604020202020204" pitchFamily="34" charset="0"/>
                  <a:cs typeface="Arial" panose="020B0604020202020204" pitchFamily="34" charset="0"/>
                </a:rPr>
                <a:t>Alice</a:t>
              </a:r>
            </a:p>
          </p:txBody>
        </p:sp>
        <p:sp>
          <p:nvSpPr>
            <p:cNvPr id="34" name="Espace réservé du contenu 2">
              <a:extLst>
                <a:ext uri="{FF2B5EF4-FFF2-40B4-BE49-F238E27FC236}">
                  <a16:creationId xmlns:a16="http://schemas.microsoft.com/office/drawing/2014/main" id="{FF1060DC-BF7C-45F4-91C0-F1963D8968DA}"/>
                </a:ext>
              </a:extLst>
            </p:cNvPr>
            <p:cNvSpPr txBox="1">
              <a:spLocks/>
            </p:cNvSpPr>
            <p:nvPr/>
          </p:nvSpPr>
          <p:spPr>
            <a:xfrm>
              <a:off x="5994460" y="5035870"/>
              <a:ext cx="1081053" cy="36835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FR" sz="1600" dirty="0">
                  <a:latin typeface="Arial" panose="020B0604020202020204" pitchFamily="34" charset="0"/>
                  <a:cs typeface="Arial" panose="020B0604020202020204" pitchFamily="34" charset="0"/>
                </a:rPr>
                <a:t>Paul</a:t>
              </a:r>
            </a:p>
          </p:txBody>
        </p:sp>
        <p:pic>
          <p:nvPicPr>
            <p:cNvPr id="35" name="Picture 2">
              <a:extLst>
                <a:ext uri="{FF2B5EF4-FFF2-40B4-BE49-F238E27FC236}">
                  <a16:creationId xmlns:a16="http://schemas.microsoft.com/office/drawing/2014/main" id="{3F8BA1F2-1FC0-4435-B52B-F31870046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7809" y="2490927"/>
              <a:ext cx="1294631" cy="1294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219" descr="exec3">
              <a:extLst>
                <a:ext uri="{FF2B5EF4-FFF2-40B4-BE49-F238E27FC236}">
                  <a16:creationId xmlns:a16="http://schemas.microsoft.com/office/drawing/2014/main" id="{28B29023-07FC-4C74-BA4D-9465465999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229697" y="2690527"/>
              <a:ext cx="792163" cy="792162"/>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Connecteur droit avec flèche 36">
              <a:extLst>
                <a:ext uri="{FF2B5EF4-FFF2-40B4-BE49-F238E27FC236}">
                  <a16:creationId xmlns:a16="http://schemas.microsoft.com/office/drawing/2014/main" id="{05FFCB50-E863-4143-B95B-3DBC35FA5995}"/>
                </a:ext>
              </a:extLst>
            </p:cNvPr>
            <p:cNvCxnSpPr/>
            <p:nvPr/>
          </p:nvCxnSpPr>
          <p:spPr>
            <a:xfrm>
              <a:off x="5508104" y="3068960"/>
              <a:ext cx="5775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cteur droit avec flèche 37">
              <a:extLst>
                <a:ext uri="{FF2B5EF4-FFF2-40B4-BE49-F238E27FC236}">
                  <a16:creationId xmlns:a16="http://schemas.microsoft.com/office/drawing/2014/main" id="{F6E21987-FE2A-4E73-85C8-86BCEA9FF87E}"/>
                </a:ext>
              </a:extLst>
            </p:cNvPr>
            <p:cNvCxnSpPr/>
            <p:nvPr/>
          </p:nvCxnSpPr>
          <p:spPr>
            <a:xfrm>
              <a:off x="7021785" y="3108231"/>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Connecteur droit avec flèche 38">
              <a:extLst>
                <a:ext uri="{FF2B5EF4-FFF2-40B4-BE49-F238E27FC236}">
                  <a16:creationId xmlns:a16="http://schemas.microsoft.com/office/drawing/2014/main" id="{DD26E85F-61BB-43C9-89E0-DB6196EA972C}"/>
                </a:ext>
              </a:extLst>
            </p:cNvPr>
            <p:cNvCxnSpPr>
              <a:stCxn id="31" idx="0"/>
              <a:endCxn id="29" idx="3"/>
            </p:cNvCxnSpPr>
            <p:nvPr/>
          </p:nvCxnSpPr>
          <p:spPr>
            <a:xfrm flipV="1">
              <a:off x="2879774" y="3442115"/>
              <a:ext cx="1" cy="969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onnecteur droit avec flèche 39">
              <a:extLst>
                <a:ext uri="{FF2B5EF4-FFF2-40B4-BE49-F238E27FC236}">
                  <a16:creationId xmlns:a16="http://schemas.microsoft.com/office/drawing/2014/main" id="{B89EDB15-0028-44AC-82F6-50DE2F0DD20C}"/>
                </a:ext>
              </a:extLst>
            </p:cNvPr>
            <p:cNvCxnSpPr/>
            <p:nvPr/>
          </p:nvCxnSpPr>
          <p:spPr>
            <a:xfrm>
              <a:off x="3356574" y="3067656"/>
              <a:ext cx="5775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B4ED3207-6B24-474C-8D35-E39C9223DE4A}"/>
                </a:ext>
              </a:extLst>
            </p:cNvPr>
            <p:cNvCxnSpPr/>
            <p:nvPr/>
          </p:nvCxnSpPr>
          <p:spPr>
            <a:xfrm flipV="1">
              <a:off x="6520629" y="3442115"/>
              <a:ext cx="1" cy="969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2" name="Picture 2">
              <a:extLst>
                <a:ext uri="{FF2B5EF4-FFF2-40B4-BE49-F238E27FC236}">
                  <a16:creationId xmlns:a16="http://schemas.microsoft.com/office/drawing/2014/main" id="{60B6AF8E-A957-4052-99C6-D09D951451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5563" y="3788666"/>
              <a:ext cx="545105" cy="48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2">
              <a:extLst>
                <a:ext uri="{FF2B5EF4-FFF2-40B4-BE49-F238E27FC236}">
                  <a16:creationId xmlns:a16="http://schemas.microsoft.com/office/drawing/2014/main" id="{764ADB70-43EB-4644-BDC9-D227A07A8E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99758" y="3749037"/>
              <a:ext cx="545105" cy="48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71804787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9509C3-E535-4130-8423-4969785241D4}"/>
              </a:ext>
            </a:extLst>
          </p:cNvPr>
          <p:cNvSpPr>
            <a:spLocks noGrp="1"/>
          </p:cNvSpPr>
          <p:nvPr>
            <p:ph type="title"/>
          </p:nvPr>
        </p:nvSpPr>
        <p:spPr/>
        <p:txBody>
          <a:bodyPr/>
          <a:lstStyle/>
          <a:p>
            <a:r>
              <a:rPr lang="fr-FR" dirty="0"/>
              <a:t>Chiffrement symétrique</a:t>
            </a:r>
          </a:p>
        </p:txBody>
      </p:sp>
      <p:sp>
        <p:nvSpPr>
          <p:cNvPr id="3" name="Espace réservé du contenu 2">
            <a:extLst>
              <a:ext uri="{FF2B5EF4-FFF2-40B4-BE49-F238E27FC236}">
                <a16:creationId xmlns:a16="http://schemas.microsoft.com/office/drawing/2014/main" id="{DB97AE9D-A7F7-4C12-89D2-65773B121E88}"/>
              </a:ext>
            </a:extLst>
          </p:cNvPr>
          <p:cNvSpPr>
            <a:spLocks noGrp="1"/>
          </p:cNvSpPr>
          <p:nvPr>
            <p:ph idx="1"/>
          </p:nvPr>
        </p:nvSpPr>
        <p:spPr/>
        <p:txBody>
          <a:bodyPr/>
          <a:lstStyle/>
          <a:p>
            <a:pPr marL="342900" indent="-342900">
              <a:buFont typeface="Arial" panose="020B0604020202020204" pitchFamily="34" charset="0"/>
              <a:buChar char="•"/>
            </a:pPr>
            <a:r>
              <a:rPr lang="fr-FR" dirty="0"/>
              <a:t>Exemple de chiffrements symétrique :</a:t>
            </a:r>
          </a:p>
          <a:p>
            <a:pPr marL="617220" lvl="1" indent="-342900"/>
            <a:r>
              <a:rPr lang="fr-FR" dirty="0"/>
              <a:t>Chiffrement de César (décalage de bit)</a:t>
            </a:r>
          </a:p>
          <a:p>
            <a:pPr marL="617220" lvl="1" indent="-342900"/>
            <a:endParaRPr lang="fr-FR" dirty="0"/>
          </a:p>
          <a:p>
            <a:pPr marL="617220" lvl="1" indent="-342900"/>
            <a:endParaRPr lang="fr-FR" dirty="0"/>
          </a:p>
          <a:p>
            <a:pPr marL="617220" lvl="1" indent="-342900"/>
            <a:endParaRPr lang="fr-FR" dirty="0"/>
          </a:p>
          <a:p>
            <a:pPr marL="617220" lvl="1" indent="-342900"/>
            <a:endParaRPr lang="fr-FR" dirty="0"/>
          </a:p>
          <a:p>
            <a:pPr marL="617220" lvl="1" indent="-342900"/>
            <a:endParaRPr lang="fr-FR" dirty="0"/>
          </a:p>
          <a:p>
            <a:pPr marL="617220" lvl="1" indent="-342900"/>
            <a:endParaRPr lang="fr-FR" dirty="0"/>
          </a:p>
          <a:p>
            <a:pPr marL="617220" lvl="1" indent="-342900"/>
            <a:r>
              <a:rPr lang="fr-FR" dirty="0"/>
              <a:t>Chiffrement de Gilbert </a:t>
            </a:r>
            <a:r>
              <a:rPr lang="fr-FR" dirty="0" err="1"/>
              <a:t>Vernam</a:t>
            </a:r>
            <a:endParaRPr lang="fr-FR" dirty="0"/>
          </a:p>
          <a:p>
            <a:pPr marL="617220" lvl="1" indent="-342900"/>
            <a:endParaRPr lang="fr-FR" dirty="0"/>
          </a:p>
        </p:txBody>
      </p:sp>
      <p:sp>
        <p:nvSpPr>
          <p:cNvPr id="4" name="Espace réservé du contenu 2">
            <a:extLst>
              <a:ext uri="{FF2B5EF4-FFF2-40B4-BE49-F238E27FC236}">
                <a16:creationId xmlns:a16="http://schemas.microsoft.com/office/drawing/2014/main" id="{60A1DF7C-A22D-405E-8EEE-9AF89E38ED4C}"/>
              </a:ext>
            </a:extLst>
          </p:cNvPr>
          <p:cNvSpPr txBox="1">
            <a:spLocks/>
          </p:cNvSpPr>
          <p:nvPr/>
        </p:nvSpPr>
        <p:spPr>
          <a:xfrm>
            <a:off x="5652532" y="2697569"/>
            <a:ext cx="3960440" cy="12448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a:latin typeface="Arial" panose="020B0604020202020204" pitchFamily="34" charset="0"/>
                <a:cs typeface="Arial" panose="020B0604020202020204" pitchFamily="34" charset="0"/>
              </a:rPr>
              <a:t>Exemple : clé = 3</a:t>
            </a:r>
            <a:endParaRPr lang="fr-FR" sz="1200" dirty="0">
              <a:latin typeface="Arial" panose="020B0604020202020204" pitchFamily="34" charset="0"/>
              <a:cs typeface="Arial" panose="020B0604020202020204" pitchFamily="34" charset="0"/>
            </a:endParaRPr>
          </a:p>
          <a:p>
            <a:pPr marL="0" indent="0">
              <a:buNone/>
            </a:pPr>
            <a:r>
              <a:rPr lang="fr-FR" sz="1600" dirty="0">
                <a:latin typeface="Arial" panose="020B0604020202020204" pitchFamily="34" charset="0"/>
                <a:cs typeface="Arial" panose="020B0604020202020204" pitchFamily="34" charset="0"/>
              </a:rPr>
              <a:t>A  B  C  D  E  F  G  H  U  J  I  K   …</a:t>
            </a:r>
          </a:p>
          <a:p>
            <a:pPr marL="0" indent="0">
              <a:buNone/>
            </a:pPr>
            <a:endParaRPr lang="fr-FR" sz="1600" dirty="0">
              <a:latin typeface="Arial" panose="020B0604020202020204" pitchFamily="34" charset="0"/>
              <a:cs typeface="Arial" panose="020B0604020202020204" pitchFamily="34" charset="0"/>
            </a:endParaRPr>
          </a:p>
          <a:p>
            <a:pPr marL="0" indent="0">
              <a:buNone/>
            </a:pPr>
            <a:r>
              <a:rPr lang="fr-FR" sz="1600" dirty="0">
                <a:latin typeface="Arial" panose="020B0604020202020204" pitchFamily="34" charset="0"/>
                <a:cs typeface="Arial" panose="020B0604020202020204" pitchFamily="34" charset="0"/>
              </a:rPr>
              <a:t>A  B  C  D  E  F  G  H  U  J  I  K   …</a:t>
            </a:r>
          </a:p>
        </p:txBody>
      </p:sp>
      <p:cxnSp>
        <p:nvCxnSpPr>
          <p:cNvPr id="5" name="Connecteur droit avec flèche 4">
            <a:extLst>
              <a:ext uri="{FF2B5EF4-FFF2-40B4-BE49-F238E27FC236}">
                <a16:creationId xmlns:a16="http://schemas.microsoft.com/office/drawing/2014/main" id="{80A54BF9-6FC3-4AA0-AAF6-4B8368F8D572}"/>
              </a:ext>
            </a:extLst>
          </p:cNvPr>
          <p:cNvCxnSpPr/>
          <p:nvPr/>
        </p:nvCxnSpPr>
        <p:spPr>
          <a:xfrm>
            <a:off x="5800929" y="3273633"/>
            <a:ext cx="756084" cy="36004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0CD97C1C-1A27-4363-92D6-3C2FBE91DCEA}"/>
              </a:ext>
            </a:extLst>
          </p:cNvPr>
          <p:cNvCxnSpPr/>
          <p:nvPr/>
        </p:nvCxnSpPr>
        <p:spPr>
          <a:xfrm>
            <a:off x="6016953" y="3273633"/>
            <a:ext cx="756084" cy="36004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2070C75D-9E4F-4F40-A1FA-53C64671C073}"/>
              </a:ext>
            </a:extLst>
          </p:cNvPr>
          <p:cNvCxnSpPr/>
          <p:nvPr/>
        </p:nvCxnSpPr>
        <p:spPr>
          <a:xfrm>
            <a:off x="6232977" y="3273633"/>
            <a:ext cx="767705" cy="36004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AE7493C4-DCAC-49DD-95C2-E8BB5FE54D18}"/>
              </a:ext>
            </a:extLst>
          </p:cNvPr>
          <p:cNvCxnSpPr/>
          <p:nvPr/>
        </p:nvCxnSpPr>
        <p:spPr>
          <a:xfrm>
            <a:off x="6449001" y="3273633"/>
            <a:ext cx="767705" cy="36004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Espace réservé du contenu 2">
            <a:extLst>
              <a:ext uri="{FF2B5EF4-FFF2-40B4-BE49-F238E27FC236}">
                <a16:creationId xmlns:a16="http://schemas.microsoft.com/office/drawing/2014/main" id="{38D57BA7-65AB-47AC-AF1C-4EC6D5C52767}"/>
              </a:ext>
            </a:extLst>
          </p:cNvPr>
          <p:cNvSpPr txBox="1">
            <a:spLocks/>
          </p:cNvSpPr>
          <p:nvPr/>
        </p:nvSpPr>
        <p:spPr>
          <a:xfrm>
            <a:off x="5704538" y="4209737"/>
            <a:ext cx="3960440" cy="100811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a:latin typeface="Arial" panose="020B0604020202020204" pitchFamily="34" charset="0"/>
                <a:cs typeface="Arial" panose="020B0604020202020204" pitchFamily="34" charset="0"/>
              </a:rPr>
              <a:t>Exercice :</a:t>
            </a:r>
          </a:p>
          <a:p>
            <a:pPr marL="266700" indent="0">
              <a:buNone/>
            </a:pPr>
            <a:r>
              <a:rPr lang="fr-FR" sz="1600" dirty="0">
                <a:latin typeface="Arial" panose="020B0604020202020204" pitchFamily="34" charset="0"/>
                <a:cs typeface="Arial" panose="020B0604020202020204" pitchFamily="34" charset="0"/>
              </a:rPr>
              <a:t>Donnée chiffrée : FBEHUHGX</a:t>
            </a:r>
          </a:p>
          <a:p>
            <a:pPr marL="266700" indent="0">
              <a:buNone/>
            </a:pPr>
            <a:r>
              <a:rPr lang="fr-FR" sz="1600" dirty="0">
                <a:latin typeface="Arial" panose="020B0604020202020204" pitchFamily="34" charset="0"/>
                <a:cs typeface="Arial" panose="020B0604020202020204" pitchFamily="34" charset="0"/>
              </a:rPr>
              <a:t>Quelle est la donnée en clair ?</a:t>
            </a:r>
          </a:p>
        </p:txBody>
      </p:sp>
    </p:spTree>
    <p:extLst>
      <p:ext uri="{BB962C8B-B14F-4D97-AF65-F5344CB8AC3E}">
        <p14:creationId xmlns:p14="http://schemas.microsoft.com/office/powerpoint/2010/main" val="11492619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9FD3EF-0D0C-4B2D-8FA8-8CD6F1905325}"/>
              </a:ext>
            </a:extLst>
          </p:cNvPr>
          <p:cNvSpPr>
            <a:spLocks noGrp="1"/>
          </p:cNvSpPr>
          <p:nvPr>
            <p:ph type="title"/>
          </p:nvPr>
        </p:nvSpPr>
        <p:spPr/>
        <p:txBody>
          <a:bodyPr/>
          <a:lstStyle/>
          <a:p>
            <a:r>
              <a:rPr lang="fr-FR" dirty="0"/>
              <a:t>Chiffrement asymétrique</a:t>
            </a:r>
          </a:p>
        </p:txBody>
      </p:sp>
      <p:sp>
        <p:nvSpPr>
          <p:cNvPr id="3" name="Espace réservé du contenu 2">
            <a:extLst>
              <a:ext uri="{FF2B5EF4-FFF2-40B4-BE49-F238E27FC236}">
                <a16:creationId xmlns:a16="http://schemas.microsoft.com/office/drawing/2014/main" id="{157F45EC-E8CB-4C7E-91FE-5E873764063C}"/>
              </a:ext>
            </a:extLst>
          </p:cNvPr>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fr-FR" dirty="0"/>
              <a:t>Le chiffrement asymétrique repose sur un chiffrement basé sur une clef publique (servant pour le chiffrement) et une clef privée (servant pour le déchiffrement)</a:t>
            </a:r>
          </a:p>
          <a:p>
            <a:pPr marL="342900" indent="-342900">
              <a:buFont typeface="Arial" panose="020B0604020202020204" pitchFamily="34" charset="0"/>
              <a:buChar char="•"/>
            </a:pPr>
            <a:r>
              <a:rPr lang="fr-FR" dirty="0"/>
              <a:t>Cette méthode est considérée comme lourde et peut être utilisée sur un petit volume de données à échanger</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r>
              <a:rPr lang="fr-FR" dirty="0"/>
              <a:t>Une méthode hybride existe également : l’établissement de la communication et de l’échange de la clef symétrique se réalise en chiffrement asymétrique. Puis la communication bascule en chiffrement symétrique.</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r>
              <a:rPr lang="fr-FR" dirty="0"/>
              <a:t>Afin de sécuriser et garantir les échanges asymétriques, il est possible d’intégrer la notion d’IGC (Infrastructure de Gestion des Clefs, ou PKI), ce qui réduit les risques d’attaque par MITM</a:t>
            </a:r>
          </a:p>
        </p:txBody>
      </p:sp>
    </p:spTree>
    <p:extLst>
      <p:ext uri="{BB962C8B-B14F-4D97-AF65-F5344CB8AC3E}">
        <p14:creationId xmlns:p14="http://schemas.microsoft.com/office/powerpoint/2010/main" val="6127601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C3AAE1-0CEC-4F85-B078-3A673F50A981}"/>
              </a:ext>
            </a:extLst>
          </p:cNvPr>
          <p:cNvSpPr>
            <a:spLocks noGrp="1"/>
          </p:cNvSpPr>
          <p:nvPr>
            <p:ph type="title"/>
          </p:nvPr>
        </p:nvSpPr>
        <p:spPr/>
        <p:txBody>
          <a:bodyPr/>
          <a:lstStyle/>
          <a:p>
            <a:r>
              <a:rPr lang="fr-FR" dirty="0"/>
              <a:t>Signature électronique	</a:t>
            </a:r>
          </a:p>
        </p:txBody>
      </p:sp>
      <p:sp>
        <p:nvSpPr>
          <p:cNvPr id="3" name="Espace réservé du contenu 2">
            <a:extLst>
              <a:ext uri="{FF2B5EF4-FFF2-40B4-BE49-F238E27FC236}">
                <a16:creationId xmlns:a16="http://schemas.microsoft.com/office/drawing/2014/main" id="{3B865752-1CE8-4915-A4C6-DD5E54F5BF87}"/>
              </a:ext>
            </a:extLst>
          </p:cNvPr>
          <p:cNvSpPr>
            <a:spLocks noGrp="1"/>
          </p:cNvSpPr>
          <p:nvPr>
            <p:ph idx="1"/>
          </p:nvPr>
        </p:nvSpPr>
        <p:spPr/>
        <p:txBody>
          <a:bodyPr/>
          <a:lstStyle/>
          <a:p>
            <a:pPr marL="0" indent="0" algn="just">
              <a:buNone/>
            </a:pPr>
            <a:r>
              <a:rPr lang="fr-FR" sz="2000" dirty="0"/>
              <a:t>Rappel de l’objectif : </a:t>
            </a:r>
            <a:r>
              <a:rPr lang="fr-FR" sz="2000" b="1" dirty="0">
                <a:solidFill>
                  <a:srgbClr val="943634"/>
                </a:solidFill>
              </a:rPr>
              <a:t>s’assurer de la non-modification d’une donnée</a:t>
            </a:r>
            <a:r>
              <a:rPr lang="fr-FR" sz="2000" dirty="0"/>
              <a:t>, et </a:t>
            </a:r>
            <a:r>
              <a:rPr lang="fr-FR" sz="2000" b="1" dirty="0">
                <a:solidFill>
                  <a:srgbClr val="943634"/>
                </a:solidFill>
              </a:rPr>
              <a:t>s’assurer de l’identité de son auteur</a:t>
            </a:r>
            <a:r>
              <a:rPr lang="fr-FR" sz="2000" dirty="0"/>
              <a:t>. Si la signature n’est pas valide, cela indique que l’auteur « n’est pas le bon » ou que le donnée reçue n’est pas celle que son auteur avait signé.</a:t>
            </a:r>
          </a:p>
          <a:p>
            <a:pPr marL="0" indent="0" algn="just">
              <a:buNone/>
            </a:pPr>
            <a:endParaRPr lang="fr-FR" sz="1800" dirty="0"/>
          </a:p>
          <a:p>
            <a:pPr marL="0" indent="0" algn="just">
              <a:buNone/>
            </a:pPr>
            <a:r>
              <a:rPr lang="fr-FR" sz="1800" dirty="0"/>
              <a:t>Notes :</a:t>
            </a:r>
          </a:p>
          <a:p>
            <a:pPr algn="just"/>
            <a:r>
              <a:rPr lang="fr-FR" sz="1800" b="1" dirty="0">
                <a:solidFill>
                  <a:srgbClr val="943634"/>
                </a:solidFill>
              </a:rPr>
              <a:t>La signature électronique n’assure pas la confidentialité des données</a:t>
            </a:r>
            <a:r>
              <a:rPr lang="fr-FR" sz="1800" dirty="0"/>
              <a:t>, mais leur intégrité et la notion de preuve ;</a:t>
            </a:r>
          </a:p>
          <a:p>
            <a:pPr algn="just"/>
            <a:r>
              <a:rPr lang="fr-FR" sz="1800" b="1" dirty="0">
                <a:solidFill>
                  <a:srgbClr val="943634"/>
                </a:solidFill>
              </a:rPr>
              <a:t>Lorsque l’on chiffre un message, il est fortement recommandé de le signer également </a:t>
            </a:r>
            <a:r>
              <a:rPr lang="fr-FR" sz="1800" dirty="0"/>
              <a:t>afin d’assurer l’intégrité du message.</a:t>
            </a:r>
          </a:p>
          <a:p>
            <a:endParaRPr lang="fr-FR" dirty="0"/>
          </a:p>
        </p:txBody>
      </p:sp>
    </p:spTree>
    <p:extLst>
      <p:ext uri="{BB962C8B-B14F-4D97-AF65-F5344CB8AC3E}">
        <p14:creationId xmlns:p14="http://schemas.microsoft.com/office/powerpoint/2010/main" val="321954169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3639E4-6CFC-4F6E-8FA8-96843E16CB51}"/>
              </a:ext>
            </a:extLst>
          </p:cNvPr>
          <p:cNvSpPr>
            <a:spLocks noGrp="1"/>
          </p:cNvSpPr>
          <p:nvPr>
            <p:ph type="title"/>
          </p:nvPr>
        </p:nvSpPr>
        <p:spPr/>
        <p:txBody>
          <a:bodyPr/>
          <a:lstStyle/>
          <a:p>
            <a:r>
              <a:rPr lang="fr-FR" dirty="0"/>
              <a:t>Certificats électroniques</a:t>
            </a:r>
          </a:p>
        </p:txBody>
      </p:sp>
      <p:sp>
        <p:nvSpPr>
          <p:cNvPr id="3" name="Espace réservé du contenu 2">
            <a:extLst>
              <a:ext uri="{FF2B5EF4-FFF2-40B4-BE49-F238E27FC236}">
                <a16:creationId xmlns:a16="http://schemas.microsoft.com/office/drawing/2014/main" id="{5C0401CC-0014-4808-B8BC-F70FCD64DBBC}"/>
              </a:ext>
            </a:extLst>
          </p:cNvPr>
          <p:cNvSpPr>
            <a:spLocks noGrp="1"/>
          </p:cNvSpPr>
          <p:nvPr>
            <p:ph idx="1"/>
          </p:nvPr>
        </p:nvSpPr>
        <p:spPr/>
        <p:txBody>
          <a:bodyPr>
            <a:normAutofit fontScale="92500" lnSpcReduction="20000"/>
          </a:bodyPr>
          <a:lstStyle/>
          <a:p>
            <a:pPr marL="342900" indent="-342900" algn="just">
              <a:buFont typeface="Arial" panose="020B0604020202020204" pitchFamily="34" charset="0"/>
              <a:buChar char="•"/>
            </a:pPr>
            <a:r>
              <a:rPr lang="fr-FR" sz="2000" dirty="0"/>
              <a:t>Un certificat est un </a:t>
            </a:r>
            <a:r>
              <a:rPr lang="fr-FR" sz="2000" b="1" dirty="0">
                <a:solidFill>
                  <a:srgbClr val="922B3C"/>
                </a:solidFill>
              </a:rPr>
              <a:t>fichier électronique</a:t>
            </a:r>
            <a:r>
              <a:rPr lang="fr-FR" sz="2000" dirty="0">
                <a:solidFill>
                  <a:srgbClr val="922B3C"/>
                </a:solidFill>
              </a:rPr>
              <a:t> </a:t>
            </a:r>
            <a:r>
              <a:rPr lang="fr-FR" sz="2000" dirty="0"/>
              <a:t>qui comprend notamment :</a:t>
            </a:r>
          </a:p>
          <a:p>
            <a:pPr marL="560070" lvl="1" indent="-285750" algn="just"/>
            <a:r>
              <a:rPr lang="fr-FR" sz="1600" dirty="0"/>
              <a:t>La </a:t>
            </a:r>
            <a:r>
              <a:rPr lang="fr-FR" sz="1600" b="1" dirty="0">
                <a:solidFill>
                  <a:srgbClr val="922B3C"/>
                </a:solidFill>
              </a:rPr>
              <a:t>clé publique </a:t>
            </a:r>
            <a:r>
              <a:rPr lang="fr-FR" sz="1600" dirty="0"/>
              <a:t>d’un individu (ou d’une entité ou d’un nom de domaine) ;</a:t>
            </a:r>
          </a:p>
          <a:p>
            <a:pPr marL="560070" lvl="1" indent="-285750" algn="just"/>
            <a:r>
              <a:rPr lang="fr-FR" sz="1800" dirty="0"/>
              <a:t>Les détails de cet individu (ou de cette entité) : nom, prénom, nom de domaine, etc. ;</a:t>
            </a:r>
          </a:p>
          <a:p>
            <a:pPr marL="560070" lvl="1" indent="-285750" algn="just"/>
            <a:r>
              <a:rPr lang="fr-FR" sz="1800" dirty="0"/>
              <a:t>La </a:t>
            </a:r>
            <a:r>
              <a:rPr lang="fr-FR" sz="1800" b="1" dirty="0">
                <a:solidFill>
                  <a:srgbClr val="922B3C"/>
                </a:solidFill>
              </a:rPr>
              <a:t>signature par un tiers de confiance</a:t>
            </a:r>
            <a:r>
              <a:rPr lang="fr-FR" sz="1800" dirty="0"/>
              <a:t>, chargé de garantir que le propriétaire de la clé publique a été vérifié et – par conséquent – l’authenticité de la clé publique vis-à-vis de son propriétaire. La signature porte sur l’identité du détenteur et la clé publique afin d’assurer l’intégrité de l’ensemble ;</a:t>
            </a:r>
          </a:p>
          <a:p>
            <a:pPr marL="560070" lvl="1" indent="-285750" algn="just"/>
            <a:r>
              <a:rPr lang="fr-FR" sz="1800" dirty="0"/>
              <a:t>D’autres informations telles que l’usage de la clé, les dates de validité, des informations concernant la révocation, etc.</a:t>
            </a:r>
          </a:p>
          <a:p>
            <a:pPr marL="0" indent="0" algn="just">
              <a:buNone/>
            </a:pPr>
            <a:endParaRPr lang="fr-FR" sz="800" dirty="0"/>
          </a:p>
          <a:p>
            <a:pPr marL="342900" indent="-342900" algn="just">
              <a:buFont typeface="Arial" panose="020B0604020202020204" pitchFamily="34" charset="0"/>
              <a:buChar char="•"/>
            </a:pPr>
            <a:r>
              <a:rPr lang="fr-FR" sz="2000" dirty="0"/>
              <a:t>Le tiers de confiance, une autorité de certification, en charge de :</a:t>
            </a:r>
            <a:endParaRPr lang="fr-FR" sz="1600" dirty="0"/>
          </a:p>
          <a:p>
            <a:pPr marL="617220" lvl="1" indent="-342900" algn="just"/>
            <a:r>
              <a:rPr lang="fr-FR" sz="1600" b="1" dirty="0">
                <a:solidFill>
                  <a:srgbClr val="922B3C"/>
                </a:solidFill>
              </a:rPr>
              <a:t>Vérifier l’identité </a:t>
            </a:r>
            <a:r>
              <a:rPr lang="fr-FR" sz="1600" dirty="0"/>
              <a:t>de la personne demandant à créer le certificat ;</a:t>
            </a:r>
          </a:p>
          <a:p>
            <a:pPr marL="617220" lvl="1" indent="-342900" algn="just"/>
            <a:r>
              <a:rPr lang="fr-FR" sz="1800" b="1" dirty="0">
                <a:solidFill>
                  <a:srgbClr val="922B3C"/>
                </a:solidFill>
              </a:rPr>
              <a:t>Créer le certificat</a:t>
            </a:r>
            <a:r>
              <a:rPr lang="fr-FR" sz="1800" dirty="0">
                <a:solidFill>
                  <a:srgbClr val="922B3C"/>
                </a:solidFill>
              </a:rPr>
              <a:t> </a:t>
            </a:r>
            <a:r>
              <a:rPr lang="fr-FR" sz="1800" dirty="0"/>
              <a:t>après vérification, </a:t>
            </a:r>
            <a:r>
              <a:rPr lang="fr-FR" sz="1800" b="1" dirty="0">
                <a:solidFill>
                  <a:srgbClr val="922B3C"/>
                </a:solidFill>
              </a:rPr>
              <a:t>puis le signer </a:t>
            </a:r>
            <a:r>
              <a:rPr lang="fr-FR" sz="1800" dirty="0"/>
              <a:t>(avec la clé privée de l’autorité de certification) ;</a:t>
            </a:r>
          </a:p>
          <a:p>
            <a:pPr marL="617220" lvl="1" indent="-342900" algn="just"/>
            <a:r>
              <a:rPr lang="fr-FR" sz="1800" b="1" dirty="0">
                <a:solidFill>
                  <a:srgbClr val="922B3C"/>
                </a:solidFill>
              </a:rPr>
              <a:t>Tenir à jour une liste des certificats qui ont été révoqués </a:t>
            </a:r>
            <a:r>
              <a:rPr lang="fr-FR" sz="1800" dirty="0"/>
              <a:t>(par exemple si la clé a été compromise).</a:t>
            </a:r>
          </a:p>
        </p:txBody>
      </p:sp>
    </p:spTree>
    <p:extLst>
      <p:ext uri="{BB962C8B-B14F-4D97-AF65-F5344CB8AC3E}">
        <p14:creationId xmlns:p14="http://schemas.microsoft.com/office/powerpoint/2010/main" val="1595004801"/>
      </p:ext>
    </p:extLst>
  </p:cSld>
  <p:clrMapOvr>
    <a:masterClrMapping/>
  </p:clrMapOvr>
</p:sld>
</file>

<file path=ppt/theme/theme1.xml><?xml version="1.0" encoding="utf-8"?>
<a:theme xmlns:a="http://schemas.openxmlformats.org/drawingml/2006/main" name="AdornVTI">
  <a:themeElements>
    <a:clrScheme name="AnalogousFromLightSeedRightStep">
      <a:dk1>
        <a:srgbClr val="000000"/>
      </a:dk1>
      <a:lt1>
        <a:srgbClr val="FFFFFF"/>
      </a:lt1>
      <a:dk2>
        <a:srgbClr val="412624"/>
      </a:dk2>
      <a:lt2>
        <a:srgbClr val="E6E8E2"/>
      </a:lt2>
      <a:accent1>
        <a:srgbClr val="A996C6"/>
      </a:accent1>
      <a:accent2>
        <a:srgbClr val="AF7FBA"/>
      </a:accent2>
      <a:accent3>
        <a:srgbClr val="C593B9"/>
      </a:accent3>
      <a:accent4>
        <a:srgbClr val="BA7F94"/>
      </a:accent4>
      <a:accent5>
        <a:srgbClr val="C69996"/>
      </a:accent5>
      <a:accent6>
        <a:srgbClr val="BA9B7F"/>
      </a:accent6>
      <a:hlink>
        <a:srgbClr val="758A53"/>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AED321BC4B0140865EDDB9CDCC9066" ma:contentTypeVersion="13" ma:contentTypeDescription="Crée un document." ma:contentTypeScope="" ma:versionID="c185e779f7fbb17ba57a53bfa7a3045a">
  <xsd:schema xmlns:xsd="http://www.w3.org/2001/XMLSchema" xmlns:xs="http://www.w3.org/2001/XMLSchema" xmlns:p="http://schemas.microsoft.com/office/2006/metadata/properties" xmlns:ns2="3b41250a-1fb7-4a45-9c7a-4575c044eaaa" xmlns:ns3="302a2bde-8d36-48c8-84a1-338643762288" targetNamespace="http://schemas.microsoft.com/office/2006/metadata/properties" ma:root="true" ma:fieldsID="16f0a9eb1ef1545d0e4a589eef960463" ns2:_="" ns3:_="">
    <xsd:import namespace="3b41250a-1fb7-4a45-9c7a-4575c044eaaa"/>
    <xsd:import namespace="302a2bde-8d36-48c8-84a1-33864376228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41250a-1fb7-4a45-9c7a-4575c044ea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Balises d’images" ma:readOnly="false" ma:fieldId="{5cf76f15-5ced-4ddc-b409-7134ff3c332f}" ma:taxonomyMulti="true" ma:sspId="f6821bcb-8789-430a-af86-c5b05da5428a"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02a2bde-8d36-48c8-84a1-338643762288"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TaxCatchAll" ma:index="16" nillable="true" ma:displayName="Taxonomy Catch All Column" ma:hidden="true" ma:list="{a515cbd2-b175-4855-931e-47bb0db0a8fe}" ma:internalName="TaxCatchAll" ma:showField="CatchAllData" ma:web="302a2bde-8d36-48c8-84a1-33864376228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b41250a-1fb7-4a45-9c7a-4575c044eaaa">
      <Terms xmlns="http://schemas.microsoft.com/office/infopath/2007/PartnerControls"/>
    </lcf76f155ced4ddcb4097134ff3c332f>
    <TaxCatchAll xmlns="302a2bde-8d36-48c8-84a1-338643762288" xsi:nil="true"/>
  </documentManagement>
</p:properties>
</file>

<file path=customXml/itemProps1.xml><?xml version="1.0" encoding="utf-8"?>
<ds:datastoreItem xmlns:ds="http://schemas.openxmlformats.org/officeDocument/2006/customXml" ds:itemID="{863104BC-CB2F-47FF-9A05-AB8E5E4FC7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41250a-1fb7-4a45-9c7a-4575c044eaaa"/>
    <ds:schemaRef ds:uri="302a2bde-8d36-48c8-84a1-3386437622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110846-339A-4353-A875-6517188E90D5}">
  <ds:schemaRefs>
    <ds:schemaRef ds:uri="http://schemas.microsoft.com/sharepoint/v3/contenttype/forms"/>
  </ds:schemaRefs>
</ds:datastoreItem>
</file>

<file path=customXml/itemProps3.xml><?xml version="1.0" encoding="utf-8"?>
<ds:datastoreItem xmlns:ds="http://schemas.openxmlformats.org/officeDocument/2006/customXml" ds:itemID="{BDF572A4-AE98-4667-9782-C0AC083EA375}">
  <ds:schemaRefs>
    <ds:schemaRef ds:uri="http://schemas.microsoft.com/office/2006/metadata/properties"/>
    <ds:schemaRef ds:uri="http://schemas.microsoft.com/office/infopath/2007/PartnerControls"/>
    <ds:schemaRef ds:uri="3b41250a-1fb7-4a45-9c7a-4575c044eaaa"/>
    <ds:schemaRef ds:uri="302a2bde-8d36-48c8-84a1-338643762288"/>
  </ds:schemaRefs>
</ds:datastoreItem>
</file>

<file path=docProps/app.xml><?xml version="1.0" encoding="utf-8"?>
<Properties xmlns="http://schemas.openxmlformats.org/officeDocument/2006/extended-properties" xmlns:vt="http://schemas.openxmlformats.org/officeDocument/2006/docPropsVTypes">
  <TotalTime>5668</TotalTime>
  <Words>15254</Words>
  <Application>Microsoft Office PowerPoint</Application>
  <PresentationFormat>Grand écran</PresentationFormat>
  <Paragraphs>1409</Paragraphs>
  <Slides>182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182</vt:i4>
      </vt:variant>
    </vt:vector>
  </HeadingPairs>
  <TitlesOfParts>
    <vt:vector size="188" baseType="lpstr">
      <vt:lpstr>Arial</vt:lpstr>
      <vt:lpstr>Bembo</vt:lpstr>
      <vt:lpstr>Calibri</vt:lpstr>
      <vt:lpstr>Courier New</vt:lpstr>
      <vt:lpstr>Wingdings</vt:lpstr>
      <vt:lpstr>AdornVTI</vt:lpstr>
      <vt:lpstr>Sécurité des Systèmes d’informations</vt:lpstr>
      <vt:lpstr>JOUR 1 – Revue des fondamentaux</vt:lpstr>
      <vt:lpstr>Rapide rappel des menaces</vt:lpstr>
      <vt:lpstr>Rappel : Qu’est-ce qu’un système d’information ?</vt:lpstr>
      <vt:lpstr>La transformation du SI implique une transformation des menaces</vt:lpstr>
      <vt:lpstr>La transformation du SI implique une transformation des menaces</vt:lpstr>
      <vt:lpstr>La transformation du SI implique une transformation des menaces</vt:lpstr>
      <vt:lpstr>L’impact du monde sur Internet</vt:lpstr>
      <vt:lpstr>L’impact d’Internet sur le monde</vt:lpstr>
      <vt:lpstr>Qu'elles législations?</vt:lpstr>
      <vt:lpstr>La CNIL : la Commission Nationale Informatique &amp; Libertés</vt:lpstr>
      <vt:lpstr>Culture générale : les principales lois</vt:lpstr>
      <vt:lpstr>Culture générale : les principales lois</vt:lpstr>
      <vt:lpstr>Culture générale : les principales lois</vt:lpstr>
      <vt:lpstr>Culture générale : les principales lois</vt:lpstr>
      <vt:lpstr>Culture générale : les principales lois</vt:lpstr>
      <vt:lpstr>Culture générale : les principaux organismes</vt:lpstr>
      <vt:lpstr>Culture générale : les principaux organismes</vt:lpstr>
      <vt:lpstr>Culture générale : les principaux organismes</vt:lpstr>
      <vt:lpstr>Culture générale : les principaux organismes</vt:lpstr>
      <vt:lpstr>Culture générale : les principaux organismes</vt:lpstr>
      <vt:lpstr>Culture générale : les principaux organismes</vt:lpstr>
      <vt:lpstr>Culture générale : les principaux organismes</vt:lpstr>
      <vt:lpstr>Culture générale : les principaux organismes</vt:lpstr>
      <vt:lpstr>Culture générale : les principaux organismes</vt:lpstr>
      <vt:lpstr>Définition d’une attaque informatique</vt:lpstr>
      <vt:lpstr>Qu’est-ce que attaque informatique ?</vt:lpstr>
      <vt:lpstr>Quels sont les risques d’une attaque informatique ?</vt:lpstr>
      <vt:lpstr>Quels sont les profils des attaquants ?</vt:lpstr>
      <vt:lpstr>Attaque de masse contre attaque isolée</vt:lpstr>
      <vt:lpstr>Attaque de masse contre attaque isolée</vt:lpstr>
      <vt:lpstr>Attaque de masse contre attaque isolée</vt:lpstr>
      <vt:lpstr>Cinématique d’une attaque avancée</vt:lpstr>
      <vt:lpstr>Cinématique d’une attaque avancée</vt:lpstr>
      <vt:lpstr>Cinématique d’une attaque avancée</vt:lpstr>
      <vt:lpstr>Attaque de masse contre attaque isolée</vt:lpstr>
      <vt:lpstr>Les différentes menaces</vt:lpstr>
      <vt:lpstr>Les différentes menaces</vt:lpstr>
      <vt:lpstr>Les différentes menaces</vt:lpstr>
      <vt:lpstr>Les différentes menaces</vt:lpstr>
      <vt:lpstr>Les différentes menaces</vt:lpstr>
      <vt:lpstr>Les différentes menaces</vt:lpstr>
      <vt:lpstr>Les différentes menaces</vt:lpstr>
      <vt:lpstr>Comment réagit suite à une attaque ?</vt:lpstr>
      <vt:lpstr>Les secteurs d’activités des OIV</vt:lpstr>
      <vt:lpstr>Comment se prémunir d’une attaque ?</vt:lpstr>
      <vt:lpstr>Comment se prémunir d’une attaque ?</vt:lpstr>
      <vt:lpstr>Quels sont les symptômes lors de la présence d’un code malveillant ?</vt:lpstr>
      <vt:lpstr>Quels sont les symptômes lors de la présence d’un code malveillant ?</vt:lpstr>
      <vt:lpstr>Les méthodes de PROTECTION</vt:lpstr>
      <vt:lpstr>Les 12 règles d’or de l’ANSSI</vt:lpstr>
      <vt:lpstr>Les 12 règles d’or de l’ANSSI</vt:lpstr>
      <vt:lpstr>Les 12 règles d’or de l’ANSSI</vt:lpstr>
      <vt:lpstr>Les 12 règles d’or de l’ANSSI</vt:lpstr>
      <vt:lpstr>Les 12 règles d’or de l’ANSSI</vt:lpstr>
      <vt:lpstr>Les 12 règles d’or de l’ANSSI</vt:lpstr>
      <vt:lpstr>Les 12 règles d’or de l’ANSSI</vt:lpstr>
      <vt:lpstr>Les 12 règles d’or de l’ANSSI</vt:lpstr>
      <vt:lpstr>Les 12 règles d’or de l’ANSSI</vt:lpstr>
      <vt:lpstr>Les 12 règles d’or de l’ANSSI</vt:lpstr>
      <vt:lpstr>Les 12 règles d’or de l’ANSSI</vt:lpstr>
      <vt:lpstr>Les 12 règles d’or de l’ANSSI</vt:lpstr>
      <vt:lpstr>Les 12 règles d’or de l’ANSSI</vt:lpstr>
      <vt:lpstr>Les 12 règles d’or de l’ANSSI</vt:lpstr>
      <vt:lpstr>Les 12 règles d’or de l’ANSSI</vt:lpstr>
      <vt:lpstr>Les 12 règles d’or de l’ANSSI</vt:lpstr>
      <vt:lpstr>Les 12 règles d’or de l’ANSSI</vt:lpstr>
      <vt:lpstr>Les 12 règles d’or de l’ANSSI</vt:lpstr>
      <vt:lpstr>Le contrat de maintenance – assurer la pérennité de votre système d’information</vt:lpstr>
      <vt:lpstr>Les contrats d’assurance</vt:lpstr>
      <vt:lpstr>Réaliser une activité de surveillance et de supervision</vt:lpstr>
      <vt:lpstr>Rappel des différentes catégorie d’incidents</vt:lpstr>
      <vt:lpstr>Incidents de sécurité : gestion des incidents de sécurité</vt:lpstr>
      <vt:lpstr>Plan de secours</vt:lpstr>
      <vt:lpstr>Audit : informations générales</vt:lpstr>
      <vt:lpstr>Audit : types d’audit</vt:lpstr>
      <vt:lpstr>Sécurité de l’authentification</vt:lpstr>
      <vt:lpstr>Principe de l’authentification</vt:lpstr>
      <vt:lpstr>Principe de l’authentification</vt:lpstr>
      <vt:lpstr>Principe de l’authentification</vt:lpstr>
      <vt:lpstr>Principe de l’authentification</vt:lpstr>
      <vt:lpstr>Principe de l’authentification</vt:lpstr>
      <vt:lpstr>Principe de l’authentification</vt:lpstr>
      <vt:lpstr>Principe de l’authentification</vt:lpstr>
      <vt:lpstr>Sécurité sur les mots de passe</vt:lpstr>
      <vt:lpstr>Attaques directes vs attaque indirectes</vt:lpstr>
      <vt:lpstr>Attaques directes vs attaque indirectes</vt:lpstr>
      <vt:lpstr>Attaques directes vs attaque indirectes</vt:lpstr>
      <vt:lpstr>Attaques directes vs attaque indirectes</vt:lpstr>
      <vt:lpstr>Simplifier les authentifications</vt:lpstr>
      <vt:lpstr>Simplifier les authentifications</vt:lpstr>
      <vt:lpstr>Les chiffrements</vt:lpstr>
      <vt:lpstr>Le chiffrement</vt:lpstr>
      <vt:lpstr>Chiffrement symétrique</vt:lpstr>
      <vt:lpstr>Chiffrement symétrique</vt:lpstr>
      <vt:lpstr>Chiffrement symétrique</vt:lpstr>
      <vt:lpstr>Chiffrement asymétrique</vt:lpstr>
      <vt:lpstr>Signature électronique </vt:lpstr>
      <vt:lpstr>Certificats électroniques</vt:lpstr>
      <vt:lpstr>Certificats électroniques – les autorités de certification</vt:lpstr>
      <vt:lpstr>Fonctionnement de S/MIME</vt:lpstr>
      <vt:lpstr>Fonctionnement de HTTPS</vt:lpstr>
      <vt:lpstr>Fonctionnement de HTTPS</vt:lpstr>
      <vt:lpstr>Maîtriser le réseau</vt:lpstr>
      <vt:lpstr>Les types de réseaux</vt:lpstr>
      <vt:lpstr>Le BYOD</vt:lpstr>
      <vt:lpstr>Contrôler les flux externes et internes</vt:lpstr>
      <vt:lpstr>Protégez le réseau interne de l’extérieur</vt:lpstr>
      <vt:lpstr>Accès distant</vt:lpstr>
      <vt:lpstr>Accès distant</vt:lpstr>
      <vt:lpstr>Sécuriser l’administration</vt:lpstr>
      <vt:lpstr>Sécuriser le réseau</vt:lpstr>
      <vt:lpstr>Rappel du modèle OSI</vt:lpstr>
      <vt:lpstr>Le protocole IP</vt:lpstr>
      <vt:lpstr>Attaque par réflexion</vt:lpstr>
      <vt:lpstr>Attaque par réflexion</vt:lpstr>
      <vt:lpstr>Ecoute de trafic</vt:lpstr>
      <vt:lpstr>Modification de routage</vt:lpstr>
      <vt:lpstr>Sécurisation du protocole IP</vt:lpstr>
      <vt:lpstr>Sécurisation du réseau : le pare-feu</vt:lpstr>
      <vt:lpstr>Sécurisation du réseau : le pare-feu</vt:lpstr>
      <vt:lpstr>Les différents type de firewall</vt:lpstr>
      <vt:lpstr>Les différents type de firewall</vt:lpstr>
      <vt:lpstr>Les différents type de firewall</vt:lpstr>
      <vt:lpstr>La répartition de charge</vt:lpstr>
      <vt:lpstr>Anti-virus</vt:lpstr>
      <vt:lpstr>Anti-virus</vt:lpstr>
      <vt:lpstr>IDS et IPS</vt:lpstr>
      <vt:lpstr>IDS et ISP</vt:lpstr>
      <vt:lpstr>Le VPN</vt:lpstr>
      <vt:lpstr>Le VPN</vt:lpstr>
      <vt:lpstr>Le VPN</vt:lpstr>
      <vt:lpstr>Le VPN</vt:lpstr>
      <vt:lpstr>La segmentation</vt:lpstr>
      <vt:lpstr>La segmentation</vt:lpstr>
      <vt:lpstr>La segmentation</vt:lpstr>
      <vt:lpstr>La segmentation</vt:lpstr>
      <vt:lpstr>Cas d’étude : sécurisation d’un réseau</vt:lpstr>
      <vt:lpstr>Cas d’étude : sécurisation d’un réseau</vt:lpstr>
      <vt:lpstr>Cas d’étude : sécurisation d’un réseau</vt:lpstr>
      <vt:lpstr>Sécuriser les terminaux</vt:lpstr>
      <vt:lpstr>Choisir les applications</vt:lpstr>
      <vt:lpstr>Choisir les applications</vt:lpstr>
      <vt:lpstr>Mises à jour logicielles et systèmes</vt:lpstr>
      <vt:lpstr>Mises à jour logicielles et systèmes</vt:lpstr>
      <vt:lpstr>Anti-virus / Anti-Spyware / Anti-Malware</vt:lpstr>
      <vt:lpstr>Anti-virus / Anti-Spyware / Anti-Malware</vt:lpstr>
      <vt:lpstr>Anti-virus / Anti-Spyware / Anti-Malware</vt:lpstr>
      <vt:lpstr>Anti-virus / Anti-Spyware / Anti-Malware</vt:lpstr>
      <vt:lpstr>Protégez les données</vt:lpstr>
      <vt:lpstr>Durcissement de configuration des équipements</vt:lpstr>
      <vt:lpstr>Gérez les utilisateurs</vt:lpstr>
      <vt:lpstr>Attribution de privilèges : grands principes</vt:lpstr>
      <vt:lpstr>Attribution de privilèges : recommandations</vt:lpstr>
      <vt:lpstr>Attribution de privilèges : procédures d’attribution / retrait de privilèges</vt:lpstr>
      <vt:lpstr>Rôles utilisateur</vt:lpstr>
      <vt:lpstr>Sensibilisation des utilisateurs</vt:lpstr>
      <vt:lpstr>Sensibilisation des utilisateurs</vt:lpstr>
      <vt:lpstr>Phishing / Spear phishing / Social engineering</vt:lpstr>
      <vt:lpstr>Phishing / Spear phishing / Social engineering</vt:lpstr>
      <vt:lpstr>Réagir en tant que victime</vt:lpstr>
      <vt:lpstr>Sécuriser physiquement</vt:lpstr>
      <vt:lpstr>Protection physique des locaux</vt:lpstr>
      <vt:lpstr>Imprimantes / Photocopieuses</vt:lpstr>
      <vt:lpstr>Sécuriser les équipements</vt:lpstr>
      <vt:lpstr>La sécurité des applications web</vt:lpstr>
      <vt:lpstr>Usurpation d’identité via les cookies</vt:lpstr>
      <vt:lpstr>Usurpation d’identité via les cookies</vt:lpstr>
      <vt:lpstr>Usurpation d’identité via les cookies</vt:lpstr>
      <vt:lpstr>Usurpation d’identité via les cookies</vt:lpstr>
      <vt:lpstr>Usurpation d’identité via les cookies</vt:lpstr>
      <vt:lpstr>Usurpation d’identité via les cookies</vt:lpstr>
      <vt:lpstr>Injection SQL</vt:lpstr>
      <vt:lpstr>Injection SQL</vt:lpstr>
      <vt:lpstr>Sécurisation des systèmes virtualisés</vt:lpstr>
      <vt:lpstr>Rappel du concept de virtualisation</vt:lpstr>
      <vt:lpstr>Les risques inerrants à la virtualisation</vt:lpstr>
      <vt:lpstr>Les bonnes pratiques</vt:lpstr>
      <vt:lpstr>Protection et réaction</vt:lpstr>
      <vt:lpstr>Protection et réaction</vt:lpstr>
      <vt:lpstr>Protection et réaction</vt:lpstr>
      <vt:lpstr>Protection et réaction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Sécurité des Systèmes d’informations</dc:title>
  <dc:creator>Charles Gerard - Le Metayer</dc:creator>
  <cp:lastModifiedBy>Charles</cp:lastModifiedBy>
  <cp:revision>2</cp:revision>
  <dcterms:created xsi:type="dcterms:W3CDTF">2022-03-19T19:07:48Z</dcterms:created>
  <dcterms:modified xsi:type="dcterms:W3CDTF">2024-03-21T15:57:34Z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0x01010044AED321BC4B0140865EDDB9CDCC9066</vt:lpwstr>
  </property>
  <property fmtid="{D5CDD505-2E9C-101B-9397-08002B2CF9AE}" pid="3" name="MediaServiceImageTags">
    <vt:lpwstr/>
  </property>
</Properties>
</file>