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2A04B-63D0-4EA6-A319-D0BDD9D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0285CB-0A70-4B8B-8BD2-16A880FCD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A494E-ACFA-44B8-8F7A-79E78E30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BBABE-037B-476B-A5BB-9D046C94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1FF3F-6E97-4FA7-8DCE-E10BA9DE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53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C31F7-B24D-4254-AF4F-B24CEF9B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3D26E4-8D5D-4CBB-AC55-60CF347B9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AAE5C-53E6-4D40-9A13-C5E67A45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BE173-31AE-4AF2-83D7-6D45305E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9B0498-CC49-40D9-BCAE-59F752FF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24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BD8945-5F1E-4B4C-BF62-AFB0F405B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BDA374-FECD-4F7C-A755-9439440D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94777-BE6D-4661-9944-3D7D2E5B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BD428-53E5-4A24-87CC-0349C5A9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B3D64-BF5E-41EF-953D-2547C5C7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70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58F67-FBD3-49B6-B571-413A726F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06BAB-DB03-41E4-9B3B-2DABFE6E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FC72A4-8967-4C53-8601-1EE9448F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B6FE0F-5D4A-4C27-8ACC-E830207D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932E0-A015-495C-8813-62B4BD41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2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56AB2-C366-47BF-9241-20649F2A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4D7E37-9AD3-47DA-9877-14CEFFA9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F35-CAAD-4391-AFFF-9D1BB53D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63EE47-E379-4C6C-8A55-1A0952E8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CE926-673F-47F0-953D-72220736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A3B46-AA10-4D80-8736-551DEB39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1D65D-7955-4460-88D9-7A2EA000B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3A7F62-6B2D-4015-9675-CDBF9BA5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1BA9EB-9DF3-4E04-A602-79B97055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313354-1BE6-4A49-B591-3EA9DBE9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70232A-D5D8-4856-995F-6705B2C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7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2F155-EFF2-4290-B55E-20CF7DEE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3C09CE-7606-4B18-8D35-E18320A2D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A3A548-3A09-4B23-9DF5-C2B5A14C2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21BD8A-C2CC-4130-85A2-E77936290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993524-B1D4-4B76-8CEE-B25899596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92329A-8415-466B-8735-DC92FC7D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B24D3B-BBE7-4B56-B55A-C9FA28CD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F01305-79F7-42ED-A19E-CE7AB1A5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30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12ADE-D32D-4CA9-9723-91F2F5BE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7FB4DF-3BA1-49C2-93EB-4DCCECE0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F95D64-6C7D-479C-AABF-761ED1A5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CA8190-F798-442A-B6C5-670FD9BE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00D01F-F01D-46D9-9357-3425A8FB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9119CC-4A9F-4CBD-A11A-C76F9767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BBBE87-AE99-4FEE-B56F-710FCA9E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05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6A6E-AC9C-4CBC-A98A-2E238BBD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0CC3F-7908-4CA6-AB2A-7708F63D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AEB246-7151-4036-81C3-016C33FA2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163600-2557-4EDC-AAF4-83C81A51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025F6C-74B0-41B2-9EF3-42A60C0E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1F5DB4-4CDC-47EF-95CA-7631A19F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35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443B4-48C7-470E-9D49-752A19FD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C6DC5A-0B23-42E1-92CF-2E631ABF4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52C410-0337-47D9-9376-48434A3CB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B0185C-E61E-478E-9361-83AE5A3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966908-0663-4CE0-9284-9A6F39ED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D66319-7770-4D8E-80C4-72C701EC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7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494699-DA7F-490E-A8DE-2ECE7533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93E736-FAEA-4A1E-93BD-607EFA664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6DE02-4E10-4463-AAD5-4DB3BF75D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258E0-8CC2-4742-98CA-44FB20CCBEE5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01899-80CF-45FB-AC3A-03D7F7CE9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77D78-15FA-49EF-A942-B3A016B22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DEE8-0ADF-4747-AE4A-746D9D42D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48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F9C2E4-B7BC-4FE7-94A6-D178D22CDBCF}"/>
              </a:ext>
            </a:extLst>
          </p:cNvPr>
          <p:cNvSpPr txBox="1"/>
          <p:nvPr/>
        </p:nvSpPr>
        <p:spPr>
          <a:xfrm>
            <a:off x="2145324" y="1002323"/>
            <a:ext cx="1494692" cy="43088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/>
              <a:t>Dades </a:t>
            </a:r>
            <a:r>
              <a:rPr lang="es-ES" sz="1100" dirty="0" err="1"/>
              <a:t>reals</a:t>
            </a:r>
            <a:r>
              <a:rPr lang="es-ES" sz="1100" dirty="0"/>
              <a:t> –CMBD: N episodios de z </a:t>
            </a:r>
            <a:r>
              <a:rPr lang="es-ES" sz="1100" dirty="0" err="1"/>
              <a:t>pacients</a:t>
            </a:r>
            <a:endParaRPr lang="es-ES" sz="11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AFA028-8BEA-41E8-A91B-4948C9B937A7}"/>
              </a:ext>
            </a:extLst>
          </p:cNvPr>
          <p:cNvSpPr txBox="1"/>
          <p:nvPr/>
        </p:nvSpPr>
        <p:spPr>
          <a:xfrm>
            <a:off x="2145324" y="1831730"/>
            <a:ext cx="1494692" cy="60016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Pre-procesar</a:t>
            </a:r>
            <a:r>
              <a:rPr lang="es-ES" sz="1100" dirty="0"/>
              <a:t> dades: agrupar per id (z </a:t>
            </a:r>
            <a:r>
              <a:rPr lang="es-ES" sz="1100" dirty="0" err="1"/>
              <a:t>pacients</a:t>
            </a:r>
            <a:r>
              <a:rPr lang="es-ES" sz="1100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7107A2-DC3A-4F3C-AB1E-B6FA752C78A4}"/>
              </a:ext>
            </a:extLst>
          </p:cNvPr>
          <p:cNvSpPr txBox="1"/>
          <p:nvPr/>
        </p:nvSpPr>
        <p:spPr>
          <a:xfrm>
            <a:off x="2145324" y="2763715"/>
            <a:ext cx="1494692" cy="43088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/>
              <a:t>Cl </a:t>
            </a:r>
            <a:r>
              <a:rPr lang="es-ES" sz="1100" dirty="0" err="1"/>
              <a:t>Clusters</a:t>
            </a:r>
            <a:r>
              <a:rPr lang="es-ES" sz="1100" dirty="0"/>
              <a:t> – Ruffini: totes variables?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5192DE-034E-4D69-B224-80A97EF8EF69}"/>
              </a:ext>
            </a:extLst>
          </p:cNvPr>
          <p:cNvSpPr txBox="1"/>
          <p:nvPr/>
        </p:nvSpPr>
        <p:spPr>
          <a:xfrm>
            <a:off x="4404945" y="5695626"/>
            <a:ext cx="1494692" cy="43088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/>
              <a:t>Generador de D </a:t>
            </a:r>
            <a:r>
              <a:rPr lang="es-ES" sz="1100" dirty="0" err="1"/>
              <a:t>pacients</a:t>
            </a:r>
            <a:r>
              <a:rPr lang="es-ES" sz="1100" dirty="0"/>
              <a:t> </a:t>
            </a:r>
            <a:r>
              <a:rPr lang="es-ES" sz="1100" dirty="0" err="1"/>
              <a:t>sintetics</a:t>
            </a:r>
            <a:endParaRPr lang="es-ES"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296EF0-A440-4F7C-8ACE-1C85C7CCC2E4}"/>
              </a:ext>
            </a:extLst>
          </p:cNvPr>
          <p:cNvSpPr txBox="1"/>
          <p:nvPr/>
        </p:nvSpPr>
        <p:spPr>
          <a:xfrm>
            <a:off x="2145324" y="4206317"/>
            <a:ext cx="1494692" cy="60016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/>
            </a:lvl1pPr>
          </a:lstStyle>
          <a:p>
            <a:r>
              <a:rPr lang="es-ES" dirty="0" err="1"/>
              <a:t>Visualitzar</a:t>
            </a:r>
            <a:r>
              <a:rPr lang="es-ES" dirty="0"/>
              <a:t> </a:t>
            </a:r>
            <a:r>
              <a:rPr lang="es-ES" dirty="0" err="1"/>
              <a:t>Estadistiques</a:t>
            </a:r>
            <a:r>
              <a:rPr lang="es-ES" dirty="0"/>
              <a:t> per </a:t>
            </a:r>
            <a:r>
              <a:rPr lang="es-ES" dirty="0" err="1"/>
              <a:t>cluster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55EA53-278C-4C81-92AF-F36A2348D40A}"/>
              </a:ext>
            </a:extLst>
          </p:cNvPr>
          <p:cNvSpPr txBox="1"/>
          <p:nvPr/>
        </p:nvSpPr>
        <p:spPr>
          <a:xfrm>
            <a:off x="2145324" y="3485016"/>
            <a:ext cx="1494692" cy="43088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Assignar</a:t>
            </a:r>
            <a:r>
              <a:rPr lang="es-ES" sz="1100" dirty="0"/>
              <a:t> a cada </a:t>
            </a:r>
            <a:r>
              <a:rPr lang="es-ES" sz="1100" dirty="0" err="1"/>
              <a:t>pacient</a:t>
            </a:r>
            <a:r>
              <a:rPr lang="es-ES" sz="1100" dirty="0"/>
              <a:t> un </a:t>
            </a:r>
            <a:r>
              <a:rPr lang="es-ES" sz="1100" dirty="0" err="1"/>
              <a:t>cluster</a:t>
            </a:r>
            <a:endParaRPr lang="es-ES" sz="11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F8D3472-03ED-4EE1-ABFB-1E9EA967C50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892670" y="1433210"/>
            <a:ext cx="0" cy="398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7B055E7-0754-4E94-9150-18D3074FC0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92670" y="2431894"/>
            <a:ext cx="0" cy="331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DE44AEB-C7D5-49B2-8DB0-DE14D11F85A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892670" y="3194602"/>
            <a:ext cx="0" cy="29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59720F8-93EC-477C-8419-AC9683E1D818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892670" y="3915903"/>
            <a:ext cx="0" cy="29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FBEB2AA-0E47-42D4-8CBF-9AF46EBCDD08}"/>
              </a:ext>
            </a:extLst>
          </p:cNvPr>
          <p:cNvSpPr/>
          <p:nvPr/>
        </p:nvSpPr>
        <p:spPr>
          <a:xfrm>
            <a:off x="1934305" y="1684288"/>
            <a:ext cx="1934307" cy="32745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F268C1C-102E-4548-B776-0161A2F0837E}"/>
              </a:ext>
            </a:extLst>
          </p:cNvPr>
          <p:cNvSpPr/>
          <p:nvPr/>
        </p:nvSpPr>
        <p:spPr>
          <a:xfrm>
            <a:off x="4185138" y="5485734"/>
            <a:ext cx="5899639" cy="8607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5177EA-6FEE-47B6-8E90-4B824B4C7E27}"/>
              </a:ext>
            </a:extLst>
          </p:cNvPr>
          <p:cNvSpPr txBox="1"/>
          <p:nvPr/>
        </p:nvSpPr>
        <p:spPr>
          <a:xfrm>
            <a:off x="6075488" y="5610987"/>
            <a:ext cx="1494692" cy="60016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Visualització</a:t>
            </a:r>
            <a:r>
              <a:rPr lang="es-ES" sz="1100" dirty="0"/>
              <a:t> </a:t>
            </a:r>
            <a:r>
              <a:rPr lang="es-ES" sz="1100" dirty="0" err="1"/>
              <a:t>d’estadistiques</a:t>
            </a:r>
            <a:r>
              <a:rPr lang="es-ES" sz="1100" dirty="0"/>
              <a:t> per </a:t>
            </a:r>
            <a:r>
              <a:rPr lang="es-ES" sz="1100" dirty="0" err="1"/>
              <a:t>cluster</a:t>
            </a:r>
            <a:endParaRPr lang="es-ES" sz="11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30324E5-3F6A-4660-9062-805E48FA20D0}"/>
              </a:ext>
            </a:extLst>
          </p:cNvPr>
          <p:cNvSpPr txBox="1"/>
          <p:nvPr/>
        </p:nvSpPr>
        <p:spPr>
          <a:xfrm>
            <a:off x="5392610" y="4843897"/>
            <a:ext cx="18566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/>
              <a:t>Tindrà</a:t>
            </a:r>
            <a:r>
              <a:rPr lang="es-ES" sz="1100" dirty="0"/>
              <a:t> en </a:t>
            </a:r>
            <a:r>
              <a:rPr lang="es-ES" sz="1100" dirty="0" err="1"/>
              <a:t>compte</a:t>
            </a:r>
            <a:r>
              <a:rPr lang="es-ES" sz="1100" dirty="0"/>
              <a:t> </a:t>
            </a:r>
            <a:r>
              <a:rPr lang="es-ES" sz="1100" dirty="0" err="1"/>
              <a:t>els</a:t>
            </a:r>
            <a:r>
              <a:rPr lang="es-ES" sz="1100" dirty="0"/>
              <a:t> </a:t>
            </a:r>
            <a:r>
              <a:rPr lang="es-ES" sz="1100" dirty="0" err="1"/>
              <a:t>epidosdis</a:t>
            </a:r>
            <a:r>
              <a:rPr lang="es-ES" sz="1100" dirty="0"/>
              <a:t> per cada paciente? Per cada </a:t>
            </a:r>
            <a:r>
              <a:rPr lang="es-ES" sz="1100" dirty="0" err="1"/>
              <a:t>cluster</a:t>
            </a:r>
            <a:r>
              <a:rPr lang="es-ES" sz="1100" dirty="0"/>
              <a:t>.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D67D791-D6AB-47F1-BA57-1E69CE8CDA18}"/>
              </a:ext>
            </a:extLst>
          </p:cNvPr>
          <p:cNvSpPr txBox="1"/>
          <p:nvPr/>
        </p:nvSpPr>
        <p:spPr>
          <a:xfrm>
            <a:off x="10234250" y="5571805"/>
            <a:ext cx="1494692" cy="76944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/>
              <a:t>Dades </a:t>
            </a:r>
            <a:r>
              <a:rPr lang="es-ES" sz="1100" dirty="0" err="1"/>
              <a:t>sintetiques</a:t>
            </a:r>
            <a:r>
              <a:rPr lang="es-ES" sz="1100" dirty="0"/>
              <a:t> –CMBD: episodios de D </a:t>
            </a:r>
            <a:r>
              <a:rPr lang="es-ES" sz="1100" dirty="0" err="1"/>
              <a:t>pacients</a:t>
            </a:r>
            <a:r>
              <a:rPr lang="es-ES" sz="1100" dirty="0"/>
              <a:t>: si es en </a:t>
            </a:r>
            <a:r>
              <a:rPr lang="es-ES" sz="1100" dirty="0" err="1"/>
              <a:t>format</a:t>
            </a:r>
            <a:r>
              <a:rPr lang="es-ES" sz="1100" dirty="0"/>
              <a:t> </a:t>
            </a:r>
            <a:r>
              <a:rPr lang="es-ES" sz="1100" dirty="0" err="1"/>
              <a:t>json</a:t>
            </a:r>
            <a:r>
              <a:rPr lang="es-ES" sz="1100" dirty="0"/>
              <a:t> va </a:t>
            </a:r>
            <a:r>
              <a:rPr lang="es-ES" sz="1100" dirty="0" err="1"/>
              <a:t>bé</a:t>
            </a:r>
            <a:r>
              <a:rPr lang="es-ES" sz="1100" dirty="0"/>
              <a:t>.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68BE0-E9BF-448A-96FE-82E3CF9A4CA1}"/>
              </a:ext>
            </a:extLst>
          </p:cNvPr>
          <p:cNvSpPr txBox="1"/>
          <p:nvPr/>
        </p:nvSpPr>
        <p:spPr>
          <a:xfrm>
            <a:off x="8238393" y="4358698"/>
            <a:ext cx="1494692" cy="60016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Comparació</a:t>
            </a:r>
            <a:r>
              <a:rPr lang="es-ES" sz="1100" dirty="0"/>
              <a:t> </a:t>
            </a:r>
            <a:r>
              <a:rPr lang="es-ES" sz="1100" dirty="0" err="1"/>
              <a:t>reals</a:t>
            </a:r>
            <a:r>
              <a:rPr lang="es-ES" sz="1100" dirty="0"/>
              <a:t> vs </a:t>
            </a:r>
            <a:r>
              <a:rPr lang="es-ES" sz="1100" dirty="0" err="1"/>
              <a:t>sintetiques</a:t>
            </a:r>
            <a:r>
              <a:rPr lang="es-ES" sz="1100" dirty="0"/>
              <a:t> </a:t>
            </a:r>
            <a:r>
              <a:rPr lang="es-ES" sz="1100" dirty="0" err="1"/>
              <a:t>Random</a:t>
            </a:r>
            <a:r>
              <a:rPr lang="es-ES" sz="1100" dirty="0"/>
              <a:t> Forest?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157CE0A1-AC24-495D-8F1B-305B48B48170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3096513" y="4602637"/>
            <a:ext cx="1104589" cy="15122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C431E46-8306-4D83-B7F5-FB97A26770A7}"/>
              </a:ext>
            </a:extLst>
          </p:cNvPr>
          <p:cNvSpPr txBox="1"/>
          <p:nvPr/>
        </p:nvSpPr>
        <p:spPr>
          <a:xfrm>
            <a:off x="334104" y="2629501"/>
            <a:ext cx="14946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Te </a:t>
            </a:r>
            <a:r>
              <a:rPr lang="es-ES" sz="1100" dirty="0" err="1"/>
              <a:t>rellevancia</a:t>
            </a:r>
            <a:r>
              <a:rPr lang="es-ES" sz="1100" dirty="0"/>
              <a:t> </a:t>
            </a:r>
            <a:r>
              <a:rPr lang="es-ES" sz="1100" dirty="0" err="1"/>
              <a:t>l’ordre</a:t>
            </a:r>
            <a:r>
              <a:rPr lang="es-ES" sz="1100" dirty="0"/>
              <a:t> </a:t>
            </a:r>
            <a:r>
              <a:rPr lang="es-ES" sz="1100" dirty="0" err="1"/>
              <a:t>dels</a:t>
            </a:r>
            <a:r>
              <a:rPr lang="es-ES" sz="1100" dirty="0"/>
              <a:t> </a:t>
            </a:r>
            <a:r>
              <a:rPr lang="es-ES" sz="1100" dirty="0" err="1"/>
              <a:t>diagnostics</a:t>
            </a:r>
            <a:r>
              <a:rPr lang="es-ES" sz="1100" dirty="0"/>
              <a:t>?</a:t>
            </a:r>
          </a:p>
          <a:p>
            <a:endParaRPr lang="es-ES" sz="1100" dirty="0"/>
          </a:p>
          <a:p>
            <a:r>
              <a:rPr lang="es-ES" sz="1100" dirty="0"/>
              <a:t>OHE – Quedarme </a:t>
            </a:r>
            <a:r>
              <a:rPr lang="es-ES" sz="1100" dirty="0" err="1"/>
              <a:t>amb</a:t>
            </a:r>
            <a:r>
              <a:rPr lang="es-ES" sz="1100" dirty="0"/>
              <a:t> </a:t>
            </a:r>
            <a:r>
              <a:rPr lang="es-ES" sz="1100" dirty="0" err="1"/>
              <a:t>els</a:t>
            </a:r>
            <a:r>
              <a:rPr lang="es-ES" sz="1100" dirty="0"/>
              <a:t> X mes </a:t>
            </a:r>
            <a:r>
              <a:rPr lang="es-ES" sz="1100" dirty="0" err="1"/>
              <a:t>frequents</a:t>
            </a:r>
            <a:r>
              <a:rPr lang="es-ES" sz="1100" dirty="0"/>
              <a:t>, o per %</a:t>
            </a:r>
          </a:p>
          <a:p>
            <a:endParaRPr lang="es-ES" sz="1100" dirty="0"/>
          </a:p>
          <a:p>
            <a:r>
              <a:rPr lang="es-ES" sz="1100" dirty="0" err="1"/>
              <a:t>Normalitzar</a:t>
            </a:r>
            <a:r>
              <a:rPr lang="es-ES" sz="1100" dirty="0"/>
              <a:t> alguna dada?</a:t>
            </a:r>
          </a:p>
          <a:p>
            <a:endParaRPr lang="es-ES" sz="1100" dirty="0"/>
          </a:p>
          <a:p>
            <a:r>
              <a:rPr lang="es-ES" sz="1100" dirty="0" err="1"/>
              <a:t>Quines</a:t>
            </a:r>
            <a:r>
              <a:rPr lang="es-ES" sz="1100" dirty="0"/>
              <a:t> dades </a:t>
            </a:r>
            <a:r>
              <a:rPr lang="es-ES" sz="1100" dirty="0" err="1"/>
              <a:t>utilitzem</a:t>
            </a:r>
            <a:r>
              <a:rPr lang="es-ES" sz="1100" dirty="0"/>
              <a:t> </a:t>
            </a:r>
            <a:r>
              <a:rPr lang="es-ES" sz="1100" dirty="0" err="1"/>
              <a:t>pel</a:t>
            </a:r>
            <a:r>
              <a:rPr lang="es-ES" sz="1100" dirty="0"/>
              <a:t> </a:t>
            </a:r>
            <a:r>
              <a:rPr lang="es-ES" sz="1100" dirty="0" err="1"/>
              <a:t>clustering</a:t>
            </a:r>
            <a:r>
              <a:rPr lang="es-ES" sz="1100" dirty="0"/>
              <a:t>? Es podría </a:t>
            </a:r>
            <a:r>
              <a:rPr lang="es-ES" sz="1100" dirty="0" err="1"/>
              <a:t>afegir</a:t>
            </a:r>
            <a:r>
              <a:rPr lang="es-ES" sz="1100" dirty="0"/>
              <a:t> alguna </a:t>
            </a:r>
            <a:r>
              <a:rPr lang="es-ES" sz="1100" dirty="0" err="1"/>
              <a:t>altra</a:t>
            </a:r>
            <a:r>
              <a:rPr lang="es-ES" sz="1100" dirty="0"/>
              <a:t> variable i que </a:t>
            </a:r>
            <a:r>
              <a:rPr lang="es-ES" sz="1100" dirty="0" err="1"/>
              <a:t>sigui</a:t>
            </a:r>
            <a:r>
              <a:rPr lang="es-ES" sz="1100" dirty="0"/>
              <a:t> </a:t>
            </a:r>
            <a:r>
              <a:rPr lang="es-ES" sz="1100" dirty="0" err="1"/>
              <a:t>facil</a:t>
            </a:r>
            <a:endParaRPr lang="es-ES" sz="1100" dirty="0"/>
          </a:p>
          <a:p>
            <a:endParaRPr lang="es-ES" sz="1100" dirty="0"/>
          </a:p>
          <a:p>
            <a:r>
              <a:rPr lang="es-ES" sz="1100" dirty="0"/>
              <a:t>Han de ser binaries totes?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290800F-5255-48BD-A433-7E750DEF87EA}"/>
              </a:ext>
            </a:extLst>
          </p:cNvPr>
          <p:cNvSpPr txBox="1"/>
          <p:nvPr/>
        </p:nvSpPr>
        <p:spPr>
          <a:xfrm>
            <a:off x="7917476" y="5695626"/>
            <a:ext cx="1494692" cy="43088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Post-processing</a:t>
            </a:r>
            <a:r>
              <a:rPr lang="es-ES" sz="1100" dirty="0"/>
              <a:t> per tornar al </a:t>
            </a:r>
            <a:r>
              <a:rPr lang="es-ES" sz="1100" dirty="0" err="1"/>
              <a:t>format</a:t>
            </a:r>
            <a:endParaRPr lang="es-ES" sz="11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7DB2769-5E53-4254-A0B7-87C0495FC63D}"/>
              </a:ext>
            </a:extLst>
          </p:cNvPr>
          <p:cNvSpPr txBox="1"/>
          <p:nvPr/>
        </p:nvSpPr>
        <p:spPr>
          <a:xfrm>
            <a:off x="5372239" y="4316188"/>
            <a:ext cx="254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Inputs: N’ </a:t>
            </a:r>
            <a:r>
              <a:rPr lang="es-ES" sz="1400" dirty="0" err="1"/>
              <a:t>tamany</a:t>
            </a:r>
            <a:r>
              <a:rPr lang="es-ES" sz="1400" dirty="0"/>
              <a:t> </a:t>
            </a:r>
            <a:r>
              <a:rPr lang="es-ES" sz="1400" dirty="0" err="1"/>
              <a:t>nou</a:t>
            </a:r>
            <a:r>
              <a:rPr lang="es-ES" sz="1400" dirty="0"/>
              <a:t> </a:t>
            </a:r>
            <a:r>
              <a:rPr lang="es-ES" sz="1400" dirty="0" err="1"/>
              <a:t>dataset</a:t>
            </a:r>
            <a:endParaRPr lang="es-ES" sz="1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F3A504-C4BA-4C4F-A993-8C1D1C2AD021}"/>
              </a:ext>
            </a:extLst>
          </p:cNvPr>
          <p:cNvSpPr txBox="1"/>
          <p:nvPr/>
        </p:nvSpPr>
        <p:spPr>
          <a:xfrm>
            <a:off x="134549" y="5936659"/>
            <a:ext cx="3325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Output del </a:t>
            </a:r>
            <a:r>
              <a:rPr lang="es-ES" sz="1100" dirty="0" err="1"/>
              <a:t>model</a:t>
            </a:r>
            <a:r>
              <a:rPr lang="es-ES" sz="1100" dirty="0"/>
              <a:t>: un </a:t>
            </a:r>
            <a:r>
              <a:rPr lang="es-ES" sz="1100" dirty="0" err="1"/>
              <a:t>objecte</a:t>
            </a:r>
            <a:r>
              <a:rPr lang="es-ES" sz="1100" dirty="0"/>
              <a:t> per cada </a:t>
            </a:r>
            <a:r>
              <a:rPr lang="es-ES" sz="1100" dirty="0" err="1"/>
              <a:t>cluster</a:t>
            </a:r>
            <a:r>
              <a:rPr lang="es-ES" sz="1100" dirty="0"/>
              <a:t>, </a:t>
            </a:r>
            <a:r>
              <a:rPr lang="es-ES" sz="1100" dirty="0" err="1"/>
              <a:t>dincs</a:t>
            </a:r>
            <a:r>
              <a:rPr lang="es-ES" sz="1100" dirty="0"/>
              <a:t> hi ha la </a:t>
            </a:r>
            <a:r>
              <a:rPr lang="es-ES" sz="1100" dirty="0" err="1"/>
              <a:t>prob</a:t>
            </a:r>
            <a:r>
              <a:rPr lang="es-ES" sz="1100" dirty="0"/>
              <a:t> del </a:t>
            </a:r>
            <a:r>
              <a:rPr lang="es-ES" sz="1100" dirty="0" err="1"/>
              <a:t>cluster</a:t>
            </a:r>
            <a:r>
              <a:rPr lang="es-ES" sz="1100" dirty="0"/>
              <a:t>, per cada dada, en </a:t>
            </a:r>
            <a:r>
              <a:rPr lang="es-ES" sz="1100" dirty="0" err="1"/>
              <a:t>format</a:t>
            </a:r>
            <a:r>
              <a:rPr lang="es-ES" sz="1100" dirty="0"/>
              <a:t> </a:t>
            </a:r>
            <a:r>
              <a:rPr lang="es-ES" sz="1100" dirty="0" err="1"/>
              <a:t>json</a:t>
            </a:r>
            <a:r>
              <a:rPr lang="es-ES" sz="1100" dirty="0"/>
              <a:t>. Es </a:t>
            </a:r>
            <a:r>
              <a:rPr lang="es-ES" sz="1100" dirty="0" err="1"/>
              <a:t>pot</a:t>
            </a:r>
            <a:r>
              <a:rPr lang="es-ES" sz="1100" dirty="0"/>
              <a:t> </a:t>
            </a:r>
            <a:r>
              <a:rPr lang="es-ES" sz="1100" dirty="0" err="1"/>
              <a:t>fer</a:t>
            </a:r>
            <a:r>
              <a:rPr lang="es-ES" sz="1100" dirty="0"/>
              <a:t> </a:t>
            </a:r>
            <a:r>
              <a:rPr lang="es-ES" sz="1100" dirty="0" err="1"/>
              <a:t>més</a:t>
            </a:r>
            <a:r>
              <a:rPr lang="es-ES" sz="1100" dirty="0"/>
              <a:t> </a:t>
            </a:r>
            <a:r>
              <a:rPr lang="es-ES" sz="1100" dirty="0" err="1"/>
              <a:t>complert</a:t>
            </a:r>
            <a:r>
              <a:rPr lang="es-ES" sz="1100" dirty="0"/>
              <a:t> al </a:t>
            </a:r>
            <a:r>
              <a:rPr lang="es-ES" sz="1100" dirty="0" err="1"/>
              <a:t>fer-ho</a:t>
            </a:r>
            <a:r>
              <a:rPr lang="es-ES" sz="1100" dirty="0"/>
              <a:t> per </a:t>
            </a:r>
            <a:r>
              <a:rPr lang="es-ES" sz="1100" dirty="0" err="1"/>
              <a:t>trams</a:t>
            </a:r>
            <a:r>
              <a:rPr lang="es-ES" sz="1100" dirty="0"/>
              <a:t> (</a:t>
            </a:r>
            <a:r>
              <a:rPr lang="es-ES" sz="1100" dirty="0" err="1"/>
              <a:t>exemple</a:t>
            </a:r>
            <a:r>
              <a:rPr lang="es-ES" sz="1100" dirty="0"/>
              <a:t> </a:t>
            </a:r>
            <a:r>
              <a:rPr lang="es-ES" sz="1100" dirty="0" err="1"/>
              <a:t>edat</a:t>
            </a:r>
            <a:r>
              <a:rPr lang="es-ES" sz="1100" dirty="0"/>
              <a:t> 0-18, </a:t>
            </a:r>
            <a:r>
              <a:rPr lang="es-ES" sz="1100" dirty="0" err="1"/>
              <a:t>etc</a:t>
            </a:r>
            <a:r>
              <a:rPr lang="es-ES" sz="1100" dirty="0"/>
              <a:t>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6693AC-0C74-410E-B565-32A2C8049AB5}"/>
              </a:ext>
            </a:extLst>
          </p:cNvPr>
          <p:cNvSpPr txBox="1"/>
          <p:nvPr/>
        </p:nvSpPr>
        <p:spPr>
          <a:xfrm>
            <a:off x="5372239" y="1524756"/>
            <a:ext cx="3927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Generació</a:t>
            </a:r>
            <a:r>
              <a:rPr lang="es-ES" sz="1400" dirty="0"/>
              <a:t> de noves 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Mitjana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Distribucio</a:t>
            </a:r>
            <a:r>
              <a:rPr lang="es-ES" sz="1400" dirty="0"/>
              <a:t> </a:t>
            </a:r>
            <a:r>
              <a:rPr lang="es-ES" sz="1400" dirty="0" err="1"/>
              <a:t>amb</a:t>
            </a:r>
            <a:r>
              <a:rPr lang="es-ES" sz="1400" dirty="0"/>
              <a:t> la Mitjana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Utilitzar</a:t>
            </a:r>
            <a:r>
              <a:rPr lang="es-ES" sz="1400" dirty="0"/>
              <a:t> </a:t>
            </a:r>
            <a:r>
              <a:rPr lang="es-ES" sz="1400" dirty="0" err="1"/>
              <a:t>l’histograma</a:t>
            </a:r>
            <a:r>
              <a:rPr lang="es-E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CMBD </a:t>
            </a:r>
            <a:r>
              <a:rPr lang="es-ES" sz="1400" dirty="0" err="1"/>
              <a:t>Urgencies</a:t>
            </a:r>
            <a:r>
              <a:rPr lang="es-ES" sz="1400" dirty="0"/>
              <a:t> (per </a:t>
            </a:r>
            <a:r>
              <a:rPr lang="es-ES" sz="1400" dirty="0" err="1"/>
              <a:t>tenirho</a:t>
            </a:r>
            <a:r>
              <a:rPr lang="es-ES" sz="1400" dirty="0"/>
              <a:t> en </a:t>
            </a:r>
            <a:r>
              <a:rPr lang="es-ES" sz="1400" dirty="0" err="1"/>
              <a:t>compte</a:t>
            </a:r>
            <a:r>
              <a:rPr lang="es-ES" sz="1400" dirty="0"/>
              <a:t>): </a:t>
            </a:r>
            <a:r>
              <a:rPr lang="es-ES" sz="1400" dirty="0" err="1"/>
              <a:t>Tenir</a:t>
            </a:r>
            <a:r>
              <a:rPr lang="es-ES" sz="1400" dirty="0"/>
              <a:t> en </a:t>
            </a:r>
            <a:r>
              <a:rPr lang="es-ES" sz="1400" dirty="0" err="1"/>
              <a:t>compte</a:t>
            </a:r>
            <a:r>
              <a:rPr lang="es-ES" sz="1400" dirty="0"/>
              <a:t> la </a:t>
            </a:r>
            <a:r>
              <a:rPr lang="es-ES" sz="1400" dirty="0" err="1"/>
              <a:t>temporalitat</a:t>
            </a:r>
            <a:r>
              <a:rPr lang="es-ES" sz="1400" dirty="0"/>
              <a:t>: episodios de stress </a:t>
            </a:r>
            <a:r>
              <a:rPr lang="es-ES" sz="1400" dirty="0" err="1"/>
              <a:t>com</a:t>
            </a:r>
            <a:r>
              <a:rPr lang="es-ES" sz="1400" dirty="0"/>
              <a:t> per </a:t>
            </a:r>
            <a:r>
              <a:rPr lang="es-ES" sz="1400" dirty="0" err="1"/>
              <a:t>exemple</a:t>
            </a:r>
            <a:r>
              <a:rPr lang="es-ES" sz="1400" dirty="0"/>
              <a:t> </a:t>
            </a:r>
            <a:r>
              <a:rPr lang="es-ES" sz="1400" dirty="0" err="1"/>
              <a:t>pics</a:t>
            </a:r>
            <a:r>
              <a:rPr lang="es-ES" sz="1400" dirty="0"/>
              <a:t> al </a:t>
            </a:r>
            <a:r>
              <a:rPr lang="es-ES" sz="1400" dirty="0" err="1"/>
              <a:t>llarg</a:t>
            </a:r>
            <a:r>
              <a:rPr lang="es-ES" sz="1400" dirty="0"/>
              <a:t> de la </a:t>
            </a:r>
            <a:r>
              <a:rPr lang="es-ES" sz="1400" dirty="0" err="1"/>
              <a:t>setmana</a:t>
            </a:r>
            <a:r>
              <a:rPr lang="es-ES" sz="1400" dirty="0"/>
              <a:t>. </a:t>
            </a:r>
            <a:r>
              <a:rPr lang="es-ES" sz="1400" dirty="0" err="1"/>
              <a:t>Nivell</a:t>
            </a:r>
            <a:r>
              <a:rPr lang="es-ES" sz="1400" dirty="0"/>
              <a:t> de </a:t>
            </a:r>
            <a:r>
              <a:rPr lang="es-ES" sz="1400" dirty="0" err="1"/>
              <a:t>triatge</a:t>
            </a:r>
            <a:r>
              <a:rPr lang="es-ES" sz="1400" dirty="0"/>
              <a:t> variable </a:t>
            </a:r>
            <a:r>
              <a:rPr lang="es-ES" sz="1400" dirty="0" err="1"/>
              <a:t>addicional</a:t>
            </a:r>
            <a:r>
              <a:rPr lang="es-ES" sz="1400" dirty="0"/>
              <a:t> </a:t>
            </a:r>
            <a:r>
              <a:rPr lang="es-ES" sz="1400" dirty="0" err="1"/>
              <a:t>important</a:t>
            </a:r>
            <a:r>
              <a:rPr lang="es-E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416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AFA028-8BEA-41E8-A91B-4948C9B937A7}"/>
              </a:ext>
            </a:extLst>
          </p:cNvPr>
          <p:cNvSpPr txBox="1"/>
          <p:nvPr/>
        </p:nvSpPr>
        <p:spPr>
          <a:xfrm>
            <a:off x="1765302" y="1794386"/>
            <a:ext cx="1494692" cy="60016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Pre-procesar</a:t>
            </a:r>
            <a:r>
              <a:rPr lang="es-ES" sz="1100" dirty="0"/>
              <a:t> dades: agrupar per id (z </a:t>
            </a:r>
            <a:r>
              <a:rPr lang="es-ES" sz="1100" dirty="0" err="1"/>
              <a:t>pacients</a:t>
            </a:r>
            <a:r>
              <a:rPr lang="es-ES" sz="1100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7107A2-DC3A-4F3C-AB1E-B6FA752C78A4}"/>
              </a:ext>
            </a:extLst>
          </p:cNvPr>
          <p:cNvSpPr txBox="1"/>
          <p:nvPr/>
        </p:nvSpPr>
        <p:spPr>
          <a:xfrm>
            <a:off x="1765302" y="2726371"/>
            <a:ext cx="1494692" cy="43088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/>
              <a:t>Cl </a:t>
            </a:r>
            <a:r>
              <a:rPr lang="es-ES" sz="1100" dirty="0" err="1"/>
              <a:t>Clusters</a:t>
            </a:r>
            <a:r>
              <a:rPr lang="es-ES" sz="1100" dirty="0"/>
              <a:t> – Ruffini: totes variables?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5192DE-034E-4D69-B224-80A97EF8EF69}"/>
              </a:ext>
            </a:extLst>
          </p:cNvPr>
          <p:cNvSpPr txBox="1"/>
          <p:nvPr/>
        </p:nvSpPr>
        <p:spPr>
          <a:xfrm>
            <a:off x="4404945" y="5695626"/>
            <a:ext cx="1494692" cy="43088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/>
              <a:t>Generador de D </a:t>
            </a:r>
            <a:r>
              <a:rPr lang="es-ES" sz="1100" dirty="0" err="1"/>
              <a:t>pacients</a:t>
            </a:r>
            <a:r>
              <a:rPr lang="es-ES" sz="1100" dirty="0"/>
              <a:t> </a:t>
            </a:r>
            <a:r>
              <a:rPr lang="es-ES" sz="1100" dirty="0" err="1"/>
              <a:t>sintetics</a:t>
            </a:r>
            <a:endParaRPr lang="es-ES"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296EF0-A440-4F7C-8ACE-1C85C7CCC2E4}"/>
              </a:ext>
            </a:extLst>
          </p:cNvPr>
          <p:cNvSpPr txBox="1"/>
          <p:nvPr/>
        </p:nvSpPr>
        <p:spPr>
          <a:xfrm>
            <a:off x="1765302" y="4168973"/>
            <a:ext cx="1494692" cy="60016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/>
            </a:lvl1pPr>
          </a:lstStyle>
          <a:p>
            <a:r>
              <a:rPr lang="es-ES" dirty="0" err="1"/>
              <a:t>Visualitzar</a:t>
            </a:r>
            <a:r>
              <a:rPr lang="es-ES" dirty="0"/>
              <a:t> </a:t>
            </a:r>
            <a:r>
              <a:rPr lang="es-ES" dirty="0" err="1"/>
              <a:t>Estadistiques</a:t>
            </a:r>
            <a:r>
              <a:rPr lang="es-ES" dirty="0"/>
              <a:t> per </a:t>
            </a:r>
            <a:r>
              <a:rPr lang="es-ES" dirty="0" err="1"/>
              <a:t>cluster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55EA53-278C-4C81-92AF-F36A2348D40A}"/>
              </a:ext>
            </a:extLst>
          </p:cNvPr>
          <p:cNvSpPr txBox="1"/>
          <p:nvPr/>
        </p:nvSpPr>
        <p:spPr>
          <a:xfrm>
            <a:off x="1765302" y="3447672"/>
            <a:ext cx="1494692" cy="43088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Assignar</a:t>
            </a:r>
            <a:r>
              <a:rPr lang="es-ES" sz="1100" dirty="0"/>
              <a:t> a cada </a:t>
            </a:r>
            <a:r>
              <a:rPr lang="es-ES" sz="1100" dirty="0" err="1"/>
              <a:t>pacient</a:t>
            </a:r>
            <a:r>
              <a:rPr lang="es-ES" sz="1100" dirty="0"/>
              <a:t> un </a:t>
            </a:r>
            <a:r>
              <a:rPr lang="es-ES" sz="1100" dirty="0" err="1"/>
              <a:t>cluster</a:t>
            </a:r>
            <a:endParaRPr lang="es-ES" sz="11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7B055E7-0754-4E94-9150-18D3074FC0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12648" y="2394550"/>
            <a:ext cx="0" cy="331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DE44AEB-C7D5-49B2-8DB0-DE14D11F85A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512648" y="3157258"/>
            <a:ext cx="0" cy="29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59720F8-93EC-477C-8419-AC9683E1D818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512648" y="3878559"/>
            <a:ext cx="0" cy="29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FBEB2AA-0E47-42D4-8CBF-9AF46EBCDD08}"/>
              </a:ext>
            </a:extLst>
          </p:cNvPr>
          <p:cNvSpPr/>
          <p:nvPr/>
        </p:nvSpPr>
        <p:spPr>
          <a:xfrm>
            <a:off x="1554283" y="1646944"/>
            <a:ext cx="1934307" cy="32745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F268C1C-102E-4548-B776-0161A2F0837E}"/>
              </a:ext>
            </a:extLst>
          </p:cNvPr>
          <p:cNvSpPr/>
          <p:nvPr/>
        </p:nvSpPr>
        <p:spPr>
          <a:xfrm>
            <a:off x="4185138" y="5485734"/>
            <a:ext cx="5899639" cy="8607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5177EA-6FEE-47B6-8E90-4B824B4C7E27}"/>
              </a:ext>
            </a:extLst>
          </p:cNvPr>
          <p:cNvSpPr txBox="1"/>
          <p:nvPr/>
        </p:nvSpPr>
        <p:spPr>
          <a:xfrm>
            <a:off x="6075488" y="5610987"/>
            <a:ext cx="1494692" cy="60016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Visualització</a:t>
            </a:r>
            <a:r>
              <a:rPr lang="es-ES" sz="1100" dirty="0"/>
              <a:t> </a:t>
            </a:r>
            <a:r>
              <a:rPr lang="es-ES" sz="1100" dirty="0" err="1"/>
              <a:t>d’estadistiques</a:t>
            </a:r>
            <a:r>
              <a:rPr lang="es-ES" sz="1100" dirty="0"/>
              <a:t> per </a:t>
            </a:r>
            <a:r>
              <a:rPr lang="es-ES" sz="1100" dirty="0" err="1"/>
              <a:t>cluster</a:t>
            </a:r>
            <a:endParaRPr lang="es-ES" sz="11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30324E5-3F6A-4660-9062-805E48FA20D0}"/>
              </a:ext>
            </a:extLst>
          </p:cNvPr>
          <p:cNvSpPr txBox="1"/>
          <p:nvPr/>
        </p:nvSpPr>
        <p:spPr>
          <a:xfrm>
            <a:off x="5392611" y="4843897"/>
            <a:ext cx="14829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/>
              <a:t>Tindrà</a:t>
            </a:r>
            <a:r>
              <a:rPr lang="es-ES" sz="1100" dirty="0"/>
              <a:t> en </a:t>
            </a:r>
            <a:r>
              <a:rPr lang="es-ES" sz="1100" dirty="0" err="1"/>
              <a:t>compte</a:t>
            </a:r>
            <a:r>
              <a:rPr lang="es-ES" sz="1100" dirty="0"/>
              <a:t> </a:t>
            </a:r>
            <a:r>
              <a:rPr lang="es-ES" sz="1100" dirty="0" err="1"/>
              <a:t>els</a:t>
            </a:r>
            <a:r>
              <a:rPr lang="es-ES" sz="1100" dirty="0"/>
              <a:t> </a:t>
            </a:r>
            <a:r>
              <a:rPr lang="es-ES" sz="1100" dirty="0" err="1"/>
              <a:t>epidosdis</a:t>
            </a:r>
            <a:r>
              <a:rPr lang="es-ES" sz="1100" dirty="0"/>
              <a:t> per cada paciente?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D67D791-D6AB-47F1-BA57-1E69CE8CDA18}"/>
              </a:ext>
            </a:extLst>
          </p:cNvPr>
          <p:cNvSpPr txBox="1"/>
          <p:nvPr/>
        </p:nvSpPr>
        <p:spPr>
          <a:xfrm>
            <a:off x="10234250" y="5571805"/>
            <a:ext cx="1494692" cy="60016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/>
              <a:t>Dades </a:t>
            </a:r>
            <a:r>
              <a:rPr lang="es-ES" sz="1100" dirty="0" err="1"/>
              <a:t>sintetiques</a:t>
            </a:r>
            <a:r>
              <a:rPr lang="es-ES" sz="1100" dirty="0"/>
              <a:t> –CMBD: episodios de D </a:t>
            </a:r>
            <a:r>
              <a:rPr lang="es-ES" sz="1100" dirty="0" err="1"/>
              <a:t>pacients</a:t>
            </a:r>
            <a:endParaRPr lang="es-ES" sz="11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68BE0-E9BF-448A-96FE-82E3CF9A4CA1}"/>
              </a:ext>
            </a:extLst>
          </p:cNvPr>
          <p:cNvSpPr txBox="1"/>
          <p:nvPr/>
        </p:nvSpPr>
        <p:spPr>
          <a:xfrm>
            <a:off x="8238393" y="4358698"/>
            <a:ext cx="1494692" cy="60016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Comparació</a:t>
            </a:r>
            <a:r>
              <a:rPr lang="es-ES" sz="1100" dirty="0"/>
              <a:t> </a:t>
            </a:r>
            <a:r>
              <a:rPr lang="es-ES" sz="1100" dirty="0" err="1"/>
              <a:t>reals</a:t>
            </a:r>
            <a:r>
              <a:rPr lang="es-ES" sz="1100" dirty="0"/>
              <a:t> vs </a:t>
            </a:r>
            <a:r>
              <a:rPr lang="es-ES" sz="1100" dirty="0" err="1"/>
              <a:t>sintetiques</a:t>
            </a:r>
            <a:r>
              <a:rPr lang="es-ES" sz="1100" dirty="0"/>
              <a:t> </a:t>
            </a:r>
            <a:r>
              <a:rPr lang="es-ES" sz="1100" dirty="0" err="1"/>
              <a:t>Random</a:t>
            </a:r>
            <a:r>
              <a:rPr lang="es-ES" sz="1100" dirty="0"/>
              <a:t> Forest?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157CE0A1-AC24-495D-8F1B-305B48B48170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2887830" y="4393954"/>
            <a:ext cx="1141933" cy="18922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C431E46-8306-4D83-B7F5-FB97A26770A7}"/>
              </a:ext>
            </a:extLst>
          </p:cNvPr>
          <p:cNvSpPr txBox="1"/>
          <p:nvPr/>
        </p:nvSpPr>
        <p:spPr>
          <a:xfrm>
            <a:off x="334104" y="2629501"/>
            <a:ext cx="149469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Te </a:t>
            </a:r>
            <a:r>
              <a:rPr lang="es-ES" sz="1100" dirty="0" err="1"/>
              <a:t>rellevancia</a:t>
            </a:r>
            <a:r>
              <a:rPr lang="es-ES" sz="1100" dirty="0"/>
              <a:t> </a:t>
            </a:r>
            <a:r>
              <a:rPr lang="es-ES" sz="1100" dirty="0" err="1"/>
              <a:t>l’ordre</a:t>
            </a:r>
            <a:r>
              <a:rPr lang="es-ES" sz="1100" dirty="0"/>
              <a:t> </a:t>
            </a:r>
            <a:r>
              <a:rPr lang="es-ES" sz="1100" dirty="0" err="1"/>
              <a:t>dels</a:t>
            </a:r>
            <a:r>
              <a:rPr lang="es-ES" sz="1100" dirty="0"/>
              <a:t> </a:t>
            </a:r>
            <a:r>
              <a:rPr lang="es-ES" sz="1100" dirty="0" err="1"/>
              <a:t>diagnostics</a:t>
            </a:r>
            <a:r>
              <a:rPr lang="es-ES" sz="1100" dirty="0"/>
              <a:t>?</a:t>
            </a:r>
          </a:p>
          <a:p>
            <a:endParaRPr lang="es-ES" sz="1100" dirty="0"/>
          </a:p>
          <a:p>
            <a:r>
              <a:rPr lang="es-ES" sz="1100" dirty="0"/>
              <a:t>OHE</a:t>
            </a:r>
          </a:p>
          <a:p>
            <a:endParaRPr lang="es-ES" sz="1100" dirty="0"/>
          </a:p>
          <a:p>
            <a:r>
              <a:rPr lang="es-ES" sz="1100" dirty="0" err="1"/>
              <a:t>Normalitzar</a:t>
            </a:r>
            <a:r>
              <a:rPr lang="es-ES" sz="1100" dirty="0"/>
              <a:t> alguna dada?</a:t>
            </a:r>
          </a:p>
          <a:p>
            <a:endParaRPr lang="es-ES" sz="1100" dirty="0"/>
          </a:p>
          <a:p>
            <a:r>
              <a:rPr lang="es-ES" sz="1100" dirty="0" err="1"/>
              <a:t>Quines</a:t>
            </a:r>
            <a:r>
              <a:rPr lang="es-ES" sz="1100" dirty="0"/>
              <a:t> dades </a:t>
            </a:r>
            <a:r>
              <a:rPr lang="es-ES" sz="1100" dirty="0" err="1"/>
              <a:t>utilitzem</a:t>
            </a:r>
            <a:r>
              <a:rPr lang="es-ES" sz="1100" dirty="0"/>
              <a:t> </a:t>
            </a:r>
            <a:r>
              <a:rPr lang="es-ES" sz="1100" dirty="0" err="1"/>
              <a:t>pel</a:t>
            </a:r>
            <a:r>
              <a:rPr lang="es-ES" sz="1100" dirty="0"/>
              <a:t> </a:t>
            </a:r>
            <a:r>
              <a:rPr lang="es-ES" sz="1100" dirty="0" err="1"/>
              <a:t>clustering</a:t>
            </a:r>
            <a:r>
              <a:rPr lang="es-ES" sz="1100" dirty="0"/>
              <a:t>?</a:t>
            </a:r>
          </a:p>
          <a:p>
            <a:endParaRPr lang="es-ES" sz="1100" dirty="0"/>
          </a:p>
          <a:p>
            <a:r>
              <a:rPr lang="es-ES" sz="1100" dirty="0"/>
              <a:t>Han de ser binaries totes?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290800F-5255-48BD-A433-7E750DEF87EA}"/>
              </a:ext>
            </a:extLst>
          </p:cNvPr>
          <p:cNvSpPr txBox="1"/>
          <p:nvPr/>
        </p:nvSpPr>
        <p:spPr>
          <a:xfrm>
            <a:off x="7917476" y="5695626"/>
            <a:ext cx="1494692" cy="43088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Post-processing</a:t>
            </a:r>
            <a:r>
              <a:rPr lang="es-ES" sz="1100" dirty="0"/>
              <a:t> per tornar al </a:t>
            </a:r>
            <a:r>
              <a:rPr lang="es-ES" sz="1100" dirty="0" err="1"/>
              <a:t>format</a:t>
            </a:r>
            <a:endParaRPr lang="es-ES" sz="11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EBDB3B3-B469-4AE1-8877-B53A4E56B70C}"/>
              </a:ext>
            </a:extLst>
          </p:cNvPr>
          <p:cNvSpPr txBox="1"/>
          <p:nvPr/>
        </p:nvSpPr>
        <p:spPr>
          <a:xfrm>
            <a:off x="1397978" y="1018414"/>
            <a:ext cx="1494692" cy="43088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/>
              <a:t>Dades </a:t>
            </a:r>
            <a:r>
              <a:rPr lang="es-ES" sz="1100" dirty="0" err="1"/>
              <a:t>reals</a:t>
            </a:r>
            <a:r>
              <a:rPr lang="es-ES" sz="1100" dirty="0"/>
              <a:t> –CMBD: N episodios de z </a:t>
            </a:r>
            <a:r>
              <a:rPr lang="es-ES" sz="1100" dirty="0" err="1"/>
              <a:t>pacients</a:t>
            </a:r>
            <a:endParaRPr lang="es-ES" sz="11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72BAA4C-73D3-44D6-9D48-54FDB850A310}"/>
              </a:ext>
            </a:extLst>
          </p:cNvPr>
          <p:cNvSpPr txBox="1"/>
          <p:nvPr/>
        </p:nvSpPr>
        <p:spPr>
          <a:xfrm>
            <a:off x="4049654" y="1056251"/>
            <a:ext cx="1494692" cy="43088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/>
              <a:t>Dades </a:t>
            </a:r>
            <a:r>
              <a:rPr lang="es-ES" sz="1100" dirty="0" err="1"/>
              <a:t>reals</a:t>
            </a:r>
            <a:r>
              <a:rPr lang="es-ES" sz="1100" dirty="0"/>
              <a:t> –CMBD: N episodios de z </a:t>
            </a:r>
            <a:r>
              <a:rPr lang="es-ES" sz="1100" dirty="0" err="1"/>
              <a:t>pacients</a:t>
            </a:r>
            <a:endParaRPr lang="es-ES" sz="11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AC9624F-C26B-4F14-BFE3-4DA9F5B1D735}"/>
              </a:ext>
            </a:extLst>
          </p:cNvPr>
          <p:cNvSpPr txBox="1"/>
          <p:nvPr/>
        </p:nvSpPr>
        <p:spPr>
          <a:xfrm>
            <a:off x="2037055" y="5253339"/>
            <a:ext cx="1951160" cy="2616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/>
            </a:lvl1pPr>
          </a:lstStyle>
          <a:p>
            <a:r>
              <a:rPr lang="es-ES" dirty="0" err="1"/>
              <a:t>Federació</a:t>
            </a:r>
            <a:r>
              <a:rPr lang="es-ES" dirty="0"/>
              <a:t> x </a:t>
            </a:r>
            <a:r>
              <a:rPr lang="es-ES" dirty="0" err="1"/>
              <a:t>hospitals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68B0E9-110F-47F8-9D69-2AEB85AE8D48}"/>
              </a:ext>
            </a:extLst>
          </p:cNvPr>
          <p:cNvSpPr txBox="1"/>
          <p:nvPr/>
        </p:nvSpPr>
        <p:spPr>
          <a:xfrm>
            <a:off x="5372239" y="4254782"/>
            <a:ext cx="254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Inputs: N’ </a:t>
            </a:r>
            <a:r>
              <a:rPr lang="es-ES" sz="1400" dirty="0" err="1"/>
              <a:t>tamany</a:t>
            </a:r>
            <a:r>
              <a:rPr lang="es-ES" sz="1400" dirty="0"/>
              <a:t> </a:t>
            </a:r>
            <a:r>
              <a:rPr lang="es-ES" sz="1400" dirty="0" err="1"/>
              <a:t>nou</a:t>
            </a:r>
            <a:r>
              <a:rPr lang="es-ES" sz="1400" dirty="0"/>
              <a:t> </a:t>
            </a:r>
            <a:r>
              <a:rPr lang="es-ES" sz="1400" dirty="0" err="1"/>
              <a:t>dataset</a:t>
            </a:r>
            <a:endParaRPr lang="es-ES" sz="14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0CD09A4-2C29-4805-BFB9-46421102DE15}"/>
              </a:ext>
            </a:extLst>
          </p:cNvPr>
          <p:cNvSpPr txBox="1"/>
          <p:nvPr/>
        </p:nvSpPr>
        <p:spPr>
          <a:xfrm>
            <a:off x="134549" y="5936659"/>
            <a:ext cx="3325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Output del </a:t>
            </a:r>
            <a:r>
              <a:rPr lang="es-ES" sz="1400" dirty="0" err="1"/>
              <a:t>model</a:t>
            </a:r>
            <a:r>
              <a:rPr lang="es-ES" sz="1400" dirty="0"/>
              <a:t>: un </a:t>
            </a:r>
            <a:r>
              <a:rPr lang="es-ES" sz="1400" dirty="0" err="1"/>
              <a:t>objecte</a:t>
            </a:r>
            <a:r>
              <a:rPr lang="es-ES" sz="1400" dirty="0"/>
              <a:t> per cada </a:t>
            </a:r>
            <a:r>
              <a:rPr lang="es-ES" sz="1400" dirty="0" err="1"/>
              <a:t>cluster</a:t>
            </a:r>
            <a:r>
              <a:rPr lang="es-ES" sz="1400" dirty="0"/>
              <a:t>, </a:t>
            </a:r>
            <a:r>
              <a:rPr lang="es-ES" sz="1400" dirty="0" err="1"/>
              <a:t>dincs</a:t>
            </a:r>
            <a:r>
              <a:rPr lang="es-ES" sz="1400" dirty="0"/>
              <a:t> hi ha la </a:t>
            </a:r>
            <a:r>
              <a:rPr lang="es-ES" sz="1400" dirty="0" err="1"/>
              <a:t>prob</a:t>
            </a:r>
            <a:r>
              <a:rPr lang="es-ES" sz="1400" dirty="0"/>
              <a:t> del </a:t>
            </a:r>
            <a:r>
              <a:rPr lang="es-ES" sz="1400" dirty="0" err="1"/>
              <a:t>cluster</a:t>
            </a:r>
            <a:r>
              <a:rPr lang="es-ES" sz="1400" dirty="0"/>
              <a:t>, per cada dada, en </a:t>
            </a:r>
            <a:r>
              <a:rPr lang="es-ES" sz="1400" dirty="0" err="1"/>
              <a:t>format</a:t>
            </a:r>
            <a:r>
              <a:rPr lang="es-ES" sz="1400" dirty="0"/>
              <a:t> </a:t>
            </a:r>
            <a:r>
              <a:rPr lang="es-ES" sz="1400" dirty="0" err="1"/>
              <a:t>json</a:t>
            </a:r>
            <a:r>
              <a:rPr lang="es-ES" sz="1400" dirty="0"/>
              <a:t>. Es </a:t>
            </a:r>
            <a:r>
              <a:rPr lang="es-ES" sz="1400" dirty="0" err="1"/>
              <a:t>pot</a:t>
            </a:r>
            <a:r>
              <a:rPr lang="es-ES" sz="1400" dirty="0"/>
              <a:t> </a:t>
            </a:r>
            <a:r>
              <a:rPr lang="es-ES" sz="1400" dirty="0" err="1"/>
              <a:t>fer</a:t>
            </a:r>
            <a:r>
              <a:rPr lang="es-ES" sz="1400" dirty="0"/>
              <a:t> </a:t>
            </a:r>
            <a:r>
              <a:rPr lang="es-ES" sz="1400" dirty="0" err="1"/>
              <a:t>més</a:t>
            </a:r>
            <a:r>
              <a:rPr lang="es-ES" sz="1400" dirty="0"/>
              <a:t> </a:t>
            </a:r>
            <a:r>
              <a:rPr lang="es-ES" sz="1400" dirty="0" err="1"/>
              <a:t>complert</a:t>
            </a:r>
            <a:r>
              <a:rPr lang="es-ES" sz="1400" dirty="0"/>
              <a:t> al </a:t>
            </a:r>
            <a:r>
              <a:rPr lang="es-ES" sz="1400" dirty="0" err="1"/>
              <a:t>fer-ho</a:t>
            </a:r>
            <a:r>
              <a:rPr lang="es-ES" sz="1400" dirty="0"/>
              <a:t> per </a:t>
            </a:r>
            <a:r>
              <a:rPr lang="es-ES" sz="1400" dirty="0" err="1"/>
              <a:t>trams</a:t>
            </a:r>
            <a:r>
              <a:rPr lang="es-ES" sz="1400" dirty="0"/>
              <a:t> (</a:t>
            </a:r>
            <a:r>
              <a:rPr lang="es-ES" sz="1400" dirty="0" err="1"/>
              <a:t>exemple</a:t>
            </a:r>
            <a:r>
              <a:rPr lang="es-ES" sz="1400" dirty="0"/>
              <a:t> </a:t>
            </a:r>
            <a:r>
              <a:rPr lang="es-ES" sz="1400" dirty="0" err="1"/>
              <a:t>edat</a:t>
            </a:r>
            <a:r>
              <a:rPr lang="es-ES" sz="1400" dirty="0"/>
              <a:t> 0-18, </a:t>
            </a:r>
            <a:r>
              <a:rPr lang="es-ES" sz="1400" dirty="0" err="1"/>
              <a:t>etc</a:t>
            </a:r>
            <a:r>
              <a:rPr lang="es-ES" sz="1400" dirty="0"/>
              <a:t>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46B9CC9-6133-4F7B-8627-4355438ACA6F}"/>
              </a:ext>
            </a:extLst>
          </p:cNvPr>
          <p:cNvSpPr txBox="1"/>
          <p:nvPr/>
        </p:nvSpPr>
        <p:spPr>
          <a:xfrm>
            <a:off x="3794953" y="1794386"/>
            <a:ext cx="1494692" cy="60016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Pre-procesar</a:t>
            </a:r>
            <a:r>
              <a:rPr lang="es-ES" sz="1100" dirty="0"/>
              <a:t> dades: agrupar per id (z </a:t>
            </a:r>
            <a:r>
              <a:rPr lang="es-ES" sz="1100" dirty="0" err="1"/>
              <a:t>pacients</a:t>
            </a:r>
            <a:r>
              <a:rPr lang="es-ES" sz="1100" dirty="0"/>
              <a:t>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0AB9576-41DF-4D5E-B1BF-1F56C4241A8D}"/>
              </a:ext>
            </a:extLst>
          </p:cNvPr>
          <p:cNvSpPr txBox="1"/>
          <p:nvPr/>
        </p:nvSpPr>
        <p:spPr>
          <a:xfrm>
            <a:off x="3794953" y="2726371"/>
            <a:ext cx="1494692" cy="43088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/>
              <a:t>Cl </a:t>
            </a:r>
            <a:r>
              <a:rPr lang="es-ES" sz="1100" dirty="0" err="1"/>
              <a:t>Clusters</a:t>
            </a:r>
            <a:r>
              <a:rPr lang="es-ES" sz="1100" dirty="0"/>
              <a:t> – Ruffini: totes variables?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897657B-5883-47C8-9499-7BEC56BF33AE}"/>
              </a:ext>
            </a:extLst>
          </p:cNvPr>
          <p:cNvSpPr txBox="1"/>
          <p:nvPr/>
        </p:nvSpPr>
        <p:spPr>
          <a:xfrm>
            <a:off x="3794953" y="4168973"/>
            <a:ext cx="1494692" cy="60016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/>
            </a:lvl1pPr>
          </a:lstStyle>
          <a:p>
            <a:r>
              <a:rPr lang="es-ES" dirty="0" err="1"/>
              <a:t>Visualitzar</a:t>
            </a:r>
            <a:r>
              <a:rPr lang="es-ES" dirty="0"/>
              <a:t> </a:t>
            </a:r>
            <a:r>
              <a:rPr lang="es-ES" dirty="0" err="1"/>
              <a:t>Estadistiques</a:t>
            </a:r>
            <a:r>
              <a:rPr lang="es-ES" dirty="0"/>
              <a:t> per </a:t>
            </a:r>
            <a:r>
              <a:rPr lang="es-ES" dirty="0" err="1"/>
              <a:t>cluster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78A1233-18B4-4A80-8391-F3FFFAC4CA9F}"/>
              </a:ext>
            </a:extLst>
          </p:cNvPr>
          <p:cNvSpPr txBox="1"/>
          <p:nvPr/>
        </p:nvSpPr>
        <p:spPr>
          <a:xfrm>
            <a:off x="3794953" y="3447672"/>
            <a:ext cx="1494692" cy="43088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err="1"/>
              <a:t>Assignar</a:t>
            </a:r>
            <a:r>
              <a:rPr lang="es-ES" sz="1100" dirty="0"/>
              <a:t> a cada </a:t>
            </a:r>
            <a:r>
              <a:rPr lang="es-ES" sz="1100" dirty="0" err="1"/>
              <a:t>pacient</a:t>
            </a:r>
            <a:r>
              <a:rPr lang="es-ES" sz="1100" dirty="0"/>
              <a:t> un </a:t>
            </a:r>
            <a:r>
              <a:rPr lang="es-ES" sz="1100" dirty="0" err="1"/>
              <a:t>cluster</a:t>
            </a:r>
            <a:endParaRPr lang="es-ES" sz="1100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4DED65F-3152-46B9-A9EF-CEDD3E3531BF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4542299" y="2394550"/>
            <a:ext cx="0" cy="331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D3D1079-526E-4272-9B39-CC4B1AFCE6FB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4542299" y="3157258"/>
            <a:ext cx="0" cy="29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62B9A31-EC2A-4DFA-B64E-6ACA7C4FA1E6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4542299" y="3878559"/>
            <a:ext cx="0" cy="29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C124FA9-DE53-4FC2-B13B-B9F094B5207A}"/>
              </a:ext>
            </a:extLst>
          </p:cNvPr>
          <p:cNvSpPr/>
          <p:nvPr/>
        </p:nvSpPr>
        <p:spPr>
          <a:xfrm>
            <a:off x="3583934" y="1646944"/>
            <a:ext cx="1934307" cy="32745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99523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420</Words>
  <Application>Microsoft Office PowerPoint</Application>
  <PresentationFormat>Panorámica</PresentationFormat>
  <Paragraphs>56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 Marturià</dc:creator>
  <cp:lastModifiedBy>Gerard Marturià</cp:lastModifiedBy>
  <cp:revision>17</cp:revision>
  <dcterms:created xsi:type="dcterms:W3CDTF">2024-05-16T09:54:46Z</dcterms:created>
  <dcterms:modified xsi:type="dcterms:W3CDTF">2024-07-18T08:23:46Z</dcterms:modified>
</cp:coreProperties>
</file>