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nie.tuhs.org/CompArch/Tutes/Files/ALU.circ" TargetMode="External"/><Relationship Id="rId2" Type="http://schemas.openxmlformats.org/officeDocument/2006/relationships/hyperlink" Target="https://minnie.tuhs.org/CompArch/Tutes/Files/CPU.cir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nie.tuhs.org/CompArch/Tutes/Files/cpumem.im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/>
              <a:t>Implementando la CPU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Aquí están los archivos de implementación de </a:t>
            </a:r>
            <a:r>
              <a:rPr lang="es-SV" dirty="0" err="1"/>
              <a:t>Logisim</a:t>
            </a:r>
            <a:r>
              <a:rPr lang="es-SV" dirty="0"/>
              <a:t> para la CPU, junto con la imagen de memoria para el programa en la siguiente sección.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lvl="1"/>
            <a:r>
              <a:rPr lang="es-SV" u="sng" dirty="0" err="1">
                <a:hlinkClick r:id="rId2"/>
              </a:rPr>
              <a:t>CPU.circ</a:t>
            </a:r>
            <a:endParaRPr lang="es-ES" sz="1400" dirty="0"/>
          </a:p>
          <a:p>
            <a:pPr lvl="1"/>
            <a:r>
              <a:rPr lang="es-SV" u="sng" dirty="0" err="1">
                <a:hlinkClick r:id="rId3"/>
              </a:rPr>
              <a:t>ALU.circ</a:t>
            </a:r>
            <a:endParaRPr lang="es-ES" sz="1400" dirty="0"/>
          </a:p>
          <a:p>
            <a:pPr lvl="1"/>
            <a:r>
              <a:rPr lang="es-SV" u="sng" dirty="0" err="1">
                <a:hlinkClick r:id="rId4"/>
              </a:rPr>
              <a:t>cpumem.img</a:t>
            </a:r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2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Para cargar la memoria RAM con la imagen de la memoria, haga clic con el botón derecho en el dispositivo </a:t>
            </a:r>
            <a:r>
              <a:rPr lang="es-SV" dirty="0" smtClean="0"/>
              <a:t>correspondiente a la MEMORIA RAM</a:t>
            </a:r>
            <a:r>
              <a:rPr lang="es-SV" dirty="0"/>
              <a:t>, elija </a:t>
            </a:r>
            <a:r>
              <a:rPr lang="es-SV" i="1" dirty="0"/>
              <a:t>Cargar </a:t>
            </a:r>
            <a:r>
              <a:rPr lang="es-SV" i="1" dirty="0" smtClean="0"/>
              <a:t>imagen</a:t>
            </a:r>
            <a:r>
              <a:rPr lang="es-SV" dirty="0" smtClean="0"/>
              <a:t>, </a:t>
            </a:r>
            <a:r>
              <a:rPr lang="es-SV" dirty="0"/>
              <a:t>navegue hasta el archivo </a:t>
            </a:r>
            <a:r>
              <a:rPr lang="es-SV" i="1" dirty="0" err="1"/>
              <a:t>cpumem.img</a:t>
            </a:r>
            <a:r>
              <a:rPr lang="es-SV" dirty="0"/>
              <a:t> y luego haga clic en </a:t>
            </a:r>
            <a:r>
              <a:rPr lang="es-SV" i="1" dirty="0"/>
              <a:t>Aceptar</a:t>
            </a:r>
            <a:r>
              <a:rPr lang="es-SV" dirty="0"/>
              <a:t> </a:t>
            </a:r>
            <a:r>
              <a:rPr lang="es-SV" dirty="0" smtClean="0"/>
              <a:t>.</a:t>
            </a:r>
          </a:p>
          <a:p>
            <a:pPr lvl="0"/>
            <a:endParaRPr lang="es-SV" dirty="0"/>
          </a:p>
          <a:p>
            <a:r>
              <a:rPr lang="es-SV" dirty="0"/>
              <a:t>Para ejecutar el programa, escriba control-T repetidamente. Cada control-T realiza la mitad de un ciclo de reloj.</a:t>
            </a:r>
            <a:endParaRPr lang="es-ES" dirty="0"/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52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368709"/>
            <a:ext cx="9404723" cy="1297859"/>
          </a:xfrm>
        </p:spPr>
        <p:txBody>
          <a:bodyPr/>
          <a:lstStyle/>
          <a:p>
            <a:pPr lvl="0"/>
            <a:r>
              <a:rPr lang="es-SV" sz="3200" dirty="0" smtClean="0"/>
              <a:t>Es </a:t>
            </a:r>
            <a:r>
              <a:rPr lang="es-SV" sz="3200" dirty="0"/>
              <a:t>hora de ver un programa de ejemplo escrito para esta CPU</a:t>
            </a:r>
            <a:r>
              <a:rPr lang="es-SV" dirty="0"/>
              <a:t>.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2323375"/>
            <a:ext cx="8946541" cy="4195481"/>
          </a:xfrm>
        </p:spPr>
        <p:txBody>
          <a:bodyPr/>
          <a:lstStyle/>
          <a:p>
            <a:pPr lvl="0"/>
            <a:r>
              <a:rPr lang="es-SV" dirty="0"/>
              <a:t>En la memoria que comienza en la ubicación 0x80 hay una lista de números de 8 bits; El último número en la lista es 0.</a:t>
            </a:r>
            <a:endParaRPr lang="es-ES" sz="1600" dirty="0"/>
          </a:p>
          <a:p>
            <a:pPr lvl="0"/>
            <a:r>
              <a:rPr lang="es-SV" dirty="0"/>
              <a:t>Queremos que un programa sume los números, almacene el resultado en la ubicación de memoria 0x40 y luego realice un ciclo indefinido.</a:t>
            </a:r>
            <a:endParaRPr lang="es-ES" sz="1600" dirty="0"/>
          </a:p>
          <a:p>
            <a:pPr lvl="0"/>
            <a:r>
              <a:rPr lang="es-SV" dirty="0"/>
              <a:t>Tenemos 4 registros para usar. Se asignan de la siguiente manera:</a:t>
            </a:r>
            <a:endParaRPr lang="es-ES" sz="1600" dirty="0"/>
          </a:p>
          <a:p>
            <a:pPr lvl="1"/>
            <a:r>
              <a:rPr lang="es-SV" dirty="0"/>
              <a:t>R0 mantiene el puntero al siguiente número para agregar.</a:t>
            </a:r>
            <a:endParaRPr lang="es-ES" sz="1400" dirty="0"/>
          </a:p>
          <a:p>
            <a:pPr lvl="1"/>
            <a:r>
              <a:rPr lang="es-SV" dirty="0"/>
              <a:t>R1 tiene la suma corriente.</a:t>
            </a:r>
            <a:endParaRPr lang="es-ES" sz="1400" dirty="0"/>
          </a:p>
          <a:p>
            <a:pPr lvl="1"/>
            <a:r>
              <a:rPr lang="es-SV" dirty="0"/>
              <a:t>R2 tiene el siguiente número para agregar a la suma corriente.</a:t>
            </a:r>
            <a:endParaRPr lang="es-ES" sz="1400" dirty="0"/>
          </a:p>
          <a:p>
            <a:pPr lvl="1"/>
            <a:r>
              <a:rPr lang="es-SV" dirty="0"/>
              <a:t>R3 se utiliza como un registro temporal.</a:t>
            </a:r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SV" dirty="0"/>
              <a:t>Aquí está el código de estilo de montaje para el programa.</a:t>
            </a:r>
            <a:endParaRPr lang="es-ES" dirty="0"/>
          </a:p>
          <a:p>
            <a:pPr lvl="0"/>
            <a:r>
              <a:rPr lang="es-SV" dirty="0"/>
              <a:t>        LI R1,0x00 # Poner suma corriente a cero</a:t>
            </a:r>
            <a:endParaRPr lang="es-ES" dirty="0"/>
          </a:p>
          <a:p>
            <a:pPr lvl="0"/>
            <a:r>
              <a:rPr lang="es-SV" dirty="0"/>
              <a:t>        LI R0,0x80 # Comenzar al principio de la lista</a:t>
            </a:r>
            <a:endParaRPr lang="es-ES" dirty="0"/>
          </a:p>
          <a:p>
            <a:pPr lvl="0"/>
            <a:r>
              <a:rPr lang="es-SV" dirty="0"/>
              <a:t>  bucle: LW R2, (R0) # Obtener el siguiente número</a:t>
            </a:r>
            <a:endParaRPr lang="es-ES" dirty="0"/>
          </a:p>
          <a:p>
            <a:pPr lvl="0"/>
            <a:r>
              <a:rPr lang="es-SV" dirty="0"/>
              <a:t>        JEQ R2, final # Salir del bucle si número == 0</a:t>
            </a:r>
            <a:endParaRPr lang="es-ES" dirty="0"/>
          </a:p>
          <a:p>
            <a:pPr lvl="0"/>
            <a:r>
              <a:rPr lang="es-SV" dirty="0"/>
              <a:t>        AGREGAR R1, R2 # Agregar número a la suma corriente</a:t>
            </a:r>
            <a:endParaRPr lang="es-ES" dirty="0"/>
          </a:p>
          <a:p>
            <a:pPr lvl="0"/>
            <a:r>
              <a:rPr lang="es-SV" dirty="0"/>
              <a:t>        LI R3, 0x01 # Poner 1 en R3, así podemos hacerlo</a:t>
            </a:r>
            <a:endParaRPr lang="es-ES" dirty="0"/>
          </a:p>
          <a:p>
            <a:pPr lvl="0"/>
            <a:r>
              <a:rPr lang="es-SV" dirty="0"/>
              <a:t>        AÑADIR R0, R3 # R0 ++</a:t>
            </a:r>
            <a:endParaRPr lang="es-ES" dirty="0"/>
          </a:p>
          <a:p>
            <a:pPr lvl="0"/>
            <a:r>
              <a:rPr lang="es-SV" dirty="0"/>
              <a:t>        JMP </a:t>
            </a:r>
            <a:r>
              <a:rPr lang="es-SV" dirty="0" err="1"/>
              <a:t>loop</a:t>
            </a:r>
            <a:r>
              <a:rPr lang="es-SV" dirty="0"/>
              <a:t> # </a:t>
            </a:r>
            <a:r>
              <a:rPr lang="es-SV" dirty="0" err="1"/>
              <a:t>Loop</a:t>
            </a:r>
            <a:r>
              <a:rPr lang="es-SV" dirty="0"/>
              <a:t> back</a:t>
            </a:r>
            <a:endParaRPr lang="es-ES" dirty="0"/>
          </a:p>
          <a:p>
            <a:pPr lvl="0"/>
            <a:r>
              <a:rPr lang="es-SV" dirty="0"/>
              <a:t>  final: SW R1, 0x40 # Almacene el resultado en la dirección 0x40</a:t>
            </a:r>
            <a:endParaRPr lang="es-ES" dirty="0"/>
          </a:p>
          <a:p>
            <a:pPr lvl="0"/>
            <a:r>
              <a:rPr lang="es-SV" dirty="0"/>
              <a:t>  </a:t>
            </a:r>
            <a:r>
              <a:rPr lang="es-SV" dirty="0" err="1"/>
              <a:t>inf</a:t>
            </a:r>
            <a:r>
              <a:rPr lang="es-SV" dirty="0"/>
              <a:t>: JMP </a:t>
            </a:r>
            <a:r>
              <a:rPr lang="es-SV" dirty="0" err="1"/>
              <a:t>inf</a:t>
            </a:r>
            <a:r>
              <a:rPr lang="es-SV" dirty="0"/>
              <a:t> # bucle infinito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08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SV" sz="3200" dirty="0"/>
              <a:t>Convirtiendo a código de máquina, aquí están los valores hexadecimales para poner en memoria comenzando en la ubicación 0: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103313" y="3076734"/>
          <a:ext cx="8947150" cy="2047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LI R1,0x00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e4 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LI R0,0x80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e0 80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LW R2, (R0)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48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JEQ R2, fin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88 0d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AÑADIR R1, R2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26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LI R3, 0x01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ec 01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AÑADIR R0, 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Bucle JMP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ff 04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SW R1, 0x40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d4 40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>
                          <a:effectLst/>
                        </a:rPr>
                        <a:t>JMP inf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200" dirty="0" err="1">
                          <a:effectLst/>
                        </a:rPr>
                        <a:t>ff</a:t>
                      </a:r>
                      <a:r>
                        <a:rPr lang="es-SV" sz="1200" dirty="0">
                          <a:effectLst/>
                        </a:rPr>
                        <a:t> 0f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Convirtiendo a código de máquina, aquí están los valores hexadecimales para poner en memoria comenzando en la ubicación 0:</a:t>
            </a: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6973" y="5616683"/>
            <a:ext cx="1042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SV" dirty="0"/>
              <a:t>Con la CPU cargada en </a:t>
            </a:r>
            <a:r>
              <a:rPr lang="es-SV" dirty="0" err="1"/>
              <a:t>Logisim</a:t>
            </a:r>
            <a:r>
              <a:rPr lang="es-SV" dirty="0"/>
              <a:t> y la memoria cargada con los valores de datos anteriores, podemos iniciar el programa en ejecución.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2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SV" dirty="0"/>
              <a:t>Mira cómo el IR se carga con una instrucción.</a:t>
            </a:r>
            <a:endParaRPr lang="es-ES" dirty="0"/>
          </a:p>
          <a:p>
            <a:pPr lvl="0"/>
            <a:r>
              <a:rPr lang="es-SV" dirty="0"/>
              <a:t>Ver el Registro Inmediato se carga con un valor.</a:t>
            </a:r>
            <a:endParaRPr lang="es-ES" dirty="0"/>
          </a:p>
          <a:p>
            <a:pPr lvl="0"/>
            <a:r>
              <a:rPr lang="es-SV" dirty="0"/>
              <a:t>En la instrucción LW, observe cómo se selecciona el valor del </a:t>
            </a:r>
            <a:r>
              <a:rPr lang="es-SV" i="1" dirty="0"/>
              <a:t>bus </a:t>
            </a:r>
            <a:r>
              <a:rPr lang="es-SV" i="1" dirty="0" err="1"/>
              <a:t>sbus</a:t>
            </a:r>
            <a:r>
              <a:rPr lang="es-SV" dirty="0"/>
              <a:t> para ubicarse en el bus de direcciones, y el valor del </a:t>
            </a:r>
            <a:r>
              <a:rPr lang="es-SV" dirty="0" err="1"/>
              <a:t>datain</a:t>
            </a:r>
            <a:r>
              <a:rPr lang="es-SV" dirty="0"/>
              <a:t> se escribe en el registro de destino.</a:t>
            </a:r>
            <a:endParaRPr lang="es-ES" dirty="0"/>
          </a:p>
          <a:p>
            <a:pPr lvl="0"/>
            <a:r>
              <a:rPr lang="es-SV" dirty="0"/>
              <a:t>En las instrucciones de ALU, observe los valores de </a:t>
            </a:r>
            <a:r>
              <a:rPr lang="es-SV" i="1" dirty="0" err="1"/>
              <a:t>sbus</a:t>
            </a:r>
            <a:r>
              <a:rPr lang="es-SV" dirty="0"/>
              <a:t> y </a:t>
            </a:r>
            <a:r>
              <a:rPr lang="es-SV" i="1" dirty="0" err="1"/>
              <a:t>dbus</a:t>
            </a:r>
            <a:r>
              <a:rPr lang="es-SV" dirty="0"/>
              <a:t> , el </a:t>
            </a:r>
            <a:r>
              <a:rPr lang="es-SV" i="1" dirty="0" err="1"/>
              <a:t>aluop</a:t>
            </a:r>
            <a:r>
              <a:rPr lang="es-SV" dirty="0"/>
              <a:t> y el resultado que se vuelve a escribir en el registro de destino.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09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247</Words>
  <Application>Microsoft Office PowerPoint</Application>
  <PresentationFormat>Panorámica</PresentationFormat>
  <Paragraphs>57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</vt:lpstr>
      <vt:lpstr>Implementando la CPU </vt:lpstr>
      <vt:lpstr>Presentación de PowerPoint</vt:lpstr>
      <vt:lpstr>Es hora de ver un programa de ejemplo escrito para esta CPU.  </vt:lpstr>
      <vt:lpstr>Presentación de PowerPoint</vt:lpstr>
      <vt:lpstr>Convirtiendo a código de máquina, aquí están los valores hexadecimales para poner en memoria comenzando en la ubicación 0: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5</cp:revision>
  <dcterms:created xsi:type="dcterms:W3CDTF">2020-12-10T14:44:59Z</dcterms:created>
  <dcterms:modified xsi:type="dcterms:W3CDTF">2020-12-10T16:46:37Z</dcterms:modified>
</cp:coreProperties>
</file>