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79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7" r:id="rId20"/>
    <p:sldId id="276" r:id="rId21"/>
    <p:sldId id="272" r:id="rId22"/>
    <p:sldId id="273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95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3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54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9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60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52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20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59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9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03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32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6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8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57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05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F8E72F-8AC3-471E-A384-F379B4E4FEEB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DF59-AC16-4B70-8140-E4E4A87E98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677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UNIVERSIDAD DE SONSONATE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/>
              <a:t>PROCESADOR MIPS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83322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Líneas de control de la 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SV" dirty="0"/>
              <a:t>Hay varias líneas de control de 1 bit:</a:t>
            </a:r>
            <a:endParaRPr lang="es-ES" sz="1600" dirty="0"/>
          </a:p>
          <a:p>
            <a:pPr lvl="1"/>
            <a:r>
              <a:rPr lang="es-SV" i="1" dirty="0" smtClean="0"/>
              <a:t>PC </a:t>
            </a:r>
            <a:r>
              <a:rPr lang="es-SV" i="1" dirty="0" err="1" smtClean="0"/>
              <a:t>Sel</a:t>
            </a:r>
            <a:r>
              <a:rPr lang="es-SV" dirty="0"/>
              <a:t> , incrementa PC o carga el valor de salto del Registro Inmediato</a:t>
            </a:r>
            <a:r>
              <a:rPr lang="es-SV" dirty="0" smtClean="0"/>
              <a:t>.</a:t>
            </a:r>
          </a:p>
          <a:p>
            <a:endParaRPr lang="es-ES" dirty="0"/>
          </a:p>
          <a:p>
            <a:pPr lvl="1"/>
            <a:r>
              <a:rPr lang="es-SV" i="1" dirty="0" smtClean="0"/>
              <a:t>PC Carga o </a:t>
            </a:r>
            <a:r>
              <a:rPr lang="es-SV" i="1" dirty="0" err="1" smtClean="0"/>
              <a:t>pcload</a:t>
            </a:r>
            <a:r>
              <a:rPr lang="es-SV" dirty="0"/>
              <a:t> , carga la PC con un nuevo valor, o no carga un nuevo valor.</a:t>
            </a:r>
            <a:endParaRPr lang="es-ES" sz="1400" dirty="0"/>
          </a:p>
          <a:p>
            <a:endParaRPr lang="es-ES" dirty="0"/>
          </a:p>
          <a:p>
            <a:pPr lvl="1"/>
            <a:r>
              <a:rPr lang="es-SV" i="1" dirty="0" err="1" smtClean="0"/>
              <a:t>Irload</a:t>
            </a:r>
            <a:r>
              <a:rPr lang="es-SV" i="1" dirty="0" smtClean="0"/>
              <a:t> o </a:t>
            </a:r>
            <a:r>
              <a:rPr lang="es-SV" i="1" dirty="0" err="1" smtClean="0"/>
              <a:t>IrCarga</a:t>
            </a:r>
            <a:r>
              <a:rPr lang="es-SV" dirty="0"/>
              <a:t> , carga el registro de instrucciones con una nueva instrucción.</a:t>
            </a:r>
            <a:endParaRPr lang="es-ES" sz="1400" dirty="0"/>
          </a:p>
          <a:p>
            <a:pPr lvl="1"/>
            <a:endParaRPr lang="es-ES" sz="1400" dirty="0"/>
          </a:p>
          <a:p>
            <a:endParaRPr lang="es-ES" dirty="0"/>
          </a:p>
          <a:p>
            <a:pPr lvl="1"/>
            <a:r>
              <a:rPr lang="es-SV" i="1" dirty="0" err="1" smtClean="0"/>
              <a:t>Imload</a:t>
            </a:r>
            <a:r>
              <a:rPr lang="es-SV" i="1" dirty="0" smtClean="0"/>
              <a:t> o </a:t>
            </a:r>
            <a:r>
              <a:rPr lang="es-SV" i="1" dirty="0" err="1" smtClean="0"/>
              <a:t>IMCarga</a:t>
            </a:r>
            <a:r>
              <a:rPr lang="es-SV" dirty="0"/>
              <a:t> , carga el registro inmediato con un nuevo valor.</a:t>
            </a:r>
            <a:endParaRPr lang="es-ES" sz="1400" dirty="0"/>
          </a:p>
          <a:p>
            <a:endParaRPr lang="es-ES" dirty="0"/>
          </a:p>
          <a:p>
            <a:pPr lvl="1"/>
            <a:r>
              <a:rPr lang="es-SV" i="1" dirty="0" err="1" smtClean="0"/>
              <a:t>LeeEscribe</a:t>
            </a:r>
            <a:r>
              <a:rPr lang="es-SV" i="1" dirty="0" smtClean="0"/>
              <a:t> o </a:t>
            </a:r>
            <a:r>
              <a:rPr lang="es-SV" i="1" dirty="0" err="1" smtClean="0"/>
              <a:t>readwrite</a:t>
            </a:r>
            <a:r>
              <a:rPr lang="es-SV" dirty="0"/>
              <a:t> , lectura de la memoria, o </a:t>
            </a:r>
            <a:r>
              <a:rPr lang="es-SV" dirty="0" smtClean="0"/>
              <a:t>escribe </a:t>
            </a:r>
            <a:r>
              <a:rPr lang="es-SV" dirty="0"/>
              <a:t>en la memoria.</a:t>
            </a:r>
            <a:endParaRPr lang="es-ES" sz="1400" dirty="0"/>
          </a:p>
          <a:p>
            <a:endParaRPr lang="es-ES" dirty="0"/>
          </a:p>
          <a:p>
            <a:pPr lvl="1"/>
            <a:r>
              <a:rPr lang="es-SV" i="1" dirty="0" err="1" smtClean="0"/>
              <a:t>DEscribe</a:t>
            </a:r>
            <a:r>
              <a:rPr lang="es-SV" i="1" dirty="0" smtClean="0"/>
              <a:t> o </a:t>
            </a:r>
            <a:r>
              <a:rPr lang="es-SV" i="1" dirty="0" err="1" smtClean="0"/>
              <a:t>dwrite</a:t>
            </a:r>
            <a:r>
              <a:rPr lang="es-SV" dirty="0"/>
              <a:t> , </a:t>
            </a:r>
            <a:r>
              <a:rPr lang="es-SV" i="1" dirty="0" smtClean="0"/>
              <a:t>vuelve </a:t>
            </a:r>
            <a:r>
              <a:rPr lang="es-SV" i="1" dirty="0"/>
              <a:t>a</a:t>
            </a:r>
            <a:r>
              <a:rPr lang="es-SV" dirty="0"/>
              <a:t> escribir un valor en un registro o no </a:t>
            </a:r>
            <a:r>
              <a:rPr lang="es-SV" dirty="0" smtClean="0"/>
              <a:t>escribe </a:t>
            </a:r>
            <a:r>
              <a:rPr lang="es-SV" dirty="0"/>
              <a:t>un valor.</a:t>
            </a:r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75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Líneas de control de la 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287888"/>
            <a:ext cx="10294491" cy="4960512"/>
          </a:xfrm>
        </p:spPr>
        <p:txBody>
          <a:bodyPr>
            <a:normAutofit/>
          </a:bodyPr>
          <a:lstStyle/>
          <a:p>
            <a:pPr lvl="0"/>
            <a:r>
              <a:rPr lang="es-SV" sz="2800" dirty="0"/>
              <a:t>También hay varias líneas de control de 2 bits:</a:t>
            </a:r>
            <a:endParaRPr lang="es-ES" dirty="0"/>
          </a:p>
          <a:p>
            <a:pPr lvl="1"/>
            <a:r>
              <a:rPr lang="es-SV" sz="2400" i="1" dirty="0" err="1"/>
              <a:t>addrsel</a:t>
            </a:r>
            <a:r>
              <a:rPr lang="es-SV" sz="2400" dirty="0"/>
              <a:t> </a:t>
            </a:r>
            <a:r>
              <a:rPr lang="es-SV" sz="2400" dirty="0" smtClean="0"/>
              <a:t>o </a:t>
            </a:r>
            <a:r>
              <a:rPr lang="es-SV" sz="2400" dirty="0" err="1" smtClean="0"/>
              <a:t>AddRSel</a:t>
            </a:r>
            <a:r>
              <a:rPr lang="es-SV" sz="2400" dirty="0" smtClean="0"/>
              <a:t>, selecciona </a:t>
            </a:r>
            <a:r>
              <a:rPr lang="es-SV" sz="2400" dirty="0"/>
              <a:t>una dirección de la PC, el registro inmediato, el registro de origen o el registro de destino.</a:t>
            </a:r>
            <a:endParaRPr lang="es-ES" dirty="0"/>
          </a:p>
          <a:p>
            <a:pPr lvl="1"/>
            <a:r>
              <a:rPr lang="es-SV" sz="2400" i="1" dirty="0" smtClean="0"/>
              <a:t>Re. Selección</a:t>
            </a:r>
            <a:r>
              <a:rPr lang="es-SV" sz="2400" dirty="0"/>
              <a:t> </a:t>
            </a:r>
            <a:r>
              <a:rPr lang="es-SV" sz="2400" dirty="0" smtClean="0"/>
              <a:t>o </a:t>
            </a:r>
            <a:r>
              <a:rPr lang="es-SV" sz="2400" dirty="0" err="1" smtClean="0"/>
              <a:t>regsel</a:t>
            </a:r>
            <a:r>
              <a:rPr lang="es-SV" sz="2400" dirty="0" smtClean="0"/>
              <a:t>, selecciona </a:t>
            </a:r>
            <a:r>
              <a:rPr lang="es-SV" sz="2400" dirty="0"/>
              <a:t>un valor para escribir en un registro desde el Registro inmediato, otro registro, el bus de datos o desde la ALU.</a:t>
            </a:r>
            <a:endParaRPr lang="es-ES" dirty="0"/>
          </a:p>
          <a:p>
            <a:pPr lvl="1"/>
            <a:r>
              <a:rPr lang="es-SV" sz="2400" i="1" dirty="0" err="1"/>
              <a:t>dregsel</a:t>
            </a:r>
            <a:r>
              <a:rPr lang="es-SV" sz="2400" dirty="0"/>
              <a:t> y </a:t>
            </a:r>
            <a:r>
              <a:rPr lang="es-SV" sz="2400" i="1" dirty="0" err="1"/>
              <a:t>sregsel</a:t>
            </a:r>
            <a:r>
              <a:rPr lang="es-SV" sz="2400" dirty="0"/>
              <a:t> , </a:t>
            </a:r>
            <a:r>
              <a:rPr lang="es-SV" sz="2400" dirty="0" smtClean="0"/>
              <a:t>selecciona </a:t>
            </a:r>
            <a:r>
              <a:rPr lang="es-SV" sz="2400" dirty="0"/>
              <a:t>dos registros cuyos valores se envíen a la ALU.</a:t>
            </a:r>
            <a:endParaRPr lang="es-ES" dirty="0"/>
          </a:p>
          <a:p>
            <a:pPr lvl="1"/>
            <a:r>
              <a:rPr lang="es-SV" sz="2400" i="1" dirty="0" err="1"/>
              <a:t>aluop</a:t>
            </a:r>
            <a:r>
              <a:rPr lang="es-SV" sz="2400" dirty="0"/>
              <a:t> </a:t>
            </a:r>
            <a:r>
              <a:rPr lang="es-SV" sz="2400" dirty="0" smtClean="0"/>
              <a:t>o </a:t>
            </a:r>
            <a:r>
              <a:rPr lang="es-SV" sz="2400" dirty="0" err="1" smtClean="0"/>
              <a:t>ALUop</a:t>
            </a:r>
            <a:r>
              <a:rPr lang="es-SV" sz="2400" dirty="0" smtClean="0"/>
              <a:t>, </a:t>
            </a:r>
            <a:r>
              <a:rPr lang="es-SV" sz="2400" dirty="0"/>
              <a:t>que son los bits </a:t>
            </a:r>
            <a:r>
              <a:rPr lang="es-SV" sz="2400" i="1" dirty="0"/>
              <a:t>op2</a:t>
            </a:r>
            <a:r>
              <a:rPr lang="es-SV" sz="2400" dirty="0"/>
              <a:t> que controlan el funcionamiento de la ALU.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866" y="0"/>
            <a:ext cx="10262295" cy="6858000"/>
          </a:xfrm>
        </p:spPr>
        <p:txBody>
          <a:bodyPr/>
          <a:lstStyle/>
          <a:p>
            <a:r>
              <a:rPr lang="es-SV" sz="2400" dirty="0"/>
              <a:t>Los valores para todas estas líneas de control son generados por la lógica de </a:t>
            </a:r>
            <a:r>
              <a:rPr lang="es-SV" sz="2400" dirty="0" smtClean="0"/>
              <a:t>decodificación (U. CONTROL), </a:t>
            </a:r>
            <a:r>
              <a:rPr lang="es-SV" sz="2400" dirty="0"/>
              <a:t>que obtiene como entrada el valor del registro de instrucciones, y las líneas cero y negativas del registro de destino.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SV" sz="2400" dirty="0" smtClean="0"/>
              <a:t/>
            </a:r>
            <a:br>
              <a:rPr lang="es-SV" sz="2400" dirty="0" smtClean="0"/>
            </a:br>
            <a:r>
              <a:rPr lang="es-SV" sz="2400" dirty="0"/>
              <a:t/>
            </a:r>
            <a:br>
              <a:rPr lang="es-SV" sz="2400" dirty="0"/>
            </a:br>
            <a:r>
              <a:rPr lang="es-SV" sz="2400" dirty="0" smtClean="0"/>
              <a:t/>
            </a:r>
            <a:br>
              <a:rPr lang="es-SV" sz="2400" dirty="0" smtClean="0"/>
            </a:br>
            <a:r>
              <a:rPr lang="es-SV" sz="2400" dirty="0" smtClean="0"/>
              <a:t>Ahora </a:t>
            </a:r>
            <a:r>
              <a:rPr lang="es-SV" sz="2400" dirty="0"/>
              <a:t>es el momento de mirar dentro de la lógica de </a:t>
            </a:r>
            <a:r>
              <a:rPr lang="es-SV" sz="2400" dirty="0" smtClean="0"/>
              <a:t>decodificación o unidad de control </a:t>
            </a:r>
            <a:r>
              <a:rPr lang="es-SV" sz="2400" dirty="0"/>
              <a:t>para ver cómo crea los valores en las líneas de control.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79" y="1228390"/>
            <a:ext cx="369626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Dentro de la lógica de decodificación</a:t>
            </a:r>
            <a:endParaRPr lang="es-ES" dirty="0"/>
          </a:p>
        </p:txBody>
      </p:sp>
      <p:pic>
        <p:nvPicPr>
          <p:cNvPr id="4" name="Marcador de contenido 3" descr="Figs / irdecode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7" y="2034863"/>
            <a:ext cx="9077437" cy="4404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02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Dentro de la lógica de decodificación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La lógica </a:t>
            </a:r>
            <a:r>
              <a:rPr lang="es-SV" i="1" dirty="0" err="1"/>
              <a:t>imload</a:t>
            </a:r>
            <a:r>
              <a:rPr lang="es-SV" dirty="0"/>
              <a:t> se muestra arriba. Es muy similar a la lógica de </a:t>
            </a:r>
            <a:r>
              <a:rPr lang="es-SV" i="1" dirty="0"/>
              <a:t>carga</a:t>
            </a:r>
            <a:r>
              <a:rPr lang="es-SV" dirty="0"/>
              <a:t> , pero esta vez se </a:t>
            </a:r>
            <a:r>
              <a:rPr lang="es-SV" i="1" dirty="0"/>
              <a:t>genera</a:t>
            </a:r>
            <a:r>
              <a:rPr lang="es-SV" dirty="0"/>
              <a:t> un valor de habilitación solo en la fase 1, y solo si se configura </a:t>
            </a:r>
            <a:r>
              <a:rPr lang="es-SV" i="1" dirty="0"/>
              <a:t>irbit7</a:t>
            </a:r>
            <a:r>
              <a:rPr lang="es-SV" dirty="0"/>
              <a:t> .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72" y="3533552"/>
            <a:ext cx="384761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F</a:t>
            </a:r>
            <a:r>
              <a:rPr lang="es-SV" b="1" dirty="0" smtClean="0"/>
              <a:t>inalmente </a:t>
            </a:r>
            <a:r>
              <a:rPr lang="es-SV" b="1" dirty="0"/>
              <a:t>...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Poniendo todo esto de nuevo juntos, ahora tenemos este dispositivo: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48" y="2484257"/>
            <a:ext cx="4116464" cy="4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7250" y="880941"/>
            <a:ext cx="8946541" cy="4195481"/>
          </a:xfrm>
        </p:spPr>
        <p:txBody>
          <a:bodyPr/>
          <a:lstStyle/>
          <a:p>
            <a:r>
              <a:rPr lang="es-SV" dirty="0"/>
              <a:t>que controla el flujo de datos para toda la CPU: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9" y="1481070"/>
            <a:ext cx="10227514" cy="49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El PC </a:t>
            </a:r>
            <a:r>
              <a:rPr lang="es-SV" b="1" dirty="0" err="1"/>
              <a:t>Adder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La lógica de PC </a:t>
            </a:r>
            <a:r>
              <a:rPr lang="es-SV" dirty="0" err="1"/>
              <a:t>Adder</a:t>
            </a:r>
            <a:r>
              <a:rPr lang="es-SV" dirty="0"/>
              <a:t> es agradable y simple.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08" y="2653049"/>
            <a:ext cx="8630348" cy="35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El archivo de registro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En el medio están los cuatro registros, que son unidades </a:t>
            </a:r>
            <a:r>
              <a:rPr lang="es-SV" dirty="0" err="1"/>
              <a:t>Logisim</a:t>
            </a:r>
            <a:r>
              <a:rPr lang="es-SV" dirty="0"/>
              <a:t> integradas.</a:t>
            </a:r>
            <a:endParaRPr lang="es-ES" dirty="0"/>
          </a:p>
          <a:p>
            <a:pPr lvl="0"/>
            <a:r>
              <a:rPr lang="es-SV" dirty="0"/>
              <a:t>El valor de cada registro se envía a dos multiplexores a la derecha.</a:t>
            </a:r>
            <a:endParaRPr lang="es-ES" dirty="0"/>
          </a:p>
          <a:p>
            <a:pPr lvl="0"/>
            <a:r>
              <a:rPr lang="es-SV" dirty="0"/>
              <a:t>El multiplexor superior selecciona uno de los valores de registro en función de la línea de control </a:t>
            </a:r>
            <a:r>
              <a:rPr lang="es-SV" i="1" dirty="0" err="1"/>
              <a:t>dregsel</a:t>
            </a:r>
            <a:r>
              <a:rPr lang="es-SV" dirty="0"/>
              <a:t> y, por lo tanto, envía un valor en la línea </a:t>
            </a:r>
            <a:r>
              <a:rPr lang="es-SV" i="1" dirty="0" err="1"/>
              <a:t>dbus</a:t>
            </a:r>
            <a:r>
              <a:rPr lang="es-SV" dirty="0"/>
              <a:t> a la ALU.</a:t>
            </a:r>
            <a:endParaRPr lang="es-ES" dirty="0"/>
          </a:p>
          <a:p>
            <a:pPr lvl="0"/>
            <a:r>
              <a:rPr lang="es-SV" dirty="0"/>
              <a:t>De forma similar, el multiplexor inferior selecciona uno de los valores de registro en función de la línea de control de </a:t>
            </a:r>
            <a:r>
              <a:rPr lang="es-SV" i="1" dirty="0" err="1"/>
              <a:t>sregsel</a:t>
            </a:r>
            <a:r>
              <a:rPr lang="es-SV" dirty="0"/>
              <a:t> y, por lo tanto, envía un valor en la línea de </a:t>
            </a:r>
            <a:r>
              <a:rPr lang="es-SV" i="1" dirty="0" err="1"/>
              <a:t>sbus</a:t>
            </a:r>
            <a:r>
              <a:rPr lang="es-SV" dirty="0"/>
              <a:t> a la ALU.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62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El archivo de registro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1, </a:t>
            </a:r>
          </a:p>
          <a:p>
            <a:r>
              <a:rPr lang="es-SV" dirty="0" smtClean="0"/>
              <a:t>2,</a:t>
            </a:r>
          </a:p>
          <a:p>
            <a:r>
              <a:rPr lang="es-SV" dirty="0" smtClean="0"/>
              <a:t>3,</a:t>
            </a:r>
          </a:p>
          <a:p>
            <a:r>
              <a:rPr lang="es-SV" dirty="0" smtClean="0"/>
              <a:t>4,</a:t>
            </a:r>
          </a:p>
          <a:p>
            <a:endParaRPr lang="es-SV" dirty="0"/>
          </a:p>
          <a:p>
            <a:r>
              <a:rPr lang="es-SV" dirty="0" smtClean="0"/>
              <a:t>ARQUITECTURA DE COMPUTADORAS</a:t>
            </a:r>
          </a:p>
          <a:p>
            <a:r>
              <a:rPr lang="es-SV" dirty="0" smtClean="0"/>
              <a:t>ING</a:t>
            </a:r>
            <a:r>
              <a:rPr lang="es-SV" dirty="0"/>
              <a:t>. DAVID ARTURO RODRIGUEZ QUINTANILLA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14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526" y="2678311"/>
            <a:ext cx="5688724" cy="2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Implementando la 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4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U</a:t>
            </a:r>
            <a:r>
              <a:rPr lang="es-SV" b="1" dirty="0" smtClean="0"/>
              <a:t>n </a:t>
            </a:r>
            <a:r>
              <a:rPr lang="es-SV" b="1" dirty="0"/>
              <a:t>programa </a:t>
            </a:r>
            <a:r>
              <a:rPr lang="es-SV" b="1" dirty="0" smtClean="0"/>
              <a:t>de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Es hora de ver un programa de ejemplo escrito para esta CPU.</a:t>
            </a:r>
            <a:endParaRPr lang="es-ES" dirty="0"/>
          </a:p>
          <a:p>
            <a:pPr lvl="0"/>
            <a:r>
              <a:rPr lang="es-SV" dirty="0"/>
              <a:t>Tenemos 4 registros para usar. Se asignan de la siguiente manera:</a:t>
            </a:r>
            <a:endParaRPr lang="es-ES" sz="1600" dirty="0"/>
          </a:p>
          <a:p>
            <a:pPr lvl="1"/>
            <a:r>
              <a:rPr lang="es-SV" dirty="0"/>
              <a:t>R0 mantiene el puntero al siguiente número para agregar.</a:t>
            </a:r>
            <a:endParaRPr lang="es-ES" sz="1400" dirty="0"/>
          </a:p>
          <a:p>
            <a:pPr lvl="1"/>
            <a:r>
              <a:rPr lang="es-SV" dirty="0"/>
              <a:t>R1 tiene la suma corriente.</a:t>
            </a:r>
            <a:endParaRPr lang="es-ES" sz="1400" dirty="0"/>
          </a:p>
          <a:p>
            <a:pPr lvl="1"/>
            <a:r>
              <a:rPr lang="es-SV" dirty="0"/>
              <a:t>R2 tiene el siguiente número para agregar a la suma corriente.</a:t>
            </a:r>
            <a:endParaRPr lang="es-ES" sz="1400" dirty="0"/>
          </a:p>
          <a:p>
            <a:pPr lvl="1"/>
            <a:r>
              <a:rPr lang="es-SV" dirty="0"/>
              <a:t>R3 se utiliza como un registro temporal.</a:t>
            </a:r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1,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310742"/>
            <a:ext cx="9403742" cy="2982475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 smtClean="0"/>
              <a:t>Veremos un Procesador MIPS </a:t>
            </a:r>
            <a:r>
              <a:rPr lang="es-ES" dirty="0"/>
              <a:t>cableada simple, para demostrar que la lógica de control en una </a:t>
            </a:r>
            <a:r>
              <a:rPr lang="es-ES" dirty="0" smtClean="0"/>
              <a:t>CPU </a:t>
            </a:r>
            <a:r>
              <a:rPr lang="es-SV" dirty="0"/>
              <a:t>puede construirse utilizando algunas puertas y multiplexores simples</a:t>
            </a:r>
            <a:r>
              <a:rPr lang="es-SV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SV" dirty="0"/>
              <a:t>El ejemplo de </a:t>
            </a:r>
            <a:r>
              <a:rPr lang="es-SV" dirty="0" smtClean="0"/>
              <a:t>Procesador MIPS se diseñó e implementó </a:t>
            </a:r>
            <a:r>
              <a:rPr lang="es-SV" dirty="0"/>
              <a:t>en </a:t>
            </a:r>
            <a:r>
              <a:rPr lang="es-SV" dirty="0" err="1" smtClean="0"/>
              <a:t>Logisim</a:t>
            </a:r>
            <a:r>
              <a:rPr lang="es-SV" dirty="0"/>
              <a:t>,</a:t>
            </a:r>
            <a:endParaRPr lang="es-SV" dirty="0" smtClean="0"/>
          </a:p>
          <a:p>
            <a:pPr marL="0" lvl="0" indent="0">
              <a:buNone/>
            </a:pPr>
            <a:endParaRPr lang="es-SV" dirty="0" smtClean="0"/>
          </a:p>
          <a:p>
            <a:pPr lvl="0"/>
            <a:r>
              <a:rPr lang="es-SV" dirty="0" smtClean="0"/>
              <a:t>El </a:t>
            </a:r>
            <a:r>
              <a:rPr lang="es-SV" dirty="0"/>
              <a:t>objetivo era crear una arquitectura razonablemente tradicional pero con la menor lógica de control posible.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1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 smtClean="0"/>
              <a:t>2,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589279"/>
            <a:ext cx="8946541" cy="4195481"/>
          </a:xfrm>
        </p:spPr>
        <p:txBody>
          <a:bodyPr/>
          <a:lstStyle/>
          <a:p>
            <a:pPr lvl="0"/>
            <a:r>
              <a:rPr lang="es-SV" dirty="0"/>
              <a:t>La CPU tiene un bus de datos de 8 bits y un bus de direcciones de 8 bits, por lo que solo puede admitir 256 bytes de memoria para almacenar tanto instrucciones como datos</a:t>
            </a:r>
            <a:r>
              <a:rPr lang="es-SV" dirty="0" smtClean="0"/>
              <a:t>.</a:t>
            </a:r>
          </a:p>
          <a:p>
            <a:pPr marL="0" lvl="0" indent="0">
              <a:buNone/>
            </a:pPr>
            <a:endParaRPr lang="es-SV" dirty="0" smtClean="0"/>
          </a:p>
          <a:p>
            <a:r>
              <a:rPr lang="es-SV" dirty="0"/>
              <a:t>Internamente, hay cuatro registros de 8 bits, </a:t>
            </a:r>
            <a:r>
              <a:rPr lang="es-SV" dirty="0" smtClean="0"/>
              <a:t>R0,R1,R2, </a:t>
            </a:r>
            <a:r>
              <a:rPr lang="es-SV" dirty="0"/>
              <a:t>R3, más un registro de instrucciones, el contador del programa y un registro de 8 bits que contiene valores inmediatos</a:t>
            </a:r>
            <a:r>
              <a:rPr lang="es-SV" dirty="0" smtClean="0"/>
              <a:t>.</a:t>
            </a:r>
          </a:p>
          <a:p>
            <a:pPr marL="0" indent="0">
              <a:buNone/>
            </a:pPr>
            <a:endParaRPr lang="es-SV" dirty="0" smtClean="0"/>
          </a:p>
          <a:p>
            <a:pPr lvl="0"/>
            <a:r>
              <a:rPr lang="es-SV" dirty="0"/>
              <a:t>La CPU es una arquitectura de carga / almacenamiento: los datos deben incorporarse a los registros para su manipulación, ya que la ALU solo lee y escribe en los registros.</a:t>
            </a:r>
            <a:endParaRPr lang="es-ES" dirty="0"/>
          </a:p>
          <a:p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9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 smtClean="0"/>
              <a:t>2,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589279"/>
            <a:ext cx="8946541" cy="4195481"/>
          </a:xfrm>
        </p:spPr>
        <p:txBody>
          <a:bodyPr/>
          <a:lstStyle/>
          <a:p>
            <a:pPr lvl="0"/>
            <a:r>
              <a:rPr lang="es-SV" dirty="0"/>
              <a:t>Las operaciones de </a:t>
            </a:r>
            <a:r>
              <a:rPr lang="es-SV" dirty="0" smtClean="0"/>
              <a:t>la ALU </a:t>
            </a:r>
            <a:r>
              <a:rPr lang="es-SV" dirty="0"/>
              <a:t>tienen dos operandos: </a:t>
            </a:r>
            <a:endParaRPr lang="es-SV" dirty="0" smtClean="0"/>
          </a:p>
          <a:p>
            <a:pPr lvl="1"/>
            <a:r>
              <a:rPr lang="es-SV" dirty="0" smtClean="0"/>
              <a:t>un </a:t>
            </a:r>
            <a:r>
              <a:rPr lang="es-SV" dirty="0"/>
              <a:t>registro </a:t>
            </a:r>
            <a:r>
              <a:rPr lang="es-SV" dirty="0" smtClean="0"/>
              <a:t>de origen</a:t>
            </a:r>
            <a:r>
              <a:rPr lang="es-SV" dirty="0"/>
              <a:t>, y el segundo registro es el registro de </a:t>
            </a:r>
            <a:r>
              <a:rPr lang="es-SV" dirty="0" smtClean="0"/>
              <a:t>destino,</a:t>
            </a:r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5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632" y="1323474"/>
            <a:ext cx="11550315" cy="4924925"/>
          </a:xfrm>
        </p:spPr>
        <p:txBody>
          <a:bodyPr/>
          <a:lstStyle/>
          <a:p>
            <a:pPr lvl="0"/>
            <a:r>
              <a:rPr lang="es-SV" dirty="0"/>
              <a:t>El siguiente diagrama muestra las rutas de datos en la CPU</a:t>
            </a:r>
            <a:r>
              <a:rPr lang="es-SV" dirty="0" smtClean="0"/>
              <a:t>:</a:t>
            </a:r>
          </a:p>
          <a:p>
            <a:pPr lvl="0"/>
            <a:endParaRPr lang="es-SV" dirty="0"/>
          </a:p>
          <a:p>
            <a:pPr marL="0" lv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7" y="1853248"/>
            <a:ext cx="9404724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Las etiquetas </a:t>
            </a:r>
            <a:r>
              <a:rPr lang="es-SV" i="1" dirty="0" smtClean="0"/>
              <a:t>DBUS</a:t>
            </a:r>
            <a:r>
              <a:rPr lang="es-SV" dirty="0"/>
              <a:t> y </a:t>
            </a:r>
            <a:r>
              <a:rPr lang="es-SV" i="1" dirty="0" smtClean="0"/>
              <a:t>SBUS</a:t>
            </a:r>
            <a:r>
              <a:rPr lang="es-SV" dirty="0"/>
              <a:t> indican las líneas que salen del archivo de registro que contienen el valor de los registros de </a:t>
            </a:r>
            <a:r>
              <a:rPr lang="es-SV" dirty="0" smtClean="0"/>
              <a:t>destino (DBUS) </a:t>
            </a:r>
            <a:r>
              <a:rPr lang="es-SV" dirty="0"/>
              <a:t>y fuente</a:t>
            </a:r>
            <a:r>
              <a:rPr lang="es-SV" dirty="0" smtClean="0"/>
              <a:t>. (SBUS</a:t>
            </a:r>
            <a:r>
              <a:rPr lang="es-SV" dirty="0" smtClean="0"/>
              <a:t>)</a:t>
            </a:r>
          </a:p>
          <a:p>
            <a:pPr marL="0" lvl="0" indent="0">
              <a:buNone/>
            </a:pPr>
            <a:endParaRPr lang="es-SV" dirty="0" smtClean="0"/>
          </a:p>
          <a:p>
            <a:r>
              <a:rPr lang="es-SV" dirty="0"/>
              <a:t>El bus de datos solo está conectado a la línea </a:t>
            </a:r>
            <a:r>
              <a:rPr lang="es-SV" i="1" dirty="0" err="1" smtClean="0"/>
              <a:t>dbus</a:t>
            </a:r>
            <a:r>
              <a:rPr lang="es-SV" dirty="0" smtClean="0"/>
              <a:t>, </a:t>
            </a:r>
            <a:r>
              <a:rPr lang="es-SV" dirty="0"/>
              <a:t>por lo que el único valor que se puede escribir en la memoria es el registro de destino.</a:t>
            </a:r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43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137" y="1275008"/>
            <a:ext cx="11381873" cy="5228823"/>
          </a:xfrm>
        </p:spPr>
        <p:txBody>
          <a:bodyPr>
            <a:normAutofit/>
          </a:bodyPr>
          <a:lstStyle/>
          <a:p>
            <a:pPr lvl="0"/>
            <a:r>
              <a:rPr lang="es-SV" sz="2800" dirty="0" smtClean="0"/>
              <a:t>Existen 3 </a:t>
            </a:r>
            <a:r>
              <a:rPr lang="es-SV" sz="2800" dirty="0"/>
              <a:t>multiplexores:</a:t>
            </a:r>
            <a:endParaRPr lang="es-ES" dirty="0"/>
          </a:p>
          <a:p>
            <a:pPr lvl="1"/>
            <a:r>
              <a:rPr lang="es-SV" sz="2400" dirty="0"/>
              <a:t>E</a:t>
            </a:r>
            <a:r>
              <a:rPr lang="es-SV" sz="2400" dirty="0" smtClean="0"/>
              <a:t>l </a:t>
            </a:r>
            <a:r>
              <a:rPr lang="es-SV" sz="2400" dirty="0"/>
              <a:t>multiplexor de bus de dirección puede obtener una dirección de memoria de la </a:t>
            </a:r>
            <a:r>
              <a:rPr lang="es-SV" sz="2400" dirty="0" smtClean="0"/>
              <a:t>PC (Contador Programa), </a:t>
            </a:r>
            <a:r>
              <a:rPr lang="es-SV" sz="2400" dirty="0"/>
              <a:t>el registro inmediato (para direccionamiento directo) o de los registros de origen o destino (para direccionamiento indirecto de registro</a:t>
            </a:r>
            <a:r>
              <a:rPr lang="es-SV" sz="2400" dirty="0" smtClean="0"/>
              <a:t>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SV" sz="2400" dirty="0"/>
              <a:t>E</a:t>
            </a:r>
            <a:r>
              <a:rPr lang="es-SV" sz="2400" dirty="0" smtClean="0"/>
              <a:t>l </a:t>
            </a:r>
            <a:r>
              <a:rPr lang="es-SV" sz="2400" dirty="0"/>
              <a:t>multiplexor de PC permite al PC incrementar o saltar al valor en el registro inmediato</a:t>
            </a:r>
            <a:r>
              <a:rPr lang="es-SV" sz="2400" dirty="0" smtClean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SV" sz="2400" dirty="0"/>
              <a:t>El multiplexor delante de los registros determina de dónde proviene una escritura de registro: la ALU, el registro inmediato, otro registro o el bus de datos.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46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L</a:t>
            </a:r>
            <a:r>
              <a:rPr lang="es-SV" b="1" dirty="0" smtClean="0"/>
              <a:t>íneas </a:t>
            </a:r>
            <a:r>
              <a:rPr lang="es-SV" b="1" dirty="0"/>
              <a:t>de control de </a:t>
            </a:r>
            <a:r>
              <a:rPr lang="es-SV" b="1" dirty="0" smtClean="0"/>
              <a:t>la 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A continuación se muestra nuevamente el diagrama de la CPU principal, esta vez con las líneas de control mostradas</a:t>
            </a:r>
            <a:r>
              <a:rPr lang="es-SV" dirty="0" smtClean="0"/>
              <a:t>.</a:t>
            </a:r>
          </a:p>
          <a:p>
            <a:pPr lvl="0"/>
            <a:endParaRPr lang="es-SV" dirty="0"/>
          </a:p>
          <a:p>
            <a:pPr lvl="0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39" y="2985889"/>
            <a:ext cx="7636665" cy="38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554</Words>
  <Application>Microsoft Office PowerPoint</Application>
  <PresentationFormat>Panorámica</PresentationFormat>
  <Paragraphs>85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UNIVERSIDAD DE SONSONATE</vt:lpstr>
      <vt:lpstr>INTEGRANTES:</vt:lpstr>
      <vt:lpstr>1, Introducción</vt:lpstr>
      <vt:lpstr>2, Arquitectura</vt:lpstr>
      <vt:lpstr>2, Arquitectura</vt:lpstr>
      <vt:lpstr>Arquitectura</vt:lpstr>
      <vt:lpstr>Arquitectura</vt:lpstr>
      <vt:lpstr>Arquitectura</vt:lpstr>
      <vt:lpstr>Líneas de control de la CPU</vt:lpstr>
      <vt:lpstr>Líneas de control de la CPU</vt:lpstr>
      <vt:lpstr>Líneas de control de la CPU</vt:lpstr>
      <vt:lpstr>Los valores para todas estas líneas de control son generados por la lógica de decodificación (U. CONTROL), que obtiene como entrada el valor del registro de instrucciones, y las líneas cero y negativas del registro de destino.            Ahora es el momento de mirar dentro de la lógica de decodificación o unidad de control para ver cómo crea los valores en las líneas de control. </vt:lpstr>
      <vt:lpstr>Dentro de la lógica de decodificación</vt:lpstr>
      <vt:lpstr>Dentro de la lógica de decodificación</vt:lpstr>
      <vt:lpstr>Finalmente ... </vt:lpstr>
      <vt:lpstr>Presentación de PowerPoint</vt:lpstr>
      <vt:lpstr>El PC Adder</vt:lpstr>
      <vt:lpstr>El archivo de registro</vt:lpstr>
      <vt:lpstr>El archivo de registro</vt:lpstr>
      <vt:lpstr>Presentación de PowerPoint</vt:lpstr>
      <vt:lpstr>Implementando la CPU</vt:lpstr>
      <vt:lpstr>Un programa de 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20</cp:revision>
  <dcterms:created xsi:type="dcterms:W3CDTF">2020-12-05T01:16:26Z</dcterms:created>
  <dcterms:modified xsi:type="dcterms:W3CDTF">2020-12-10T04:39:31Z</dcterms:modified>
</cp:coreProperties>
</file>