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0" d="100"/>
          <a:sy n="90" d="100"/>
        </p:scale>
        <p:origin x="6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9/19/2020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stemas.com/intel.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dirty="0" smtClean="0"/>
              <a:t>PCI-EXPRESS,PCI,AGP</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763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ESPECIFICACIONES</a:t>
            </a:r>
            <a:endParaRPr lang="en-US" dirty="0"/>
          </a:p>
        </p:txBody>
      </p:sp>
      <p:sp>
        <p:nvSpPr>
          <p:cNvPr id="5" name="Marcador de contenido 4"/>
          <p:cNvSpPr>
            <a:spLocks noGrp="1"/>
          </p:cNvSpPr>
          <p:nvPr>
            <p:ph idx="1"/>
          </p:nvPr>
        </p:nvSpPr>
        <p:spPr/>
        <p:txBody>
          <a:bodyPr/>
          <a:lstStyle/>
          <a:p>
            <a:r>
              <a:rPr lang="en-US" dirty="0"/>
              <a:t>AGP	</a:t>
            </a:r>
            <a:r>
              <a:rPr lang="en-US" dirty="0" err="1"/>
              <a:t>Voltaje</a:t>
            </a:r>
            <a:r>
              <a:rPr lang="en-US" dirty="0"/>
              <a:t>	</a:t>
            </a:r>
            <a:r>
              <a:rPr lang="en-US" dirty="0" err="1"/>
              <a:t>Modo</a:t>
            </a:r>
            <a:endParaRPr lang="en-US" dirty="0"/>
          </a:p>
          <a:p>
            <a:r>
              <a:rPr lang="en-US" dirty="0"/>
              <a:t>AGP 1.0	3,3 </a:t>
            </a:r>
            <a:r>
              <a:rPr lang="en-US" dirty="0" err="1"/>
              <a:t>voltios</a:t>
            </a:r>
            <a:r>
              <a:rPr lang="en-US" dirty="0"/>
              <a:t>	1x, 2x</a:t>
            </a:r>
          </a:p>
          <a:p>
            <a:r>
              <a:rPr lang="en-US" dirty="0"/>
              <a:t>AGP 2.0	1,5 </a:t>
            </a:r>
            <a:r>
              <a:rPr lang="en-US" dirty="0" err="1"/>
              <a:t>voltios</a:t>
            </a:r>
            <a:r>
              <a:rPr lang="en-US" dirty="0"/>
              <a:t>	1x, 2x, 4x</a:t>
            </a:r>
          </a:p>
          <a:p>
            <a:r>
              <a:rPr lang="en-US" dirty="0"/>
              <a:t>AGP 2.0 Universal	1,5 v y 3,3 v	1x, 2x, 4x</a:t>
            </a:r>
          </a:p>
          <a:p>
            <a:r>
              <a:rPr lang="en-US" dirty="0"/>
              <a:t>AGP 3.0	1,5 </a:t>
            </a:r>
            <a:r>
              <a:rPr lang="en-US" dirty="0" err="1"/>
              <a:t>voltios</a:t>
            </a:r>
            <a:r>
              <a:rPr lang="en-US" dirty="0"/>
              <a:t>	4x, 8x</a:t>
            </a:r>
          </a:p>
        </p:txBody>
      </p:sp>
    </p:spTree>
    <p:extLst>
      <p:ext uri="{BB962C8B-B14F-4D97-AF65-F5344CB8AC3E}">
        <p14:creationId xmlns:p14="http://schemas.microsoft.com/office/powerpoint/2010/main" val="38532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PCI-EXPRESS</a:t>
            </a:r>
            <a:endParaRPr lang="en-US" dirty="0"/>
          </a:p>
        </p:txBody>
      </p:sp>
      <p:sp>
        <p:nvSpPr>
          <p:cNvPr id="3" name="Marcador de contenido 2"/>
          <p:cNvSpPr>
            <a:spLocks noGrp="1"/>
          </p:cNvSpPr>
          <p:nvPr>
            <p:ph idx="1"/>
          </p:nvPr>
        </p:nvSpPr>
        <p:spPr/>
        <p:txBody>
          <a:bodyPr>
            <a:normAutofit fontScale="62500" lnSpcReduction="20000"/>
          </a:bodyPr>
          <a:lstStyle/>
          <a:p>
            <a:r>
              <a:rPr lang="es-ES" dirty="0"/>
              <a:t>PCI Express (también abreviado como </a:t>
            </a:r>
            <a:r>
              <a:rPr lang="es-ES" dirty="0" err="1"/>
              <a:t>PCIe</a:t>
            </a:r>
            <a:r>
              <a:rPr lang="es-ES" dirty="0"/>
              <a:t> o PCI-E) es una evolución del estándar PCI presentada en 2004 que consiste en el PCI serial</a:t>
            </a:r>
          </a:p>
          <a:p>
            <a:r>
              <a:rPr lang="es-ES" dirty="0"/>
              <a:t>La velocidad se ve aumentada gracias al uso de comunicaciones full-</a:t>
            </a:r>
            <a:r>
              <a:rPr lang="es-ES" dirty="0" err="1"/>
              <a:t>duplex</a:t>
            </a:r>
            <a:r>
              <a:rPr lang="es-ES" dirty="0"/>
              <a:t>, a la par que el tamaño del bus disminuye. Tenemos, de hecho, cinco tipos de ranuras, según dispongan de uno, dos, cuatro, ocho o dieciséis carriles de comunicaciones para el traspaso de datos entre la placa </a:t>
            </a:r>
            <a:r>
              <a:rPr lang="es-ES" dirty="0" err="1"/>
              <a:t>PCIe</a:t>
            </a:r>
            <a:r>
              <a:rPr lang="es-ES" dirty="0"/>
              <a:t> y la placa base del sistema informático.</a:t>
            </a:r>
          </a:p>
          <a:p>
            <a:endParaRPr lang="es-ES" dirty="0"/>
          </a:p>
          <a:p>
            <a:r>
              <a:rPr lang="es-ES" dirty="0"/>
              <a:t>La compatibilidad hacia atrás garantiza que un fabricante puede reconvertir un diseño PCI a una nueva placa PCI Express con tan solo adaptar los conectores físicos, manteniendo el mismo funcionamiento del dispositivo.</a:t>
            </a:r>
          </a:p>
          <a:p>
            <a:endParaRPr lang="es-ES" dirty="0"/>
          </a:p>
          <a:p>
            <a:r>
              <a:rPr lang="es-ES" dirty="0"/>
              <a:t>Las velocidades de transferencia aumentan respecto a su predecesor, llegando a los 250 MB/s en la versión 1.x y conector x1 (4 GB/s para el conector x16), los 500 MB/s de la versión 2.x con el conector x1 (8 GB/s para el x16), y 1969 MB/s en el </a:t>
            </a:r>
            <a:r>
              <a:rPr lang="es-ES" dirty="0" err="1"/>
              <a:t>conextor</a:t>
            </a:r>
            <a:r>
              <a:rPr lang="es-ES" dirty="0"/>
              <a:t> x1 para la versión 4.0 del estándar </a:t>
            </a:r>
            <a:r>
              <a:rPr lang="es-ES" dirty="0" err="1"/>
              <a:t>PCIe</a:t>
            </a:r>
            <a:r>
              <a:rPr lang="es-ES" dirty="0"/>
              <a:t> (31,51 GB/s en el </a:t>
            </a:r>
            <a:r>
              <a:rPr lang="es-ES" dirty="0" err="1"/>
              <a:t>conextor</a:t>
            </a:r>
            <a:r>
              <a:rPr lang="es-ES" dirty="0"/>
              <a:t> x16).</a:t>
            </a:r>
          </a:p>
          <a:p>
            <a:endParaRPr lang="es-ES" dirty="0"/>
          </a:p>
          <a:p>
            <a:r>
              <a:rPr lang="es-ES" dirty="0"/>
              <a:t>Esta última versión proporciona un ancho de banda tan rápido como la versión más veloz del estándar de conectividad AGP para tarjetas gráficas.</a:t>
            </a:r>
          </a:p>
          <a:p>
            <a:endParaRPr lang="es-ES" dirty="0"/>
          </a:p>
          <a:p>
            <a:r>
              <a:rPr lang="es-ES" dirty="0"/>
              <a:t>Es por ello que PCI Express está llamado no solamente a sustituir al estándar PCI, sino también a los demás estándares de conectividad de tarjetas de periféricos directamente a la placa base, como el mismo AGP para las tarjetas gráficas, simplificando la construcción de tarjetas madre y las compras a los usuarios.</a:t>
            </a:r>
            <a:endParaRPr lang="en-US" dirty="0"/>
          </a:p>
        </p:txBody>
      </p:sp>
    </p:spTree>
    <p:extLst>
      <p:ext uri="{BB962C8B-B14F-4D97-AF65-F5344CB8AC3E}">
        <p14:creationId xmlns:p14="http://schemas.microsoft.com/office/powerpoint/2010/main" val="74936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ESPECIFICACIONES</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2125278"/>
              </p:ext>
            </p:extLst>
          </p:nvPr>
        </p:nvGraphicFramePr>
        <p:xfrm>
          <a:off x="2951019" y="2160414"/>
          <a:ext cx="4912821" cy="3636963"/>
        </p:xfrm>
        <a:graphic>
          <a:graphicData uri="http://schemas.openxmlformats.org/drawingml/2006/table">
            <a:tbl>
              <a:tblPr/>
              <a:tblGrid>
                <a:gridCol w="814471">
                  <a:extLst>
                    <a:ext uri="{9D8B030D-6E8A-4147-A177-3AD203B41FA5}">
                      <a16:colId xmlns:a16="http://schemas.microsoft.com/office/drawing/2014/main" xmlns="" val="1255751696"/>
                    </a:ext>
                  </a:extLst>
                </a:gridCol>
                <a:gridCol w="597856">
                  <a:extLst>
                    <a:ext uri="{9D8B030D-6E8A-4147-A177-3AD203B41FA5}">
                      <a16:colId xmlns:a16="http://schemas.microsoft.com/office/drawing/2014/main" xmlns="" val="843457199"/>
                    </a:ext>
                  </a:extLst>
                </a:gridCol>
                <a:gridCol w="909782">
                  <a:extLst>
                    <a:ext uri="{9D8B030D-6E8A-4147-A177-3AD203B41FA5}">
                      <a16:colId xmlns:a16="http://schemas.microsoft.com/office/drawing/2014/main" xmlns="" val="3888354611"/>
                    </a:ext>
                  </a:extLst>
                </a:gridCol>
                <a:gridCol w="1031085">
                  <a:extLst>
                    <a:ext uri="{9D8B030D-6E8A-4147-A177-3AD203B41FA5}">
                      <a16:colId xmlns:a16="http://schemas.microsoft.com/office/drawing/2014/main" xmlns="" val="3409127827"/>
                    </a:ext>
                  </a:extLst>
                </a:gridCol>
                <a:gridCol w="1559627">
                  <a:extLst>
                    <a:ext uri="{9D8B030D-6E8A-4147-A177-3AD203B41FA5}">
                      <a16:colId xmlns:a16="http://schemas.microsoft.com/office/drawing/2014/main" xmlns="" val="3362323781"/>
                    </a:ext>
                  </a:extLst>
                </a:gridCol>
              </a:tblGrid>
              <a:tr h="273750">
                <a:tc>
                  <a:txBody>
                    <a:bodyPr/>
                    <a:lstStyle/>
                    <a:p>
                      <a:r>
                        <a:rPr lang="en-US" sz="800">
                          <a:effectLst/>
                        </a:rPr>
                        <a:t>PCIe 1.0 x1</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250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4189084055"/>
                  </a:ext>
                </a:extLst>
              </a:tr>
              <a:tr h="273750">
                <a:tc>
                  <a:txBody>
                    <a:bodyPr/>
                    <a:lstStyle/>
                    <a:p>
                      <a:r>
                        <a:rPr lang="en-US" sz="800">
                          <a:effectLst/>
                        </a:rPr>
                        <a:t>PCIe 1.0 x4</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4</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1638731976"/>
                  </a:ext>
                </a:extLst>
              </a:tr>
              <a:tr h="273750">
                <a:tc>
                  <a:txBody>
                    <a:bodyPr/>
                    <a:lstStyle/>
                    <a:p>
                      <a:r>
                        <a:rPr lang="en-US" sz="800">
                          <a:effectLst/>
                        </a:rPr>
                        <a:t>PCIe 1.0 x8</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8</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2,000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3059508285"/>
                  </a:ext>
                </a:extLst>
              </a:tr>
              <a:tr h="391071">
                <a:tc>
                  <a:txBody>
                    <a:bodyPr/>
                    <a:lstStyle/>
                    <a:p>
                      <a:r>
                        <a:rPr lang="en-US" sz="800">
                          <a:effectLst/>
                        </a:rPr>
                        <a:t>PCIe 1.0 x16</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16</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4,000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3265404054"/>
                  </a:ext>
                </a:extLst>
              </a:tr>
              <a:tr h="273750">
                <a:tc>
                  <a:txBody>
                    <a:bodyPr/>
                    <a:lstStyle/>
                    <a:p>
                      <a:r>
                        <a:rPr lang="en-US" sz="800">
                          <a:effectLst/>
                        </a:rPr>
                        <a:t>PCIe 2.0 x1</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500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3774526327"/>
                  </a:ext>
                </a:extLst>
              </a:tr>
              <a:tr h="273750">
                <a:tc>
                  <a:txBody>
                    <a:bodyPr/>
                    <a:lstStyle/>
                    <a:p>
                      <a:r>
                        <a:rPr lang="en-US" sz="800">
                          <a:effectLst/>
                        </a:rPr>
                        <a:t>PCIe 2.0 x4</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4</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2,000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3479322603"/>
                  </a:ext>
                </a:extLst>
              </a:tr>
              <a:tr h="273750">
                <a:tc>
                  <a:txBody>
                    <a:bodyPr/>
                    <a:lstStyle/>
                    <a:p>
                      <a:r>
                        <a:rPr lang="en-US" sz="800">
                          <a:effectLst/>
                        </a:rPr>
                        <a:t>PCIe 2.0 x8</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8</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4,000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113211384"/>
                  </a:ext>
                </a:extLst>
              </a:tr>
              <a:tr h="391071">
                <a:tc>
                  <a:txBody>
                    <a:bodyPr/>
                    <a:lstStyle/>
                    <a:p>
                      <a:r>
                        <a:rPr lang="en-US" sz="800">
                          <a:effectLst/>
                        </a:rPr>
                        <a:t>PCIe 2.0 x16</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16</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8,000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4257540985"/>
                  </a:ext>
                </a:extLst>
              </a:tr>
              <a:tr h="273750">
                <a:tc>
                  <a:txBody>
                    <a:bodyPr/>
                    <a:lstStyle/>
                    <a:p>
                      <a:r>
                        <a:rPr lang="en-US" sz="800">
                          <a:effectLst/>
                        </a:rPr>
                        <a:t>PCIe 3.0 x1</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2143156862"/>
                  </a:ext>
                </a:extLst>
              </a:tr>
              <a:tr h="273750">
                <a:tc>
                  <a:txBody>
                    <a:bodyPr/>
                    <a:lstStyle/>
                    <a:p>
                      <a:r>
                        <a:rPr lang="en-US" sz="800">
                          <a:effectLst/>
                        </a:rPr>
                        <a:t>PCIe 3.0 x4</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4</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4,000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3265412086"/>
                  </a:ext>
                </a:extLst>
              </a:tr>
              <a:tr h="273750">
                <a:tc>
                  <a:txBody>
                    <a:bodyPr/>
                    <a:lstStyle/>
                    <a:p>
                      <a:r>
                        <a:rPr lang="en-US" sz="800">
                          <a:effectLst/>
                        </a:rPr>
                        <a:t>PCIe 3.0 x8</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8</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8,000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2866143636"/>
                  </a:ext>
                </a:extLst>
              </a:tr>
              <a:tr h="391071">
                <a:tc>
                  <a:txBody>
                    <a:bodyPr/>
                    <a:lstStyle/>
                    <a:p>
                      <a:r>
                        <a:rPr lang="en-US" sz="800">
                          <a:effectLst/>
                        </a:rPr>
                        <a:t>PCIe 3.0 x16</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16</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dirty="0">
                          <a:effectLst/>
                        </a:rPr>
                        <a:t>16,000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xmlns="" val="341941503"/>
                  </a:ext>
                </a:extLst>
              </a:tr>
            </a:tbl>
          </a:graphicData>
        </a:graphic>
      </p:graphicFrame>
    </p:spTree>
    <p:extLst>
      <p:ext uri="{BB962C8B-B14F-4D97-AF65-F5344CB8AC3E}">
        <p14:creationId xmlns:p14="http://schemas.microsoft.com/office/powerpoint/2010/main" val="334353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PCI</a:t>
            </a:r>
            <a:endParaRPr lang="en-US" dirty="0"/>
          </a:p>
        </p:txBody>
      </p:sp>
      <p:sp>
        <p:nvSpPr>
          <p:cNvPr id="3" name="Marcador de contenido 2"/>
          <p:cNvSpPr>
            <a:spLocks noGrp="1"/>
          </p:cNvSpPr>
          <p:nvPr>
            <p:ph idx="1"/>
          </p:nvPr>
        </p:nvSpPr>
        <p:spPr/>
        <p:txBody>
          <a:bodyPr/>
          <a:lstStyle/>
          <a:p>
            <a:r>
              <a:rPr lang="es-ES" dirty="0"/>
              <a:t>Placa Base (también conocida como Tarjeta Madre o </a:t>
            </a:r>
            <a:r>
              <a:rPr lang="es-ES" dirty="0" err="1"/>
              <a:t>Motherboard</a:t>
            </a:r>
            <a:r>
              <a:rPr lang="es-ES" dirty="0"/>
              <a:t>) es justamente la de PCI, siglas en inglés de </a:t>
            </a:r>
            <a:r>
              <a:rPr lang="es-ES" dirty="0" err="1"/>
              <a:t>Peripheral</a:t>
            </a:r>
            <a:r>
              <a:rPr lang="es-ES" dirty="0"/>
              <a:t> </a:t>
            </a:r>
            <a:r>
              <a:rPr lang="es-ES" dirty="0" err="1"/>
              <a:t>Component</a:t>
            </a:r>
            <a:r>
              <a:rPr lang="es-ES" dirty="0"/>
              <a:t> </a:t>
            </a:r>
            <a:r>
              <a:rPr lang="es-ES" dirty="0" err="1"/>
              <a:t>Interconnect</a:t>
            </a:r>
            <a:r>
              <a:rPr lang="es-ES" dirty="0"/>
              <a:t>, que en español significa Interconexión de Componentes Periféricos, y que consiste en una conjunción de circuitos integrados (también llamados Dispositivos </a:t>
            </a:r>
            <a:r>
              <a:rPr lang="es-ES" dirty="0" err="1"/>
              <a:t>Planares</a:t>
            </a:r>
            <a:r>
              <a:rPr lang="es-ES" dirty="0"/>
              <a:t>) o bien de tarjetas de expansión que se ajustan a los conectores de este tipo.</a:t>
            </a:r>
            <a:endParaRPr lang="en-US" dirty="0"/>
          </a:p>
          <a:p>
            <a:r>
              <a:rPr lang="es-ES" dirty="0"/>
              <a:t>Su desarrollo comenzó en el año 1990, por parte de los laboratorios de la compañía </a:t>
            </a:r>
            <a:r>
              <a:rPr lang="en-US" dirty="0">
                <a:hlinkClick r:id="rId2"/>
              </a:rPr>
              <a:t>Intel</a:t>
            </a:r>
            <a:r>
              <a:rPr lang="en-US" dirty="0"/>
              <a:t>, que </a:t>
            </a:r>
            <a:r>
              <a:rPr lang="en-US" dirty="0" err="1"/>
              <a:t>comenzaron</a:t>
            </a:r>
            <a:r>
              <a:rPr lang="en-US" dirty="0"/>
              <a:t> a </a:t>
            </a:r>
            <a:r>
              <a:rPr lang="en-US" dirty="0" err="1"/>
              <a:t>comercializar</a:t>
            </a:r>
            <a:r>
              <a:rPr lang="en-US" dirty="0"/>
              <a:t> </a:t>
            </a:r>
            <a:r>
              <a:rPr lang="en-US" dirty="0" err="1"/>
              <a:t>estos</a:t>
            </a:r>
            <a:r>
              <a:rPr lang="en-US" dirty="0"/>
              <a:t> </a:t>
            </a:r>
            <a:r>
              <a:rPr lang="en-US" dirty="0" err="1"/>
              <a:t>componentes</a:t>
            </a:r>
            <a:r>
              <a:rPr lang="en-US" dirty="0"/>
              <a:t> </a:t>
            </a:r>
            <a:r>
              <a:rPr lang="en-US" dirty="0" err="1"/>
              <a:t>en</a:t>
            </a:r>
            <a:r>
              <a:rPr lang="en-US" dirty="0"/>
              <a:t> </a:t>
            </a:r>
            <a:r>
              <a:rPr lang="en-US" dirty="0" err="1"/>
              <a:t>año</a:t>
            </a:r>
            <a:r>
              <a:rPr lang="en-US" dirty="0"/>
              <a:t> 1992, </a:t>
            </a:r>
            <a:r>
              <a:rPr lang="en-US" dirty="0" err="1"/>
              <a:t>haciéndose</a:t>
            </a:r>
            <a:r>
              <a:rPr lang="en-US" dirty="0"/>
              <a:t> </a:t>
            </a:r>
            <a:r>
              <a:rPr lang="en-US" dirty="0" err="1"/>
              <a:t>masivo</a:t>
            </a:r>
            <a:r>
              <a:rPr lang="en-US" dirty="0"/>
              <a:t> con la </a:t>
            </a:r>
            <a:r>
              <a:rPr lang="en-US" dirty="0" err="1"/>
              <a:t>comercialización</a:t>
            </a:r>
            <a:r>
              <a:rPr lang="en-US" dirty="0"/>
              <a:t> del </a:t>
            </a:r>
            <a:r>
              <a:rPr lang="en-US" dirty="0" err="1"/>
              <a:t>puerto</a:t>
            </a:r>
            <a:r>
              <a:rPr lang="en-US" dirty="0"/>
              <a:t> </a:t>
            </a:r>
            <a:r>
              <a:rPr lang="en-US" b="1" dirty="0"/>
              <a:t>PCI 2.1</a:t>
            </a:r>
            <a:r>
              <a:rPr lang="en-US" dirty="0"/>
              <a:t> a </a:t>
            </a:r>
            <a:r>
              <a:rPr lang="en-US" dirty="0" err="1"/>
              <a:t>mediados</a:t>
            </a:r>
            <a:r>
              <a:rPr lang="en-US" dirty="0"/>
              <a:t> del </a:t>
            </a:r>
            <a:r>
              <a:rPr lang="en-US" dirty="0" err="1"/>
              <a:t>año</a:t>
            </a:r>
            <a:r>
              <a:rPr lang="en-US" dirty="0"/>
              <a:t> 1995.</a:t>
            </a:r>
          </a:p>
          <a:p>
            <a:endParaRPr lang="en-US" dirty="0"/>
          </a:p>
        </p:txBody>
      </p:sp>
    </p:spTree>
    <p:extLst>
      <p:ext uri="{BB962C8B-B14F-4D97-AF65-F5344CB8AC3E}">
        <p14:creationId xmlns:p14="http://schemas.microsoft.com/office/powerpoint/2010/main" val="81478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lnSpcReduction="10000"/>
          </a:bodyPr>
          <a:lstStyle/>
          <a:p>
            <a:r>
              <a:rPr lang="es-ES" dirty="0"/>
              <a:t>Fue así que con la llegada de una nueva generación de procesadores (los recordados Intel Pentium II) comenzó a aceptarse aún más la utilización de los Puertos PCI en las placas madre, mejorando notoriamente el rendimiento en versiones posteriores, que llevaron el nombre de PCI-X, hasta lo que hoy en día es conocido como PCI-Express (introducido en el mercado en el año 2004) lo que está siendo implementado en forma progresiva.</a:t>
            </a:r>
            <a:endParaRPr lang="en-US" dirty="0"/>
          </a:p>
          <a:p>
            <a:r>
              <a:rPr lang="es-ES" dirty="0"/>
              <a:t>Esta conectividad está más que nada aceptada en lo que es la utilización de Tarjetas de Expansión, sobre todo en la utilización de Placas de Video, notando una gran mejora en lo que es velocidades, y sobre todo reconocimiento de nuevos dispositivos, siendo de muy fácil instalación y configuración.</a:t>
            </a:r>
            <a:endParaRPr lang="en-US" dirty="0"/>
          </a:p>
          <a:p>
            <a:r>
              <a:rPr lang="es-ES" dirty="0"/>
              <a:t>Hay muchos tipos de dispositivos informáticos que utilizan los puertos PCI: Módems, Tarjetas Ethernet, Tarjetas de sonido, Tarjetas de video, Adaptadores inalámbricos</a:t>
            </a:r>
            <a:endParaRPr lang="en-US" dirty="0"/>
          </a:p>
          <a:p>
            <a:endParaRPr lang="en-US" dirty="0"/>
          </a:p>
        </p:txBody>
      </p:sp>
    </p:spTree>
    <p:extLst>
      <p:ext uri="{BB962C8B-B14F-4D97-AF65-F5344CB8AC3E}">
        <p14:creationId xmlns:p14="http://schemas.microsoft.com/office/powerpoint/2010/main" val="58507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ESPECIFICACIONES</a:t>
            </a:r>
            <a:endParaRPr lang="en-US" dirty="0"/>
          </a:p>
        </p:txBody>
      </p:sp>
      <p:pic>
        <p:nvPicPr>
          <p:cNvPr id="6" name="Marcador de contenido 5"/>
          <p:cNvPicPr>
            <a:picLocks noGrp="1" noChangeAspect="1"/>
          </p:cNvPicPr>
          <p:nvPr>
            <p:ph idx="1"/>
          </p:nvPr>
        </p:nvPicPr>
        <p:blipFill rotWithShape="1">
          <a:blip r:embed="rId2"/>
          <a:srcRect l="28359" t="5403" r="43614" b="12543"/>
          <a:stretch/>
        </p:blipFill>
        <p:spPr>
          <a:xfrm>
            <a:off x="3291840" y="2053244"/>
            <a:ext cx="4497185" cy="4281054"/>
          </a:xfrm>
          <a:prstGeom prst="rect">
            <a:avLst/>
          </a:prstGeom>
        </p:spPr>
      </p:pic>
    </p:spTree>
    <p:extLst>
      <p:ext uri="{BB962C8B-B14F-4D97-AF65-F5344CB8AC3E}">
        <p14:creationId xmlns:p14="http://schemas.microsoft.com/office/powerpoint/2010/main" val="7832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AGP</a:t>
            </a:r>
            <a:endParaRPr lang="en-US" dirty="0"/>
          </a:p>
        </p:txBody>
      </p:sp>
      <p:sp>
        <p:nvSpPr>
          <p:cNvPr id="3" name="Marcador de contenido 2"/>
          <p:cNvSpPr>
            <a:spLocks noGrp="1"/>
          </p:cNvSpPr>
          <p:nvPr>
            <p:ph idx="1"/>
          </p:nvPr>
        </p:nvSpPr>
        <p:spPr/>
        <p:txBody>
          <a:bodyPr>
            <a:normAutofit fontScale="85000" lnSpcReduction="20000"/>
          </a:bodyPr>
          <a:lstStyle/>
          <a:p>
            <a:r>
              <a:rPr lang="es-ES" dirty="0"/>
              <a:t>son las siglas de </a:t>
            </a:r>
            <a:r>
              <a:rPr lang="es-ES" dirty="0" err="1"/>
              <a:t>Accelerated</a:t>
            </a:r>
            <a:r>
              <a:rPr lang="es-ES" dirty="0"/>
              <a:t> </a:t>
            </a:r>
            <a:r>
              <a:rPr lang="es-ES" dirty="0" err="1"/>
              <a:t>Graphics</a:t>
            </a:r>
            <a:r>
              <a:rPr lang="es-ES" dirty="0"/>
              <a:t> Port. Es un puerto situado en la placa base del ordenador, </a:t>
            </a:r>
          </a:p>
          <a:p>
            <a:r>
              <a:rPr lang="es-ES" dirty="0"/>
              <a:t>especialmente creado para ser usado con tarjetas gráficas. En general es de color marrón y algo más pequeño que los puertos PCI,</a:t>
            </a:r>
          </a:p>
          <a:p>
            <a:r>
              <a:rPr lang="es-ES" dirty="0"/>
              <a:t> con 32 </a:t>
            </a:r>
            <a:r>
              <a:rPr lang="es-ES" dirty="0" err="1"/>
              <a:t>pins</a:t>
            </a:r>
            <a:r>
              <a:rPr lang="es-ES" dirty="0"/>
              <a:t> de conexión (aunque su número puede variar).</a:t>
            </a:r>
          </a:p>
          <a:p>
            <a:endParaRPr lang="es-ES" dirty="0"/>
          </a:p>
          <a:p>
            <a:r>
              <a:rPr lang="es-ES" dirty="0"/>
              <a:t>Los nuevos ordenadores y programas de finales del siglo XIX incluían posibilidades para el tratamiento de gráficos y animaciones 3D hasta el momento nunca vistas.</a:t>
            </a:r>
          </a:p>
          <a:p>
            <a:r>
              <a:rPr lang="es-ES" dirty="0"/>
              <a:t>Sin embargo, estos gráficos en tres dimensiones necesitaban un procesamiento muy potente y ocupaban demasiados recursos. Se hizo entonces preciso el incluir</a:t>
            </a:r>
          </a:p>
          <a:p>
            <a:r>
              <a:rPr lang="es-ES" dirty="0"/>
              <a:t>una tarjeta gráfica en los ordenadores que derivase gran parte de eses procesos y los llevase a cabo para liberar al procesador, a la CPU, de parte del trabajo.</a:t>
            </a:r>
          </a:p>
          <a:p>
            <a:r>
              <a:rPr lang="es-ES" dirty="0"/>
              <a:t>El principal problema es que los puertos PCI que había hasta el momento para conectar las tarjetas no estaban diseñados para estas, de modo que la creación de un puerto</a:t>
            </a:r>
          </a:p>
          <a:p>
            <a:r>
              <a:rPr lang="es-ES" dirty="0"/>
              <a:t>propio </a:t>
            </a:r>
            <a:r>
              <a:rPr lang="es-ES" dirty="0" err="1"/>
              <a:t>fué</a:t>
            </a:r>
            <a:r>
              <a:rPr lang="es-ES" dirty="0"/>
              <a:t> un paso natural. Ese puerto era el AGP.</a:t>
            </a:r>
            <a:endParaRPr lang="en-US" dirty="0"/>
          </a:p>
        </p:txBody>
      </p:sp>
    </p:spTree>
    <p:extLst>
      <p:ext uri="{BB962C8B-B14F-4D97-AF65-F5344CB8AC3E}">
        <p14:creationId xmlns:p14="http://schemas.microsoft.com/office/powerpoint/2010/main" val="200814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lnSpcReduction="10000"/>
          </a:bodyPr>
          <a:lstStyle/>
          <a:p>
            <a:r>
              <a:rPr lang="es-ES" dirty="0" err="1"/>
              <a:t>Fué</a:t>
            </a:r>
            <a:r>
              <a:rPr lang="es-ES" dirty="0"/>
              <a:t> muy usado desde su creación en 1997, hasta que </a:t>
            </a:r>
            <a:r>
              <a:rPr lang="es-ES" dirty="0" err="1"/>
              <a:t>fué</a:t>
            </a:r>
            <a:r>
              <a:rPr lang="es-ES" dirty="0"/>
              <a:t> reemplazado paulatinamente por los nuevos puertos PCI Express (</a:t>
            </a:r>
            <a:r>
              <a:rPr lang="es-ES" dirty="0" err="1"/>
              <a:t>PCIe</a:t>
            </a:r>
            <a:r>
              <a:rPr lang="es-ES" dirty="0"/>
              <a:t>),</a:t>
            </a:r>
          </a:p>
          <a:p>
            <a:r>
              <a:rPr lang="es-ES" dirty="0"/>
              <a:t>casi diez años más tarde. Salieron varias versiones, entre las que destacan la AGPx1, AGPx2, AGPx4 y AGPx8, que fundamentalmente variaban en su velocidad de transferencia</a:t>
            </a:r>
          </a:p>
          <a:p>
            <a:r>
              <a:rPr lang="es-ES" dirty="0"/>
              <a:t>de datos y en el voltaje usado.  Al ser diseñadas exclusivamente para tarjetas gráficas, se cuidó mucho que las nuevas versiones de los puertos fuesen totalmente compatibles </a:t>
            </a:r>
          </a:p>
          <a:p>
            <a:r>
              <a:rPr lang="es-ES" dirty="0"/>
              <a:t>con las viejas tarjetas gráficas, a fin de evitar incompatibilidades.</a:t>
            </a:r>
          </a:p>
          <a:p>
            <a:endParaRPr lang="es-ES" dirty="0"/>
          </a:p>
          <a:p>
            <a:r>
              <a:rPr lang="es-ES" dirty="0"/>
              <a:t>Actualmente, y basándose en la tecnología AGP, se han creado algunas variantes modernas, si bien con poco éxito, y sólo usadas en ámbitos profesionales.</a:t>
            </a:r>
            <a:endParaRPr lang="en-US" dirty="0"/>
          </a:p>
        </p:txBody>
      </p:sp>
    </p:spTree>
    <p:extLst>
      <p:ext uri="{BB962C8B-B14F-4D97-AF65-F5344CB8AC3E}">
        <p14:creationId xmlns:p14="http://schemas.microsoft.com/office/powerpoint/2010/main" val="208239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fontScale="85000" lnSpcReduction="20000"/>
          </a:bodyPr>
          <a:lstStyle/>
          <a:p>
            <a:r>
              <a:rPr lang="es-ES" dirty="0"/>
              <a:t>En realidad el puerto AGP era un puerto PCI modificado, que permitía una comunicación directa de la tarjeta gráfica con la memoria del ordenador.</a:t>
            </a:r>
          </a:p>
          <a:p>
            <a:r>
              <a:rPr lang="es-ES" dirty="0"/>
              <a:t>Anteriormente, en los puertos PCI, el puerto pedía permiso a la CPU para usar la memoria del ordenador y </a:t>
            </a:r>
            <a:r>
              <a:rPr lang="es-ES" dirty="0" smtClean="0"/>
              <a:t>así </a:t>
            </a:r>
            <a:r>
              <a:rPr lang="es-ES" dirty="0"/>
              <a:t>leer la información gráfica, que luego procesaba la tarjeta.</a:t>
            </a:r>
          </a:p>
          <a:p>
            <a:r>
              <a:rPr lang="es-ES" dirty="0"/>
              <a:t>En los AGP, no era necesario solicitar nada al procesador, sino que la tarjeta podía acceder directamente a la memoria del ordenador, sin intermediarios. Además,</a:t>
            </a:r>
          </a:p>
          <a:p>
            <a:r>
              <a:rPr lang="es-ES" dirty="0"/>
              <a:t>su velocidad de transferencia de datos también era mayor. Las tarjetas PCI tenían un ancho de banda de unos 100 </a:t>
            </a:r>
            <a:r>
              <a:rPr lang="es-ES" dirty="0" err="1"/>
              <a:t>MBs</a:t>
            </a:r>
            <a:r>
              <a:rPr lang="es-ES" dirty="0"/>
              <a:t>/s, mientras que las AGP tenían velocidades</a:t>
            </a:r>
          </a:p>
          <a:p>
            <a:r>
              <a:rPr lang="es-ES" dirty="0"/>
              <a:t>que variaban entre los 266 </a:t>
            </a:r>
            <a:r>
              <a:rPr lang="es-ES" dirty="0" err="1"/>
              <a:t>MBs</a:t>
            </a:r>
            <a:r>
              <a:rPr lang="es-ES" dirty="0"/>
              <a:t>/s de las primeras versiones, a los más de 2000 </a:t>
            </a:r>
            <a:r>
              <a:rPr lang="es-ES" dirty="0" err="1"/>
              <a:t>MBs</a:t>
            </a:r>
            <a:r>
              <a:rPr lang="es-ES" dirty="0"/>
              <a:t>/segundo en las últimas (AGPx8).</a:t>
            </a:r>
          </a:p>
          <a:p>
            <a:endParaRPr lang="es-ES" dirty="0"/>
          </a:p>
          <a:p>
            <a:r>
              <a:rPr lang="es-ES" dirty="0"/>
              <a:t>Al igual que los puertos PCI, también trabajaban en 32 bits, pero su velocidad interna de trabajo era el doble que los puertos PCI normales (66 </a:t>
            </a:r>
            <a:r>
              <a:rPr lang="es-ES" dirty="0" err="1"/>
              <a:t>Megaherzios</a:t>
            </a:r>
            <a:r>
              <a:rPr lang="es-ES" dirty="0"/>
              <a:t>),</a:t>
            </a:r>
          </a:p>
          <a:p>
            <a:r>
              <a:rPr lang="es-ES" dirty="0"/>
              <a:t>lo que también era un ventaja evidente.</a:t>
            </a:r>
            <a:endParaRPr lang="en-US" dirty="0"/>
          </a:p>
        </p:txBody>
      </p:sp>
    </p:spTree>
    <p:extLst>
      <p:ext uri="{BB962C8B-B14F-4D97-AF65-F5344CB8AC3E}">
        <p14:creationId xmlns:p14="http://schemas.microsoft.com/office/powerpoint/2010/main" val="3141481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70</TotalTime>
  <Words>1036</Words>
  <Application>Microsoft Office PowerPoint</Application>
  <PresentationFormat>Panorámica</PresentationFormat>
  <Paragraphs>110</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Century Gothic</vt:lpstr>
      <vt:lpstr>Wingdings 2</vt:lpstr>
      <vt:lpstr>Citable</vt:lpstr>
      <vt:lpstr>PCI-EXPRESS,PCI,AGP</vt:lpstr>
      <vt:lpstr>PCI-EXPRESS</vt:lpstr>
      <vt:lpstr>ESPECIFICACIONES</vt:lpstr>
      <vt:lpstr>PCI</vt:lpstr>
      <vt:lpstr>Presentación de PowerPoint</vt:lpstr>
      <vt:lpstr>ESPECIFICACIONES</vt:lpstr>
      <vt:lpstr>AGP</vt:lpstr>
      <vt:lpstr>Presentación de PowerPoint</vt:lpstr>
      <vt:lpstr>Presentación de PowerPoint</vt:lpstr>
      <vt:lpstr>ESPECIFICACIONES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PCI-EXPRESS,PCI,AGP</dc:title>
  <dc:creator>A21-PC39</dc:creator>
  <cp:lastModifiedBy>HP</cp:lastModifiedBy>
  <cp:revision>3</cp:revision>
  <dcterms:created xsi:type="dcterms:W3CDTF">2019-09-20T01:53:25Z</dcterms:created>
  <dcterms:modified xsi:type="dcterms:W3CDTF">2020-09-19T15:07:29Z</dcterms:modified>
</cp:coreProperties>
</file>