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0D4E6D9-B3C6-4598-B7DC-74C5673E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439" y="174569"/>
            <a:ext cx="9905998" cy="892230"/>
          </a:xfrm>
        </p:spPr>
        <p:txBody>
          <a:bodyPr/>
          <a:lstStyle/>
          <a:p>
            <a:r>
              <a:rPr lang="es-SV" dirty="0"/>
              <a:t>¿Qué ES UN PROCESADOR?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73C2A36-6786-4D37-B212-7E37639D6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438" y="1464364"/>
            <a:ext cx="9905999" cy="4724402"/>
          </a:xfrm>
        </p:spPr>
        <p:txBody>
          <a:bodyPr/>
          <a:lstStyle/>
          <a:p>
            <a:r>
              <a:rPr lang="es-SV" dirty="0"/>
              <a:t>CISC: (</a:t>
            </a:r>
            <a:r>
              <a:rPr lang="es-SV" dirty="0" err="1"/>
              <a:t>Complex</a:t>
            </a:r>
            <a:r>
              <a:rPr lang="es-SV" dirty="0"/>
              <a:t> </a:t>
            </a:r>
            <a:r>
              <a:rPr lang="es-SV" dirty="0" err="1"/>
              <a:t>Instruction</a:t>
            </a:r>
            <a:r>
              <a:rPr lang="es-SV" dirty="0"/>
              <a:t> Set </a:t>
            </a:r>
            <a:r>
              <a:rPr lang="es-SV" dirty="0" err="1"/>
              <a:t>Computer</a:t>
            </a:r>
            <a:r>
              <a:rPr lang="es-SV" dirty="0"/>
              <a:t>, u </a:t>
            </a:r>
            <a:r>
              <a:rPr lang="es-SV" dirty="0" err="1"/>
              <a:t>odenador</a:t>
            </a:r>
            <a:r>
              <a:rPr lang="es-SV" dirty="0"/>
              <a:t> con un conjunto complejo de instrucciones), es capaz de ejecutar varios centenares de instrucciones complejas </a:t>
            </a:r>
            <a:r>
              <a:rPr lang="es-SV" dirty="0" smtClean="0"/>
              <a:t>diferentes </a:t>
            </a:r>
            <a:r>
              <a:rPr lang="es-SV" dirty="0"/>
              <a:t>siendo extremadamente versátil.</a:t>
            </a:r>
          </a:p>
          <a:p>
            <a:endParaRPr lang="es-SV" dirty="0"/>
          </a:p>
          <a:p>
            <a:r>
              <a:rPr lang="es-SV" dirty="0"/>
              <a:t>RISC: (</a:t>
            </a:r>
            <a:r>
              <a:rPr lang="es-SV" dirty="0" err="1"/>
              <a:t>Reduced</a:t>
            </a:r>
            <a:r>
              <a:rPr lang="es-SV" dirty="0"/>
              <a:t> </a:t>
            </a:r>
            <a:r>
              <a:rPr lang="es-SV" dirty="0" err="1"/>
              <a:t>Instruction</a:t>
            </a:r>
            <a:r>
              <a:rPr lang="es-SV" dirty="0"/>
              <a:t> Set </a:t>
            </a:r>
            <a:r>
              <a:rPr lang="es-SV" dirty="0" err="1"/>
              <a:t>Computer</a:t>
            </a:r>
            <a:r>
              <a:rPr lang="es-SV" dirty="0"/>
              <a:t>, u ordenador con un conjunto reducido de instrucciones), es capaz de ejecutar tales instrucciones de forma mucho mas rápida.</a:t>
            </a:r>
          </a:p>
        </p:txBody>
      </p:sp>
    </p:spTree>
    <p:extLst>
      <p:ext uri="{BB962C8B-B14F-4D97-AF65-F5344CB8AC3E}">
        <p14:creationId xmlns:p14="http://schemas.microsoft.com/office/powerpoint/2010/main" val="351259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1CA2702-D497-48CE-9638-6F007A79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0952"/>
            <a:ext cx="9905998" cy="845847"/>
          </a:xfrm>
        </p:spPr>
        <p:txBody>
          <a:bodyPr/>
          <a:lstStyle/>
          <a:p>
            <a:r>
              <a:rPr lang="es-SV" dirty="0"/>
              <a:t>Características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xmlns="" id="{60802AF9-CB1D-4584-9ECA-5AE480070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287655"/>
              </p:ext>
            </p:extLst>
          </p:nvPr>
        </p:nvGraphicFramePr>
        <p:xfrm>
          <a:off x="834887" y="1484243"/>
          <a:ext cx="10588488" cy="420754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94244">
                  <a:extLst>
                    <a:ext uri="{9D8B030D-6E8A-4147-A177-3AD203B41FA5}">
                      <a16:colId xmlns:a16="http://schemas.microsoft.com/office/drawing/2014/main" xmlns="" val="2441428135"/>
                    </a:ext>
                  </a:extLst>
                </a:gridCol>
                <a:gridCol w="5294244">
                  <a:extLst>
                    <a:ext uri="{9D8B030D-6E8A-4147-A177-3AD203B41FA5}">
                      <a16:colId xmlns:a16="http://schemas.microsoft.com/office/drawing/2014/main" xmlns="" val="3419600729"/>
                    </a:ext>
                  </a:extLst>
                </a:gridCol>
              </a:tblGrid>
              <a:tr h="658629">
                <a:tc>
                  <a:txBody>
                    <a:bodyPr/>
                    <a:lstStyle/>
                    <a:p>
                      <a:pPr algn="ctr"/>
                      <a:r>
                        <a:rPr lang="es-SV" sz="3600" dirty="0">
                          <a:solidFill>
                            <a:schemeClr val="bg1"/>
                          </a:solidFill>
                        </a:rPr>
                        <a:t>CISC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3600" dirty="0">
                          <a:solidFill>
                            <a:schemeClr val="bg1"/>
                          </a:solidFill>
                        </a:rPr>
                        <a:t>RISC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8089729"/>
                  </a:ext>
                </a:extLst>
              </a:tr>
              <a:tr h="658629">
                <a:tc>
                  <a:txBody>
                    <a:bodyPr/>
                    <a:lstStyle/>
                    <a:p>
                      <a:r>
                        <a:rPr lang="es-SV" dirty="0"/>
                        <a:t>“Computador con repertorio de instrucciones complejo”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/>
                        <a:t>“Computador con repertorio de instrucciones reducido”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860520"/>
                  </a:ext>
                </a:extLst>
              </a:tr>
              <a:tr h="65862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SV" dirty="0"/>
                        <a:t>Gran número de instrucciones complejas, múltiples ciclos.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SV" dirty="0"/>
                        <a:t>Pocas instrucciones y muy básicas.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4015669"/>
                  </a:ext>
                </a:extLst>
              </a:tr>
              <a:tr h="90475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SV" dirty="0"/>
                        <a:t>Permite implementar instrucciones de alto nivel directamente o con un número pequeño de instrucciones ensamblador.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SV" dirty="0"/>
                        <a:t>Repertorio simple y ortogonal.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3008646"/>
                  </a:ext>
                </a:extLst>
              </a:tr>
              <a:tr h="65862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SV" dirty="0"/>
                        <a:t>Gran variedad de tipos de datos y de modos de direccionamiento.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SV" dirty="0"/>
                        <a:t>Formato de instrucción uniformes.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3808058"/>
                  </a:ext>
                </a:extLst>
              </a:tr>
              <a:tr h="65862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SV" dirty="0"/>
                        <a:t>Se pueden añadir nuevas instrucciones al repertorio manteniendo las antiguas.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SV" dirty="0"/>
                        <a:t>Pocos tipos de datos y de modos de direccionamiento, siempre los más sencillos.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8690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0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EECA4E-DA26-48FD-A9E7-FF8A1415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7091"/>
            <a:ext cx="9905998" cy="759708"/>
          </a:xfrm>
        </p:spPr>
        <p:txBody>
          <a:bodyPr/>
          <a:lstStyle/>
          <a:p>
            <a:r>
              <a:rPr lang="es-SV" dirty="0"/>
              <a:t>Ventajas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xmlns="" id="{C326F919-5104-428B-AF3C-F00065973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885816"/>
              </p:ext>
            </p:extLst>
          </p:nvPr>
        </p:nvGraphicFramePr>
        <p:xfrm>
          <a:off x="1141413" y="1066799"/>
          <a:ext cx="9906000" cy="48966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xmlns="" val="44817719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xmlns="" val="2440014284"/>
                    </a:ext>
                  </a:extLst>
                </a:gridCol>
              </a:tblGrid>
              <a:tr h="843524">
                <a:tc>
                  <a:txBody>
                    <a:bodyPr/>
                    <a:lstStyle/>
                    <a:p>
                      <a:pPr algn="ctr"/>
                      <a:r>
                        <a:rPr lang="es-SV" sz="3600" dirty="0">
                          <a:solidFill>
                            <a:schemeClr val="bg1"/>
                          </a:solidFill>
                        </a:rPr>
                        <a:t>CISC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3600" dirty="0">
                          <a:solidFill>
                            <a:schemeClr val="bg1"/>
                          </a:solidFill>
                        </a:rPr>
                        <a:t>RISC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1535360"/>
                  </a:ext>
                </a:extLst>
              </a:tr>
              <a:tr h="84352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SV" dirty="0"/>
                        <a:t>Facilidad de implementación del conjunto de instrucciones.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SV" dirty="0"/>
                        <a:t>Se incrementa la velocidad a un conjunto de instrucciones más simples.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910556"/>
                  </a:ext>
                </a:extLst>
              </a:tr>
              <a:tr h="118305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SV" dirty="0"/>
                        <a:t>Compatibilidad hacia adelante y hacia atrás de nuevas </a:t>
                      </a:r>
                      <a:r>
                        <a:rPr lang="es-SV" dirty="0" err="1"/>
                        <a:t>CPU’s</a:t>
                      </a:r>
                      <a:r>
                        <a:rPr lang="es-SV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SV" dirty="0"/>
                        <a:t>Hardware más simple debido a las instrucciones más sencillas que requieren menos espacios del chip.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0058115"/>
                  </a:ext>
                </a:extLst>
              </a:tr>
              <a:tr h="118305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SV" dirty="0"/>
                        <a:t>Facilidad de programación.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SV" dirty="0"/>
                        <a:t>El ciclo del diseño más corto resulta en un diseño efectivo, costos controlados de desarrollo tiempo de salida del mercado más corto.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7981403"/>
                  </a:ext>
                </a:extLst>
              </a:tr>
              <a:tr h="84352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SV" dirty="0"/>
                        <a:t>Puede ser menor la complejidad del compilador.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6624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85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E36E9C0-09A4-4DB2-A5A2-47D6D682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0953"/>
            <a:ext cx="9905998" cy="693447"/>
          </a:xfrm>
        </p:spPr>
        <p:txBody>
          <a:bodyPr/>
          <a:lstStyle/>
          <a:p>
            <a:r>
              <a:rPr lang="es-SV" dirty="0"/>
              <a:t>Desventajas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xmlns="" id="{7B3E5F3F-822F-4AFB-888A-421B80BFE4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649458"/>
              </p:ext>
            </p:extLst>
          </p:nvPr>
        </p:nvGraphicFramePr>
        <p:xfrm>
          <a:off x="1141413" y="1020417"/>
          <a:ext cx="9906000" cy="42627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xmlns="" val="728431229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xmlns="" val="1164639925"/>
                    </a:ext>
                  </a:extLst>
                </a:gridCol>
              </a:tblGrid>
              <a:tr h="852557">
                <a:tc>
                  <a:txBody>
                    <a:bodyPr/>
                    <a:lstStyle/>
                    <a:p>
                      <a:pPr algn="ctr"/>
                      <a:r>
                        <a:rPr lang="es-SV" sz="3600" dirty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s-SV" sz="3600" smtClean="0">
                          <a:solidFill>
                            <a:schemeClr val="bg1"/>
                          </a:solidFill>
                        </a:rPr>
                        <a:t>ISC</a:t>
                      </a:r>
                      <a:endParaRPr lang="es-SV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3600" dirty="0">
                          <a:solidFill>
                            <a:schemeClr val="bg1"/>
                          </a:solidFill>
                        </a:rPr>
                        <a:t>RISC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2220531"/>
                  </a:ext>
                </a:extLst>
              </a:tr>
              <a:tr h="85255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SV" dirty="0"/>
                        <a:t>La complejidad del conjunto de instrucciones crece.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SV" dirty="0"/>
                        <a:t>Excesiva dependencia en la efectividad del compilador.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8782081"/>
                  </a:ext>
                </a:extLst>
              </a:tr>
              <a:tr h="85255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SV" dirty="0"/>
                        <a:t>Las instrucciones de longitud variable reducen el rendimiento del sistema.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SV" dirty="0"/>
                        <a:t>La depuración de los programas se hace difícil por la programación de instrucciones.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0108880"/>
                  </a:ext>
                </a:extLst>
              </a:tr>
              <a:tr h="85255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SV" dirty="0"/>
                        <a:t>Inclusión de instrucciones que raramente se usan.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SV" dirty="0"/>
                        <a:t>Se incrementa el tamaño del código de lenguaje máquina.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1332387"/>
                  </a:ext>
                </a:extLst>
              </a:tr>
              <a:tr h="852557">
                <a:tc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SV" dirty="0"/>
                        <a:t>Necesidad de memoria rápida.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5283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1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8211F0E-8043-4703-B6B8-ACB0CF85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1440"/>
            <a:ext cx="9905998" cy="839221"/>
          </a:xfrm>
        </p:spPr>
        <p:txBody>
          <a:bodyPr/>
          <a:lstStyle/>
          <a:p>
            <a:r>
              <a:rPr lang="es-SV" dirty="0"/>
              <a:t>Ejemplos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8642AD0-0424-4476-B835-761753842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34887"/>
            <a:ext cx="9905999" cy="52876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SV" dirty="0"/>
              <a:t>CISC: </a:t>
            </a:r>
          </a:p>
          <a:p>
            <a:r>
              <a:rPr lang="es-SV" dirty="0"/>
              <a:t>Intel 8086, 8088, 80386, 80486.</a:t>
            </a:r>
          </a:p>
          <a:p>
            <a:r>
              <a:rPr lang="es-SV" dirty="0"/>
              <a:t>Motorola 68000, 68010, 68020, 68030, 6840.</a:t>
            </a:r>
          </a:p>
          <a:p>
            <a:r>
              <a:rPr lang="es-SV" dirty="0"/>
              <a:t>AMD.</a:t>
            </a:r>
          </a:p>
          <a:p>
            <a:r>
              <a:rPr lang="es-SV" dirty="0"/>
              <a:t>IMS.</a:t>
            </a:r>
          </a:p>
          <a:p>
            <a:pPr marL="0" indent="0">
              <a:buNone/>
            </a:pPr>
            <a:r>
              <a:rPr lang="es-SV" dirty="0"/>
              <a:t>RISC:</a:t>
            </a:r>
          </a:p>
          <a:p>
            <a:r>
              <a:rPr lang="es-SV" dirty="0"/>
              <a:t>Fabricantes de RISC.</a:t>
            </a:r>
          </a:p>
          <a:p>
            <a:r>
              <a:rPr lang="es-SV" dirty="0"/>
              <a:t>Hewlett Packard (PA-RISC).</a:t>
            </a:r>
          </a:p>
          <a:p>
            <a:r>
              <a:rPr lang="es-SV" dirty="0"/>
              <a:t>Digital equipment (Alpha).</a:t>
            </a:r>
          </a:p>
          <a:p>
            <a:r>
              <a:rPr lang="es-SV" dirty="0"/>
              <a:t>Silicon (MIP).</a:t>
            </a:r>
          </a:p>
          <a:p>
            <a:r>
              <a:rPr lang="es-SV" dirty="0" err="1"/>
              <a:t>Sun</a:t>
            </a:r>
            <a:r>
              <a:rPr lang="es-SV" dirty="0"/>
              <a:t> </a:t>
            </a:r>
            <a:r>
              <a:rPr lang="es-SV" dirty="0" err="1"/>
              <a:t>microsystems</a:t>
            </a:r>
            <a:r>
              <a:rPr lang="es-SV" dirty="0"/>
              <a:t> (SPARC).</a:t>
            </a:r>
          </a:p>
          <a:p>
            <a:r>
              <a:rPr lang="es-SV" dirty="0"/>
              <a:t>IBM, Motorola.</a:t>
            </a:r>
          </a:p>
          <a:p>
            <a:r>
              <a:rPr lang="es-SV" dirty="0"/>
              <a:t>Apple (</a:t>
            </a:r>
            <a:r>
              <a:rPr lang="es-SV" dirty="0" err="1"/>
              <a:t>PowerPC</a:t>
            </a:r>
            <a:r>
              <a:rPr lang="es-SV" dirty="0"/>
              <a:t>)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97011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AA9E82-6139-498C-A41D-ECDB20AC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0953"/>
            <a:ext cx="9905998" cy="759708"/>
          </a:xfrm>
        </p:spPr>
        <p:txBody>
          <a:bodyPr/>
          <a:lstStyle/>
          <a:p>
            <a:r>
              <a:rPr lang="es-SV" dirty="0"/>
              <a:t>DISPOSITIVOS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D2FE9A5-0775-47F6-9D63-C64BBE78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87896"/>
            <a:ext cx="9905999" cy="5115339"/>
          </a:xfrm>
        </p:spPr>
        <p:txBody>
          <a:bodyPr>
            <a:normAutofit fontScale="92500" lnSpcReduction="10000"/>
          </a:bodyPr>
          <a:lstStyle/>
          <a:p>
            <a:r>
              <a:rPr lang="es-SV" dirty="0"/>
              <a:t>CISC:</a:t>
            </a:r>
          </a:p>
          <a:p>
            <a:r>
              <a:rPr lang="es-SV" dirty="0"/>
              <a:t>Computadoras de escritorio.</a:t>
            </a:r>
          </a:p>
          <a:p>
            <a:r>
              <a:rPr lang="es-SV" dirty="0" err="1"/>
              <a:t>Laptos</a:t>
            </a:r>
            <a:r>
              <a:rPr lang="es-SV" dirty="0"/>
              <a:t>.</a:t>
            </a:r>
          </a:p>
          <a:p>
            <a:r>
              <a:rPr lang="es-SV" dirty="0"/>
              <a:t>Servidores.</a:t>
            </a:r>
          </a:p>
          <a:p>
            <a:r>
              <a:rPr lang="es-SV" dirty="0"/>
              <a:t>Xbox </a:t>
            </a:r>
            <a:r>
              <a:rPr lang="es-SV" dirty="0" err="1"/>
              <a:t>One</a:t>
            </a:r>
            <a:r>
              <a:rPr lang="es-SV" dirty="0"/>
              <a:t> – PS4</a:t>
            </a:r>
          </a:p>
          <a:p>
            <a:endParaRPr lang="es-SV" dirty="0"/>
          </a:p>
          <a:p>
            <a:pPr marL="0" indent="0">
              <a:buNone/>
            </a:pPr>
            <a:r>
              <a:rPr lang="es-SV" dirty="0"/>
              <a:t>RISC:</a:t>
            </a:r>
          </a:p>
          <a:p>
            <a:r>
              <a:rPr lang="es-SV" dirty="0"/>
              <a:t>Smartphones.</a:t>
            </a:r>
          </a:p>
          <a:p>
            <a:r>
              <a:rPr lang="es-SV" dirty="0"/>
              <a:t>Tabletas.</a:t>
            </a:r>
          </a:p>
          <a:p>
            <a:r>
              <a:rPr lang="es-SV" dirty="0" err="1"/>
              <a:t>Raspberrys</a:t>
            </a:r>
            <a:r>
              <a:rPr lang="es-SV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0269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178</TotalTime>
  <Words>399</Words>
  <Application>Microsoft Office PowerPoint</Application>
  <PresentationFormat>Panorámica</PresentationFormat>
  <Paragraphs>62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Circuito</vt:lpstr>
      <vt:lpstr>¿Qué ES UN PROCESADOR?</vt:lpstr>
      <vt:lpstr>Características</vt:lpstr>
      <vt:lpstr>Ventajas</vt:lpstr>
      <vt:lpstr>Desventajas</vt:lpstr>
      <vt:lpstr>Ejemplos </vt:lpstr>
      <vt:lpstr>DISPOSITIVOS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Marlin Moz</dc:creator>
  <cp:lastModifiedBy>HP</cp:lastModifiedBy>
  <cp:revision>13</cp:revision>
  <dcterms:created xsi:type="dcterms:W3CDTF">2019-09-13T03:33:51Z</dcterms:created>
  <dcterms:modified xsi:type="dcterms:W3CDTF">2020-09-12T01:46:54Z</dcterms:modified>
</cp:coreProperties>
</file>