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7" r:id="rId5"/>
    <p:sldId id="268" r:id="rId6"/>
    <p:sldId id="280" r:id="rId7"/>
    <p:sldId id="281" r:id="rId8"/>
    <p:sldId id="264" r:id="rId9"/>
    <p:sldId id="257" r:id="rId10"/>
    <p:sldId id="258" r:id="rId11"/>
    <p:sldId id="259" r:id="rId12"/>
    <p:sldId id="261" r:id="rId13"/>
    <p:sldId id="260" r:id="rId14"/>
    <p:sldId id="263" r:id="rId15"/>
    <p:sldId id="262" r:id="rId16"/>
    <p:sldId id="269" r:id="rId17"/>
    <p:sldId id="270" r:id="rId18"/>
    <p:sldId id="271" r:id="rId19"/>
    <p:sldId id="273" r:id="rId20"/>
    <p:sldId id="272"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E8599-84E5-41E6-9D0C-6C90057C289E}"/>
              </a:ext>
            </a:extLst>
          </p:cNvPr>
          <p:cNvSpPr>
            <a:spLocks noGrp="1"/>
          </p:cNvSpPr>
          <p:nvPr>
            <p:ph type="ctrTitle"/>
          </p:nvPr>
        </p:nvSpPr>
        <p:spPr>
          <a:xfrm>
            <a:off x="1816273" y="1274525"/>
            <a:ext cx="9444625" cy="2154475"/>
          </a:xfrm>
        </p:spPr>
        <p:txBody>
          <a:bodyPr>
            <a:normAutofit fontScale="90000"/>
          </a:bodyPr>
          <a:lstStyle/>
          <a:p>
            <a:r>
              <a:rPr lang="es-SV" sz="11600" b="1" dirty="0">
                <a:effectLst>
                  <a:outerShdw blurRad="38100" dist="38100" dir="2700000" algn="tl">
                    <a:srgbClr val="000000">
                      <a:alpha val="43137"/>
                    </a:srgbClr>
                  </a:outerShdw>
                </a:effectLst>
                <a:latin typeface="Century Gothic" panose="020B0502020202020204" pitchFamily="34" charset="0"/>
              </a:rPr>
              <a:t>PCI - express</a:t>
            </a:r>
            <a:endParaRPr lang="es-SV" sz="6600" b="1" dirty="0">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336347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5"/>
            <a:ext cx="9904459" cy="5077214"/>
          </a:xfrm>
        </p:spPr>
        <p:txBody>
          <a:bodyPr>
            <a:normAutofit fontScale="77500" lnSpcReduction="20000"/>
          </a:bodyPr>
          <a:lstStyle/>
          <a:p>
            <a:pPr algn="just"/>
            <a:r>
              <a:rPr lang="es-SV" sz="2400" dirty="0">
                <a:latin typeface="Century Gothic" panose="020B0502020202020204" pitchFamily="34" charset="0"/>
              </a:rPr>
              <a:t>El PCI 1.0 fue lanzado el 22 de junio de 1992, y era solamente una especificación a nivel de componentes.</a:t>
            </a:r>
          </a:p>
          <a:p>
            <a:pPr algn="just"/>
            <a:endParaRPr lang="es-SV" sz="2400" dirty="0">
              <a:latin typeface="Century Gothic" panose="020B0502020202020204" pitchFamily="34" charset="0"/>
            </a:endParaRPr>
          </a:p>
          <a:p>
            <a:pPr algn="just"/>
            <a:r>
              <a:rPr lang="es-SV" sz="2400" dirty="0">
                <a:latin typeface="Century Gothic" panose="020B0502020202020204" pitchFamily="34" charset="0"/>
              </a:rPr>
              <a:t>El PCI 2.0, lanzado en 1993, fue el primero en establecer el estándar para el conector y la ranura (slot) de la placa base.</a:t>
            </a:r>
          </a:p>
          <a:p>
            <a:pPr algn="just"/>
            <a:endParaRPr lang="es-SV" sz="2400" dirty="0">
              <a:latin typeface="Century Gothic" panose="020B0502020202020204" pitchFamily="34" charset="0"/>
            </a:endParaRPr>
          </a:p>
          <a:p>
            <a:pPr algn="just"/>
            <a:r>
              <a:rPr lang="es-SV" sz="2400" dirty="0">
                <a:latin typeface="Century Gothic" panose="020B0502020202020204" pitchFamily="34" charset="0"/>
              </a:rPr>
              <a:t>El PCI 2.1 se lanzó al mercado el 1 de junio de 1995.</a:t>
            </a:r>
          </a:p>
          <a:p>
            <a:pPr algn="just"/>
            <a:endParaRPr lang="es-SV" sz="2400" dirty="0">
              <a:latin typeface="Century Gothic" panose="020B0502020202020204" pitchFamily="34" charset="0"/>
            </a:endParaRPr>
          </a:p>
          <a:p>
            <a:pPr algn="just"/>
            <a:r>
              <a:rPr lang="es-SV" sz="2400" dirty="0">
                <a:latin typeface="Century Gothic" panose="020B0502020202020204" pitchFamily="34" charset="0"/>
              </a:rPr>
              <a:t>Las nuevas versiones PCI añadieron características y mejoras en el rendimiento, incluyendo un estándar a 66MHz y 3,3V y otro de 133MHz: llamados PCI-X. Ambos PCI-X 1.0b y PCI-X 2.0 son compatibles con sus predecesores. Con la introducción de la versión serial PCI Express en el 2004, los fabricantes de placas base van incluyendo cada vez menos ranuras PCI a favor del nuevo estándar.</a:t>
            </a:r>
          </a:p>
        </p:txBody>
      </p:sp>
    </p:spTree>
    <p:extLst>
      <p:ext uri="{BB962C8B-B14F-4D97-AF65-F5344CB8AC3E}">
        <p14:creationId xmlns:p14="http://schemas.microsoft.com/office/powerpoint/2010/main" val="211566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4"/>
            <a:ext cx="9904459" cy="5636711"/>
          </a:xfrm>
        </p:spPr>
        <p:txBody>
          <a:bodyPr>
            <a:normAutofit/>
          </a:bodyPr>
          <a:lstStyle/>
          <a:p>
            <a:pPr algn="just"/>
            <a:r>
              <a:rPr lang="es-SV" sz="2000" dirty="0">
                <a:latin typeface="Century Gothic" panose="020B0502020202020204" pitchFamily="34" charset="0"/>
              </a:rPr>
              <a:t>El PCI tiene dos espacios de dirección separados de 32-bit y 64-bit, correspondientes a la memoria y puerto de dirección de entrada/salida de la familia de procesadores de X86. El direccionamiento es asignado por el software. Un tercer espacio de dirección llamado “Espacio de Configuración PCI” (PCI Configuration Space), el cual utiliza un esquema de direccionamiento corregido que permite al software determinar la cantidad de memoria y espacio de direcciones entrada/salida necesario por cada dispositivo. </a:t>
            </a:r>
          </a:p>
          <a:p>
            <a:pPr algn="just"/>
            <a:r>
              <a:rPr lang="es-SV" sz="2000" dirty="0">
                <a:latin typeface="Century Gothic" panose="020B0502020202020204" pitchFamily="34" charset="0"/>
              </a:rPr>
              <a:t>Cada dispositivo que se conecta puede solicitar hasta seis áreas de espacio de memoria o espacios de puerto entrada/salida a través de su registro de espacio de configuración.</a:t>
            </a:r>
          </a:p>
        </p:txBody>
      </p:sp>
    </p:spTree>
    <p:extLst>
      <p:ext uri="{BB962C8B-B14F-4D97-AF65-F5344CB8AC3E}">
        <p14:creationId xmlns:p14="http://schemas.microsoft.com/office/powerpoint/2010/main" val="170572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E8599-84E5-41E6-9D0C-6C90057C289E}"/>
              </a:ext>
            </a:extLst>
          </p:cNvPr>
          <p:cNvSpPr>
            <a:spLocks noGrp="1"/>
          </p:cNvSpPr>
          <p:nvPr>
            <p:ph type="ctrTitle"/>
          </p:nvPr>
        </p:nvSpPr>
        <p:spPr>
          <a:xfrm>
            <a:off x="1941535" y="1177447"/>
            <a:ext cx="9707670" cy="1866378"/>
          </a:xfrm>
        </p:spPr>
        <p:txBody>
          <a:bodyPr>
            <a:normAutofit/>
          </a:bodyPr>
          <a:lstStyle/>
          <a:p>
            <a:r>
              <a:rPr lang="es-SV" sz="8000" b="1" dirty="0">
                <a:effectLst>
                  <a:outerShdw blurRad="38100" dist="38100" dir="2700000" algn="tl">
                    <a:srgbClr val="000000">
                      <a:alpha val="43137"/>
                    </a:srgbClr>
                  </a:outerShdw>
                </a:effectLst>
                <a:latin typeface="Century Gothic" panose="020B0502020202020204" pitchFamily="34" charset="0"/>
              </a:rPr>
              <a:t>Especificaciones</a:t>
            </a:r>
            <a:endParaRPr lang="es-SV" sz="4400" b="1" dirty="0">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247672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4"/>
            <a:ext cx="9904459" cy="5636711"/>
          </a:xfrm>
        </p:spPr>
        <p:txBody>
          <a:bodyPr>
            <a:normAutofit fontScale="92500" lnSpcReduction="10000"/>
          </a:bodyPr>
          <a:lstStyle/>
          <a:p>
            <a:pPr algn="just"/>
            <a:r>
              <a:rPr lang="es-SV" sz="2000" dirty="0">
                <a:latin typeface="Century Gothic" panose="020B0502020202020204" pitchFamily="34" charset="0"/>
              </a:rPr>
              <a:t>Las siguientes especificaciones representan a la versión de PCI usada más comúnmente en las PC:</a:t>
            </a:r>
          </a:p>
          <a:p>
            <a:pPr algn="just"/>
            <a:endParaRPr lang="es-SV" sz="2000" dirty="0">
              <a:latin typeface="Century Gothic" panose="020B0502020202020204" pitchFamily="34" charset="0"/>
            </a:endParaRPr>
          </a:p>
          <a:p>
            <a:pPr marL="342900" indent="-342900" algn="just">
              <a:buFont typeface="Arial" panose="020B0604020202020204" pitchFamily="34" charset="0"/>
              <a:buChar char="•"/>
            </a:pPr>
            <a:r>
              <a:rPr lang="es-SV" sz="2000" dirty="0">
                <a:latin typeface="Century Gothic" panose="020B0502020202020204" pitchFamily="34" charset="0"/>
              </a:rPr>
              <a:t>Reloj de 33,33 MHz con transferencias síncronas.</a:t>
            </a:r>
          </a:p>
          <a:p>
            <a:pPr marL="342900" indent="-342900" algn="just">
              <a:buFont typeface="Arial" panose="020B0604020202020204" pitchFamily="34" charset="0"/>
              <a:buChar char="•"/>
            </a:pPr>
            <a:r>
              <a:rPr lang="es-SV" sz="2000" dirty="0">
                <a:latin typeface="Century Gothic" panose="020B0502020202020204" pitchFamily="34" charset="0"/>
              </a:rPr>
              <a:t>Ancho de bus de 32 bits o 64 bits.</a:t>
            </a:r>
          </a:p>
          <a:p>
            <a:pPr marL="342900" indent="-342900" algn="just">
              <a:buFont typeface="Arial" panose="020B0604020202020204" pitchFamily="34" charset="0"/>
              <a:buChar char="•"/>
            </a:pPr>
            <a:r>
              <a:rPr lang="es-SV" sz="2000" dirty="0">
                <a:latin typeface="Century Gothic" panose="020B0502020202020204" pitchFamily="34" charset="0"/>
              </a:rPr>
              <a:t>Tasa de transferencia máxima de 133 MB por segundo en el bus de 32 bits (33,33 MHz × 32 bits ÷ 8 bits/byte = 133 MB/s).</a:t>
            </a:r>
          </a:p>
          <a:p>
            <a:pPr marL="342900" indent="-342900" algn="just">
              <a:buFont typeface="Arial" panose="020B0604020202020204" pitchFamily="34" charset="0"/>
              <a:buChar char="•"/>
            </a:pPr>
            <a:r>
              <a:rPr lang="es-SV" sz="2000" dirty="0">
                <a:latin typeface="Century Gothic" panose="020B0502020202020204" pitchFamily="34" charset="0"/>
              </a:rPr>
              <a:t>Tasa de transferencia máxima de 266 MB/s en el bus de 64 bits.</a:t>
            </a:r>
          </a:p>
          <a:p>
            <a:pPr marL="342900" indent="-342900" algn="just">
              <a:buFont typeface="Arial" panose="020B0604020202020204" pitchFamily="34" charset="0"/>
              <a:buChar char="•"/>
            </a:pPr>
            <a:r>
              <a:rPr lang="es-SV" sz="2000" dirty="0">
                <a:latin typeface="Century Gothic" panose="020B0502020202020204" pitchFamily="34" charset="0"/>
              </a:rPr>
              <a:t>Espacio de dirección de 32 bits (4 GB).</a:t>
            </a:r>
          </a:p>
          <a:p>
            <a:pPr marL="342900" indent="-342900" algn="just">
              <a:buFont typeface="Arial" panose="020B0604020202020204" pitchFamily="34" charset="0"/>
              <a:buChar char="•"/>
            </a:pPr>
            <a:r>
              <a:rPr lang="es-SV" sz="2000" dirty="0">
                <a:latin typeface="Century Gothic" panose="020B0502020202020204" pitchFamily="34" charset="0"/>
              </a:rPr>
              <a:t>Espacio de puertos I/O de 32 bits (actualmente obsoleto).</a:t>
            </a:r>
          </a:p>
          <a:p>
            <a:pPr marL="342900" indent="-342900" algn="just">
              <a:buFont typeface="Arial" panose="020B0604020202020204" pitchFamily="34" charset="0"/>
              <a:buChar char="•"/>
            </a:pPr>
            <a:r>
              <a:rPr lang="es-SV" sz="2000" dirty="0">
                <a:latin typeface="Century Gothic" panose="020B0502020202020204" pitchFamily="34" charset="0"/>
              </a:rPr>
              <a:t>256 bytes de espacio de configuración.</a:t>
            </a:r>
          </a:p>
          <a:p>
            <a:pPr marL="342900" indent="-342900" algn="just">
              <a:buFont typeface="Arial" panose="020B0604020202020204" pitchFamily="34" charset="0"/>
              <a:buChar char="•"/>
            </a:pPr>
            <a:r>
              <a:rPr lang="es-SV" sz="2000" dirty="0">
                <a:latin typeface="Century Gothic" panose="020B0502020202020204" pitchFamily="34" charset="0"/>
              </a:rPr>
              <a:t>3,3 V o 5 V, dependiendo del dispositivo.</a:t>
            </a:r>
          </a:p>
          <a:p>
            <a:pPr marL="342900" indent="-342900" algn="just">
              <a:buFont typeface="Arial" panose="020B0604020202020204" pitchFamily="34" charset="0"/>
              <a:buChar char="•"/>
            </a:pPr>
            <a:r>
              <a:rPr lang="es-SV" sz="2000" dirty="0">
                <a:latin typeface="Century Gothic" panose="020B0502020202020204" pitchFamily="34" charset="0"/>
              </a:rPr>
              <a:t>Reflected-wave switching.</a:t>
            </a:r>
          </a:p>
        </p:txBody>
      </p:sp>
    </p:spTree>
    <p:extLst>
      <p:ext uri="{BB962C8B-B14F-4D97-AF65-F5344CB8AC3E}">
        <p14:creationId xmlns:p14="http://schemas.microsoft.com/office/powerpoint/2010/main" val="399376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E8599-84E5-41E6-9D0C-6C90057C289E}"/>
              </a:ext>
            </a:extLst>
          </p:cNvPr>
          <p:cNvSpPr>
            <a:spLocks noGrp="1"/>
          </p:cNvSpPr>
          <p:nvPr>
            <p:ph type="ctrTitle"/>
          </p:nvPr>
        </p:nvSpPr>
        <p:spPr>
          <a:xfrm>
            <a:off x="1941535" y="1177447"/>
            <a:ext cx="9707670" cy="1866378"/>
          </a:xfrm>
        </p:spPr>
        <p:txBody>
          <a:bodyPr>
            <a:normAutofit/>
          </a:bodyPr>
          <a:lstStyle/>
          <a:p>
            <a:r>
              <a:rPr lang="es-SV" sz="8000" b="1" dirty="0">
                <a:effectLst>
                  <a:outerShdw blurRad="38100" dist="38100" dir="2700000" algn="tl">
                    <a:srgbClr val="000000">
                      <a:alpha val="43137"/>
                    </a:srgbClr>
                  </a:outerShdw>
                </a:effectLst>
                <a:latin typeface="Century Gothic" panose="020B0502020202020204" pitchFamily="34" charset="0"/>
              </a:rPr>
              <a:t>variaciones</a:t>
            </a:r>
            <a:endParaRPr lang="es-SV" sz="4400" b="1" dirty="0">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233511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4"/>
            <a:ext cx="9904459" cy="5636711"/>
          </a:xfrm>
        </p:spPr>
        <p:txBody>
          <a:bodyPr>
            <a:normAutofit fontScale="70000" lnSpcReduction="20000"/>
          </a:bodyPr>
          <a:lstStyle/>
          <a:p>
            <a:pPr marL="342900" indent="-342900" algn="just">
              <a:buFont typeface="Arial" panose="020B0604020202020204" pitchFamily="34" charset="0"/>
              <a:buChar char="•"/>
            </a:pPr>
            <a:r>
              <a:rPr lang="es-SV" sz="2000" dirty="0">
                <a:latin typeface="Century Gothic" panose="020B0502020202020204" pitchFamily="34" charset="0"/>
              </a:rPr>
              <a:t>Cardbus es un formato PCMCIA de 32 bits y 33 MHz PCI.</a:t>
            </a:r>
          </a:p>
          <a:p>
            <a:pPr marL="342900" indent="-342900" algn="just">
              <a:buFont typeface="Arial" panose="020B0604020202020204" pitchFamily="34" charset="0"/>
              <a:buChar char="•"/>
            </a:pPr>
            <a:r>
              <a:rPr lang="es-SV" sz="2000" dirty="0">
                <a:latin typeface="Century Gothic" panose="020B0502020202020204" pitchFamily="34" charset="0"/>
              </a:rPr>
              <a:t>Compact PCI utiliza módulos de tamaño Eurocard conectado en una placa hija PCI.</a:t>
            </a:r>
          </a:p>
          <a:p>
            <a:pPr marL="342900" indent="-342900" algn="just">
              <a:buFont typeface="Arial" panose="020B0604020202020204" pitchFamily="34" charset="0"/>
              <a:buChar char="•"/>
            </a:pPr>
            <a:r>
              <a:rPr lang="es-SV" sz="2000" dirty="0">
                <a:latin typeface="Century Gothic" panose="020B0502020202020204" pitchFamily="34" charset="0"/>
              </a:rPr>
              <a:t>PCI 2.2 funciona a 66 MHz (requiere 3,3 voltios en las señales), con índice de transferencia máximo de 503 MiB/s (533MB/s).</a:t>
            </a:r>
          </a:p>
          <a:p>
            <a:pPr marL="342900" indent="-342900" algn="just">
              <a:buFont typeface="Arial" panose="020B0604020202020204" pitchFamily="34" charset="0"/>
              <a:buChar char="•"/>
            </a:pPr>
            <a:r>
              <a:rPr lang="es-SV" sz="2000" dirty="0">
                <a:latin typeface="Century Gothic" panose="020B0502020202020204" pitchFamily="34" charset="0"/>
              </a:rPr>
              <a:t>PCI 2.3 permite el uso de 3,3 voltios y señalizador universal, pero no soporta los 5 voltios en las tarjetas.</a:t>
            </a:r>
          </a:p>
          <a:p>
            <a:pPr marL="342900" indent="-342900" algn="just">
              <a:buFont typeface="Arial" panose="020B0604020202020204" pitchFamily="34" charset="0"/>
              <a:buChar char="•"/>
            </a:pPr>
            <a:r>
              <a:rPr lang="es-SV" sz="2000" dirty="0">
                <a:latin typeface="Century Gothic" panose="020B0502020202020204" pitchFamily="34" charset="0"/>
              </a:rPr>
              <a:t>PCI 3.0 es el estándar final oficial del bus, con el soporte de 5 voltios completamente quitado.</a:t>
            </a:r>
          </a:p>
          <a:p>
            <a:pPr marL="342900" indent="-342900" algn="just">
              <a:buFont typeface="Arial" panose="020B0604020202020204" pitchFamily="34" charset="0"/>
              <a:buChar char="•"/>
            </a:pPr>
            <a:r>
              <a:rPr lang="es-SV" sz="2000" dirty="0">
                <a:latin typeface="Century Gothic" panose="020B0502020202020204" pitchFamily="34" charset="0"/>
              </a:rPr>
              <a:t>PCI-X cambia el protocolo levemente y aumenta la transferencia de datos a 133 MHz (índice de transferencia máximo de 1014 MiB/s).</a:t>
            </a:r>
          </a:p>
          <a:p>
            <a:pPr marL="342900" indent="-342900" algn="just">
              <a:buFont typeface="Arial" panose="020B0604020202020204" pitchFamily="34" charset="0"/>
              <a:buChar char="•"/>
            </a:pPr>
            <a:r>
              <a:rPr lang="es-SV" sz="2000" dirty="0">
                <a:latin typeface="Century Gothic" panose="020B0502020202020204" pitchFamily="34" charset="0"/>
              </a:rPr>
              <a:t>PCI-X 2.0 tiene un ratio de 266 MHz (índice de transferencia máximo de 2035 MiB/s) y también de 533 MHz, expande el espacio de configuración a 4096 bytes, añade una variante de bus de 16 bits y utiliza señales de 1,5 voltios.</a:t>
            </a:r>
          </a:p>
          <a:p>
            <a:pPr marL="342900" indent="-342900" algn="just">
              <a:buFont typeface="Arial" panose="020B0604020202020204" pitchFamily="34" charset="0"/>
              <a:buChar char="•"/>
            </a:pPr>
            <a:r>
              <a:rPr lang="es-SV" sz="2000" dirty="0">
                <a:latin typeface="Century Gothic" panose="020B0502020202020204" pitchFamily="34" charset="0"/>
              </a:rPr>
              <a:t>Mini PCI es un nuevo formato de PCI 2.2 para utilizarlo internamente en las computadoras portátiles.</a:t>
            </a:r>
          </a:p>
          <a:p>
            <a:pPr marL="342900" indent="-342900" algn="just">
              <a:buFont typeface="Arial" panose="020B0604020202020204" pitchFamily="34" charset="0"/>
              <a:buChar char="•"/>
            </a:pPr>
            <a:r>
              <a:rPr lang="es-SV" sz="2000" dirty="0">
                <a:latin typeface="Century Gothic" panose="020B0502020202020204" pitchFamily="34" charset="0"/>
              </a:rPr>
              <a:t>PC104/Plus es un bus industrial que utiliza las señales PCI con diferentes conectores.</a:t>
            </a:r>
          </a:p>
          <a:p>
            <a:pPr marL="342900" indent="-342900" algn="just">
              <a:buFont typeface="Arial" panose="020B0604020202020204" pitchFamily="34" charset="0"/>
              <a:buChar char="•"/>
            </a:pPr>
            <a:r>
              <a:rPr lang="es-SV" sz="2000" dirty="0">
                <a:latin typeface="Century Gothic" panose="020B0502020202020204" pitchFamily="34" charset="0"/>
              </a:rPr>
              <a:t>Advanced Telecommunications Computing Architecture (ATCA o AdvancedTCA) es la siguiente generación de buses para la industria de las telecomunicaciones.</a:t>
            </a:r>
          </a:p>
          <a:p>
            <a:pPr marL="342900" indent="-342900" algn="just">
              <a:buFont typeface="Arial" panose="020B0604020202020204" pitchFamily="34" charset="0"/>
              <a:buChar char="•"/>
            </a:pPr>
            <a:r>
              <a:rPr lang="es-SV" sz="2000" dirty="0">
                <a:latin typeface="Century Gothic" panose="020B0502020202020204" pitchFamily="34" charset="0"/>
              </a:rPr>
              <a:t>PXI es la extensión del bus PCI para instrumentación y control.</a:t>
            </a:r>
          </a:p>
        </p:txBody>
      </p:sp>
    </p:spTree>
    <p:extLst>
      <p:ext uri="{BB962C8B-B14F-4D97-AF65-F5344CB8AC3E}">
        <p14:creationId xmlns:p14="http://schemas.microsoft.com/office/powerpoint/2010/main" val="80873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E8599-84E5-41E6-9D0C-6C90057C289E}"/>
              </a:ext>
            </a:extLst>
          </p:cNvPr>
          <p:cNvSpPr>
            <a:spLocks noGrp="1"/>
          </p:cNvSpPr>
          <p:nvPr>
            <p:ph type="ctrTitle"/>
          </p:nvPr>
        </p:nvSpPr>
        <p:spPr>
          <a:xfrm>
            <a:off x="3116500" y="1440493"/>
            <a:ext cx="6403280" cy="2179529"/>
          </a:xfrm>
        </p:spPr>
        <p:txBody>
          <a:bodyPr>
            <a:normAutofit/>
          </a:bodyPr>
          <a:lstStyle/>
          <a:p>
            <a:r>
              <a:rPr lang="es-SV" sz="13900" b="1" dirty="0">
                <a:effectLst>
                  <a:outerShdw blurRad="38100" dist="38100" dir="2700000" algn="tl">
                    <a:srgbClr val="000000">
                      <a:alpha val="43137"/>
                    </a:srgbClr>
                  </a:outerShdw>
                </a:effectLst>
                <a:latin typeface="Century Gothic" panose="020B0502020202020204" pitchFamily="34" charset="0"/>
              </a:rPr>
              <a:t>AGP</a:t>
            </a:r>
            <a:endParaRPr lang="es-SV" sz="7200" b="1" dirty="0">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2781451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4"/>
            <a:ext cx="9904459" cy="5636711"/>
          </a:xfrm>
        </p:spPr>
        <p:txBody>
          <a:bodyPr>
            <a:normAutofit/>
          </a:bodyPr>
          <a:lstStyle/>
          <a:p>
            <a:pPr algn="just"/>
            <a:r>
              <a:rPr lang="es-SV" sz="2000" dirty="0">
                <a:latin typeface="Century Gothic" panose="020B0502020202020204" pitchFamily="34" charset="0"/>
              </a:rPr>
              <a:t>El bus AGP (abreviatura de Accelerated Graphics Port ) se lanzó en mayo de 1997 para los conjuntos de chips Slot One, y luego se lanzó para los chips Super 7 para administrar el flujo de datos gráficos, que se había vuelto demasiado grande para ser manejado por un bus PCI . El bus AGP está directamente vinculado al FSB ( Front Side Bus ) del procesador y usa la misma frecuencia para aumentar el ancho de banda.</a:t>
            </a:r>
          </a:p>
        </p:txBody>
      </p:sp>
    </p:spTree>
    <p:extLst>
      <p:ext uri="{BB962C8B-B14F-4D97-AF65-F5344CB8AC3E}">
        <p14:creationId xmlns:p14="http://schemas.microsoft.com/office/powerpoint/2010/main" val="602655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4"/>
            <a:ext cx="9904459" cy="5636711"/>
          </a:xfrm>
        </p:spPr>
        <p:txBody>
          <a:bodyPr>
            <a:normAutofit/>
          </a:bodyPr>
          <a:lstStyle/>
          <a:p>
            <a:r>
              <a:rPr lang="es-ES" dirty="0">
                <a:latin typeface="Century Gothic" panose="020B0502020202020204" pitchFamily="34" charset="0"/>
              </a:rPr>
              <a:t>Versiones:</a:t>
            </a:r>
            <a:endParaRPr lang="es-SV" dirty="0">
              <a:latin typeface="Century Gothic" panose="020B0502020202020204" pitchFamily="34" charset="0"/>
            </a:endParaRPr>
          </a:p>
          <a:p>
            <a:pPr marL="285750" indent="-285750">
              <a:buFont typeface="Arial" panose="020B0604020202020204" pitchFamily="34" charset="0"/>
              <a:buChar char="•"/>
            </a:pPr>
            <a:r>
              <a:rPr lang="es-ES" dirty="0">
                <a:latin typeface="Century Gothic" panose="020B0502020202020204" pitchFamily="34" charset="0"/>
              </a:rPr>
              <a:t>La versión 1.0 del bus AGP, que utilizaba 3,3 V de potencia, tenía un modo 1X que podía enviar 8 bytes cada dos ciclos, y un modo 2x para transferir 8 bytes por ciclo.</a:t>
            </a:r>
            <a:endParaRPr lang="es-SV" dirty="0">
              <a:latin typeface="Century Gothic" panose="020B0502020202020204" pitchFamily="34" charset="0"/>
            </a:endParaRPr>
          </a:p>
          <a:p>
            <a:pPr marL="285750" indent="-285750">
              <a:buFont typeface="Arial" panose="020B0604020202020204" pitchFamily="34" charset="0"/>
              <a:buChar char="•"/>
            </a:pPr>
            <a:r>
              <a:rPr lang="es-ES" dirty="0">
                <a:latin typeface="Century Gothic" panose="020B0502020202020204" pitchFamily="34" charset="0"/>
              </a:rPr>
              <a:t>En 1998, la versión 2.0 de AGP agregó AGP 4X, que podría enviar 16 bytes por ciclo. La versión 2.0 de AGP funcionaba con 1.5 V, y se liberaron conectores "universales" AGP 2.0 que podían soportar cualquier voltaje.</a:t>
            </a:r>
            <a:endParaRPr lang="es-SV" dirty="0">
              <a:latin typeface="Century Gothic" panose="020B0502020202020204" pitchFamily="34" charset="0"/>
            </a:endParaRPr>
          </a:p>
          <a:p>
            <a:pPr marL="285750" indent="-285750">
              <a:buFont typeface="Arial" panose="020B0604020202020204" pitchFamily="34" charset="0"/>
              <a:buChar char="•"/>
            </a:pPr>
            <a:r>
              <a:rPr lang="es-ES" dirty="0">
                <a:latin typeface="Century Gothic" panose="020B0502020202020204" pitchFamily="34" charset="0"/>
              </a:rPr>
              <a:t>La versión 3.0 de AGP, lanzada en 2002, duplicó la velocidad de AGP 2.0 con un nuevo modo AGP 8x.</a:t>
            </a:r>
            <a:endParaRPr lang="es-SV" dirty="0">
              <a:latin typeface="Century Gothic" panose="020B0502020202020204" pitchFamily="34" charset="0"/>
            </a:endParaRPr>
          </a:p>
        </p:txBody>
      </p:sp>
    </p:spTree>
    <p:extLst>
      <p:ext uri="{BB962C8B-B14F-4D97-AF65-F5344CB8AC3E}">
        <p14:creationId xmlns:p14="http://schemas.microsoft.com/office/powerpoint/2010/main" val="423682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E8599-84E5-41E6-9D0C-6C90057C289E}"/>
              </a:ext>
            </a:extLst>
          </p:cNvPr>
          <p:cNvSpPr>
            <a:spLocks noGrp="1"/>
          </p:cNvSpPr>
          <p:nvPr>
            <p:ph type="ctrTitle"/>
          </p:nvPr>
        </p:nvSpPr>
        <p:spPr>
          <a:xfrm>
            <a:off x="2617939" y="1440493"/>
            <a:ext cx="8705589" cy="2179529"/>
          </a:xfrm>
        </p:spPr>
        <p:txBody>
          <a:bodyPr>
            <a:normAutofit/>
          </a:bodyPr>
          <a:lstStyle/>
          <a:p>
            <a:r>
              <a:rPr lang="es-SV" sz="7200" b="1" dirty="0">
                <a:effectLst>
                  <a:outerShdw blurRad="38100" dist="38100" dir="2700000" algn="tl">
                    <a:srgbClr val="000000">
                      <a:alpha val="43137"/>
                    </a:srgbClr>
                  </a:outerShdw>
                </a:effectLst>
                <a:latin typeface="Century Gothic" panose="020B0502020202020204" pitchFamily="34" charset="0"/>
              </a:rPr>
              <a:t>caracteristicas</a:t>
            </a:r>
          </a:p>
        </p:txBody>
      </p:sp>
    </p:spTree>
    <p:extLst>
      <p:ext uri="{BB962C8B-B14F-4D97-AF65-F5344CB8AC3E}">
        <p14:creationId xmlns:p14="http://schemas.microsoft.com/office/powerpoint/2010/main" val="367458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5"/>
            <a:ext cx="9904459" cy="5077214"/>
          </a:xfrm>
        </p:spPr>
        <p:txBody>
          <a:bodyPr>
            <a:normAutofit/>
          </a:bodyPr>
          <a:lstStyle/>
          <a:p>
            <a:pPr algn="just"/>
            <a:r>
              <a:rPr lang="es-SV" sz="2000" dirty="0">
                <a:latin typeface="Century Gothic" panose="020B0502020202020204" pitchFamily="34" charset="0"/>
              </a:rPr>
              <a:t>Lo último en tecnología, vino a sustituir los buses PCI y AGP,</a:t>
            </a:r>
          </a:p>
          <a:p>
            <a:pPr algn="just"/>
            <a:r>
              <a:rPr lang="es-SV" sz="2000" dirty="0">
                <a:latin typeface="Century Gothic" panose="020B0502020202020204" pitchFamily="34" charset="0"/>
              </a:rPr>
              <a:t>Cuenta con dos velocidades, la PCI Express 1X con velocidad de 133Mhz para dispositivos como tarjetas de audio y TV</a:t>
            </a:r>
          </a:p>
          <a:p>
            <a:pPr algn="just"/>
            <a:r>
              <a:rPr lang="es-SV" sz="2000" dirty="0">
                <a:latin typeface="Century Gothic" panose="020B0502020202020204" pitchFamily="34" charset="0"/>
              </a:rPr>
              <a:t>Con PCI Express estaremos en la capacidad de ampliar y duplicar la velocidad de transferencia de datos de la ya conocida PCI.</a:t>
            </a:r>
          </a:p>
          <a:p>
            <a:pPr algn="just"/>
            <a:r>
              <a:rPr lang="es-SV" sz="2000" dirty="0">
                <a:latin typeface="Century Gothic" panose="020B0502020202020204" pitchFamily="34" charset="0"/>
              </a:rPr>
              <a:t>PCI Express, a nivel físico, es una conexión serial de dos vías la cual lleva los datos en paquetes a lo largo de dos pares</a:t>
            </a:r>
          </a:p>
          <a:p>
            <a:pPr algn="just"/>
            <a:r>
              <a:rPr lang="es-SV" sz="2000" dirty="0">
                <a:latin typeface="Century Gothic" panose="020B0502020202020204" pitchFamily="34" charset="0"/>
              </a:rPr>
              <a:t> de carriles de datos punto a punto permitiendo que su tasa de velocidad sea mayor.</a:t>
            </a:r>
          </a:p>
        </p:txBody>
      </p:sp>
    </p:spTree>
    <p:extLst>
      <p:ext uri="{BB962C8B-B14F-4D97-AF65-F5344CB8AC3E}">
        <p14:creationId xmlns:p14="http://schemas.microsoft.com/office/powerpoint/2010/main" val="1462277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4"/>
            <a:ext cx="9904459" cy="5636711"/>
          </a:xfrm>
        </p:spPr>
        <p:txBody>
          <a:bodyPr>
            <a:normAutofit/>
          </a:bodyPr>
          <a:lstStyle/>
          <a:p>
            <a:pPr marL="342900" indent="-342900" algn="just">
              <a:buFont typeface="Arial" panose="020B0604020202020204" pitchFamily="34" charset="0"/>
              <a:buChar char="•"/>
            </a:pPr>
            <a:r>
              <a:rPr lang="es-SV" sz="2000" dirty="0">
                <a:latin typeface="Century Gothic" panose="020B0502020202020204" pitchFamily="34" charset="0"/>
              </a:rPr>
              <a:t>El puerto AGP 1X funciona a 66 MHz, a diferencia de 33 MHz para un bus PCI , lo que le da una velocidad máxima de 264 MB / s (frente a 132 MB / s, compartido entre todas las tarjetas, para PCI). Esto le da a AGP un mejor rendimiento, especialmente cuando se muestran escenas 3D complicadas.</a:t>
            </a:r>
          </a:p>
          <a:p>
            <a:pPr marL="342900" indent="-342900" algn="just">
              <a:buFont typeface="Arial" panose="020B0604020202020204" pitchFamily="34" charset="0"/>
              <a:buChar char="•"/>
            </a:pPr>
            <a:r>
              <a:rPr lang="es-SV" sz="2000" dirty="0">
                <a:latin typeface="Century Gothic" panose="020B0502020202020204" pitchFamily="34" charset="0"/>
              </a:rPr>
              <a:t>Cuando se lanzó AGP 4X, su velocidad subió a 1 GB / s. Esta generación de AGP utilizó 25 W de potencia. La próxima generación se llamó AGP Pro y usó 50W.</a:t>
            </a:r>
          </a:p>
          <a:p>
            <a:pPr marL="342900" indent="-342900" algn="just">
              <a:buFont typeface="Arial" panose="020B0604020202020204" pitchFamily="34" charset="0"/>
              <a:buChar char="•"/>
            </a:pPr>
            <a:r>
              <a:rPr lang="es-SV" sz="2000" dirty="0">
                <a:latin typeface="Century Gothic" panose="020B0502020202020204" pitchFamily="34" charset="0"/>
              </a:rPr>
              <a:t>AGP Pro 8x ofrece velocidades de 2 GB / s.</a:t>
            </a:r>
          </a:p>
          <a:p>
            <a:pPr marL="342900" indent="-342900" algn="just">
              <a:buFont typeface="Arial" panose="020B0604020202020204" pitchFamily="34" charset="0"/>
              <a:buChar char="•"/>
            </a:pPr>
            <a:r>
              <a:rPr lang="es-SV" sz="2000" dirty="0">
                <a:latin typeface="Century Gothic" panose="020B0502020202020204" pitchFamily="34" charset="0"/>
              </a:rPr>
              <a:t>Cabe señalar que cada uno de estos estándares AGP es compatible con versiones anteriores, lo que significa que las tarjetas AGP 4X o AGP 2X se pueden insertar en una ranura AGP 8X.</a:t>
            </a:r>
          </a:p>
          <a:p>
            <a:pPr algn="just"/>
            <a:endParaRPr lang="es-SV" sz="2000" dirty="0">
              <a:latin typeface="Century Gothic" panose="020B0502020202020204" pitchFamily="34" charset="0"/>
            </a:endParaRPr>
          </a:p>
        </p:txBody>
      </p:sp>
    </p:spTree>
    <p:extLst>
      <p:ext uri="{BB962C8B-B14F-4D97-AF65-F5344CB8AC3E}">
        <p14:creationId xmlns:p14="http://schemas.microsoft.com/office/powerpoint/2010/main" val="2483162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4"/>
            <a:ext cx="9904459" cy="5636711"/>
          </a:xfrm>
        </p:spPr>
        <p:txBody>
          <a:bodyPr>
            <a:normAutofit/>
          </a:bodyPr>
          <a:lstStyle/>
          <a:p>
            <a:pPr algn="just"/>
            <a:r>
              <a:rPr lang="es-SV" sz="2000" dirty="0">
                <a:latin typeface="Century Gothic" panose="020B0502020202020204" pitchFamily="34" charset="0"/>
              </a:rPr>
              <a:t>Las velocidades de transferencia para los diversos estándares AGP son:</a:t>
            </a:r>
          </a:p>
          <a:p>
            <a:pPr algn="just"/>
            <a:r>
              <a:rPr lang="es-SV" sz="2000" dirty="0">
                <a:latin typeface="Century Gothic" panose="020B0502020202020204" pitchFamily="34" charset="0"/>
              </a:rPr>
              <a:t>•	AGP 1X: 66.66 MHz x 1 (</a:t>
            </a:r>
            <a:r>
              <a:rPr lang="es-SV" sz="2000" dirty="0" err="1">
                <a:latin typeface="Century Gothic" panose="020B0502020202020204" pitchFamily="34" charset="0"/>
              </a:rPr>
              <a:t>coef</a:t>
            </a:r>
            <a:r>
              <a:rPr lang="es-SV" sz="2000" dirty="0">
                <a:latin typeface="Century Gothic" panose="020B0502020202020204" pitchFamily="34" charset="0"/>
              </a:rPr>
              <a:t>.) X 32 bits / 8 = 266.67 MB / s 3.3 V (Volts)</a:t>
            </a:r>
          </a:p>
          <a:p>
            <a:pPr algn="just"/>
            <a:r>
              <a:rPr lang="es-SV" sz="2000" dirty="0">
                <a:latin typeface="Century Gothic" panose="020B0502020202020204" pitchFamily="34" charset="0"/>
              </a:rPr>
              <a:t>•	AGP 2X: 66.66 MHz x 2 (</a:t>
            </a:r>
            <a:r>
              <a:rPr lang="es-SV" sz="2000" dirty="0" err="1">
                <a:latin typeface="Century Gothic" panose="020B0502020202020204" pitchFamily="34" charset="0"/>
              </a:rPr>
              <a:t>coef</a:t>
            </a:r>
            <a:r>
              <a:rPr lang="es-SV" sz="2000" dirty="0">
                <a:latin typeface="Century Gothic" panose="020B0502020202020204" pitchFamily="34" charset="0"/>
              </a:rPr>
              <a:t>.) X 32 bits / 8 = 533.33 MB / s 3.3 V</a:t>
            </a:r>
          </a:p>
          <a:p>
            <a:pPr algn="just"/>
            <a:r>
              <a:rPr lang="es-SV" sz="2000" dirty="0">
                <a:latin typeface="Century Gothic" panose="020B0502020202020204" pitchFamily="34" charset="0"/>
              </a:rPr>
              <a:t>•	AGP 4X: 66.66 MHz x 4 (</a:t>
            </a:r>
            <a:r>
              <a:rPr lang="es-SV" sz="2000" dirty="0" err="1">
                <a:latin typeface="Century Gothic" panose="020B0502020202020204" pitchFamily="34" charset="0"/>
              </a:rPr>
              <a:t>coef</a:t>
            </a:r>
            <a:r>
              <a:rPr lang="es-SV" sz="2000" dirty="0">
                <a:latin typeface="Century Gothic" panose="020B0502020202020204" pitchFamily="34" charset="0"/>
              </a:rPr>
              <a:t>.) X 32 bits / 8 = 1.06 GB / s 3.3 V </a:t>
            </a:r>
            <a:r>
              <a:rPr lang="es-SV" sz="2000" dirty="0" err="1">
                <a:latin typeface="Century Gothic" panose="020B0502020202020204" pitchFamily="34" charset="0"/>
              </a:rPr>
              <a:t>ó</a:t>
            </a:r>
            <a:r>
              <a:rPr lang="es-SV" sz="2000" dirty="0">
                <a:latin typeface="Century Gothic" panose="020B0502020202020204" pitchFamily="34" charset="0"/>
              </a:rPr>
              <a:t> 1.5 V</a:t>
            </a:r>
          </a:p>
          <a:p>
            <a:pPr algn="just"/>
            <a:r>
              <a:rPr lang="es-SV" sz="2000" dirty="0">
                <a:latin typeface="Century Gothic" panose="020B0502020202020204" pitchFamily="34" charset="0"/>
              </a:rPr>
              <a:t>•	AGP 8X: 66,66 MHz x 8 (</a:t>
            </a:r>
            <a:r>
              <a:rPr lang="es-SV" sz="2000" dirty="0" err="1">
                <a:latin typeface="Century Gothic" panose="020B0502020202020204" pitchFamily="34" charset="0"/>
              </a:rPr>
              <a:t>coef</a:t>
            </a:r>
            <a:r>
              <a:rPr lang="es-SV" sz="2000" dirty="0">
                <a:latin typeface="Century Gothic" panose="020B0502020202020204" pitchFamily="34" charset="0"/>
              </a:rPr>
              <a:t>.) X 32 bits / 8 = 2,11 GB / s 0.7 V </a:t>
            </a:r>
            <a:r>
              <a:rPr lang="es-SV" sz="2000" dirty="0" err="1">
                <a:latin typeface="Century Gothic" panose="020B0502020202020204" pitchFamily="34" charset="0"/>
              </a:rPr>
              <a:t>ó</a:t>
            </a:r>
            <a:r>
              <a:rPr lang="es-SV" sz="2000" dirty="0">
                <a:latin typeface="Century Gothic" panose="020B0502020202020204" pitchFamily="34" charset="0"/>
              </a:rPr>
              <a:t> 1.5 V</a:t>
            </a:r>
          </a:p>
          <a:p>
            <a:pPr algn="just"/>
            <a:endParaRPr lang="es-SV" sz="2000" dirty="0">
              <a:latin typeface="Century Gothic" panose="020B0502020202020204" pitchFamily="34" charset="0"/>
            </a:endParaRPr>
          </a:p>
        </p:txBody>
      </p:sp>
    </p:spTree>
    <p:extLst>
      <p:ext uri="{BB962C8B-B14F-4D97-AF65-F5344CB8AC3E}">
        <p14:creationId xmlns:p14="http://schemas.microsoft.com/office/powerpoint/2010/main" val="3905793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4"/>
            <a:ext cx="9904459" cy="5636711"/>
          </a:xfrm>
        </p:spPr>
        <p:txBody>
          <a:bodyPr>
            <a:normAutofit/>
          </a:bodyPr>
          <a:lstStyle/>
          <a:p>
            <a:pPr algn="just"/>
            <a:r>
              <a:rPr lang="es-SV" sz="1700" dirty="0">
                <a:latin typeface="Century Gothic" panose="020B0502020202020204" pitchFamily="34" charset="0"/>
              </a:rPr>
              <a:t>•	AGP se considera una ranura de expansión, pero no está dentro de la categoría sino mas bien de un puerto.</a:t>
            </a:r>
          </a:p>
          <a:p>
            <a:pPr algn="just"/>
            <a:r>
              <a:rPr lang="es-SV" sz="1700" dirty="0">
                <a:latin typeface="Century Gothic" panose="020B0502020202020204" pitchFamily="34" charset="0"/>
              </a:rPr>
              <a:t>•	Es una ranura que ocupa muy poco espacio en la tarjeta principal (</a:t>
            </a:r>
            <a:r>
              <a:rPr lang="es-SV" sz="1700" dirty="0" err="1">
                <a:latin typeface="Century Gothic" panose="020B0502020202020204" pitchFamily="34" charset="0"/>
              </a:rPr>
              <a:t>Motherboard</a:t>
            </a:r>
            <a:r>
              <a:rPr lang="es-SV" sz="1700" dirty="0">
                <a:latin typeface="Century Gothic" panose="020B0502020202020204" pitchFamily="34" charset="0"/>
              </a:rPr>
              <a:t>) mide apenas 8 cm. de largo.</a:t>
            </a:r>
          </a:p>
          <a:p>
            <a:pPr algn="just"/>
            <a:r>
              <a:rPr lang="es-SV" sz="1700" dirty="0">
                <a:latin typeface="Century Gothic" panose="020B0502020202020204" pitchFamily="34" charset="0"/>
              </a:rPr>
              <a:t>•	No está conectado con las ranuras de expansión, por lo que no comparte recursos y agiliza su función.</a:t>
            </a:r>
          </a:p>
          <a:p>
            <a:pPr algn="just"/>
            <a:r>
              <a:rPr lang="es-SV" sz="1700" dirty="0">
                <a:latin typeface="Century Gothic" panose="020B0502020202020204" pitchFamily="34" charset="0"/>
              </a:rPr>
              <a:t>•	Tiene la capacidad de acceder de manera directa al Chipset (dispositivo que adecua la velocidad de los microprocesadores con las tarjetas) y por lo tanto consigue mayor rendimiento.</a:t>
            </a:r>
          </a:p>
          <a:p>
            <a:pPr algn="just"/>
            <a:r>
              <a:rPr lang="es-SV" sz="1700" dirty="0">
                <a:latin typeface="Century Gothic" panose="020B0502020202020204" pitchFamily="34" charset="0"/>
              </a:rPr>
              <a:t>•	Integra un seguro que permite una mejor fijación de la tarjeta aceleradora de gráficos en la ranura.</a:t>
            </a:r>
            <a:endParaRPr lang="es-SV" sz="2000" dirty="0">
              <a:latin typeface="Century Gothic" panose="020B0502020202020204" pitchFamily="34" charset="0"/>
            </a:endParaRPr>
          </a:p>
        </p:txBody>
      </p:sp>
    </p:spTree>
    <p:extLst>
      <p:ext uri="{BB962C8B-B14F-4D97-AF65-F5344CB8AC3E}">
        <p14:creationId xmlns:p14="http://schemas.microsoft.com/office/powerpoint/2010/main" val="331137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4"/>
            <a:ext cx="9904459" cy="5636711"/>
          </a:xfrm>
        </p:spPr>
        <p:txBody>
          <a:bodyPr>
            <a:normAutofit/>
          </a:bodyPr>
          <a:lstStyle/>
          <a:p>
            <a:pPr algn="just"/>
            <a:r>
              <a:rPr lang="es-SV" sz="1700" dirty="0">
                <a:latin typeface="Century Gothic" panose="020B0502020202020204" pitchFamily="34" charset="0"/>
              </a:rPr>
              <a:t>•	El bus AGP se conecta directamente al FSB ("Front Side Bus") del microprocesador y utiliza la misma frecuencia, con un ancho de banda más elevado.</a:t>
            </a:r>
          </a:p>
          <a:p>
            <a:pPr algn="just"/>
            <a:r>
              <a:rPr lang="es-SV" sz="1700" dirty="0">
                <a:latin typeface="Century Gothic" panose="020B0502020202020204" pitchFamily="34" charset="0"/>
              </a:rPr>
              <a:t>•	Integra una capacidad de datos de 32 bits.</a:t>
            </a:r>
          </a:p>
          <a:p>
            <a:pPr algn="just"/>
            <a:r>
              <a:rPr lang="es-SV" sz="1700" dirty="0">
                <a:latin typeface="Century Gothic" panose="020B0502020202020204" pitchFamily="34" charset="0"/>
              </a:rPr>
              <a:t>•	Tiene una velocidad de transferencia de 267 Megabytes/s (MB/s) hasta 2000 respectivamente.</a:t>
            </a:r>
          </a:p>
          <a:p>
            <a:pPr algn="just"/>
            <a:r>
              <a:rPr lang="es-SV" sz="1700" dirty="0">
                <a:latin typeface="Century Gothic" panose="020B0502020202020204" pitchFamily="34" charset="0"/>
              </a:rPr>
              <a:t>•	Cuentan con una velocidad interna de trabajo de 66 MHz.</a:t>
            </a:r>
          </a:p>
          <a:p>
            <a:pPr algn="just"/>
            <a:r>
              <a:rPr lang="es-SV" sz="1700" dirty="0">
                <a:latin typeface="Century Gothic" panose="020B0502020202020204" pitchFamily="34" charset="0"/>
              </a:rPr>
              <a:t>•	Hay varias versiones de esta ranura (1X, 2X, 4X y 8X).</a:t>
            </a:r>
          </a:p>
          <a:p>
            <a:pPr algn="just"/>
            <a:r>
              <a:rPr lang="es-SV" sz="1700" dirty="0">
                <a:latin typeface="Century Gothic" panose="020B0502020202020204" pitchFamily="34" charset="0"/>
              </a:rPr>
              <a:t>•	Cuenta con una función llamada DMA ("Direct Memory Access") lo cuál permite trabajar de manera directa con los dispositivos y la memoria RAM sin que intervenga el microprocesador</a:t>
            </a:r>
          </a:p>
          <a:p>
            <a:pPr algn="just"/>
            <a:endParaRPr lang="es-SV" sz="2000" dirty="0">
              <a:latin typeface="Century Gothic" panose="020B0502020202020204" pitchFamily="34" charset="0"/>
            </a:endParaRPr>
          </a:p>
        </p:txBody>
      </p:sp>
    </p:spTree>
    <p:extLst>
      <p:ext uri="{BB962C8B-B14F-4D97-AF65-F5344CB8AC3E}">
        <p14:creationId xmlns:p14="http://schemas.microsoft.com/office/powerpoint/2010/main" val="3086956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E8599-84E5-41E6-9D0C-6C90057C289E}"/>
              </a:ext>
            </a:extLst>
          </p:cNvPr>
          <p:cNvSpPr>
            <a:spLocks noGrp="1"/>
          </p:cNvSpPr>
          <p:nvPr>
            <p:ph type="ctrTitle"/>
          </p:nvPr>
        </p:nvSpPr>
        <p:spPr>
          <a:xfrm>
            <a:off x="2617939" y="1440493"/>
            <a:ext cx="8705589" cy="2179529"/>
          </a:xfrm>
        </p:spPr>
        <p:txBody>
          <a:bodyPr>
            <a:normAutofit/>
          </a:bodyPr>
          <a:lstStyle/>
          <a:p>
            <a:r>
              <a:rPr lang="es-SV" sz="7200" b="1" dirty="0">
                <a:effectLst>
                  <a:outerShdw blurRad="38100" dist="38100" dir="2700000" algn="tl">
                    <a:srgbClr val="000000">
                      <a:alpha val="43137"/>
                    </a:srgbClr>
                  </a:outerShdw>
                </a:effectLst>
                <a:latin typeface="Century Gothic" panose="020B0502020202020204" pitchFamily="34" charset="0"/>
              </a:rPr>
              <a:t>conectores</a:t>
            </a:r>
          </a:p>
        </p:txBody>
      </p:sp>
    </p:spTree>
    <p:extLst>
      <p:ext uri="{BB962C8B-B14F-4D97-AF65-F5344CB8AC3E}">
        <p14:creationId xmlns:p14="http://schemas.microsoft.com/office/powerpoint/2010/main" val="3633409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4"/>
            <a:ext cx="9904459" cy="5636711"/>
          </a:xfrm>
        </p:spPr>
        <p:txBody>
          <a:bodyPr>
            <a:normAutofit/>
          </a:bodyPr>
          <a:lstStyle/>
          <a:p>
            <a:pPr algn="just"/>
            <a:r>
              <a:rPr lang="es-SV" sz="2000" dirty="0">
                <a:latin typeface="Century Gothic" panose="020B0502020202020204" pitchFamily="34" charset="0"/>
              </a:rPr>
              <a:t>Las placas base recientes están construidas con un conector AGP general que se puede identificar por su color marrón. Hay tres tipos de conectores:</a:t>
            </a:r>
          </a:p>
          <a:p>
            <a:pPr algn="just"/>
            <a:r>
              <a:rPr lang="pt-BR" sz="2000" dirty="0">
                <a:latin typeface="Century Gothic" panose="020B0502020202020204" pitchFamily="34" charset="0"/>
              </a:rPr>
              <a:t>•	Conector AGP de 1.5 voltios:</a:t>
            </a:r>
          </a:p>
          <a:p>
            <a:pPr algn="just"/>
            <a:endParaRPr lang="es-SV" sz="2000" dirty="0">
              <a:latin typeface="Century Gothic" panose="020B0502020202020204" pitchFamily="34" charset="0"/>
            </a:endParaRPr>
          </a:p>
          <a:p>
            <a:pPr algn="just"/>
            <a:endParaRPr lang="es-SV" sz="2000" dirty="0">
              <a:latin typeface="Century Gothic" panose="020B0502020202020204" pitchFamily="34" charset="0"/>
            </a:endParaRPr>
          </a:p>
          <a:p>
            <a:pPr algn="just"/>
            <a:r>
              <a:rPr lang="pt-BR" sz="2000" dirty="0">
                <a:latin typeface="Century Gothic" panose="020B0502020202020204" pitchFamily="34" charset="0"/>
              </a:rPr>
              <a:t>•	Conector AGP de 3,3 voltios:</a:t>
            </a:r>
          </a:p>
          <a:p>
            <a:pPr algn="just"/>
            <a:endParaRPr lang="pt-BR" sz="2000" dirty="0">
              <a:latin typeface="Century Gothic" panose="020B0502020202020204" pitchFamily="34" charset="0"/>
            </a:endParaRPr>
          </a:p>
          <a:p>
            <a:pPr algn="just"/>
            <a:endParaRPr lang="pt-BR" sz="2000" dirty="0">
              <a:latin typeface="Century Gothic" panose="020B0502020202020204" pitchFamily="34" charset="0"/>
            </a:endParaRPr>
          </a:p>
          <a:p>
            <a:pPr algn="just"/>
            <a:r>
              <a:rPr lang="pt-BR" sz="2000" dirty="0">
                <a:latin typeface="Century Gothic" panose="020B0502020202020204" pitchFamily="34" charset="0"/>
              </a:rPr>
              <a:t>•	Conector universal AGP:</a:t>
            </a:r>
          </a:p>
          <a:p>
            <a:pPr algn="just"/>
            <a:endParaRPr lang="es-SV" sz="2000" dirty="0">
              <a:latin typeface="Century Gothic" panose="020B0502020202020204" pitchFamily="34" charset="0"/>
            </a:endParaRPr>
          </a:p>
        </p:txBody>
      </p:sp>
      <p:pic>
        <p:nvPicPr>
          <p:cNvPr id="6" name="Imagen 5" descr="Conector AGP de 1.5 voltios">
            <a:extLst>
              <a:ext uri="{FF2B5EF4-FFF2-40B4-BE49-F238E27FC236}">
                <a16:creationId xmlns:a16="http://schemas.microsoft.com/office/drawing/2014/main" id="{74F93B06-F257-4F4A-AC30-1FEF38D65C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70555" y="2630466"/>
            <a:ext cx="4046167" cy="637784"/>
          </a:xfrm>
          <a:prstGeom prst="rect">
            <a:avLst/>
          </a:prstGeom>
          <a:noFill/>
          <a:ln>
            <a:noFill/>
          </a:ln>
        </p:spPr>
      </p:pic>
      <p:pic>
        <p:nvPicPr>
          <p:cNvPr id="7" name="Imagen 6" descr="Conector AGP de 3 voltios">
            <a:extLst>
              <a:ext uri="{FF2B5EF4-FFF2-40B4-BE49-F238E27FC236}">
                <a16:creationId xmlns:a16="http://schemas.microsoft.com/office/drawing/2014/main" id="{36FEB03D-8A86-41E8-8F81-09CB8B633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72916" y="4171687"/>
            <a:ext cx="4046167" cy="637785"/>
          </a:xfrm>
          <a:prstGeom prst="rect">
            <a:avLst/>
          </a:prstGeom>
          <a:noFill/>
          <a:ln>
            <a:noFill/>
          </a:ln>
        </p:spPr>
      </p:pic>
      <p:pic>
        <p:nvPicPr>
          <p:cNvPr id="8" name="Imagen 7" descr="Conector universal AGP:">
            <a:extLst>
              <a:ext uri="{FF2B5EF4-FFF2-40B4-BE49-F238E27FC236}">
                <a16:creationId xmlns:a16="http://schemas.microsoft.com/office/drawing/2014/main" id="{98E7BA74-BF24-4AF0-9D1C-433F90A0E3D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70555" y="5394016"/>
            <a:ext cx="4046167" cy="637785"/>
          </a:xfrm>
          <a:prstGeom prst="rect">
            <a:avLst/>
          </a:prstGeom>
          <a:noFill/>
          <a:ln>
            <a:noFill/>
          </a:ln>
        </p:spPr>
      </p:pic>
    </p:spTree>
    <p:extLst>
      <p:ext uri="{BB962C8B-B14F-4D97-AF65-F5344CB8AC3E}">
        <p14:creationId xmlns:p14="http://schemas.microsoft.com/office/powerpoint/2010/main" val="525456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4"/>
            <a:ext cx="9904459" cy="5636711"/>
          </a:xfrm>
        </p:spPr>
        <p:txBody>
          <a:bodyPr>
            <a:normAutofit/>
          </a:bodyPr>
          <a:lstStyle/>
          <a:p>
            <a:pPr algn="just"/>
            <a:r>
              <a:rPr lang="es-SV" sz="2000" dirty="0">
                <a:latin typeface="Century Gothic" panose="020B0502020202020204" pitchFamily="34" charset="0"/>
              </a:rPr>
              <a:t>Aquí hay una tabla que resume las especificaciones técnicas para cada versión y modo de AGP:</a:t>
            </a:r>
          </a:p>
          <a:p>
            <a:pPr algn="just"/>
            <a:endParaRPr lang="es-SV" sz="2000" dirty="0">
              <a:latin typeface="Century Gothic" panose="020B0502020202020204" pitchFamily="34" charset="0"/>
            </a:endParaRPr>
          </a:p>
          <a:p>
            <a:pPr algn="just"/>
            <a:endParaRPr lang="es-SV" sz="2000" dirty="0">
              <a:latin typeface="Century Gothic" panose="020B0502020202020204" pitchFamily="34" charset="0"/>
            </a:endParaRPr>
          </a:p>
          <a:p>
            <a:pPr algn="just"/>
            <a:endParaRPr lang="es-SV" sz="2000" dirty="0">
              <a:latin typeface="Century Gothic" panose="020B0502020202020204" pitchFamily="34" charset="0"/>
            </a:endParaRPr>
          </a:p>
          <a:p>
            <a:pPr algn="just"/>
            <a:endParaRPr lang="es-SV" sz="2000" dirty="0">
              <a:latin typeface="Century Gothic" panose="020B0502020202020204" pitchFamily="34" charset="0"/>
            </a:endParaRPr>
          </a:p>
          <a:p>
            <a:pPr algn="just"/>
            <a:endParaRPr lang="es-SV" sz="2000" dirty="0">
              <a:latin typeface="Century Gothic" panose="020B0502020202020204" pitchFamily="34" charset="0"/>
            </a:endParaRPr>
          </a:p>
          <a:p>
            <a:pPr algn="just"/>
            <a:endParaRPr lang="es-SV" sz="2000" dirty="0">
              <a:latin typeface="Century Gothic" panose="020B0502020202020204" pitchFamily="34" charset="0"/>
            </a:endParaRPr>
          </a:p>
          <a:p>
            <a:pPr algn="just"/>
            <a:endParaRPr lang="es-SV" sz="2000" dirty="0">
              <a:latin typeface="Century Gothic" panose="020B0502020202020204" pitchFamily="34" charset="0"/>
            </a:endParaRPr>
          </a:p>
          <a:p>
            <a:pPr algn="just"/>
            <a:endParaRPr lang="es-SV" sz="2000" dirty="0">
              <a:latin typeface="Century Gothic" panose="020B0502020202020204" pitchFamily="34" charset="0"/>
            </a:endParaRPr>
          </a:p>
        </p:txBody>
      </p:sp>
      <p:graphicFrame>
        <p:nvGraphicFramePr>
          <p:cNvPr id="2" name="Tabla 1">
            <a:extLst>
              <a:ext uri="{FF2B5EF4-FFF2-40B4-BE49-F238E27FC236}">
                <a16:creationId xmlns:a16="http://schemas.microsoft.com/office/drawing/2014/main" id="{B655838B-7B89-4DEA-888A-A5B6DB50DC88}"/>
              </a:ext>
            </a:extLst>
          </p:cNvPr>
          <p:cNvGraphicFramePr>
            <a:graphicFrameLocks noGrp="1"/>
          </p:cNvGraphicFramePr>
          <p:nvPr>
            <p:extLst>
              <p:ext uri="{D42A27DB-BD31-4B8C-83A1-F6EECF244321}">
                <p14:modId xmlns:p14="http://schemas.microsoft.com/office/powerpoint/2010/main" val="1305990434"/>
              </p:ext>
            </p:extLst>
          </p:nvPr>
        </p:nvGraphicFramePr>
        <p:xfrm>
          <a:off x="2306334" y="2455101"/>
          <a:ext cx="7251024" cy="2723725"/>
        </p:xfrm>
        <a:graphic>
          <a:graphicData uri="http://schemas.openxmlformats.org/drawingml/2006/table">
            <a:tbl>
              <a:tblPr firstRow="1" firstCol="1" bandRow="1">
                <a:tableStyleId>{284E427A-3D55-4303-BF80-6455036E1DE7}</a:tableStyleId>
              </a:tblPr>
              <a:tblGrid>
                <a:gridCol w="2417008">
                  <a:extLst>
                    <a:ext uri="{9D8B030D-6E8A-4147-A177-3AD203B41FA5}">
                      <a16:colId xmlns:a16="http://schemas.microsoft.com/office/drawing/2014/main" val="1411684619"/>
                    </a:ext>
                  </a:extLst>
                </a:gridCol>
                <a:gridCol w="2417008">
                  <a:extLst>
                    <a:ext uri="{9D8B030D-6E8A-4147-A177-3AD203B41FA5}">
                      <a16:colId xmlns:a16="http://schemas.microsoft.com/office/drawing/2014/main" val="3657850929"/>
                    </a:ext>
                  </a:extLst>
                </a:gridCol>
                <a:gridCol w="2417008">
                  <a:extLst>
                    <a:ext uri="{9D8B030D-6E8A-4147-A177-3AD203B41FA5}">
                      <a16:colId xmlns:a16="http://schemas.microsoft.com/office/drawing/2014/main" val="3127678811"/>
                    </a:ext>
                  </a:extLst>
                </a:gridCol>
              </a:tblGrid>
              <a:tr h="544745">
                <a:tc>
                  <a:txBody>
                    <a:bodyPr/>
                    <a:lstStyle/>
                    <a:p>
                      <a:pPr algn="ctr">
                        <a:lnSpc>
                          <a:spcPct val="107000"/>
                        </a:lnSpc>
                        <a:spcAft>
                          <a:spcPts val="0"/>
                        </a:spcAft>
                      </a:pPr>
                      <a:r>
                        <a:rPr lang="en-US" sz="1800">
                          <a:effectLst/>
                        </a:rPr>
                        <a:t>AGP</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0"/>
                        </a:spcAft>
                      </a:pPr>
                      <a:r>
                        <a:rPr lang="en-US" sz="1800">
                          <a:effectLst/>
                        </a:rPr>
                        <a:t>voltaje</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0"/>
                        </a:spcAft>
                      </a:pPr>
                      <a:r>
                        <a:rPr lang="en-US" sz="1800">
                          <a:effectLst/>
                        </a:rPr>
                        <a:t>Modo</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6790664"/>
                  </a:ext>
                </a:extLst>
              </a:tr>
              <a:tr h="544745">
                <a:tc>
                  <a:txBody>
                    <a:bodyPr/>
                    <a:lstStyle/>
                    <a:p>
                      <a:pPr>
                        <a:lnSpc>
                          <a:spcPct val="107000"/>
                        </a:lnSpc>
                        <a:spcAft>
                          <a:spcPts val="0"/>
                        </a:spcAft>
                      </a:pPr>
                      <a:r>
                        <a:rPr lang="en-US" sz="1800">
                          <a:effectLst/>
                        </a:rPr>
                        <a:t>AGP 1.0</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800">
                          <a:effectLst/>
                        </a:rPr>
                        <a:t>3,3 V</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800">
                          <a:effectLst/>
                        </a:rPr>
                        <a:t>1x, 2x</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770921939"/>
                  </a:ext>
                </a:extLst>
              </a:tr>
              <a:tr h="544745">
                <a:tc>
                  <a:txBody>
                    <a:bodyPr/>
                    <a:lstStyle/>
                    <a:p>
                      <a:pPr>
                        <a:lnSpc>
                          <a:spcPct val="107000"/>
                        </a:lnSpc>
                        <a:spcAft>
                          <a:spcPts val="0"/>
                        </a:spcAft>
                      </a:pPr>
                      <a:r>
                        <a:rPr lang="en-US" sz="1800">
                          <a:effectLst/>
                        </a:rPr>
                        <a:t>AGP 2.0</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800">
                          <a:effectLst/>
                        </a:rPr>
                        <a:t>1.5 V</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800">
                          <a:effectLst/>
                        </a:rPr>
                        <a:t>1x, 2x, 4x</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94962193"/>
                  </a:ext>
                </a:extLst>
              </a:tr>
              <a:tr h="544745">
                <a:tc>
                  <a:txBody>
                    <a:bodyPr/>
                    <a:lstStyle/>
                    <a:p>
                      <a:pPr>
                        <a:lnSpc>
                          <a:spcPct val="107000"/>
                        </a:lnSpc>
                        <a:spcAft>
                          <a:spcPts val="0"/>
                        </a:spcAft>
                      </a:pPr>
                      <a:r>
                        <a:rPr lang="en-US" sz="1800">
                          <a:effectLst/>
                        </a:rPr>
                        <a:t>AGP 2.0 universal</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800">
                          <a:effectLst/>
                        </a:rPr>
                        <a:t>1.5 V, 3.3 V</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800">
                          <a:effectLst/>
                        </a:rPr>
                        <a:t>1x, 2x, 4x</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16505598"/>
                  </a:ext>
                </a:extLst>
              </a:tr>
              <a:tr h="544745">
                <a:tc>
                  <a:txBody>
                    <a:bodyPr/>
                    <a:lstStyle/>
                    <a:p>
                      <a:pPr>
                        <a:lnSpc>
                          <a:spcPct val="107000"/>
                        </a:lnSpc>
                        <a:spcAft>
                          <a:spcPts val="0"/>
                        </a:spcAft>
                      </a:pPr>
                      <a:r>
                        <a:rPr lang="en-US" sz="1800">
                          <a:effectLst/>
                        </a:rPr>
                        <a:t>AGP 3.0</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800">
                          <a:effectLst/>
                        </a:rPr>
                        <a:t>1.5 V</a:t>
                      </a:r>
                      <a:endParaRPr lang="es-SV"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800" dirty="0">
                          <a:effectLst/>
                        </a:rPr>
                        <a:t>4x, 8x</a:t>
                      </a:r>
                      <a:endParaRPr lang="es-SV"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67436230"/>
                  </a:ext>
                </a:extLst>
              </a:tr>
            </a:tbl>
          </a:graphicData>
        </a:graphic>
      </p:graphicFrame>
    </p:spTree>
    <p:extLst>
      <p:ext uri="{BB962C8B-B14F-4D97-AF65-F5344CB8AC3E}">
        <p14:creationId xmlns:p14="http://schemas.microsoft.com/office/powerpoint/2010/main" val="120466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5"/>
            <a:ext cx="9904459" cy="5077214"/>
          </a:xfrm>
        </p:spPr>
        <p:txBody>
          <a:bodyPr>
            <a:normAutofit/>
          </a:bodyPr>
          <a:lstStyle/>
          <a:p>
            <a:pPr algn="just"/>
            <a:r>
              <a:rPr lang="es-SV" sz="2000" dirty="0">
                <a:latin typeface="Century Gothic" panose="020B0502020202020204" pitchFamily="34" charset="0"/>
              </a:rPr>
              <a:t>Actualmente encontramos diferentes tipos de ranuras PCI Express en nuestra tarjeta madre las cuales son de diversos tamaños,</a:t>
            </a:r>
          </a:p>
          <a:p>
            <a:pPr algn="just"/>
            <a:r>
              <a:rPr lang="es-SV" sz="2000" dirty="0">
                <a:latin typeface="Century Gothic" panose="020B0502020202020204" pitchFamily="34" charset="0"/>
              </a:rPr>
              <a:t>encontramos las siguientes opciones:</a:t>
            </a:r>
          </a:p>
        </p:txBody>
      </p:sp>
    </p:spTree>
    <p:extLst>
      <p:ext uri="{BB962C8B-B14F-4D97-AF65-F5344CB8AC3E}">
        <p14:creationId xmlns:p14="http://schemas.microsoft.com/office/powerpoint/2010/main" val="313085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5"/>
            <a:ext cx="9904459" cy="5077214"/>
          </a:xfrm>
        </p:spPr>
        <p:txBody>
          <a:bodyPr>
            <a:normAutofit/>
          </a:bodyPr>
          <a:lstStyle/>
          <a:p>
            <a:pPr marL="342900" indent="-342900" algn="just">
              <a:buFont typeface="Arial" panose="020B0604020202020204" pitchFamily="34" charset="0"/>
              <a:buChar char="•"/>
            </a:pPr>
            <a:endParaRPr lang="es-SV" sz="2000" dirty="0">
              <a:latin typeface="Century Gothic" panose="020B0502020202020204" pitchFamily="34" charset="0"/>
            </a:endParaRPr>
          </a:p>
          <a:p>
            <a:pPr marL="342900" indent="-342900" algn="just">
              <a:buFont typeface="Arial" panose="020B0604020202020204" pitchFamily="34" charset="0"/>
              <a:buChar char="•"/>
            </a:pPr>
            <a:r>
              <a:rPr lang="es-SV" sz="2000" dirty="0">
                <a:latin typeface="Century Gothic" panose="020B0502020202020204" pitchFamily="34" charset="0"/>
              </a:rPr>
              <a:t>x1 Cuenta con una capacidad de 250 MB/s y la encontramos en la mayoría de </a:t>
            </a:r>
            <a:r>
              <a:rPr lang="es-SV" sz="2000" dirty="0" err="1">
                <a:latin typeface="Century Gothic" panose="020B0502020202020204" pitchFamily="34" charset="0"/>
              </a:rPr>
              <a:t>boards</a:t>
            </a:r>
            <a:r>
              <a:rPr lang="es-SV" sz="2000" dirty="0">
                <a:latin typeface="Century Gothic" panose="020B0502020202020204" pitchFamily="34" charset="0"/>
              </a:rPr>
              <a:t> actuales.</a:t>
            </a:r>
          </a:p>
          <a:p>
            <a:pPr marL="342900" indent="-342900" algn="just">
              <a:buFont typeface="Arial" panose="020B0604020202020204" pitchFamily="34" charset="0"/>
              <a:buChar char="•"/>
            </a:pPr>
            <a:r>
              <a:rPr lang="es-SV" sz="2000" dirty="0">
                <a:latin typeface="Century Gothic" panose="020B0502020202020204" pitchFamily="34" charset="0"/>
              </a:rPr>
              <a:t>x4 Cuenta con una capacidad de 800 MB/s y se usa principalmente en los servidores.</a:t>
            </a:r>
          </a:p>
          <a:p>
            <a:pPr marL="342900" indent="-342900" algn="just">
              <a:buFont typeface="Arial" panose="020B0604020202020204" pitchFamily="34" charset="0"/>
              <a:buChar char="•"/>
            </a:pPr>
            <a:r>
              <a:rPr lang="es-SV" sz="2000" dirty="0">
                <a:latin typeface="Century Gothic" panose="020B0502020202020204" pitchFamily="34" charset="0"/>
              </a:rPr>
              <a:t>x8 Cuenta con una capacidad de 1600 MB/s y su uso principal también está enfocado a nivel de servidores.</a:t>
            </a:r>
          </a:p>
          <a:p>
            <a:pPr marL="342900" indent="-342900" algn="just">
              <a:buFont typeface="Arial" panose="020B0604020202020204" pitchFamily="34" charset="0"/>
              <a:buChar char="•"/>
            </a:pPr>
            <a:r>
              <a:rPr lang="es-SV" sz="2000" dirty="0">
                <a:latin typeface="Century Gothic" panose="020B0502020202020204" pitchFamily="34" charset="0"/>
              </a:rPr>
              <a:t>x16 Posee una capacidad de 4000 MB/s y la podemos encontrar en todas las tarjetas madre modernas ya que es un estándar para tarjetas gráficas</a:t>
            </a:r>
          </a:p>
          <a:p>
            <a:pPr marL="342900" indent="-342900" algn="just">
              <a:buFont typeface="Arial" panose="020B0604020202020204" pitchFamily="34" charset="0"/>
              <a:buChar char="•"/>
            </a:pPr>
            <a:r>
              <a:rPr lang="es-SV" sz="2000" dirty="0">
                <a:latin typeface="Century Gothic" panose="020B0502020202020204" pitchFamily="34" charset="0"/>
              </a:rPr>
              <a:t>x32 (No tan común) Posee una capacidad de 8000MB/s y tiene el mismo formato que la versión x16 de PCI Express</a:t>
            </a:r>
          </a:p>
        </p:txBody>
      </p:sp>
    </p:spTree>
    <p:extLst>
      <p:ext uri="{BB962C8B-B14F-4D97-AF65-F5344CB8AC3E}">
        <p14:creationId xmlns:p14="http://schemas.microsoft.com/office/powerpoint/2010/main" val="423039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5"/>
            <a:ext cx="9904459" cy="5077214"/>
          </a:xfrm>
        </p:spPr>
        <p:txBody>
          <a:bodyPr>
            <a:normAutofit/>
          </a:bodyPr>
          <a:lstStyle/>
          <a:p>
            <a:pPr marL="342900" indent="-342900" algn="just">
              <a:buFont typeface="Arial" panose="020B0604020202020204" pitchFamily="34" charset="0"/>
              <a:buChar char="•"/>
            </a:pPr>
            <a:endParaRPr lang="es-SV" sz="2000" dirty="0">
              <a:latin typeface="Century Gothic" panose="020B0502020202020204" pitchFamily="34" charset="0"/>
            </a:endParaRPr>
          </a:p>
          <a:p>
            <a:pPr algn="just"/>
            <a:r>
              <a:rPr lang="es-SV" sz="2000" dirty="0">
                <a:latin typeface="Century Gothic" panose="020B0502020202020204" pitchFamily="34" charset="0"/>
              </a:rPr>
              <a:t>Cada uno de estos tipos de PCI Express varia su tamaño y es por esto que cada tipo esta precedido por una letra x donde la x</a:t>
            </a:r>
          </a:p>
          <a:p>
            <a:pPr algn="just"/>
            <a:r>
              <a:rPr lang="es-SV" sz="2000" dirty="0">
                <a:latin typeface="Century Gothic" panose="020B0502020202020204" pitchFamily="34" charset="0"/>
              </a:rPr>
              <a:t> significa el número de líneas o carriles que serán usados para transportar la información.</a:t>
            </a:r>
          </a:p>
        </p:txBody>
      </p:sp>
    </p:spTree>
    <p:extLst>
      <p:ext uri="{BB962C8B-B14F-4D97-AF65-F5344CB8AC3E}">
        <p14:creationId xmlns:p14="http://schemas.microsoft.com/office/powerpoint/2010/main" val="209283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E8599-84E5-41E6-9D0C-6C90057C289E}"/>
              </a:ext>
            </a:extLst>
          </p:cNvPr>
          <p:cNvSpPr>
            <a:spLocks noGrp="1"/>
          </p:cNvSpPr>
          <p:nvPr>
            <p:ph type="ctrTitle"/>
          </p:nvPr>
        </p:nvSpPr>
        <p:spPr>
          <a:xfrm>
            <a:off x="2066794" y="1553227"/>
            <a:ext cx="9782828" cy="2630466"/>
          </a:xfrm>
        </p:spPr>
        <p:txBody>
          <a:bodyPr>
            <a:noAutofit/>
          </a:bodyPr>
          <a:lstStyle/>
          <a:p>
            <a:r>
              <a:rPr lang="es-SV" sz="6600" b="1" dirty="0">
                <a:effectLst>
                  <a:outerShdw blurRad="38100" dist="38100" dir="2700000" algn="tl">
                    <a:srgbClr val="000000">
                      <a:alpha val="43137"/>
                    </a:srgbClr>
                  </a:outerShdw>
                </a:effectLst>
                <a:latin typeface="Century Gothic" panose="020B0502020202020204" pitchFamily="34" charset="0"/>
              </a:rPr>
              <a:t>Dispositivos que se le pueden conectar</a:t>
            </a:r>
            <a:endParaRPr lang="es-SV" sz="3600" b="1" dirty="0">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349005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5"/>
            <a:ext cx="9904459" cy="5077214"/>
          </a:xfrm>
        </p:spPr>
        <p:txBody>
          <a:bodyPr>
            <a:normAutofit/>
          </a:bodyPr>
          <a:lstStyle/>
          <a:p>
            <a:pPr marL="342900" indent="-342900" algn="just">
              <a:buFont typeface="Arial" panose="020B0604020202020204" pitchFamily="34" charset="0"/>
              <a:buChar char="•"/>
            </a:pPr>
            <a:r>
              <a:rPr lang="es-SV" sz="2000" dirty="0">
                <a:latin typeface="Century Gothic" panose="020B0502020202020204" pitchFamily="34" charset="0"/>
              </a:rPr>
              <a:t>Se usa para conectar una pequeña tarjeta que añade conectividad WIFI y Bluetooth</a:t>
            </a:r>
          </a:p>
          <a:p>
            <a:pPr marL="342900" indent="-342900" algn="just">
              <a:buFont typeface="Arial" panose="020B0604020202020204" pitchFamily="34" charset="0"/>
              <a:buChar char="•"/>
            </a:pPr>
            <a:r>
              <a:rPr lang="es-SV" sz="2000" dirty="0">
                <a:latin typeface="Century Gothic" panose="020B0502020202020204" pitchFamily="34" charset="0"/>
              </a:rPr>
              <a:t>Tarjetas de sonido</a:t>
            </a:r>
          </a:p>
          <a:p>
            <a:pPr marL="342900" indent="-342900" algn="just">
              <a:buFont typeface="Arial" panose="020B0604020202020204" pitchFamily="34" charset="0"/>
              <a:buChar char="•"/>
            </a:pPr>
            <a:r>
              <a:rPr lang="es-SV" sz="2000" dirty="0">
                <a:latin typeface="Century Gothic" panose="020B0502020202020204" pitchFamily="34" charset="0"/>
              </a:rPr>
              <a:t>Capturadoras</a:t>
            </a:r>
          </a:p>
          <a:p>
            <a:pPr marL="342900" indent="-342900" algn="just">
              <a:buFont typeface="Arial" panose="020B0604020202020204" pitchFamily="34" charset="0"/>
              <a:buChar char="•"/>
            </a:pPr>
            <a:r>
              <a:rPr lang="es-SV" sz="2000" dirty="0">
                <a:latin typeface="Century Gothic" panose="020B0502020202020204" pitchFamily="34" charset="0"/>
              </a:rPr>
              <a:t>Tarjetas de red</a:t>
            </a:r>
          </a:p>
          <a:p>
            <a:pPr marL="342900" indent="-342900" algn="just">
              <a:buFont typeface="Arial" panose="020B0604020202020204" pitchFamily="34" charset="0"/>
              <a:buChar char="•"/>
            </a:pPr>
            <a:r>
              <a:rPr lang="es-SV" sz="2000" dirty="0">
                <a:latin typeface="Century Gothic" panose="020B0502020202020204" pitchFamily="34" charset="0"/>
              </a:rPr>
              <a:t>Tarjetas con puerto USB adicional</a:t>
            </a:r>
          </a:p>
          <a:p>
            <a:pPr marL="342900" indent="-342900" algn="just">
              <a:buFont typeface="Arial" panose="020B0604020202020204" pitchFamily="34" charset="0"/>
              <a:buChar char="•"/>
            </a:pPr>
            <a:r>
              <a:rPr lang="es-SV" sz="2000" dirty="0">
                <a:latin typeface="Century Gothic" panose="020B0502020202020204" pitchFamily="34" charset="0"/>
              </a:rPr>
              <a:t>Tarjetas gráficas</a:t>
            </a:r>
          </a:p>
          <a:p>
            <a:pPr marL="342900" indent="-342900" algn="just">
              <a:buFont typeface="Arial" panose="020B0604020202020204" pitchFamily="34" charset="0"/>
              <a:buChar char="•"/>
            </a:pPr>
            <a:r>
              <a:rPr lang="es-SV" sz="2000" dirty="0">
                <a:latin typeface="Century Gothic" panose="020B0502020202020204" pitchFamily="34" charset="0"/>
              </a:rPr>
              <a:t>SSD de alta velocidad basados en NVME</a:t>
            </a:r>
          </a:p>
        </p:txBody>
      </p:sp>
    </p:spTree>
    <p:extLst>
      <p:ext uri="{BB962C8B-B14F-4D97-AF65-F5344CB8AC3E}">
        <p14:creationId xmlns:p14="http://schemas.microsoft.com/office/powerpoint/2010/main" val="426318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E8599-84E5-41E6-9D0C-6C90057C289E}"/>
              </a:ext>
            </a:extLst>
          </p:cNvPr>
          <p:cNvSpPr>
            <a:spLocks noGrp="1"/>
          </p:cNvSpPr>
          <p:nvPr>
            <p:ph type="ctrTitle"/>
          </p:nvPr>
        </p:nvSpPr>
        <p:spPr>
          <a:xfrm>
            <a:off x="3116500" y="1440493"/>
            <a:ext cx="6403280" cy="2179529"/>
          </a:xfrm>
        </p:spPr>
        <p:txBody>
          <a:bodyPr>
            <a:normAutofit/>
          </a:bodyPr>
          <a:lstStyle/>
          <a:p>
            <a:r>
              <a:rPr lang="es-SV" sz="13900" b="1" dirty="0">
                <a:effectLst>
                  <a:outerShdw blurRad="38100" dist="38100" dir="2700000" algn="tl">
                    <a:srgbClr val="000000">
                      <a:alpha val="43137"/>
                    </a:srgbClr>
                  </a:outerShdw>
                </a:effectLst>
                <a:latin typeface="Century Gothic" panose="020B0502020202020204" pitchFamily="34" charset="0"/>
              </a:rPr>
              <a:t>PCI</a:t>
            </a:r>
            <a:endParaRPr lang="es-SV" sz="7200" b="1" dirty="0">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169308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74284D2-C727-43DE-8D14-18DC5005FAF0}"/>
              </a:ext>
            </a:extLst>
          </p:cNvPr>
          <p:cNvSpPr>
            <a:spLocks noGrp="1"/>
          </p:cNvSpPr>
          <p:nvPr>
            <p:ph type="body" sz="half" idx="2"/>
          </p:nvPr>
        </p:nvSpPr>
        <p:spPr>
          <a:xfrm>
            <a:off x="1141410" y="713985"/>
            <a:ext cx="9904459" cy="5077214"/>
          </a:xfrm>
        </p:spPr>
        <p:txBody>
          <a:bodyPr>
            <a:normAutofit/>
          </a:bodyPr>
          <a:lstStyle/>
          <a:p>
            <a:pPr algn="just"/>
            <a:r>
              <a:rPr lang="es-SV" sz="2400" dirty="0">
                <a:latin typeface="Century Gothic" panose="020B0502020202020204" pitchFamily="34" charset="0"/>
              </a:rPr>
              <a:t>En informática, Peripheral Component Interconnect o PCI (en español: Interconexión de Componentes Periféricos), es un bus estándar de computadoras para conectar dispositivos periféricos directamente a la placa base. </a:t>
            </a:r>
          </a:p>
          <a:p>
            <a:pPr algn="just"/>
            <a:r>
              <a:rPr lang="es-SV" sz="2400" dirty="0">
                <a:latin typeface="Century Gothic" panose="020B0502020202020204" pitchFamily="34" charset="0"/>
              </a:rPr>
              <a:t>Estos dispositivos pueden ser circuitos integrados ajustados en esta (los llamados dispositivos planares en la especificación PCI) o tarjetas de expansión que se ajustan en conectores. Es común en computadoras personales, donde ha desplazado al ISA como bus estándar, pero también se emplea en otro tipo de computadoras.</a:t>
            </a:r>
          </a:p>
        </p:txBody>
      </p:sp>
    </p:spTree>
    <p:extLst>
      <p:ext uri="{BB962C8B-B14F-4D97-AF65-F5344CB8AC3E}">
        <p14:creationId xmlns:p14="http://schemas.microsoft.com/office/powerpoint/2010/main" val="424355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41</TotalTime>
  <Words>1419</Words>
  <Application>Microsoft Office PowerPoint</Application>
  <PresentationFormat>Panorámica</PresentationFormat>
  <Paragraphs>119</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Century Gothic</vt:lpstr>
      <vt:lpstr>Tw Cen MT</vt:lpstr>
      <vt:lpstr>Circuito</vt:lpstr>
      <vt:lpstr>PCI - express</vt:lpstr>
      <vt:lpstr>Presentación de PowerPoint</vt:lpstr>
      <vt:lpstr>Presentación de PowerPoint</vt:lpstr>
      <vt:lpstr>Presentación de PowerPoint</vt:lpstr>
      <vt:lpstr>Presentación de PowerPoint</vt:lpstr>
      <vt:lpstr>Dispositivos que se le pueden conectar</vt:lpstr>
      <vt:lpstr>Presentación de PowerPoint</vt:lpstr>
      <vt:lpstr>PCI</vt:lpstr>
      <vt:lpstr>Presentación de PowerPoint</vt:lpstr>
      <vt:lpstr>Presentación de PowerPoint</vt:lpstr>
      <vt:lpstr>Presentación de PowerPoint</vt:lpstr>
      <vt:lpstr>Especificaciones</vt:lpstr>
      <vt:lpstr>Presentación de PowerPoint</vt:lpstr>
      <vt:lpstr>variaciones</vt:lpstr>
      <vt:lpstr>Presentación de PowerPoint</vt:lpstr>
      <vt:lpstr>AGP</vt:lpstr>
      <vt:lpstr>Presentación de PowerPoint</vt:lpstr>
      <vt:lpstr>Presentación de PowerPoint</vt:lpstr>
      <vt:lpstr>caracteristicas</vt:lpstr>
      <vt:lpstr>Presentación de PowerPoint</vt:lpstr>
      <vt:lpstr>Presentación de PowerPoint</vt:lpstr>
      <vt:lpstr>Presentación de PowerPoint</vt:lpstr>
      <vt:lpstr>Presentación de PowerPoint</vt:lpstr>
      <vt:lpstr>conectores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PCI</dc:title>
  <dc:creator>CARLOS JAVIER CA�ENGUEZ MARTINEZ</dc:creator>
  <cp:lastModifiedBy>CARLOS JAVIER CA�ENGUEZ MARTINEZ</cp:lastModifiedBy>
  <cp:revision>6</cp:revision>
  <dcterms:created xsi:type="dcterms:W3CDTF">2019-09-20T01:41:56Z</dcterms:created>
  <dcterms:modified xsi:type="dcterms:W3CDTF">2019-09-20T02:23:01Z</dcterms:modified>
</cp:coreProperties>
</file>