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7" r:id="rId3"/>
    <p:sldId id="261" r:id="rId4"/>
    <p:sldId id="262" r:id="rId5"/>
    <p:sldId id="268" r:id="rId6"/>
    <p:sldId id="258" r:id="rId7"/>
    <p:sldId id="265" r:id="rId8"/>
    <p:sldId id="266" r:id="rId9"/>
    <p:sldId id="267" r:id="rId10"/>
    <p:sldId id="259" r:id="rId11"/>
    <p:sldId id="263" r:id="rId12"/>
    <p:sldId id="264" r:id="rId13"/>
    <p:sldId id="269" r:id="rId14"/>
    <p:sldId id="260"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5" d="100"/>
          <a:sy n="115" d="100"/>
        </p:scale>
        <p:origin x="372"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editar el estilo de subtítulo del patrón</a:t>
            </a:r>
            <a:endParaRPr lang="en-US" dirty="0"/>
          </a:p>
        </p:txBody>
      </p:sp>
      <p:sp>
        <p:nvSpPr>
          <p:cNvPr id="4" name="Date Placeholder 3"/>
          <p:cNvSpPr>
            <a:spLocks noGrp="1"/>
          </p:cNvSpPr>
          <p:nvPr>
            <p:ph type="dt" sz="half" idx="10"/>
          </p:nvPr>
        </p:nvSpPr>
        <p:spPr/>
        <p:txBody>
          <a:bodyPr/>
          <a:lstStyle/>
          <a:p>
            <a:fld id="{496E3D2C-C628-4158-A1DB-DA505DD57EBA}" type="datetimeFigureOut">
              <a:rPr lang="en-US" smtClean="0"/>
              <a:t>9/26/2019</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5CDAB3CB-A548-42AF-B999-19EDDB6F92F2}" type="slidenum">
              <a:rPr lang="en-US" smtClean="0"/>
              <a:t>‹Nº›</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481551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96E3D2C-C628-4158-A1DB-DA505DD57EBA}" type="datetimeFigureOut">
              <a:rPr lang="en-US" smtClean="0"/>
              <a:t>9/26/2019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DAB3CB-A548-42AF-B999-19EDDB6F92F2}" type="slidenum">
              <a:rPr lang="en-US" smtClean="0"/>
              <a:t>‹Nº›</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771657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96E3D2C-C628-4158-A1DB-DA505DD57EBA}" type="datetimeFigureOut">
              <a:rPr lang="en-US" smtClean="0"/>
              <a:t>9/26/2019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DAB3CB-A548-42AF-B999-19EDDB6F92F2}" type="slidenum">
              <a:rPr lang="en-US" smtClean="0"/>
              <a:t>‹Nº›</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576684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ncho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96E3D2C-C628-4158-A1DB-DA505DD57EBA}" type="datetimeFigureOut">
              <a:rPr lang="en-US" smtClean="0"/>
              <a:t>9/26/2019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DAB3CB-A548-42AF-B999-19EDDB6F92F2}" type="slidenum">
              <a:rPr lang="en-US" smtClean="0"/>
              <a:t>‹Nº›</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310511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496E3D2C-C628-4158-A1DB-DA505DD57EBA}" type="datetimeFigureOut">
              <a:rPr lang="en-US" smtClean="0"/>
              <a:t>9/26/2019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DAB3CB-A548-42AF-B999-19EDDB6F92F2}" type="slidenum">
              <a:rPr lang="en-US" smtClean="0"/>
              <a:t>‹Nº›</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876268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496E3D2C-C628-4158-A1DB-DA505DD57EBA}" type="datetimeFigureOut">
              <a:rPr lang="en-US" smtClean="0"/>
              <a:t>9/26/2019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DAB3CB-A548-42AF-B999-19EDDB6F92F2}" type="slidenum">
              <a:rPr lang="en-US" smtClean="0"/>
              <a:t>‹Nº›</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061719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Content Placeholder 3"/>
          <p:cNvSpPr>
            <a:spLocks noGrp="1"/>
          </p:cNvSpPr>
          <p:nvPr>
            <p:ph sz="half" idx="2"/>
          </p:nvPr>
        </p:nvSpPr>
        <p:spPr>
          <a:xfrm>
            <a:off x="1447191" y="2824269"/>
            <a:ext cx="4645152" cy="2644457"/>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Content Placeholder 5"/>
          <p:cNvSpPr>
            <a:spLocks noGrp="1"/>
          </p:cNvSpPr>
          <p:nvPr>
            <p:ph sz="quarter" idx="4"/>
          </p:nvPr>
        </p:nvSpPr>
        <p:spPr>
          <a:xfrm>
            <a:off x="6412362" y="2821491"/>
            <a:ext cx="4645152" cy="2637371"/>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496E3D2C-C628-4158-A1DB-DA505DD57EBA}" type="datetimeFigureOut">
              <a:rPr lang="en-US" smtClean="0"/>
              <a:t>9/26/2019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CDAB3CB-A548-42AF-B999-19EDDB6F92F2}" type="slidenum">
              <a:rPr lang="en-US" smtClean="0"/>
              <a:t>‹Nº›</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730951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496E3D2C-C628-4158-A1DB-DA505DD57EBA}" type="datetimeFigureOut">
              <a:rPr lang="en-US" smtClean="0"/>
              <a:t>9/26/2019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CDAB3CB-A548-42AF-B999-19EDDB6F92F2}" type="slidenum">
              <a:rPr lang="en-US" smtClean="0"/>
              <a:t>‹Nº›</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624193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6E3D2C-C628-4158-A1DB-DA505DD57EBA}" type="datetimeFigureOut">
              <a:rPr lang="en-US" smtClean="0"/>
              <a:t>9/26/2019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CDAB3CB-A548-42AF-B999-19EDDB6F92F2}" type="slidenum">
              <a:rPr lang="en-US" smtClean="0"/>
              <a:t>‹Nº›</a:t>
            </a:fld>
            <a:endParaRPr lang="en-US"/>
          </a:p>
        </p:txBody>
      </p:sp>
    </p:spTree>
    <p:extLst>
      <p:ext uri="{BB962C8B-B14F-4D97-AF65-F5344CB8AC3E}">
        <p14:creationId xmlns:p14="http://schemas.microsoft.com/office/powerpoint/2010/main" val="27283742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496E3D2C-C628-4158-A1DB-DA505DD57EBA}" type="datetimeFigureOut">
              <a:rPr lang="en-US" smtClean="0"/>
              <a:t>9/26/2019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DAB3CB-A548-42AF-B999-19EDDB6F92F2}" type="slidenum">
              <a:rPr lang="en-US" smtClean="0"/>
              <a:t>‹Nº›</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072069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96E3D2C-C628-4158-A1DB-DA505DD57EBA}" type="datetimeFigureOut">
              <a:rPr lang="en-US" smtClean="0"/>
              <a:t>9/26/2019</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5CDAB3CB-A548-42AF-B999-19EDDB6F92F2}" type="slidenum">
              <a:rPr lang="en-US" smtClean="0"/>
              <a:t>‹Nº›</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859888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96E3D2C-C628-4158-A1DB-DA505DD57EBA}" type="datetimeFigureOut">
              <a:rPr lang="en-US" smtClean="0"/>
              <a:t>9/26/2019</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5CDAB3CB-A548-42AF-B999-19EDDB6F92F2}" type="slidenum">
              <a:rPr lang="en-US" smtClean="0"/>
              <a:t>‹Nº›</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76513771"/>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5" Type="http://schemas.microsoft.com/office/2007/relationships/hdphoto" Target="../media/hdphoto2.wdp"/><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8.png"/><Relationship Id="rId1" Type="http://schemas.openxmlformats.org/officeDocument/2006/relationships/slideLayout" Target="../slideLayouts/slideLayout7.xml"/><Relationship Id="rId5" Type="http://schemas.microsoft.com/office/2007/relationships/hdphoto" Target="../media/hdphoto4.wdp"/><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gif"/><Relationship Id="rId1" Type="http://schemas.openxmlformats.org/officeDocument/2006/relationships/slideLayout" Target="../slideLayouts/slideLayout7.xml"/><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2612967" y="1180551"/>
            <a:ext cx="9144000" cy="2387600"/>
          </a:xfrm>
        </p:spPr>
        <p:txBody>
          <a:bodyPr/>
          <a:lstStyle/>
          <a:p>
            <a:r>
              <a:rPr lang="es-ES" dirty="0" smtClean="0"/>
              <a:t>METODO DE ACCESO</a:t>
            </a:r>
            <a:endParaRPr lang="en-US" dirty="0"/>
          </a:p>
        </p:txBody>
      </p:sp>
    </p:spTree>
    <p:extLst>
      <p:ext uri="{BB962C8B-B14F-4D97-AF65-F5344CB8AC3E}">
        <p14:creationId xmlns:p14="http://schemas.microsoft.com/office/powerpoint/2010/main" val="356248769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SV" b="1" dirty="0" smtClean="0"/>
              <a:t>Acceso aleatorio </a:t>
            </a:r>
            <a:r>
              <a:rPr lang="en-US" b="1" dirty="0" smtClean="0"/>
              <a:t>(</a:t>
            </a:r>
            <a:r>
              <a:rPr lang="en-US" b="1" dirty="0"/>
              <a:t>Random</a:t>
            </a:r>
            <a:r>
              <a:rPr lang="en-US" b="1" dirty="0" smtClean="0"/>
              <a:t>)</a:t>
            </a:r>
            <a:endParaRPr lang="en-US" dirty="0"/>
          </a:p>
        </p:txBody>
      </p:sp>
      <p:sp>
        <p:nvSpPr>
          <p:cNvPr id="3" name="Marcador de contenido 2"/>
          <p:cNvSpPr>
            <a:spLocks noGrp="1"/>
          </p:cNvSpPr>
          <p:nvPr>
            <p:ph idx="1"/>
          </p:nvPr>
        </p:nvSpPr>
        <p:spPr/>
        <p:txBody>
          <a:bodyPr/>
          <a:lstStyle/>
          <a:p>
            <a:pPr marL="0" indent="0">
              <a:buNone/>
            </a:pPr>
            <a:r>
              <a:rPr lang="es-ES" dirty="0"/>
              <a:t>Cada posición </a:t>
            </a:r>
            <a:r>
              <a:rPr lang="es-ES" dirty="0" err="1"/>
              <a:t>direccionable</a:t>
            </a:r>
            <a:r>
              <a:rPr lang="es-ES" dirty="0"/>
              <a:t> de memoria tiene un único mecanismo de acceso, cableado físicamente. el tiempo para acceder a una posición dada es constante e independiente de la secuencia de accesos previos. Por tanto, cualquier posición puede seleccionarse aleatoriamente y puede ser direccionada y accedida directamente. la memoria principal de algunos sistemas de cache son de acceso aleatorio.</a:t>
            </a:r>
            <a:endParaRPr lang="en-US" dirty="0"/>
          </a:p>
        </p:txBody>
      </p:sp>
    </p:spTree>
    <p:extLst>
      <p:ext uri="{BB962C8B-B14F-4D97-AF65-F5344CB8AC3E}">
        <p14:creationId xmlns:p14="http://schemas.microsoft.com/office/powerpoint/2010/main" val="217366111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EJEMPLOS DE DISPOSITIVOS DE ACCESO ALEATORIO</a:t>
            </a:r>
            <a:endParaRPr lang="en-US" dirty="0"/>
          </a:p>
        </p:txBody>
      </p:sp>
      <p:sp>
        <p:nvSpPr>
          <p:cNvPr id="3" name="Marcador de contenido 2"/>
          <p:cNvSpPr>
            <a:spLocks noGrp="1"/>
          </p:cNvSpPr>
          <p:nvPr>
            <p:ph idx="1"/>
          </p:nvPr>
        </p:nvSpPr>
        <p:spPr/>
        <p:txBody>
          <a:bodyPr/>
          <a:lstStyle/>
          <a:p>
            <a:r>
              <a:rPr lang="es-ES" dirty="0"/>
              <a:t>Imaginemos que nos encontramos con una multitud en una plaza cuadrada, (cada persona equivale a un dato) y contamos con un dron (equivale al mecanismo de lectura/escritura). Si queremos fotografiar a cierta persona, solo elevamos el dron sin necesidad de que este interactúe con el resto de las personas y podemos obtener las imágenes necesarias.</a:t>
            </a:r>
          </a:p>
          <a:p>
            <a:r>
              <a:rPr lang="es-ES" dirty="0"/>
              <a:t>     El acceso aleatorio es similar, si el dispositivo requiere un dato específico, solamente dirigirá el mecanismo de lectura/escritura hacia el dato, sin necesidad de haber interactuado directamente con el resto de la información </a:t>
            </a:r>
            <a:r>
              <a:rPr lang="es-ES" dirty="0" err="1"/>
              <a:t>ó</a:t>
            </a:r>
            <a:r>
              <a:rPr lang="es-ES" dirty="0"/>
              <a:t> su espacio físico</a:t>
            </a:r>
            <a:r>
              <a:rPr lang="es-ES" dirty="0" smtClean="0"/>
              <a:t>.</a:t>
            </a:r>
            <a:endParaRPr lang="es-ES" dirty="0"/>
          </a:p>
        </p:txBody>
      </p:sp>
    </p:spTree>
    <p:extLst>
      <p:ext uri="{BB962C8B-B14F-4D97-AF65-F5344CB8AC3E}">
        <p14:creationId xmlns:p14="http://schemas.microsoft.com/office/powerpoint/2010/main" val="71039930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786561" y="577630"/>
            <a:ext cx="10967635" cy="5390908"/>
          </a:xfrm>
        </p:spPr>
        <p:txBody>
          <a:bodyPr>
            <a:normAutofit fontScale="85000" lnSpcReduction="20000"/>
          </a:bodyPr>
          <a:lstStyle/>
          <a:p>
            <a:r>
              <a:rPr lang="es-ES" b="1" dirty="0"/>
              <a:t>1.- Disco duro:</a:t>
            </a:r>
            <a:r>
              <a:rPr lang="es-ES" dirty="0"/>
              <a:t> el cabezal electromagnético, se dirige directamente y de manera mecánica, hacia la superficie de disco rígido en la cuál se encuentra el dato a leer o escribir </a:t>
            </a:r>
            <a:endParaRPr lang="es-ES" dirty="0" smtClean="0"/>
          </a:p>
          <a:p>
            <a:r>
              <a:rPr lang="es-ES" b="1" dirty="0" smtClean="0"/>
              <a:t>2</a:t>
            </a:r>
            <a:r>
              <a:rPr lang="es-ES" b="1" dirty="0"/>
              <a:t>.- Memoria USB:</a:t>
            </a:r>
            <a:r>
              <a:rPr lang="es-ES" dirty="0"/>
              <a:t> de modo electrónico y sin movimientos mecánicos, accede a la celda de memoria </a:t>
            </a:r>
            <a:r>
              <a:rPr lang="es-ES" i="1" dirty="0"/>
              <a:t>flash</a:t>
            </a:r>
            <a:r>
              <a:rPr lang="es-ES" dirty="0"/>
              <a:t> dónde se encuentra el dato que se va a leer </a:t>
            </a:r>
            <a:endParaRPr lang="es-ES" dirty="0" smtClean="0"/>
          </a:p>
          <a:p>
            <a:r>
              <a:rPr lang="es-ES" b="1" dirty="0" smtClean="0"/>
              <a:t>3</a:t>
            </a:r>
            <a:r>
              <a:rPr lang="es-ES" b="1" dirty="0"/>
              <a:t>.- Disquete:</a:t>
            </a:r>
            <a:r>
              <a:rPr lang="es-ES" dirty="0"/>
              <a:t> el cabezal electromagnético, se dirige directamente y de manera mecánica hacia la superficie de disco flexible en la cuál se encuentra el dato a leer o escribir </a:t>
            </a:r>
            <a:endParaRPr lang="es-ES" dirty="0" smtClean="0"/>
          </a:p>
          <a:p>
            <a:r>
              <a:rPr lang="es-ES" b="1" dirty="0" smtClean="0"/>
              <a:t>4</a:t>
            </a:r>
            <a:r>
              <a:rPr lang="es-ES" b="1" dirty="0"/>
              <a:t>.- Memoria RAM:</a:t>
            </a:r>
            <a:r>
              <a:rPr lang="es-ES" dirty="0"/>
              <a:t> accede directamente a la celda de memoria dinámica dónde se encuentra el dato que se va a leer </a:t>
            </a:r>
            <a:r>
              <a:rPr lang="es-ES" dirty="0" err="1"/>
              <a:t>ó</a:t>
            </a:r>
            <a:r>
              <a:rPr lang="es-ES" dirty="0"/>
              <a:t> escribir </a:t>
            </a:r>
          </a:p>
          <a:p>
            <a:r>
              <a:rPr lang="es-ES" b="1" dirty="0" smtClean="0"/>
              <a:t>5</a:t>
            </a:r>
            <a:r>
              <a:rPr lang="es-ES" b="1" dirty="0"/>
              <a:t>.- Unidad SSD:</a:t>
            </a:r>
            <a:r>
              <a:rPr lang="es-ES" dirty="0"/>
              <a:t> accede directamente a la celda de memoria flash dónde se encuentra el dato que se va a leer </a:t>
            </a:r>
            <a:r>
              <a:rPr lang="es-ES" dirty="0" err="1"/>
              <a:t>ó</a:t>
            </a:r>
            <a:r>
              <a:rPr lang="es-ES" dirty="0"/>
              <a:t> </a:t>
            </a:r>
            <a:r>
              <a:rPr lang="es-ES" dirty="0" smtClean="0"/>
              <a:t>escribir</a:t>
            </a:r>
          </a:p>
          <a:p>
            <a:r>
              <a:rPr lang="es-ES" b="1" dirty="0"/>
              <a:t>6.- Memoria caché / Intel® </a:t>
            </a:r>
            <a:r>
              <a:rPr lang="es-ES" b="1" dirty="0" err="1"/>
              <a:t>Optane</a:t>
            </a:r>
            <a:r>
              <a:rPr lang="es-ES" b="1" dirty="0"/>
              <a:t>: </a:t>
            </a:r>
            <a:r>
              <a:rPr lang="es-ES" dirty="0"/>
              <a:t>accede directamente a la celda de memoria estática / memoria persistente dónde se encuentra el dato almacenado que se va a leer </a:t>
            </a:r>
            <a:r>
              <a:rPr lang="es-ES" dirty="0" err="1"/>
              <a:t>ó</a:t>
            </a:r>
            <a:r>
              <a:rPr lang="es-ES" dirty="0"/>
              <a:t> </a:t>
            </a:r>
            <a:r>
              <a:rPr lang="es-ES" dirty="0" smtClean="0"/>
              <a:t>escribir</a:t>
            </a:r>
          </a:p>
          <a:p>
            <a:r>
              <a:rPr lang="es-ES" b="1" dirty="0"/>
              <a:t>7.- Lector de disco óptico (CD/DVD/HD-DVD </a:t>
            </a:r>
            <a:r>
              <a:rPr lang="es-ES" b="1" dirty="0" err="1"/>
              <a:t>ó</a:t>
            </a:r>
            <a:r>
              <a:rPr lang="es-ES" b="1" dirty="0"/>
              <a:t> Blu-ray):</a:t>
            </a:r>
            <a:r>
              <a:rPr lang="es-ES" dirty="0"/>
              <a:t> dirige un haz de luz láser, al lugar exacto del disco óptico dónde se encuentra el dato a </a:t>
            </a:r>
            <a:r>
              <a:rPr lang="es-ES" dirty="0" smtClean="0"/>
              <a:t>leer</a:t>
            </a:r>
          </a:p>
          <a:p>
            <a:r>
              <a:rPr lang="es-ES" b="1" dirty="0"/>
              <a:t>8.- Unidad LS-120:</a:t>
            </a:r>
            <a:r>
              <a:rPr lang="es-ES" dirty="0"/>
              <a:t> con un láser, se guía el cabezal </a:t>
            </a:r>
            <a:r>
              <a:rPr lang="es-ES" dirty="0" err="1"/>
              <a:t>magnéico</a:t>
            </a:r>
            <a:r>
              <a:rPr lang="es-ES" dirty="0"/>
              <a:t> hacia el lugar específico del disco en el cuál se encuentra el dato a leer.</a:t>
            </a:r>
            <a:endParaRPr lang="en-US" dirty="0"/>
          </a:p>
        </p:txBody>
      </p:sp>
    </p:spTree>
    <p:extLst>
      <p:ext uri="{BB962C8B-B14F-4D97-AF65-F5344CB8AC3E}">
        <p14:creationId xmlns:p14="http://schemas.microsoft.com/office/powerpoint/2010/main" val="403235304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Resultado de imagen para acceso secuencial"/>
          <p:cNvSpPr>
            <a:spLocks noChangeAspect="1" noChangeArrowheads="1"/>
          </p:cNvSpPr>
          <p:nvPr/>
        </p:nvSpPr>
        <p:spPr bwMode="auto">
          <a:xfrm>
            <a:off x="1296785" y="1187938"/>
            <a:ext cx="1216834" cy="121683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Imagen 2"/>
          <p:cNvPicPr>
            <a:picLocks noChangeAspect="1"/>
          </p:cNvPicPr>
          <p:nvPr/>
        </p:nvPicPr>
        <p:blipFill>
          <a:blip r:embed="rId2"/>
          <a:stretch>
            <a:fillRect/>
          </a:stretch>
        </p:blipFill>
        <p:spPr>
          <a:xfrm>
            <a:off x="1118148" y="581631"/>
            <a:ext cx="3885485" cy="2419264"/>
          </a:xfrm>
          <a:prstGeom prst="rect">
            <a:avLst/>
          </a:prstGeom>
        </p:spPr>
      </p:pic>
      <p:pic>
        <p:nvPicPr>
          <p:cNvPr id="4" name="Imagen 3"/>
          <p:cNvPicPr>
            <a:picLocks noChangeAspect="1"/>
          </p:cNvPicPr>
          <p:nvPr/>
        </p:nvPicPr>
        <p:blipFill rotWithShape="1">
          <a:blip r:embed="rId3"/>
          <a:srcRect t="49396"/>
          <a:stretch/>
        </p:blipFill>
        <p:spPr>
          <a:xfrm>
            <a:off x="554055" y="3607202"/>
            <a:ext cx="6309485" cy="1440785"/>
          </a:xfrm>
          <a:prstGeom prst="rect">
            <a:avLst/>
          </a:prstGeom>
        </p:spPr>
      </p:pic>
      <p:pic>
        <p:nvPicPr>
          <p:cNvPr id="5" name="Imagen 4"/>
          <p:cNvPicPr>
            <a:picLocks noChangeAspect="1"/>
          </p:cNvPicPr>
          <p:nvPr/>
        </p:nvPicPr>
        <p:blipFill>
          <a:blip r:embed="rId4">
            <a:extLst>
              <a:ext uri="{BEBA8EAE-BF5A-486C-A8C5-ECC9F3942E4B}">
                <a14:imgProps xmlns:a14="http://schemas.microsoft.com/office/drawing/2010/main">
                  <a14:imgLayer r:embed="rId5">
                    <a14:imgEffect>
                      <a14:backgroundRemoval t="0" b="89817" l="0" r="100000"/>
                    </a14:imgEffect>
                  </a14:imgLayer>
                </a14:imgProps>
              </a:ext>
            </a:extLst>
          </a:blip>
          <a:stretch>
            <a:fillRect/>
          </a:stretch>
        </p:blipFill>
        <p:spPr>
          <a:xfrm>
            <a:off x="6113697" y="581632"/>
            <a:ext cx="4219714" cy="2693584"/>
          </a:xfrm>
          <a:prstGeom prst="rect">
            <a:avLst/>
          </a:prstGeom>
        </p:spPr>
      </p:pic>
    </p:spTree>
    <p:extLst>
      <p:ext uri="{BB962C8B-B14F-4D97-AF65-F5344CB8AC3E}">
        <p14:creationId xmlns:p14="http://schemas.microsoft.com/office/powerpoint/2010/main" val="25652682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SV" b="1" dirty="0" smtClean="0"/>
              <a:t>Asociativa</a:t>
            </a:r>
            <a:endParaRPr lang="es-SV" dirty="0"/>
          </a:p>
        </p:txBody>
      </p:sp>
      <p:sp>
        <p:nvSpPr>
          <p:cNvPr id="3" name="Marcador de contenido 2"/>
          <p:cNvSpPr>
            <a:spLocks noGrp="1"/>
          </p:cNvSpPr>
          <p:nvPr>
            <p:ph idx="1"/>
          </p:nvPr>
        </p:nvSpPr>
        <p:spPr/>
        <p:txBody>
          <a:bodyPr>
            <a:normAutofit/>
          </a:bodyPr>
          <a:lstStyle/>
          <a:p>
            <a:pPr marL="0" indent="0">
              <a:buNone/>
            </a:pPr>
            <a:r>
              <a:rPr lang="es-ES" dirty="0"/>
              <a:t>Es una memoria del tipo de acceso aleatorio, que permite hacer una comparación de ciertas posiciones de bits dentro de una palabra buscando que coincida con unos valores dados, y hacer esto para todas las palabras simultáneamente. una palabra es, por tanto, recuperada, basándose en una porción de su contenido, en lugar de su dirección. Como en la memoria de acceso aleatorio convencionales, cada posición tiene su propio mecanismo de direccionamiento y el tiempo de recuperación de un dato es una constante independiente de la posición o de los patrones de acceso anteriores.</a:t>
            </a:r>
            <a:endParaRPr lang="en-US" dirty="0"/>
          </a:p>
        </p:txBody>
      </p:sp>
    </p:spTree>
    <p:extLst>
      <p:ext uri="{BB962C8B-B14F-4D97-AF65-F5344CB8AC3E}">
        <p14:creationId xmlns:p14="http://schemas.microsoft.com/office/powerpoint/2010/main" val="347702653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BEBA8EAE-BF5A-486C-A8C5-ECC9F3942E4B}">
                <a14:imgProps xmlns:a14="http://schemas.microsoft.com/office/drawing/2010/main">
                  <a14:imgLayer r:embed="rId3">
                    <a14:imgEffect>
                      <a14:backgroundRemoval t="244" b="98537" l="0" r="100000">
                        <a14:foregroundMark x1="93763" y1="37073" x2="93763" y2="37073"/>
                        <a14:foregroundMark x1="91513" y1="38780" x2="91513" y2="38780"/>
                        <a14:foregroundMark x1="94683" y1="38537" x2="94683" y2="38537"/>
                        <a14:foregroundMark x1="89264" y1="37805" x2="89264" y2="37805"/>
                      </a14:backgroundRemoval>
                    </a14:imgEffect>
                  </a14:imgLayer>
                </a14:imgProps>
              </a:ext>
            </a:extLst>
          </a:blip>
          <a:stretch>
            <a:fillRect/>
          </a:stretch>
        </p:blipFill>
        <p:spPr>
          <a:xfrm>
            <a:off x="921327" y="918768"/>
            <a:ext cx="5595852" cy="2190192"/>
          </a:xfrm>
          <a:prstGeom prst="rect">
            <a:avLst/>
          </a:prstGeom>
        </p:spPr>
      </p:pic>
      <p:pic>
        <p:nvPicPr>
          <p:cNvPr id="3" name="Imagen 2"/>
          <p:cNvPicPr>
            <a:picLocks noChangeAspect="1"/>
          </p:cNvPicPr>
          <p:nvPr/>
        </p:nvPicPr>
        <p:blipFill>
          <a:blip r:embed="rId4">
            <a:extLst>
              <a:ext uri="{BEBA8EAE-BF5A-486C-A8C5-ECC9F3942E4B}">
                <a14:imgProps xmlns:a14="http://schemas.microsoft.com/office/drawing/2010/main">
                  <a14:imgLayer r:embed="rId5">
                    <a14:imgEffect>
                      <a14:backgroundRemoval t="0" b="99459" l="10991" r="89730">
                        <a14:foregroundMark x1="29009" y1="40595" x2="29009" y2="40595"/>
                        <a14:foregroundMark x1="57658" y1="41137" x2="57658" y2="41137"/>
                        <a14:foregroundMark x1="29820" y1="6766" x2="29820" y2="6766"/>
                        <a14:foregroundMark x1="20541" y1="4871" x2="20541" y2="4871"/>
                        <a14:foregroundMark x1="26937" y1="6631" x2="26937" y2="6631"/>
                        <a14:foregroundMark x1="36306" y1="42896" x2="36306" y2="42896"/>
                        <a14:foregroundMark x1="69550" y1="25846" x2="69550" y2="25846"/>
                        <a14:foregroundMark x1="58198" y1="24087" x2="58198" y2="24087"/>
                        <a14:foregroundMark x1="44234" y1="37212" x2="44234" y2="37212"/>
                        <a14:foregroundMark x1="54414" y1="45737" x2="54414" y2="45737"/>
                        <a14:foregroundMark x1="48649" y1="79838" x2="48649" y2="79838"/>
                        <a14:foregroundMark x1="69189" y1="48985" x2="69189" y2="48985"/>
                        <a14:foregroundMark x1="67207" y1="43572" x2="67207" y2="43572"/>
                        <a14:foregroundMark x1="41171" y1="6631" x2="41171" y2="6631"/>
                        <a14:foregroundMark x1="43784" y1="7578" x2="43784" y2="7578"/>
                        <a14:foregroundMark x1="47928" y1="7984" x2="47928" y2="7984"/>
                        <a14:foregroundMark x1="52793" y1="6360" x2="52793" y2="6360"/>
                        <a14:foregroundMark x1="67748" y1="8254" x2="67748" y2="8254"/>
                        <a14:foregroundMark x1="59099" y1="8796" x2="59099" y2="8796"/>
                        <a14:foregroundMark x1="71171" y1="6766" x2="71171" y2="6766"/>
                        <a14:foregroundMark x1="78919" y1="6360" x2="78919" y2="6360"/>
                        <a14:foregroundMark x1="81982" y1="8525" x2="81982" y2="8525"/>
                        <a14:foregroundMark x1="83604" y1="2706" x2="83604" y2="2706"/>
                        <a14:foregroundMark x1="49730" y1="92422" x2="49730" y2="92422"/>
                        <a14:foregroundMark x1="41441" y1="94452" x2="41441" y2="94452"/>
                        <a14:foregroundMark x1="31892" y1="95129" x2="31892" y2="95129"/>
                        <a14:foregroundMark x1="36126" y1="95940" x2="36126" y2="95940"/>
                        <a14:foregroundMark x1="24505" y1="91069" x2="24505" y2="91069"/>
                        <a14:foregroundMark x1="57477" y1="96076" x2="57477" y2="96076"/>
                        <a14:foregroundMark x1="64955" y1="89310" x2="64955" y2="89310"/>
                        <a14:foregroundMark x1="72793" y1="90528" x2="72793" y2="90528"/>
                        <a14:foregroundMark x1="29009" y1="24628" x2="29009" y2="24628"/>
                        <a14:foregroundMark x1="30991" y1="23816" x2="30991" y2="23816"/>
                        <a14:foregroundMark x1="62072" y1="40460" x2="62072" y2="40460"/>
                        <a14:foregroundMark x1="32252" y1="41813" x2="32252" y2="41813"/>
                        <a14:foregroundMark x1="53153" y1="34506" x2="53153" y2="34506"/>
                        <a14:foregroundMark x1="70631" y1="19486" x2="70631" y2="19486"/>
                        <a14:foregroundMark x1="49910" y1="68200" x2="49910" y2="68200"/>
                        <a14:foregroundMark x1="49910" y1="59134" x2="49910" y2="59134"/>
                        <a14:foregroundMark x1="50090" y1="64276" x2="50090" y2="64276"/>
                        <a14:foregroundMark x1="81351" y1="38430" x2="81351" y2="38430"/>
                        <a14:foregroundMark x1="73874" y1="44249" x2="73874" y2="44249"/>
                        <a14:backgroundMark x1="39550" y1="7984" x2="39550" y2="7984"/>
                        <a14:backgroundMark x1="66396" y1="9202" x2="66396" y2="9202"/>
                        <a14:backgroundMark x1="83604" y1="6631" x2="83604" y2="6631"/>
                        <a14:backgroundMark x1="25315" y1="6766" x2="25315" y2="6766"/>
                        <a14:backgroundMark x1="51892" y1="9472" x2="51892" y2="9472"/>
                      </a14:backgroundRemoval>
                    </a14:imgEffect>
                  </a14:imgLayer>
                </a14:imgProps>
              </a:ext>
            </a:extLst>
          </a:blip>
          <a:stretch>
            <a:fillRect/>
          </a:stretch>
        </p:blipFill>
        <p:spPr>
          <a:xfrm>
            <a:off x="7024255" y="2236124"/>
            <a:ext cx="4623224" cy="3077984"/>
          </a:xfrm>
          <a:prstGeom prst="rect">
            <a:avLst/>
          </a:prstGeom>
        </p:spPr>
      </p:pic>
    </p:spTree>
    <p:extLst>
      <p:ext uri="{BB962C8B-B14F-4D97-AF65-F5344CB8AC3E}">
        <p14:creationId xmlns:p14="http://schemas.microsoft.com/office/powerpoint/2010/main" val="16853374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SV" b="1" dirty="0" smtClean="0"/>
              <a:t>Acceso Secuencial</a:t>
            </a:r>
            <a:endParaRPr lang="es-SV" dirty="0"/>
          </a:p>
        </p:txBody>
      </p:sp>
      <p:sp>
        <p:nvSpPr>
          <p:cNvPr id="3" name="Marcador de contenido 2"/>
          <p:cNvSpPr>
            <a:spLocks noGrp="1"/>
          </p:cNvSpPr>
          <p:nvPr>
            <p:ph idx="1"/>
          </p:nvPr>
        </p:nvSpPr>
        <p:spPr/>
        <p:txBody>
          <a:bodyPr/>
          <a:lstStyle/>
          <a:p>
            <a:pPr marL="0" indent="0">
              <a:buNone/>
            </a:pPr>
            <a:r>
              <a:rPr lang="es-ES" dirty="0" smtClean="0"/>
              <a:t>La memoria se organiza en unidades de datos llamados registros. </a:t>
            </a:r>
            <a:r>
              <a:rPr lang="es-ES" dirty="0"/>
              <a:t>E</a:t>
            </a:r>
            <a:r>
              <a:rPr lang="es-ES" dirty="0" smtClean="0"/>
              <a:t>l acceso debe realizarse con una secuencia lineal especifica. se hace uso de información almacenada de direccionamiento, que permite separar los registros y ayudar en el proceso de recuperación de datos. Se utiliza un mecanismo de lectura/escritura compartida, que debe ir trasladándose desde su posición actual a la deseada pasando y obviando cada registro intermedio. Así pues el tiempo necesario para acceder a un registro dado es muy variable.</a:t>
            </a:r>
            <a:endParaRPr lang="en-US" dirty="0" smtClean="0"/>
          </a:p>
          <a:p>
            <a:endParaRPr lang="en-US" dirty="0"/>
          </a:p>
        </p:txBody>
      </p:sp>
    </p:spTree>
    <p:extLst>
      <p:ext uri="{BB962C8B-B14F-4D97-AF65-F5344CB8AC3E}">
        <p14:creationId xmlns:p14="http://schemas.microsoft.com/office/powerpoint/2010/main" val="37677500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ES" dirty="0"/>
              <a:t> </a:t>
            </a:r>
            <a:br>
              <a:rPr lang="es-ES" dirty="0"/>
            </a:br>
            <a:r>
              <a:rPr lang="es-ES" dirty="0"/>
              <a:t>EJEMPLOS DE DISPOSITIVOS ACCESO SECUENCIAL</a:t>
            </a:r>
            <a:br>
              <a:rPr lang="es-ES" dirty="0"/>
            </a:br>
            <a:endParaRPr lang="en-US" dirty="0"/>
          </a:p>
        </p:txBody>
      </p:sp>
      <p:sp>
        <p:nvSpPr>
          <p:cNvPr id="3" name="Marcador de contenido 2"/>
          <p:cNvSpPr>
            <a:spLocks noGrp="1"/>
          </p:cNvSpPr>
          <p:nvPr>
            <p:ph idx="1"/>
          </p:nvPr>
        </p:nvSpPr>
        <p:spPr/>
        <p:txBody>
          <a:bodyPr>
            <a:normAutofit/>
          </a:bodyPr>
          <a:lstStyle/>
          <a:p>
            <a:pPr marL="0" indent="0">
              <a:buNone/>
            </a:pPr>
            <a:r>
              <a:rPr lang="es-ES" dirty="0"/>
              <a:t>Imaginemos un túnel estrecho, en el que se encuentran de pie varias personas en fila (equivalen a los datos) y nos encontramos al final de la misma con una cámara fotográfica (equivale al mecanismo de lectura/escritura). Si intentamos fotografiar a cierta persona que se encuentra muy por delante de nosotros, es necesario interactuar con algunas personas para obtener la fotografía</a:t>
            </a:r>
            <a:r>
              <a:rPr lang="es-ES" dirty="0" smtClean="0"/>
              <a:t>.</a:t>
            </a:r>
          </a:p>
          <a:p>
            <a:pPr marL="0" indent="0">
              <a:buNone/>
            </a:pPr>
            <a:r>
              <a:rPr lang="es-ES" dirty="0"/>
              <a:t>El acceso secuencial es similar, si el dispositivo requiere un dato específico, tiene que recorrer el espacio dónde se encuentra otra información, hasta llegar al lugar dónde esta el dato </a:t>
            </a:r>
            <a:r>
              <a:rPr lang="es-ES" dirty="0" smtClean="0"/>
              <a:t>requerido.</a:t>
            </a:r>
          </a:p>
        </p:txBody>
      </p:sp>
    </p:spTree>
    <p:extLst>
      <p:ext uri="{BB962C8B-B14F-4D97-AF65-F5344CB8AC3E}">
        <p14:creationId xmlns:p14="http://schemas.microsoft.com/office/powerpoint/2010/main" val="131289603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335200" y="1354975"/>
            <a:ext cx="10144676" cy="4488872"/>
          </a:xfrm>
        </p:spPr>
        <p:txBody>
          <a:bodyPr>
            <a:normAutofit/>
          </a:bodyPr>
          <a:lstStyle/>
          <a:p>
            <a:r>
              <a:rPr lang="es-ES" dirty="0"/>
              <a:t>El método de acceso secuencial es utilizado en los siguientes dispositivos:</a:t>
            </a:r>
          </a:p>
          <a:p>
            <a:r>
              <a:rPr lang="es-ES" b="1" dirty="0"/>
              <a:t>1.- Lector de discos de vinilo:</a:t>
            </a:r>
            <a:r>
              <a:rPr lang="es-ES" dirty="0"/>
              <a:t> para leer la información exacta, la aguja tiene que </a:t>
            </a:r>
            <a:r>
              <a:rPr lang="es-ES" dirty="0" smtClean="0"/>
              <a:t>recorrer </a:t>
            </a:r>
            <a:r>
              <a:rPr lang="es-ES" dirty="0"/>
              <a:t>al menos cierta área en la cuál se encuentran otros datos </a:t>
            </a:r>
            <a:r>
              <a:rPr lang="es-ES" dirty="0" smtClean="0"/>
              <a:t>almacenados</a:t>
            </a:r>
          </a:p>
          <a:p>
            <a:r>
              <a:rPr lang="es-ES" b="1" dirty="0"/>
              <a:t>2.- Lectora de cintas de datos:</a:t>
            </a:r>
            <a:r>
              <a:rPr lang="es-ES" dirty="0"/>
              <a:t> tanto para leer como para escribir un dato, es necesario que la cabeza magnética recorra parte de la cinta, sobre la cual puede haber información </a:t>
            </a:r>
            <a:r>
              <a:rPr lang="es-ES" dirty="0" smtClean="0"/>
              <a:t>almacenada</a:t>
            </a:r>
          </a:p>
          <a:p>
            <a:r>
              <a:rPr lang="es-ES" b="1" dirty="0"/>
              <a:t>3.- Grabador de discos ópticos (CD, DVD, HD-DVD </a:t>
            </a:r>
            <a:r>
              <a:rPr lang="es-ES" b="1" dirty="0" err="1"/>
              <a:t>ó</a:t>
            </a:r>
            <a:r>
              <a:rPr lang="es-ES" b="1" dirty="0"/>
              <a:t> Blu-ray):</a:t>
            </a:r>
            <a:r>
              <a:rPr lang="es-ES" dirty="0"/>
              <a:t> el proceso de grabado se hace de manera espiral por medio de un rayo láser, el cuál escribe un dato a continuación del otro</a:t>
            </a:r>
            <a:endParaRPr lang="en-US" dirty="0"/>
          </a:p>
        </p:txBody>
      </p:sp>
    </p:spTree>
    <p:extLst>
      <p:ext uri="{BB962C8B-B14F-4D97-AF65-F5344CB8AC3E}">
        <p14:creationId xmlns:p14="http://schemas.microsoft.com/office/powerpoint/2010/main" val="28542080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29790" y="1213139"/>
            <a:ext cx="3912185" cy="2435889"/>
          </a:xfrm>
          <a:prstGeom prst="rect">
            <a:avLst/>
          </a:prstGeom>
        </p:spPr>
      </p:pic>
      <p:pic>
        <p:nvPicPr>
          <p:cNvPr id="3" name="Imagen 2"/>
          <p:cNvPicPr>
            <a:picLocks noChangeAspect="1"/>
          </p:cNvPicPr>
          <p:nvPr/>
        </p:nvPicPr>
        <p:blipFill>
          <a:blip r:embed="rId3">
            <a:extLst>
              <a:ext uri="{BEBA8EAE-BF5A-486C-A8C5-ECC9F3942E4B}">
                <a14:imgProps xmlns:a14="http://schemas.microsoft.com/office/drawing/2010/main">
                  <a14:imgLayer r:embed="rId4">
                    <a14:imgEffect>
                      <a14:backgroundRemoval t="0" b="99291" l="706" r="99059"/>
                    </a14:imgEffect>
                  </a14:imgLayer>
                </a14:imgProps>
              </a:ext>
            </a:extLst>
          </a:blip>
          <a:stretch>
            <a:fillRect/>
          </a:stretch>
        </p:blipFill>
        <p:spPr>
          <a:xfrm>
            <a:off x="6574069" y="1213139"/>
            <a:ext cx="4048125" cy="2686050"/>
          </a:xfrm>
          <a:prstGeom prst="rect">
            <a:avLst/>
          </a:prstGeom>
        </p:spPr>
      </p:pic>
    </p:spTree>
    <p:extLst>
      <p:ext uri="{BB962C8B-B14F-4D97-AF65-F5344CB8AC3E}">
        <p14:creationId xmlns:p14="http://schemas.microsoft.com/office/powerpoint/2010/main" val="25276223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SV" b="1" dirty="0" smtClean="0"/>
              <a:t>Acceso directo</a:t>
            </a:r>
            <a:endParaRPr lang="es-SV" dirty="0"/>
          </a:p>
        </p:txBody>
      </p:sp>
      <p:sp>
        <p:nvSpPr>
          <p:cNvPr id="3" name="Marcador de contenido 2"/>
          <p:cNvSpPr>
            <a:spLocks noGrp="1"/>
          </p:cNvSpPr>
          <p:nvPr>
            <p:ph idx="1"/>
          </p:nvPr>
        </p:nvSpPr>
        <p:spPr/>
        <p:txBody>
          <a:bodyPr/>
          <a:lstStyle/>
          <a:p>
            <a:pPr marL="0" indent="0">
              <a:buNone/>
            </a:pPr>
            <a:r>
              <a:rPr lang="es-ES" dirty="0"/>
              <a:t>Como en el caso de acceso secuencial, el directo tiene asociado un mecanismo de lectura/escritura. Sin embargo, los bloques individuales o registros tienen una dirección única basada en su dirección física. el acceso se lleva acabo mediante un acceso directo a una vecindad dada, seguido de una búsqueda secuencial, bien contando o bien esperando hasta alcanzar la posición final. de nuevo, el tiempo de acceso es variable.</a:t>
            </a:r>
            <a:endParaRPr lang="en-US" dirty="0"/>
          </a:p>
        </p:txBody>
      </p:sp>
    </p:spTree>
    <p:extLst>
      <p:ext uri="{BB962C8B-B14F-4D97-AF65-F5344CB8AC3E}">
        <p14:creationId xmlns:p14="http://schemas.microsoft.com/office/powerpoint/2010/main" val="299402704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1130531" y="1443841"/>
            <a:ext cx="9010996" cy="2862322"/>
          </a:xfrm>
          <a:prstGeom prst="rect">
            <a:avLst/>
          </a:prstGeom>
        </p:spPr>
        <p:txBody>
          <a:bodyPr wrap="square">
            <a:spAutoFit/>
          </a:bodyPr>
          <a:lstStyle/>
          <a:p>
            <a:pPr fontAlgn="base"/>
            <a:r>
              <a:rPr lang="es-ES" b="1" dirty="0">
                <a:latin typeface="Myriad Pro"/>
              </a:rPr>
              <a:t>Permite a cierto tipo de componentes de una computadora acceder a la memoria del sistema para leer o escribir independientemente de la Unidad Central de Procesamiento (CPU). Muchos sistemas hardware utilizan DMA, incluyendo controladores de unidades de disco, tarjetas gráficas y tarjetas de sonido esto permite a dispositivos de diferentes velocidades comunicarse sin someter a la CPU a una carga masiva de interrupciones</a:t>
            </a:r>
            <a:r>
              <a:rPr lang="es-ES" b="1" dirty="0" smtClean="0">
                <a:latin typeface="Myriad Pro"/>
              </a:rPr>
              <a:t>.</a:t>
            </a:r>
          </a:p>
          <a:p>
            <a:pPr fontAlgn="base"/>
            <a:endParaRPr lang="es-ES" b="1" dirty="0">
              <a:latin typeface="Myriad Pro"/>
            </a:endParaRPr>
          </a:p>
          <a:p>
            <a:pPr fontAlgn="base"/>
            <a:r>
              <a:rPr lang="es-ES" b="1" dirty="0">
                <a:latin typeface="Myriad Pro"/>
              </a:rPr>
              <a:t>Aunque no se necesite la CPU para la transferencia de datos, sí se necesita el bus del sistema, por lo que existen diferentes estrategias para regular su uso, permitiendo así que no quede totalmente acaparado por el controlador DMA.</a:t>
            </a:r>
            <a:endParaRPr lang="es-ES" b="1" i="0" dirty="0">
              <a:effectLst/>
              <a:latin typeface="Myriad Pro"/>
            </a:endParaRPr>
          </a:p>
        </p:txBody>
      </p:sp>
    </p:spTree>
    <p:extLst>
      <p:ext uri="{BB962C8B-B14F-4D97-AF65-F5344CB8AC3E}">
        <p14:creationId xmlns:p14="http://schemas.microsoft.com/office/powerpoint/2010/main" val="31918005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1205346" y="867998"/>
            <a:ext cx="9634450" cy="5078313"/>
          </a:xfrm>
          <a:prstGeom prst="rect">
            <a:avLst/>
          </a:prstGeom>
        </p:spPr>
        <p:txBody>
          <a:bodyPr wrap="square">
            <a:spAutoFit/>
          </a:bodyPr>
          <a:lstStyle/>
          <a:p>
            <a:pPr fontAlgn="base"/>
            <a:r>
              <a:rPr lang="es-ES" b="1" dirty="0">
                <a:latin typeface="Myriad Pro"/>
              </a:rPr>
              <a:t>Transferencia del DMA:</a:t>
            </a:r>
            <a:endParaRPr lang="es-ES" dirty="0">
              <a:latin typeface="Myriad Pro"/>
            </a:endParaRPr>
          </a:p>
          <a:p>
            <a:pPr fontAlgn="base"/>
            <a:r>
              <a:rPr lang="es-ES" dirty="0">
                <a:latin typeface="Myriad Pro"/>
              </a:rPr>
              <a:t>El rendimiento del sistema puede verse afectado debido a que este dispositivo hace un uso intensivo del bus del sistema y por lo tanto la CPU no puede leer datos de memoria, para solventar esto, existe una memoria cache dentro de la CPU que permite a ésta seguir trabajando mientras el DMA mantiene ocupado el bus del sistema. Existen dos tipos de transferencias de datos del DMA</a:t>
            </a:r>
            <a:r>
              <a:rPr lang="es-ES" dirty="0" smtClean="0">
                <a:latin typeface="Myriad Pro"/>
              </a:rPr>
              <a:t>:</a:t>
            </a:r>
          </a:p>
          <a:p>
            <a:pPr fontAlgn="base"/>
            <a:endParaRPr lang="es-ES" dirty="0">
              <a:latin typeface="Myriad Pro"/>
            </a:endParaRPr>
          </a:p>
          <a:p>
            <a:pPr algn="just" fontAlgn="base">
              <a:buFont typeface="Arial" panose="020B0604020202020204" pitchFamily="34" charset="0"/>
              <a:buChar char="•"/>
            </a:pPr>
            <a:r>
              <a:rPr lang="es-ES" b="1" dirty="0">
                <a:latin typeface="Myriad Pro"/>
              </a:rPr>
              <a:t>Transferencia Modo Ráfaga: </a:t>
            </a:r>
            <a:r>
              <a:rPr lang="es-ES" dirty="0">
                <a:latin typeface="Myriad Pro"/>
              </a:rPr>
              <a:t>Una vez que la CPU concede el bus al DMA, este no lo libera hasta que finaliza su tarea completamente. Este tipo de transferencia se usa en sistemas que disponen de una memoria cache en la unidad de procesamiento, ya que mientras la operación DMA se esté realizando la CPU puede seguir trabajando utilizando la cache</a:t>
            </a:r>
            <a:r>
              <a:rPr lang="es-ES" dirty="0" smtClean="0">
                <a:latin typeface="Myriad Pro"/>
              </a:rPr>
              <a:t>.</a:t>
            </a:r>
          </a:p>
          <a:p>
            <a:pPr algn="just" fontAlgn="base">
              <a:buFont typeface="Arial" panose="020B0604020202020204" pitchFamily="34" charset="0"/>
              <a:buChar char="•"/>
            </a:pPr>
            <a:endParaRPr lang="es-ES" dirty="0">
              <a:latin typeface="Myriad Pro"/>
            </a:endParaRPr>
          </a:p>
          <a:p>
            <a:pPr algn="just" fontAlgn="base">
              <a:buFont typeface="Arial" panose="020B0604020202020204" pitchFamily="34" charset="0"/>
              <a:buChar char="•"/>
            </a:pPr>
            <a:r>
              <a:rPr lang="es-ES" b="1" dirty="0">
                <a:latin typeface="Myriad Pro"/>
              </a:rPr>
              <a:t>Transferencia Modo Robo de Ciclo: </a:t>
            </a:r>
            <a:r>
              <a:rPr lang="es-ES" dirty="0">
                <a:latin typeface="Myriad Pro"/>
              </a:rPr>
              <a:t>Una vez que la CPU concede el bus al DMA, este lo vuelve a liberar al finalizar de transferir cada palabra. Teniendo que solicitar de nuevo el permiso de uso del bus a la CPU. Esta operación se repite hasta que el DMA finaliza la tarea. Este tipo de transferencia se suele usar en sistema que no disponen de memoria cache en la unidad de procesamiento, ya que de este modo, aunque la transferencia de datos tarda más en realizarse, la CPU puede seguir ejecutando instrucciones.</a:t>
            </a:r>
            <a:endParaRPr lang="es-ES" b="0" i="0" dirty="0">
              <a:effectLst/>
              <a:latin typeface="Myriad Pro"/>
            </a:endParaRPr>
          </a:p>
        </p:txBody>
      </p:sp>
    </p:spTree>
    <p:extLst>
      <p:ext uri="{BB962C8B-B14F-4D97-AF65-F5344CB8AC3E}">
        <p14:creationId xmlns:p14="http://schemas.microsoft.com/office/powerpoint/2010/main" val="4882447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Resultado de imagen para acceso directo en arquitectura de computadora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99182" y="590204"/>
            <a:ext cx="8612073" cy="51455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3526985"/>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TM10001114[[fn=Galería]]</Template>
  <TotalTime>36</TotalTime>
  <Words>623</Words>
  <Application>Microsoft Office PowerPoint</Application>
  <PresentationFormat>Panorámica</PresentationFormat>
  <Paragraphs>36</Paragraphs>
  <Slides>15</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15</vt:i4>
      </vt:variant>
    </vt:vector>
  </HeadingPairs>
  <TitlesOfParts>
    <vt:vector size="19" baseType="lpstr">
      <vt:lpstr>Arial</vt:lpstr>
      <vt:lpstr>Gill Sans MT</vt:lpstr>
      <vt:lpstr>Myriad Pro</vt:lpstr>
      <vt:lpstr>Gallery</vt:lpstr>
      <vt:lpstr>METODO DE ACCESO</vt:lpstr>
      <vt:lpstr>Acceso Secuencial</vt:lpstr>
      <vt:lpstr>  EJEMPLOS DE DISPOSITIVOS ACCESO SECUENCIAL </vt:lpstr>
      <vt:lpstr>Presentación de PowerPoint</vt:lpstr>
      <vt:lpstr>Presentación de PowerPoint</vt:lpstr>
      <vt:lpstr>Acceso directo</vt:lpstr>
      <vt:lpstr>Presentación de PowerPoint</vt:lpstr>
      <vt:lpstr>Presentación de PowerPoint</vt:lpstr>
      <vt:lpstr>Presentación de PowerPoint</vt:lpstr>
      <vt:lpstr>Acceso aleatorio (Random)</vt:lpstr>
      <vt:lpstr>EJEMPLOS DE DISPOSITIVOS DE ACCESO ALEATORIO</vt:lpstr>
      <vt:lpstr>Presentación de PowerPoint</vt:lpstr>
      <vt:lpstr>Presentación de PowerPoint</vt:lpstr>
      <vt:lpstr>Asociativa</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METODO DE ACCESO</dc:title>
  <dc:creator>A21-PC05</dc:creator>
  <cp:lastModifiedBy>A21-PC18</cp:lastModifiedBy>
  <cp:revision>6</cp:revision>
  <dcterms:created xsi:type="dcterms:W3CDTF">2019-09-27T00:59:48Z</dcterms:created>
  <dcterms:modified xsi:type="dcterms:W3CDTF">2019-09-27T02:00:23Z</dcterms:modified>
</cp:coreProperties>
</file>