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8" r:id="rId3"/>
    <p:sldId id="307" r:id="rId4"/>
    <p:sldId id="310" r:id="rId5"/>
    <p:sldId id="271" r:id="rId6"/>
    <p:sldId id="308" r:id="rId7"/>
    <p:sldId id="281" r:id="rId8"/>
    <p:sldId id="266" r:id="rId9"/>
    <p:sldId id="282" r:id="rId10"/>
    <p:sldId id="306" r:id="rId11"/>
    <p:sldId id="305" r:id="rId12"/>
    <p:sldId id="368" r:id="rId13"/>
    <p:sldId id="367" r:id="rId14"/>
    <p:sldId id="311" r:id="rId15"/>
    <p:sldId id="278" r:id="rId16"/>
    <p:sldId id="312" r:id="rId17"/>
    <p:sldId id="279" r:id="rId18"/>
    <p:sldId id="319" r:id="rId19"/>
    <p:sldId id="320" r:id="rId20"/>
    <p:sldId id="270" r:id="rId21"/>
    <p:sldId id="277" r:id="rId22"/>
    <p:sldId id="370" r:id="rId23"/>
    <p:sldId id="344" r:id="rId24"/>
    <p:sldId id="346" r:id="rId25"/>
    <p:sldId id="267" r:id="rId26"/>
    <p:sldId id="369" r:id="rId27"/>
    <p:sldId id="28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DB"/>
    <a:srgbClr val="FFFFFF"/>
    <a:srgbClr val="2B398F"/>
    <a:srgbClr val="118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13" autoAdjust="0"/>
    <p:restoredTop sz="94660"/>
  </p:normalViewPr>
  <p:slideViewPr>
    <p:cSldViewPr snapToGrid="0">
      <p:cViewPr varScale="1">
        <p:scale>
          <a:sx n="70" d="100"/>
          <a:sy n="70" d="100"/>
        </p:scale>
        <p:origin x="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27/09/2021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17" name="Picture Placeholder 16"/>
          <p:cNvSpPr>
            <a:spLocks noGrp="1"/>
          </p:cNvSpPr>
          <p:nvPr>
            <p:ph type="pic" sz="quarter" idx="11" hasCustomPrompt="1"/>
          </p:nvPr>
        </p:nvSpPr>
        <p:spPr>
          <a:xfrm>
            <a:off x="4579776" y="0"/>
            <a:ext cx="7013473" cy="6858000"/>
          </a:xfrm>
          <a:custGeom>
            <a:avLst/>
            <a:gdLst>
              <a:gd name="connsiteX0" fmla="*/ 6604205 w 7013473"/>
              <a:gd name="connsiteY0" fmla="*/ 3576483 h 6858000"/>
              <a:gd name="connsiteX1" fmla="*/ 7013473 w 7013473"/>
              <a:gd name="connsiteY1" fmla="*/ 3985751 h 6858000"/>
              <a:gd name="connsiteX2" fmla="*/ 7013472 w 7013473"/>
              <a:gd name="connsiteY2" fmla="*/ 4988642 h 6858000"/>
              <a:gd name="connsiteX3" fmla="*/ 6604204 w 7013473"/>
              <a:gd name="connsiteY3" fmla="*/ 5397910 h 6858000"/>
              <a:gd name="connsiteX4" fmla="*/ 6604205 w 7013473"/>
              <a:gd name="connsiteY4" fmla="*/ 5397909 h 6858000"/>
              <a:gd name="connsiteX5" fmla="*/ 6194937 w 7013473"/>
              <a:gd name="connsiteY5" fmla="*/ 4988641 h 6858000"/>
              <a:gd name="connsiteX6" fmla="*/ 6194937 w 7013473"/>
              <a:gd name="connsiteY6" fmla="*/ 3985751 h 6858000"/>
              <a:gd name="connsiteX7" fmla="*/ 6604205 w 7013473"/>
              <a:gd name="connsiteY7" fmla="*/ 3576483 h 6858000"/>
              <a:gd name="connsiteX8" fmla="*/ 409268 w 7013473"/>
              <a:gd name="connsiteY8" fmla="*/ 3060290 h 6858000"/>
              <a:gd name="connsiteX9" fmla="*/ 818536 w 7013473"/>
              <a:gd name="connsiteY9" fmla="*/ 3469558 h 6858000"/>
              <a:gd name="connsiteX10" fmla="*/ 818535 w 7013473"/>
              <a:gd name="connsiteY10" fmla="*/ 5504836 h 6858000"/>
              <a:gd name="connsiteX11" fmla="*/ 409267 w 7013473"/>
              <a:gd name="connsiteY11" fmla="*/ 5914104 h 6858000"/>
              <a:gd name="connsiteX12" fmla="*/ 409268 w 7013473"/>
              <a:gd name="connsiteY12" fmla="*/ 5914103 h 6858000"/>
              <a:gd name="connsiteX13" fmla="*/ 0 w 7013473"/>
              <a:gd name="connsiteY13" fmla="*/ 5504835 h 6858000"/>
              <a:gd name="connsiteX14" fmla="*/ 0 w 7013473"/>
              <a:gd name="connsiteY14" fmla="*/ 3469558 h 6858000"/>
              <a:gd name="connsiteX15" fmla="*/ 409268 w 7013473"/>
              <a:gd name="connsiteY15" fmla="*/ 3060290 h 6858000"/>
              <a:gd name="connsiteX16" fmla="*/ 1441757 w 7013473"/>
              <a:gd name="connsiteY16" fmla="*/ 2566219 h 6858000"/>
              <a:gd name="connsiteX17" fmla="*/ 1851025 w 7013473"/>
              <a:gd name="connsiteY17" fmla="*/ 2975487 h 6858000"/>
              <a:gd name="connsiteX18" fmla="*/ 1851024 w 7013473"/>
              <a:gd name="connsiteY18" fmla="*/ 6858000 h 6858000"/>
              <a:gd name="connsiteX19" fmla="*/ 1032489 w 7013473"/>
              <a:gd name="connsiteY19" fmla="*/ 6858000 h 6858000"/>
              <a:gd name="connsiteX20" fmla="*/ 1032489 w 7013473"/>
              <a:gd name="connsiteY20" fmla="*/ 2975487 h 6858000"/>
              <a:gd name="connsiteX21" fmla="*/ 1441757 w 7013473"/>
              <a:gd name="connsiteY21" fmla="*/ 2566219 h 6858000"/>
              <a:gd name="connsiteX22" fmla="*/ 5571713 w 7013473"/>
              <a:gd name="connsiteY22" fmla="*/ 1836175 h 6858000"/>
              <a:gd name="connsiteX23" fmla="*/ 5980981 w 7013473"/>
              <a:gd name="connsiteY23" fmla="*/ 2245443 h 6858000"/>
              <a:gd name="connsiteX24" fmla="*/ 5980980 w 7013473"/>
              <a:gd name="connsiteY24" fmla="*/ 4214354 h 6858000"/>
              <a:gd name="connsiteX25" fmla="*/ 5571712 w 7013473"/>
              <a:gd name="connsiteY25" fmla="*/ 4623622 h 6858000"/>
              <a:gd name="connsiteX26" fmla="*/ 5571713 w 7013473"/>
              <a:gd name="connsiteY26" fmla="*/ 4623621 h 6858000"/>
              <a:gd name="connsiteX27" fmla="*/ 5162445 w 7013473"/>
              <a:gd name="connsiteY27" fmla="*/ 4214353 h 6858000"/>
              <a:gd name="connsiteX28" fmla="*/ 5162445 w 7013473"/>
              <a:gd name="connsiteY28" fmla="*/ 2245443 h 6858000"/>
              <a:gd name="connsiteX29" fmla="*/ 5571713 w 7013473"/>
              <a:gd name="connsiteY29" fmla="*/ 1836175 h 6858000"/>
              <a:gd name="connsiteX30" fmla="*/ 4539224 w 7013473"/>
              <a:gd name="connsiteY30" fmla="*/ 1091380 h 6858000"/>
              <a:gd name="connsiteX31" fmla="*/ 4948492 w 7013473"/>
              <a:gd name="connsiteY31" fmla="*/ 1500648 h 6858000"/>
              <a:gd name="connsiteX32" fmla="*/ 4948491 w 7013473"/>
              <a:gd name="connsiteY32" fmla="*/ 5110384 h 6858000"/>
              <a:gd name="connsiteX33" fmla="*/ 4539223 w 7013473"/>
              <a:gd name="connsiteY33" fmla="*/ 5519652 h 6858000"/>
              <a:gd name="connsiteX34" fmla="*/ 4539224 w 7013473"/>
              <a:gd name="connsiteY34" fmla="*/ 5519651 h 6858000"/>
              <a:gd name="connsiteX35" fmla="*/ 4129956 w 7013473"/>
              <a:gd name="connsiteY35" fmla="*/ 5110383 h 6858000"/>
              <a:gd name="connsiteX36" fmla="*/ 4129956 w 7013473"/>
              <a:gd name="connsiteY36" fmla="*/ 1500648 h 6858000"/>
              <a:gd name="connsiteX37" fmla="*/ 4539224 w 7013473"/>
              <a:gd name="connsiteY37" fmla="*/ 1091380 h 6858000"/>
              <a:gd name="connsiteX38" fmla="*/ 2474246 w 7013473"/>
              <a:gd name="connsiteY38" fmla="*/ 774290 h 6858000"/>
              <a:gd name="connsiteX39" fmla="*/ 2883514 w 7013473"/>
              <a:gd name="connsiteY39" fmla="*/ 1183558 h 6858000"/>
              <a:gd name="connsiteX40" fmla="*/ 2883513 w 7013473"/>
              <a:gd name="connsiteY40" fmla="*/ 5334828 h 6858000"/>
              <a:gd name="connsiteX41" fmla="*/ 2474245 w 7013473"/>
              <a:gd name="connsiteY41" fmla="*/ 5744096 h 6858000"/>
              <a:gd name="connsiteX42" fmla="*/ 2474246 w 7013473"/>
              <a:gd name="connsiteY42" fmla="*/ 5744095 h 6858000"/>
              <a:gd name="connsiteX43" fmla="*/ 2064978 w 7013473"/>
              <a:gd name="connsiteY43" fmla="*/ 5334827 h 6858000"/>
              <a:gd name="connsiteX44" fmla="*/ 2064978 w 7013473"/>
              <a:gd name="connsiteY44" fmla="*/ 1183558 h 6858000"/>
              <a:gd name="connsiteX45" fmla="*/ 2474246 w 7013473"/>
              <a:gd name="connsiteY45" fmla="*/ 774290 h 6858000"/>
              <a:gd name="connsiteX46" fmla="*/ 3097467 w 7013473"/>
              <a:gd name="connsiteY46" fmla="*/ 0 h 6858000"/>
              <a:gd name="connsiteX47" fmla="*/ 3916003 w 7013473"/>
              <a:gd name="connsiteY47" fmla="*/ 0 h 6858000"/>
              <a:gd name="connsiteX48" fmla="*/ 3916002 w 7013473"/>
              <a:gd name="connsiteY48" fmla="*/ 5711314 h 6858000"/>
              <a:gd name="connsiteX49" fmla="*/ 3506734 w 7013473"/>
              <a:gd name="connsiteY49" fmla="*/ 6120582 h 6858000"/>
              <a:gd name="connsiteX50" fmla="*/ 3506735 w 7013473"/>
              <a:gd name="connsiteY50" fmla="*/ 6120581 h 6858000"/>
              <a:gd name="connsiteX51" fmla="*/ 3097467 w 7013473"/>
              <a:gd name="connsiteY51" fmla="*/ 5711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13473" h="6858000">
                <a:moveTo>
                  <a:pt x="6604205" y="3576483"/>
                </a:moveTo>
                <a:cubicBezTo>
                  <a:pt x="6830237" y="3576483"/>
                  <a:pt x="7013473" y="3759719"/>
                  <a:pt x="7013473" y="3985751"/>
                </a:cubicBezTo>
                <a:cubicBezTo>
                  <a:pt x="7013473" y="4320048"/>
                  <a:pt x="7013472" y="4654345"/>
                  <a:pt x="7013472" y="4988642"/>
                </a:cubicBezTo>
                <a:cubicBezTo>
                  <a:pt x="7013472" y="5214674"/>
                  <a:pt x="6830236" y="5397910"/>
                  <a:pt x="6604204" y="5397910"/>
                </a:cubicBezTo>
                <a:lnTo>
                  <a:pt x="6604205" y="5397909"/>
                </a:lnTo>
                <a:cubicBezTo>
                  <a:pt x="6378173" y="5397909"/>
                  <a:pt x="6194937" y="5214673"/>
                  <a:pt x="6194937" y="4988641"/>
                </a:cubicBezTo>
                <a:lnTo>
                  <a:pt x="6194937" y="3985751"/>
                </a:lnTo>
                <a:cubicBezTo>
                  <a:pt x="6194937" y="3759719"/>
                  <a:pt x="6378173" y="3576483"/>
                  <a:pt x="6604205" y="3576483"/>
                </a:cubicBezTo>
                <a:close/>
                <a:moveTo>
                  <a:pt x="409268" y="3060290"/>
                </a:moveTo>
                <a:cubicBezTo>
                  <a:pt x="635300" y="3060290"/>
                  <a:pt x="818536" y="3243526"/>
                  <a:pt x="818536" y="3469558"/>
                </a:cubicBezTo>
                <a:cubicBezTo>
                  <a:pt x="818536" y="4147984"/>
                  <a:pt x="818535" y="4826410"/>
                  <a:pt x="818535" y="5504836"/>
                </a:cubicBezTo>
                <a:cubicBezTo>
                  <a:pt x="818535" y="5730868"/>
                  <a:pt x="635299" y="5914104"/>
                  <a:pt x="409267" y="5914104"/>
                </a:cubicBezTo>
                <a:lnTo>
                  <a:pt x="409268" y="5914103"/>
                </a:lnTo>
                <a:cubicBezTo>
                  <a:pt x="183236" y="5914103"/>
                  <a:pt x="0" y="5730867"/>
                  <a:pt x="0" y="5504835"/>
                </a:cubicBezTo>
                <a:lnTo>
                  <a:pt x="0" y="3469558"/>
                </a:lnTo>
                <a:cubicBezTo>
                  <a:pt x="0" y="3243526"/>
                  <a:pt x="183236" y="3060290"/>
                  <a:pt x="409268" y="3060290"/>
                </a:cubicBezTo>
                <a:close/>
                <a:moveTo>
                  <a:pt x="1441757" y="2566219"/>
                </a:moveTo>
                <a:cubicBezTo>
                  <a:pt x="1667789" y="2566219"/>
                  <a:pt x="1851025" y="2749455"/>
                  <a:pt x="1851025" y="2975487"/>
                </a:cubicBezTo>
                <a:lnTo>
                  <a:pt x="1851024" y="6858000"/>
                </a:lnTo>
                <a:lnTo>
                  <a:pt x="1032489" y="6858000"/>
                </a:lnTo>
                <a:lnTo>
                  <a:pt x="1032489" y="2975487"/>
                </a:lnTo>
                <a:cubicBezTo>
                  <a:pt x="1032489" y="2749455"/>
                  <a:pt x="1215725" y="2566219"/>
                  <a:pt x="1441757" y="2566219"/>
                </a:cubicBezTo>
                <a:close/>
                <a:moveTo>
                  <a:pt x="5571713" y="1836175"/>
                </a:moveTo>
                <a:cubicBezTo>
                  <a:pt x="5797745" y="1836175"/>
                  <a:pt x="5980981" y="2019412"/>
                  <a:pt x="5980981" y="2245443"/>
                </a:cubicBezTo>
                <a:cubicBezTo>
                  <a:pt x="5980981" y="2901747"/>
                  <a:pt x="5980980" y="3558050"/>
                  <a:pt x="5980980" y="4214354"/>
                </a:cubicBezTo>
                <a:cubicBezTo>
                  <a:pt x="5980980" y="4440386"/>
                  <a:pt x="5797744" y="4623622"/>
                  <a:pt x="5571712" y="4623622"/>
                </a:cubicBezTo>
                <a:lnTo>
                  <a:pt x="5571713" y="4623621"/>
                </a:lnTo>
                <a:cubicBezTo>
                  <a:pt x="5345681" y="4623621"/>
                  <a:pt x="5162445" y="4440385"/>
                  <a:pt x="5162445" y="4214353"/>
                </a:cubicBezTo>
                <a:lnTo>
                  <a:pt x="5162445" y="2245443"/>
                </a:lnTo>
                <a:cubicBezTo>
                  <a:pt x="5162445" y="2019412"/>
                  <a:pt x="5345681" y="1836175"/>
                  <a:pt x="5571713" y="1836175"/>
                </a:cubicBezTo>
                <a:close/>
                <a:moveTo>
                  <a:pt x="4539224" y="1091380"/>
                </a:moveTo>
                <a:cubicBezTo>
                  <a:pt x="4765256" y="1091380"/>
                  <a:pt x="4948492" y="1274616"/>
                  <a:pt x="4948492" y="1500648"/>
                </a:cubicBezTo>
                <a:cubicBezTo>
                  <a:pt x="4948492" y="2703893"/>
                  <a:pt x="4948491" y="3907139"/>
                  <a:pt x="4948491" y="5110384"/>
                </a:cubicBezTo>
                <a:cubicBezTo>
                  <a:pt x="4948491" y="5336416"/>
                  <a:pt x="4765255" y="5519652"/>
                  <a:pt x="4539223" y="5519652"/>
                </a:cubicBezTo>
                <a:lnTo>
                  <a:pt x="4539224" y="5519651"/>
                </a:lnTo>
                <a:cubicBezTo>
                  <a:pt x="4313192" y="5519651"/>
                  <a:pt x="4129956" y="5336415"/>
                  <a:pt x="4129956" y="5110383"/>
                </a:cubicBezTo>
                <a:lnTo>
                  <a:pt x="4129956" y="1500648"/>
                </a:lnTo>
                <a:cubicBezTo>
                  <a:pt x="4129956" y="1274616"/>
                  <a:pt x="4313192" y="1091380"/>
                  <a:pt x="4539224" y="1091380"/>
                </a:cubicBezTo>
                <a:close/>
                <a:moveTo>
                  <a:pt x="2474246" y="774290"/>
                </a:moveTo>
                <a:cubicBezTo>
                  <a:pt x="2700278" y="774290"/>
                  <a:pt x="2883514" y="957526"/>
                  <a:pt x="2883514" y="1183558"/>
                </a:cubicBezTo>
                <a:cubicBezTo>
                  <a:pt x="2883514" y="2567315"/>
                  <a:pt x="2883513" y="3951071"/>
                  <a:pt x="2883513" y="5334828"/>
                </a:cubicBezTo>
                <a:cubicBezTo>
                  <a:pt x="2883513" y="5560860"/>
                  <a:pt x="2700277" y="5744096"/>
                  <a:pt x="2474245" y="5744096"/>
                </a:cubicBezTo>
                <a:lnTo>
                  <a:pt x="2474246" y="5744095"/>
                </a:lnTo>
                <a:cubicBezTo>
                  <a:pt x="2248214" y="5744095"/>
                  <a:pt x="2064978" y="5560859"/>
                  <a:pt x="2064978" y="5334827"/>
                </a:cubicBezTo>
                <a:lnTo>
                  <a:pt x="2064978" y="1183558"/>
                </a:lnTo>
                <a:cubicBezTo>
                  <a:pt x="2064978" y="957526"/>
                  <a:pt x="2248214" y="774290"/>
                  <a:pt x="2474246" y="774290"/>
                </a:cubicBezTo>
                <a:close/>
                <a:moveTo>
                  <a:pt x="3097467" y="0"/>
                </a:moveTo>
                <a:lnTo>
                  <a:pt x="3916003" y="0"/>
                </a:lnTo>
                <a:lnTo>
                  <a:pt x="3916002" y="5711314"/>
                </a:lnTo>
                <a:cubicBezTo>
                  <a:pt x="3916002" y="5937346"/>
                  <a:pt x="3732766" y="6120582"/>
                  <a:pt x="3506734" y="6120582"/>
                </a:cubicBezTo>
                <a:lnTo>
                  <a:pt x="3506735" y="6120581"/>
                </a:lnTo>
                <a:cubicBezTo>
                  <a:pt x="3280703" y="6120581"/>
                  <a:pt x="3097467" y="5937345"/>
                  <a:pt x="3097467" y="5711313"/>
                </a:cubicBezTo>
                <a:close/>
              </a:path>
            </a:pathLst>
          </a:custGeom>
          <a:pattFill prst="pct5">
            <a:fgClr>
              <a:schemeClr val="tx1"/>
            </a:fgClr>
            <a:bgClr>
              <a:schemeClr val="bg1">
                <a:lumMod val="85000"/>
              </a:schemeClr>
            </a:bgClr>
          </a:pattFill>
          <a:effectLst>
            <a:outerShdw blurRad="241300" dist="38100" dir="5400000" algn="t" rotWithShape="0">
              <a:prstClr val="black">
                <a:alpha val="17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7E9D75-7377-4CBC-BF93-28CDEBE9C993}"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8270EE-524A-45C3-93D8-E84E0C4390F1}" type="slidenum">
              <a:rPr lang="zh-CN" altLang="en-US" smtClean="0"/>
              <a:t>‹Nº›</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E9D75-7377-4CBC-BF93-28CDEBE9C993}" type="datetimeFigureOut">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270EE-524A-45C3-93D8-E84E0C4390F1}"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r="16387"/>
          <a:stretch>
            <a:fillRect/>
          </a:stretch>
        </p:blipFill>
        <p:spPr>
          <a:xfrm>
            <a:off x="3614028" y="-1"/>
            <a:ext cx="8596730" cy="685800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l="63590" t="46564"/>
          <a:stretch>
            <a:fillRect/>
          </a:stretch>
        </p:blipFill>
        <p:spPr>
          <a:xfrm>
            <a:off x="8349901" y="3193367"/>
            <a:ext cx="3842099" cy="3664632"/>
          </a:xfrm>
          <a:custGeom>
            <a:avLst/>
            <a:gdLst>
              <a:gd name="connsiteX0" fmla="*/ 3842099 w 3842099"/>
              <a:gd name="connsiteY0" fmla="*/ 0 h 3664632"/>
              <a:gd name="connsiteX1" fmla="*/ 3842099 w 3842099"/>
              <a:gd name="connsiteY1" fmla="*/ 3664632 h 3664632"/>
              <a:gd name="connsiteX2" fmla="*/ 0 w 3842099"/>
              <a:gd name="connsiteY2" fmla="*/ 3664632 h 3664632"/>
            </a:gdLst>
            <a:ahLst/>
            <a:cxnLst>
              <a:cxn ang="0">
                <a:pos x="connsiteX0" y="connsiteY0"/>
              </a:cxn>
              <a:cxn ang="0">
                <a:pos x="connsiteX1" y="connsiteY1"/>
              </a:cxn>
              <a:cxn ang="0">
                <a:pos x="connsiteX2" y="connsiteY2"/>
              </a:cxn>
            </a:cxnLst>
            <a:rect l="l" t="t" r="r" b="b"/>
            <a:pathLst>
              <a:path w="3842099" h="3664632">
                <a:moveTo>
                  <a:pt x="3842099" y="0"/>
                </a:moveTo>
                <a:lnTo>
                  <a:pt x="3842099" y="3664632"/>
                </a:lnTo>
                <a:lnTo>
                  <a:pt x="0" y="3664632"/>
                </a:lnTo>
                <a:close/>
              </a:path>
            </a:pathLst>
          </a:cu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0"/>
            <a:ext cx="10552389" cy="6857999"/>
          </a:xfrm>
          <a:custGeom>
            <a:avLst/>
            <a:gdLst>
              <a:gd name="connsiteX0" fmla="*/ 0 w 10552389"/>
              <a:gd name="connsiteY0" fmla="*/ 0 h 6857999"/>
              <a:gd name="connsiteX1" fmla="*/ 10552389 w 10552389"/>
              <a:gd name="connsiteY1" fmla="*/ 0 h 6857999"/>
              <a:gd name="connsiteX2" fmla="*/ 10552389 w 10552389"/>
              <a:gd name="connsiteY2" fmla="*/ 36650 h 6857999"/>
              <a:gd name="connsiteX3" fmla="*/ 4298459 w 10552389"/>
              <a:gd name="connsiteY3" fmla="*/ 6857999 h 6857999"/>
              <a:gd name="connsiteX4" fmla="*/ 0 w 10552389"/>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2389" h="6857999">
                <a:moveTo>
                  <a:pt x="0" y="0"/>
                </a:moveTo>
                <a:lnTo>
                  <a:pt x="10552389" y="0"/>
                </a:lnTo>
                <a:lnTo>
                  <a:pt x="10552389" y="36650"/>
                </a:lnTo>
                <a:lnTo>
                  <a:pt x="4298459" y="6857999"/>
                </a:lnTo>
                <a:lnTo>
                  <a:pt x="0" y="6857999"/>
                </a:lnTo>
                <a:close/>
              </a:path>
            </a:pathLst>
          </a:custGeom>
        </p:spPr>
      </p:pic>
      <p:sp>
        <p:nvSpPr>
          <p:cNvPr id="18" name="文本框 17"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32212" y="1104959"/>
            <a:ext cx="4466330" cy="2584450"/>
          </a:xfrm>
          <a:prstGeom prst="rect">
            <a:avLst/>
          </a:prstGeom>
          <a:noFill/>
        </p:spPr>
        <p:txBody>
          <a:bodyPr wrap="square" rtlCol="0">
            <a:spAutoFit/>
          </a:bodyPr>
          <a:lstStyle/>
          <a:p>
            <a:r>
              <a:rPr lang="es-SV" altLang="en-US" sz="5400" b="1" dirty="0">
                <a:solidFill>
                  <a:schemeClr val="bg1"/>
                </a:solidFill>
                <a:latin typeface="Calibri" panose="020F0502020204030204" pitchFamily="34" charset="0"/>
                <a:ea typeface="方正兰亭超细黑简体" panose="02000000000000000000" pitchFamily="2" charset="-122"/>
                <a:cs typeface="Miriam" panose="020B0502050101010101" pitchFamily="34" charset="-79"/>
              </a:rPr>
              <a:t>ISTQB - Fundamentos de pruebas</a:t>
            </a:r>
          </a:p>
        </p:txBody>
      </p:sp>
      <p:sp>
        <p:nvSpPr>
          <p:cNvPr id="19" name="圆角矩形 18"/>
          <p:cNvSpPr/>
          <p:nvPr/>
        </p:nvSpPr>
        <p:spPr>
          <a:xfrm>
            <a:off x="432435" y="4181475"/>
            <a:ext cx="2917825" cy="5664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32435" y="4181475"/>
            <a:ext cx="3613150" cy="521970"/>
          </a:xfrm>
          <a:prstGeom prst="rect">
            <a:avLst/>
          </a:prstGeom>
          <a:noFill/>
        </p:spPr>
        <p:txBody>
          <a:bodyPr wrap="square" rtlCol="0">
            <a:spAutoFit/>
          </a:bodyPr>
          <a:lstStyle/>
          <a:p>
            <a:r>
              <a:rPr lang="es-SV" altLang="en-US"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Septiembre</a:t>
            </a:r>
            <a:r>
              <a:rPr lang="en-US" altLang="zh-CN"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-20</a:t>
            </a:r>
            <a:r>
              <a:rPr lang="es-SV" altLang="en-US"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21</a:t>
            </a: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750" fill="hold"/>
                                        <p:tgtEl>
                                          <p:spTgt spid="18"/>
                                        </p:tgtEl>
                                        <p:attrNameLst>
                                          <p:attrName>ppt_w</p:attrName>
                                        </p:attrNameLst>
                                      </p:cBhvr>
                                      <p:tavLst>
                                        <p:tav tm="0">
                                          <p:val>
                                            <p:fltVal val="0"/>
                                          </p:val>
                                        </p:tav>
                                        <p:tav tm="100000">
                                          <p:val>
                                            <p:strVal val="#ppt_w"/>
                                          </p:val>
                                        </p:tav>
                                      </p:tavLst>
                                    </p:anim>
                                    <p:anim calcmode="lin" valueType="num">
                                      <p:cBhvr>
                                        <p:cTn id="8" dur="750" fill="hold"/>
                                        <p:tgtEl>
                                          <p:spTgt spid="18"/>
                                        </p:tgtEl>
                                        <p:attrNameLst>
                                          <p:attrName>ppt_h</p:attrName>
                                        </p:attrNameLst>
                                      </p:cBhvr>
                                      <p:tavLst>
                                        <p:tav tm="0">
                                          <p:val>
                                            <p:fltVal val="0"/>
                                          </p:val>
                                        </p:tav>
                                        <p:tav tm="100000">
                                          <p:val>
                                            <p:strVal val="#ppt_h"/>
                                          </p:val>
                                        </p:tav>
                                      </p:tavLst>
                                    </p:anim>
                                    <p:animEffect transition="in" filter="fade">
                                      <p:cBhvr>
                                        <p:cTn id="9" dur="750"/>
                                        <p:tgtEl>
                                          <p:spTgt spid="1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Effect transition="in" filter="fade">
                                      <p:cBhvr>
                                        <p:cTn id="15"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5854065" cy="829945"/>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¿Qué son las pruebas?</a:t>
            </a:r>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upo 1"/>
          <p:cNvGrpSpPr/>
          <p:nvPr/>
        </p:nvGrpSpPr>
        <p:grpSpPr>
          <a:xfrm>
            <a:off x="810260" y="1525905"/>
            <a:ext cx="10817225" cy="5141595"/>
            <a:chOff x="4293" y="3524"/>
            <a:chExt cx="10644" cy="6382"/>
          </a:xfrm>
        </p:grpSpPr>
        <p:sp>
          <p:nvSpPr>
            <p:cNvPr id="14" name="任意多边形 13"/>
            <p:cNvSpPr/>
            <p:nvPr/>
          </p:nvSpPr>
          <p:spPr>
            <a:xfrm flipH="1">
              <a:off x="9747" y="3524"/>
              <a:ext cx="5189" cy="6382"/>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400"/>
            </a:p>
          </p:txBody>
        </p:sp>
        <p:sp>
          <p:nvSpPr>
            <p:cNvPr id="15" name="任意多边形 14"/>
            <p:cNvSpPr/>
            <p:nvPr/>
          </p:nvSpPr>
          <p:spPr>
            <a:xfrm>
              <a:off x="4293" y="3524"/>
              <a:ext cx="5189" cy="6382"/>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400"/>
            </a:p>
          </p:txBody>
        </p:sp>
        <p:sp>
          <p:nvSpPr>
            <p:cNvPr id="16" name="矩形 15"/>
            <p:cNvSpPr/>
            <p:nvPr/>
          </p:nvSpPr>
          <p:spPr>
            <a:xfrm>
              <a:off x="4707" y="4206"/>
              <a:ext cx="3752" cy="7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r>
                <a:rPr lang="es-SV" altLang="en-US" sz="2000" b="1" dirty="0">
                  <a:gradFill>
                    <a:gsLst>
                      <a:gs pos="0">
                        <a:srgbClr val="1181E7"/>
                      </a:gs>
                      <a:gs pos="100000">
                        <a:srgbClr val="2B398F"/>
                      </a:gs>
                    </a:gsLst>
                    <a:lin ang="13200000" scaled="0"/>
                  </a:gradFill>
                  <a:latin typeface="Calibri" panose="020F0502020204030204" pitchFamily="34" charset="0"/>
                </a:rPr>
                <a:t>OPTION 01</a:t>
              </a:r>
            </a:p>
          </p:txBody>
        </p:sp>
        <p:sp>
          <p:nvSpPr>
            <p:cNvPr id="17" name="矩形 16"/>
            <p:cNvSpPr/>
            <p:nvPr/>
          </p:nvSpPr>
          <p:spPr>
            <a:xfrm>
              <a:off x="10697" y="4206"/>
              <a:ext cx="3752" cy="7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r>
                <a:rPr lang="es-SV" altLang="zh-CN" sz="2000" b="1" dirty="0">
                  <a:gradFill>
                    <a:gsLst>
                      <a:gs pos="0">
                        <a:srgbClr val="1181E7"/>
                      </a:gs>
                      <a:gs pos="100000">
                        <a:srgbClr val="2B398F"/>
                      </a:gs>
                    </a:gsLst>
                    <a:lin ang="13200000" scaled="0"/>
                  </a:gradFill>
                  <a:latin typeface="Calibri" panose="020F0502020204030204" pitchFamily="34" charset="0"/>
                </a:rPr>
                <a:t>OPTION 03</a:t>
              </a:r>
            </a:p>
          </p:txBody>
        </p:sp>
        <p:sp>
          <p:nvSpPr>
            <p:cNvPr id="18" name="矩形 17"/>
            <p:cNvSpPr/>
            <p:nvPr/>
          </p:nvSpPr>
          <p:spPr bwMode="auto">
            <a:xfrm>
              <a:off x="4707" y="5596"/>
              <a:ext cx="4084" cy="3895"/>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a:solidFill>
                    <a:schemeClr val="bg1"/>
                  </a:solidFill>
                  <a:latin typeface="Calibri" panose="020F0502020204030204" pitchFamily="34" charset="0"/>
                </a:rPr>
                <a:t>Si tomamos la primera definición mencionada - "El testing es el proceso de demostrar que no hay errores presentes", psicológicamente estaremos dirigidos hacia esa meta y tenderemos a seleccionar los casos de prueba con una baja probabilidad de causar que el programa falle. Si por el contrario tomamos como objetivo demostrar que un programa tiene fallos, tendremos una mayor probabilidad de encontrar errores.</a:t>
              </a:r>
            </a:p>
          </p:txBody>
        </p:sp>
        <p:sp>
          <p:nvSpPr>
            <p:cNvPr id="19" name="矩形 18"/>
            <p:cNvSpPr/>
            <p:nvPr/>
          </p:nvSpPr>
          <p:spPr bwMode="auto">
            <a:xfrm>
              <a:off x="10697" y="5940"/>
              <a:ext cx="4084" cy="3208"/>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a:solidFill>
                    <a:schemeClr val="bg1"/>
                  </a:solidFill>
                  <a:latin typeface="Calibri" panose="020F0502020204030204" pitchFamily="34" charset="0"/>
                </a:rPr>
                <a:t>Si tomáramos la definición de "Testing es el proceso de establecer confianza en que un programa hace lo que se supone que debe hacer" estaríamos dando por sentado que un programa que hace lo que se supone debe hacer, no tiene errores y eso es un error ya que, aunque el programa realice su función, puede contener errores.</a:t>
              </a:r>
            </a:p>
          </p:txBody>
        </p:sp>
      </p:grpSp>
      <p:sp>
        <p:nvSpPr>
          <p:cNvPr id="20" name="Marcador de posición de número de diapositiva 19"/>
          <p:cNvSpPr>
            <a:spLocks noGrp="1"/>
          </p:cNvSpPr>
          <p:nvPr>
            <p:ph type="sldNum" sz="quarter" idx="12"/>
          </p:nvPr>
        </p:nvSpPr>
        <p:spPr/>
        <p:txBody>
          <a:bodyPr/>
          <a:lstStyle/>
          <a:p>
            <a:fld id="{498270EE-524A-45C3-93D8-E84E0C4390F1}"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5854065" cy="829945"/>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¿Qué son las pruebas?</a:t>
            </a:r>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p:nvPr/>
        </p:nvSpPr>
        <p:spPr bwMode="auto">
          <a:xfrm>
            <a:off x="609778" y="4289823"/>
            <a:ext cx="2795778" cy="1564024"/>
          </a:xfrm>
          <a:custGeom>
            <a:avLst/>
            <a:gdLst/>
            <a:ahLst/>
            <a:cxnLst>
              <a:cxn ang="0">
                <a:pos x="428" y="28"/>
              </a:cxn>
              <a:cxn ang="0">
                <a:pos x="427" y="27"/>
              </a:cxn>
              <a:cxn ang="0">
                <a:pos x="300" y="0"/>
              </a:cxn>
              <a:cxn ang="0">
                <a:pos x="262" y="22"/>
              </a:cxn>
              <a:cxn ang="0">
                <a:pos x="1" y="23"/>
              </a:cxn>
              <a:cxn ang="0">
                <a:pos x="0" y="334"/>
              </a:cxn>
              <a:cxn ang="0">
                <a:pos x="344" y="334"/>
              </a:cxn>
              <a:cxn ang="0">
                <a:pos x="432" y="284"/>
              </a:cxn>
              <a:cxn ang="0">
                <a:pos x="438" y="292"/>
              </a:cxn>
              <a:cxn ang="0">
                <a:pos x="439" y="302"/>
              </a:cxn>
              <a:cxn ang="0">
                <a:pos x="441" y="313"/>
              </a:cxn>
              <a:cxn ang="0">
                <a:pos x="456" y="315"/>
              </a:cxn>
              <a:cxn ang="0">
                <a:pos x="463" y="309"/>
              </a:cxn>
              <a:cxn ang="0">
                <a:pos x="464" y="294"/>
              </a:cxn>
              <a:cxn ang="0">
                <a:pos x="455" y="290"/>
              </a:cxn>
              <a:cxn ang="0">
                <a:pos x="454" y="290"/>
              </a:cxn>
              <a:cxn ang="0">
                <a:pos x="444" y="287"/>
              </a:cxn>
              <a:cxn ang="0">
                <a:pos x="444" y="287"/>
              </a:cxn>
              <a:cxn ang="0">
                <a:pos x="438" y="279"/>
              </a:cxn>
              <a:cxn ang="0">
                <a:pos x="513" y="206"/>
              </a:cxn>
              <a:cxn ang="0">
                <a:pos x="520" y="195"/>
              </a:cxn>
              <a:cxn ang="0">
                <a:pos x="588" y="18"/>
              </a:cxn>
              <a:cxn ang="0">
                <a:pos x="428" y="28"/>
              </a:cxn>
            </a:cxnLst>
            <a:rect l="0" t="0" r="r" b="b"/>
            <a:pathLst>
              <a:path w="588" h="334">
                <a:moveTo>
                  <a:pt x="428" y="28"/>
                </a:moveTo>
                <a:cubicBezTo>
                  <a:pt x="427" y="27"/>
                  <a:pt x="427" y="27"/>
                  <a:pt x="427" y="27"/>
                </a:cubicBezTo>
                <a:cubicBezTo>
                  <a:pt x="300" y="0"/>
                  <a:pt x="300" y="0"/>
                  <a:pt x="300" y="0"/>
                </a:cubicBezTo>
                <a:cubicBezTo>
                  <a:pt x="262" y="22"/>
                  <a:pt x="262" y="22"/>
                  <a:pt x="262" y="22"/>
                </a:cubicBezTo>
                <a:cubicBezTo>
                  <a:pt x="1" y="23"/>
                  <a:pt x="1" y="23"/>
                  <a:pt x="1" y="23"/>
                </a:cubicBezTo>
                <a:cubicBezTo>
                  <a:pt x="0" y="334"/>
                  <a:pt x="0" y="334"/>
                  <a:pt x="0" y="334"/>
                </a:cubicBezTo>
                <a:cubicBezTo>
                  <a:pt x="344" y="334"/>
                  <a:pt x="344" y="334"/>
                  <a:pt x="344" y="334"/>
                </a:cubicBezTo>
                <a:cubicBezTo>
                  <a:pt x="374" y="324"/>
                  <a:pt x="405" y="305"/>
                  <a:pt x="432" y="284"/>
                </a:cubicBezTo>
                <a:cubicBezTo>
                  <a:pt x="438" y="292"/>
                  <a:pt x="438" y="292"/>
                  <a:pt x="438" y="292"/>
                </a:cubicBezTo>
                <a:cubicBezTo>
                  <a:pt x="439" y="294"/>
                  <a:pt x="440" y="297"/>
                  <a:pt x="439" y="302"/>
                </a:cubicBezTo>
                <a:cubicBezTo>
                  <a:pt x="438" y="306"/>
                  <a:pt x="438" y="310"/>
                  <a:pt x="441" y="313"/>
                </a:cubicBezTo>
                <a:cubicBezTo>
                  <a:pt x="444" y="318"/>
                  <a:pt x="451" y="318"/>
                  <a:pt x="456" y="315"/>
                </a:cubicBezTo>
                <a:cubicBezTo>
                  <a:pt x="463" y="309"/>
                  <a:pt x="463" y="309"/>
                  <a:pt x="463" y="309"/>
                </a:cubicBezTo>
                <a:cubicBezTo>
                  <a:pt x="467" y="306"/>
                  <a:pt x="468" y="299"/>
                  <a:pt x="464" y="294"/>
                </a:cubicBezTo>
                <a:cubicBezTo>
                  <a:pt x="462" y="291"/>
                  <a:pt x="458" y="290"/>
                  <a:pt x="455" y="290"/>
                </a:cubicBezTo>
                <a:cubicBezTo>
                  <a:pt x="454" y="290"/>
                  <a:pt x="454" y="290"/>
                  <a:pt x="454" y="290"/>
                </a:cubicBezTo>
                <a:cubicBezTo>
                  <a:pt x="449" y="290"/>
                  <a:pt x="446" y="288"/>
                  <a:pt x="444" y="287"/>
                </a:cubicBezTo>
                <a:cubicBezTo>
                  <a:pt x="444" y="287"/>
                  <a:pt x="444" y="287"/>
                  <a:pt x="444" y="287"/>
                </a:cubicBezTo>
                <a:cubicBezTo>
                  <a:pt x="438" y="279"/>
                  <a:pt x="438" y="279"/>
                  <a:pt x="438" y="279"/>
                </a:cubicBezTo>
                <a:cubicBezTo>
                  <a:pt x="475" y="249"/>
                  <a:pt x="504" y="217"/>
                  <a:pt x="513" y="206"/>
                </a:cubicBezTo>
                <a:cubicBezTo>
                  <a:pt x="517" y="199"/>
                  <a:pt x="520" y="195"/>
                  <a:pt x="520" y="195"/>
                </a:cubicBezTo>
                <a:cubicBezTo>
                  <a:pt x="557" y="157"/>
                  <a:pt x="577" y="81"/>
                  <a:pt x="588" y="18"/>
                </a:cubicBezTo>
                <a:cubicBezTo>
                  <a:pt x="428" y="28"/>
                  <a:pt x="428" y="28"/>
                  <a:pt x="428" y="28"/>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5" name="Freeform 6"/>
          <p:cNvSpPr/>
          <p:nvPr/>
        </p:nvSpPr>
        <p:spPr bwMode="auto">
          <a:xfrm>
            <a:off x="2073850" y="2257777"/>
            <a:ext cx="1698726" cy="2120911"/>
          </a:xfrm>
          <a:custGeom>
            <a:avLst/>
            <a:gdLst/>
            <a:ahLst/>
            <a:cxnLst>
              <a:cxn ang="0">
                <a:pos x="334" y="29"/>
              </a:cxn>
              <a:cxn ang="0">
                <a:pos x="274" y="24"/>
              </a:cxn>
              <a:cxn ang="0">
                <a:pos x="234" y="122"/>
              </a:cxn>
              <a:cxn ang="0">
                <a:pos x="181" y="206"/>
              </a:cxn>
              <a:cxn ang="0">
                <a:pos x="110" y="295"/>
              </a:cxn>
              <a:cxn ang="0">
                <a:pos x="0" y="427"/>
              </a:cxn>
              <a:cxn ang="0">
                <a:pos x="120" y="453"/>
              </a:cxn>
              <a:cxn ang="0">
                <a:pos x="281" y="444"/>
              </a:cxn>
              <a:cxn ang="0">
                <a:pos x="287" y="357"/>
              </a:cxn>
              <a:cxn ang="0">
                <a:pos x="287" y="299"/>
              </a:cxn>
              <a:cxn ang="0">
                <a:pos x="294" y="261"/>
              </a:cxn>
              <a:cxn ang="0">
                <a:pos x="315" y="213"/>
              </a:cxn>
              <a:cxn ang="0">
                <a:pos x="352" y="144"/>
              </a:cxn>
              <a:cxn ang="0">
                <a:pos x="334" y="29"/>
              </a:cxn>
            </a:cxnLst>
            <a:rect l="0" t="0" r="r" b="b"/>
            <a:pathLst>
              <a:path w="357" h="453">
                <a:moveTo>
                  <a:pt x="334" y="29"/>
                </a:moveTo>
                <a:cubicBezTo>
                  <a:pt x="308" y="0"/>
                  <a:pt x="274" y="24"/>
                  <a:pt x="274" y="24"/>
                </a:cubicBezTo>
                <a:cubicBezTo>
                  <a:pt x="234" y="122"/>
                  <a:pt x="234" y="122"/>
                  <a:pt x="234" y="122"/>
                </a:cubicBezTo>
                <a:cubicBezTo>
                  <a:pt x="181" y="206"/>
                  <a:pt x="181" y="206"/>
                  <a:pt x="181" y="206"/>
                </a:cubicBezTo>
                <a:cubicBezTo>
                  <a:pt x="110" y="295"/>
                  <a:pt x="110" y="295"/>
                  <a:pt x="110" y="295"/>
                </a:cubicBezTo>
                <a:cubicBezTo>
                  <a:pt x="0" y="427"/>
                  <a:pt x="0" y="427"/>
                  <a:pt x="0" y="427"/>
                </a:cubicBezTo>
                <a:cubicBezTo>
                  <a:pt x="120" y="453"/>
                  <a:pt x="120" y="453"/>
                  <a:pt x="120" y="453"/>
                </a:cubicBezTo>
                <a:cubicBezTo>
                  <a:pt x="281" y="444"/>
                  <a:pt x="281" y="444"/>
                  <a:pt x="281" y="444"/>
                </a:cubicBezTo>
                <a:cubicBezTo>
                  <a:pt x="287" y="400"/>
                  <a:pt x="289" y="365"/>
                  <a:pt x="287" y="357"/>
                </a:cubicBezTo>
                <a:cubicBezTo>
                  <a:pt x="284" y="336"/>
                  <a:pt x="287" y="299"/>
                  <a:pt x="287" y="299"/>
                </a:cubicBezTo>
                <a:cubicBezTo>
                  <a:pt x="287" y="299"/>
                  <a:pt x="292" y="270"/>
                  <a:pt x="294" y="261"/>
                </a:cubicBezTo>
                <a:cubicBezTo>
                  <a:pt x="296" y="253"/>
                  <a:pt x="309" y="228"/>
                  <a:pt x="315" y="213"/>
                </a:cubicBezTo>
                <a:cubicBezTo>
                  <a:pt x="322" y="199"/>
                  <a:pt x="348" y="173"/>
                  <a:pt x="352" y="144"/>
                </a:cubicBezTo>
                <a:cubicBezTo>
                  <a:pt x="355" y="121"/>
                  <a:pt x="357" y="54"/>
                  <a:pt x="334" y="29"/>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6" name="Freeform 7"/>
          <p:cNvSpPr/>
          <p:nvPr/>
        </p:nvSpPr>
        <p:spPr bwMode="auto">
          <a:xfrm>
            <a:off x="1789059" y="5853847"/>
            <a:ext cx="457271" cy="1974"/>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close/>
              </a:path>
            </a:pathLst>
          </a:custGeom>
          <a:solidFill>
            <a:srgbClr val="FFEBC2"/>
          </a:solidFill>
          <a:ln w="9525">
            <a:noFill/>
            <a:round/>
          </a:ln>
        </p:spPr>
        <p:txBody>
          <a:bodyPr vert="horz" wrap="square" lIns="194770" tIns="97385" rIns="194770" bIns="97385" numCol="1" anchor="t" anchorCtr="0" compatLnSpc="1"/>
          <a:lstStyle/>
          <a:p>
            <a:endParaRPr lang="en-US" sz="3835"/>
          </a:p>
        </p:txBody>
      </p:sp>
      <p:sp>
        <p:nvSpPr>
          <p:cNvPr id="17" name="Freeform 8"/>
          <p:cNvSpPr/>
          <p:nvPr/>
        </p:nvSpPr>
        <p:spPr bwMode="auto">
          <a:xfrm>
            <a:off x="1789059" y="5853847"/>
            <a:ext cx="457271" cy="1974"/>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path>
            </a:pathLst>
          </a:custGeom>
          <a:noFill/>
          <a:ln w="9525">
            <a:noFill/>
            <a:round/>
          </a:ln>
        </p:spPr>
        <p:txBody>
          <a:bodyPr vert="horz" wrap="square" lIns="194770" tIns="97385" rIns="194770" bIns="97385" numCol="1" anchor="t" anchorCtr="0" compatLnSpc="1"/>
          <a:lstStyle/>
          <a:p>
            <a:endParaRPr lang="en-US" sz="3835"/>
          </a:p>
        </p:txBody>
      </p:sp>
      <p:sp>
        <p:nvSpPr>
          <p:cNvPr id="18" name="Freeform 10"/>
          <p:cNvSpPr>
            <a:spLocks noEditPoints="1"/>
          </p:cNvSpPr>
          <p:nvPr/>
        </p:nvSpPr>
        <p:spPr bwMode="auto">
          <a:xfrm>
            <a:off x="2246330" y="5334481"/>
            <a:ext cx="732037" cy="519367"/>
          </a:xfrm>
          <a:custGeom>
            <a:avLst/>
            <a:gdLst/>
            <a:ahLst/>
            <a:cxnLst>
              <a:cxn ang="0">
                <a:pos x="0" y="111"/>
              </a:cxn>
              <a:cxn ang="0">
                <a:pos x="0" y="111"/>
              </a:cxn>
              <a:cxn ang="0">
                <a:pos x="0"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3" y="111"/>
              </a:cxn>
              <a:cxn ang="0">
                <a:pos x="2" y="111"/>
              </a:cxn>
              <a:cxn ang="0">
                <a:pos x="3" y="111"/>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4" y="110"/>
              </a:cxn>
              <a:cxn ang="0">
                <a:pos x="3" y="110"/>
              </a:cxn>
              <a:cxn ang="0">
                <a:pos x="4" y="110"/>
              </a:cxn>
              <a:cxn ang="0">
                <a:pos x="4" y="110"/>
              </a:cxn>
              <a:cxn ang="0">
                <a:pos x="4" y="110"/>
              </a:cxn>
              <a:cxn ang="0">
                <a:pos x="4" y="110"/>
              </a:cxn>
              <a:cxn ang="0">
                <a:pos x="88" y="61"/>
              </a:cxn>
              <a:cxn ang="0">
                <a:pos x="4" y="110"/>
              </a:cxn>
              <a:cxn ang="0">
                <a:pos x="88" y="61"/>
              </a:cxn>
              <a:cxn ang="0">
                <a:pos x="88" y="61"/>
              </a:cxn>
              <a:cxn ang="0">
                <a:pos x="154" y="0"/>
              </a:cxn>
              <a:cxn ang="0">
                <a:pos x="154" y="0"/>
              </a:cxn>
              <a:cxn ang="0">
                <a:pos x="94" y="56"/>
              </a:cxn>
              <a:cxn ang="0">
                <a:pos x="94" y="56"/>
              </a:cxn>
              <a:cxn ang="0">
                <a:pos x="154" y="0"/>
              </a:cxn>
            </a:cxnLst>
            <a:rect l="0" t="0" r="r" b="b"/>
            <a:pathLst>
              <a:path w="154" h="111">
                <a:moveTo>
                  <a:pt x="0" y="111"/>
                </a:moveTo>
                <a:cubicBezTo>
                  <a:pt x="0" y="111"/>
                  <a:pt x="0" y="111"/>
                  <a:pt x="0" y="111"/>
                </a:cubicBezTo>
                <a:cubicBezTo>
                  <a:pt x="0" y="111"/>
                  <a:pt x="0" y="111"/>
                  <a:pt x="0"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3" y="111"/>
                </a:moveTo>
                <a:cubicBezTo>
                  <a:pt x="3" y="111"/>
                  <a:pt x="3" y="111"/>
                  <a:pt x="2" y="111"/>
                </a:cubicBezTo>
                <a:cubicBezTo>
                  <a:pt x="3" y="111"/>
                  <a:pt x="3" y="111"/>
                  <a:pt x="3" y="111"/>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4" y="110"/>
                </a:moveTo>
                <a:cubicBezTo>
                  <a:pt x="3" y="110"/>
                  <a:pt x="3" y="110"/>
                  <a:pt x="3" y="110"/>
                </a:cubicBezTo>
                <a:cubicBezTo>
                  <a:pt x="3" y="110"/>
                  <a:pt x="3" y="110"/>
                  <a:pt x="4" y="110"/>
                </a:cubicBezTo>
                <a:moveTo>
                  <a:pt x="4" y="110"/>
                </a:moveTo>
                <a:cubicBezTo>
                  <a:pt x="4" y="110"/>
                  <a:pt x="4" y="110"/>
                  <a:pt x="4" y="110"/>
                </a:cubicBezTo>
                <a:cubicBezTo>
                  <a:pt x="4" y="110"/>
                  <a:pt x="4" y="110"/>
                  <a:pt x="4" y="110"/>
                </a:cubicBezTo>
                <a:moveTo>
                  <a:pt x="88" y="61"/>
                </a:moveTo>
                <a:cubicBezTo>
                  <a:pt x="62" y="81"/>
                  <a:pt x="33" y="100"/>
                  <a:pt x="4" y="110"/>
                </a:cubicBezTo>
                <a:cubicBezTo>
                  <a:pt x="33" y="100"/>
                  <a:pt x="62" y="81"/>
                  <a:pt x="88" y="61"/>
                </a:cubicBezTo>
                <a:cubicBezTo>
                  <a:pt x="88" y="61"/>
                  <a:pt x="88" y="61"/>
                  <a:pt x="88" y="61"/>
                </a:cubicBezTo>
                <a:moveTo>
                  <a:pt x="154" y="0"/>
                </a:moveTo>
                <a:cubicBezTo>
                  <a:pt x="154" y="0"/>
                  <a:pt x="154" y="0"/>
                  <a:pt x="154" y="0"/>
                </a:cubicBezTo>
                <a:cubicBezTo>
                  <a:pt x="140" y="15"/>
                  <a:pt x="119" y="36"/>
                  <a:pt x="94" y="56"/>
                </a:cubicBezTo>
                <a:cubicBezTo>
                  <a:pt x="94" y="56"/>
                  <a:pt x="94" y="56"/>
                  <a:pt x="94" y="56"/>
                </a:cubicBezTo>
                <a:cubicBezTo>
                  <a:pt x="119" y="36"/>
                  <a:pt x="140" y="15"/>
                  <a:pt x="154"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9" name="Freeform 13"/>
          <p:cNvSpPr/>
          <p:nvPr/>
        </p:nvSpPr>
        <p:spPr bwMode="auto">
          <a:xfrm>
            <a:off x="1789059" y="4392512"/>
            <a:ext cx="66184" cy="1048607"/>
          </a:xfrm>
          <a:custGeom>
            <a:avLst/>
            <a:gdLst/>
            <a:ahLst/>
            <a:cxnLst>
              <a:cxn ang="0">
                <a:pos x="33" y="0"/>
              </a:cxn>
              <a:cxn ang="0">
                <a:pos x="0" y="0"/>
              </a:cxn>
              <a:cxn ang="0">
                <a:pos x="0" y="531"/>
              </a:cxn>
              <a:cxn ang="0">
                <a:pos x="33" y="522"/>
              </a:cxn>
              <a:cxn ang="0">
                <a:pos x="33" y="0"/>
              </a:cxn>
            </a:cxnLst>
            <a:rect l="0" t="0" r="r" b="b"/>
            <a:pathLst>
              <a:path w="33" h="531">
                <a:moveTo>
                  <a:pt x="33" y="0"/>
                </a:moveTo>
                <a:lnTo>
                  <a:pt x="0" y="0"/>
                </a:lnTo>
                <a:lnTo>
                  <a:pt x="0" y="531"/>
                </a:lnTo>
                <a:lnTo>
                  <a:pt x="33" y="522"/>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0" name="Freeform 15"/>
          <p:cNvSpPr/>
          <p:nvPr/>
        </p:nvSpPr>
        <p:spPr bwMode="auto">
          <a:xfrm>
            <a:off x="1789059" y="5423345"/>
            <a:ext cx="66184" cy="157982"/>
          </a:xfrm>
          <a:custGeom>
            <a:avLst/>
            <a:gdLst/>
            <a:ahLst/>
            <a:cxnLst>
              <a:cxn ang="0">
                <a:pos x="33" y="0"/>
              </a:cxn>
              <a:cxn ang="0">
                <a:pos x="0" y="9"/>
              </a:cxn>
              <a:cxn ang="0">
                <a:pos x="0" y="80"/>
              </a:cxn>
              <a:cxn ang="0">
                <a:pos x="33" y="73"/>
              </a:cxn>
              <a:cxn ang="0">
                <a:pos x="33" y="0"/>
              </a:cxn>
            </a:cxnLst>
            <a:rect l="0" t="0" r="r" b="b"/>
            <a:pathLst>
              <a:path w="33" h="80">
                <a:moveTo>
                  <a:pt x="33" y="0"/>
                </a:moveTo>
                <a:lnTo>
                  <a:pt x="0" y="9"/>
                </a:lnTo>
                <a:lnTo>
                  <a:pt x="0" y="80"/>
                </a:lnTo>
                <a:lnTo>
                  <a:pt x="33" y="73"/>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1" name="Freeform 17"/>
          <p:cNvSpPr/>
          <p:nvPr/>
        </p:nvSpPr>
        <p:spPr bwMode="auto">
          <a:xfrm>
            <a:off x="1789059" y="5567505"/>
            <a:ext cx="66184" cy="286343"/>
          </a:xfrm>
          <a:custGeom>
            <a:avLst/>
            <a:gdLst/>
            <a:ahLst/>
            <a:cxnLst>
              <a:cxn ang="0">
                <a:pos x="33" y="0"/>
              </a:cxn>
              <a:cxn ang="0">
                <a:pos x="0" y="7"/>
              </a:cxn>
              <a:cxn ang="0">
                <a:pos x="0" y="145"/>
              </a:cxn>
              <a:cxn ang="0">
                <a:pos x="33" y="145"/>
              </a:cxn>
              <a:cxn ang="0">
                <a:pos x="33" y="0"/>
              </a:cxn>
            </a:cxnLst>
            <a:rect l="0" t="0" r="r" b="b"/>
            <a:pathLst>
              <a:path w="33" h="145">
                <a:moveTo>
                  <a:pt x="33" y="0"/>
                </a:moveTo>
                <a:lnTo>
                  <a:pt x="0" y="7"/>
                </a:lnTo>
                <a:lnTo>
                  <a:pt x="0" y="145"/>
                </a:lnTo>
                <a:lnTo>
                  <a:pt x="33" y="145"/>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2" name="Freeform 18"/>
          <p:cNvSpPr/>
          <p:nvPr/>
        </p:nvSpPr>
        <p:spPr bwMode="auto">
          <a:xfrm>
            <a:off x="3457702" y="3653946"/>
            <a:ext cx="1002790" cy="683273"/>
          </a:xfrm>
          <a:custGeom>
            <a:avLst/>
            <a:gdLst/>
            <a:ahLst/>
            <a:cxnLst>
              <a:cxn ang="0">
                <a:pos x="199" y="35"/>
              </a:cxn>
              <a:cxn ang="0">
                <a:pos x="161" y="9"/>
              </a:cxn>
              <a:cxn ang="0">
                <a:pos x="130" y="0"/>
              </a:cxn>
              <a:cxn ang="0">
                <a:pos x="5" y="1"/>
              </a:cxn>
              <a:cxn ang="0">
                <a:pos x="6" y="59"/>
              </a:cxn>
              <a:cxn ang="0">
                <a:pos x="1" y="134"/>
              </a:cxn>
              <a:cxn ang="0">
                <a:pos x="14" y="146"/>
              </a:cxn>
              <a:cxn ang="0">
                <a:pos x="100" y="137"/>
              </a:cxn>
              <a:cxn ang="0">
                <a:pos x="99" y="134"/>
              </a:cxn>
              <a:cxn ang="0">
                <a:pos x="96" y="130"/>
              </a:cxn>
              <a:cxn ang="0">
                <a:pos x="95" y="130"/>
              </a:cxn>
              <a:cxn ang="0">
                <a:pos x="87" y="116"/>
              </a:cxn>
              <a:cxn ang="0">
                <a:pos x="90" y="104"/>
              </a:cxn>
              <a:cxn ang="0">
                <a:pos x="102" y="98"/>
              </a:cxn>
              <a:cxn ang="0">
                <a:pos x="110" y="97"/>
              </a:cxn>
              <a:cxn ang="0">
                <a:pos x="122" y="101"/>
              </a:cxn>
              <a:cxn ang="0">
                <a:pos x="128" y="112"/>
              </a:cxn>
              <a:cxn ang="0">
                <a:pos x="122" y="127"/>
              </a:cxn>
              <a:cxn ang="0">
                <a:pos x="119" y="131"/>
              </a:cxn>
              <a:cxn ang="0">
                <a:pos x="119" y="134"/>
              </a:cxn>
              <a:cxn ang="0">
                <a:pos x="193" y="122"/>
              </a:cxn>
              <a:cxn ang="0">
                <a:pos x="209" y="96"/>
              </a:cxn>
              <a:cxn ang="0">
                <a:pos x="199" y="35"/>
              </a:cxn>
            </a:cxnLst>
            <a:rect l="0" t="0" r="r" b="b"/>
            <a:pathLst>
              <a:path w="211" h="146">
                <a:moveTo>
                  <a:pt x="199" y="35"/>
                </a:moveTo>
                <a:cubicBezTo>
                  <a:pt x="161" y="9"/>
                  <a:pt x="161" y="9"/>
                  <a:pt x="161" y="9"/>
                </a:cubicBezTo>
                <a:cubicBezTo>
                  <a:pt x="130" y="0"/>
                  <a:pt x="130" y="0"/>
                  <a:pt x="130" y="0"/>
                </a:cubicBezTo>
                <a:cubicBezTo>
                  <a:pt x="5" y="1"/>
                  <a:pt x="5" y="1"/>
                  <a:pt x="5" y="1"/>
                </a:cubicBezTo>
                <a:cubicBezTo>
                  <a:pt x="5" y="1"/>
                  <a:pt x="2" y="37"/>
                  <a:pt x="6" y="59"/>
                </a:cubicBezTo>
                <a:cubicBezTo>
                  <a:pt x="7" y="66"/>
                  <a:pt x="6" y="96"/>
                  <a:pt x="1" y="134"/>
                </a:cubicBezTo>
                <a:cubicBezTo>
                  <a:pt x="1" y="134"/>
                  <a:pt x="0" y="146"/>
                  <a:pt x="14" y="146"/>
                </a:cubicBezTo>
                <a:cubicBezTo>
                  <a:pt x="38" y="145"/>
                  <a:pt x="69" y="141"/>
                  <a:pt x="100" y="137"/>
                </a:cubicBezTo>
                <a:cubicBezTo>
                  <a:pt x="99" y="134"/>
                  <a:pt x="99" y="134"/>
                  <a:pt x="99" y="134"/>
                </a:cubicBezTo>
                <a:cubicBezTo>
                  <a:pt x="99" y="133"/>
                  <a:pt x="99" y="131"/>
                  <a:pt x="96" y="130"/>
                </a:cubicBezTo>
                <a:cubicBezTo>
                  <a:pt x="95" y="130"/>
                  <a:pt x="95" y="130"/>
                  <a:pt x="95" y="130"/>
                </a:cubicBezTo>
                <a:cubicBezTo>
                  <a:pt x="90" y="127"/>
                  <a:pt x="87" y="122"/>
                  <a:pt x="87" y="116"/>
                </a:cubicBezTo>
                <a:cubicBezTo>
                  <a:pt x="86" y="112"/>
                  <a:pt x="87" y="108"/>
                  <a:pt x="90" y="104"/>
                </a:cubicBezTo>
                <a:cubicBezTo>
                  <a:pt x="93" y="101"/>
                  <a:pt x="97" y="99"/>
                  <a:pt x="102" y="98"/>
                </a:cubicBezTo>
                <a:cubicBezTo>
                  <a:pt x="110" y="97"/>
                  <a:pt x="110" y="97"/>
                  <a:pt x="110" y="97"/>
                </a:cubicBezTo>
                <a:cubicBezTo>
                  <a:pt x="114" y="97"/>
                  <a:pt x="119" y="98"/>
                  <a:pt x="122" y="101"/>
                </a:cubicBezTo>
                <a:cubicBezTo>
                  <a:pt x="126" y="104"/>
                  <a:pt x="128" y="108"/>
                  <a:pt x="128" y="112"/>
                </a:cubicBezTo>
                <a:cubicBezTo>
                  <a:pt x="129" y="118"/>
                  <a:pt x="127" y="124"/>
                  <a:pt x="122" y="127"/>
                </a:cubicBezTo>
                <a:cubicBezTo>
                  <a:pt x="120" y="129"/>
                  <a:pt x="119" y="131"/>
                  <a:pt x="119" y="131"/>
                </a:cubicBezTo>
                <a:cubicBezTo>
                  <a:pt x="119" y="134"/>
                  <a:pt x="119" y="134"/>
                  <a:pt x="119" y="134"/>
                </a:cubicBezTo>
                <a:cubicBezTo>
                  <a:pt x="149" y="130"/>
                  <a:pt x="176" y="125"/>
                  <a:pt x="193" y="122"/>
                </a:cubicBezTo>
                <a:cubicBezTo>
                  <a:pt x="209" y="96"/>
                  <a:pt x="209" y="96"/>
                  <a:pt x="209" y="96"/>
                </a:cubicBezTo>
                <a:cubicBezTo>
                  <a:pt x="209" y="96"/>
                  <a:pt x="211" y="49"/>
                  <a:pt x="199" y="35"/>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3" name="Freeform 19"/>
          <p:cNvSpPr/>
          <p:nvPr/>
        </p:nvSpPr>
        <p:spPr bwMode="auto">
          <a:xfrm>
            <a:off x="3335360" y="4135791"/>
            <a:ext cx="1245465" cy="730668"/>
          </a:xfrm>
          <a:custGeom>
            <a:avLst/>
            <a:gdLst/>
            <a:ahLst/>
            <a:cxnLst>
              <a:cxn ang="0">
                <a:pos x="258" y="54"/>
              </a:cxn>
              <a:cxn ang="0">
                <a:pos x="222" y="27"/>
              </a:cxn>
              <a:cxn ang="0">
                <a:pos x="140" y="40"/>
              </a:cxn>
              <a:cxn ang="0">
                <a:pos x="139" y="29"/>
              </a:cxn>
              <a:cxn ang="0">
                <a:pos x="144" y="20"/>
              </a:cxn>
              <a:cxn ang="0">
                <a:pos x="148" y="10"/>
              </a:cxn>
              <a:cxn ang="0">
                <a:pos x="137" y="0"/>
              </a:cxn>
              <a:cxn ang="0">
                <a:pos x="128" y="1"/>
              </a:cxn>
              <a:cxn ang="0">
                <a:pos x="118" y="13"/>
              </a:cxn>
              <a:cxn ang="0">
                <a:pos x="124" y="21"/>
              </a:cxn>
              <a:cxn ang="0">
                <a:pos x="125" y="22"/>
              </a:cxn>
              <a:cxn ang="0">
                <a:pos x="131" y="30"/>
              </a:cxn>
              <a:cxn ang="0">
                <a:pos x="131" y="30"/>
              </a:cxn>
              <a:cxn ang="0">
                <a:pos x="132" y="41"/>
              </a:cxn>
              <a:cxn ang="0">
                <a:pos x="34" y="51"/>
              </a:cxn>
              <a:cxn ang="0">
                <a:pos x="22" y="61"/>
              </a:cxn>
              <a:cxn ang="0">
                <a:pos x="5" y="134"/>
              </a:cxn>
              <a:cxn ang="0">
                <a:pos x="18" y="150"/>
              </a:cxn>
              <a:cxn ang="0">
                <a:pos x="125" y="154"/>
              </a:cxn>
              <a:cxn ang="0">
                <a:pos x="125" y="151"/>
              </a:cxn>
              <a:cxn ang="0">
                <a:pos x="121" y="147"/>
              </a:cxn>
              <a:cxn ang="0">
                <a:pos x="121" y="147"/>
              </a:cxn>
              <a:cxn ang="0">
                <a:pos x="113" y="133"/>
              </a:cxn>
              <a:cxn ang="0">
                <a:pos x="117" y="121"/>
              </a:cxn>
              <a:cxn ang="0">
                <a:pos x="129" y="116"/>
              </a:cxn>
              <a:cxn ang="0">
                <a:pos x="137" y="115"/>
              </a:cxn>
              <a:cxn ang="0">
                <a:pos x="149" y="120"/>
              </a:cxn>
              <a:cxn ang="0">
                <a:pos x="155" y="131"/>
              </a:cxn>
              <a:cxn ang="0">
                <a:pos x="148" y="146"/>
              </a:cxn>
              <a:cxn ang="0">
                <a:pos x="145" y="150"/>
              </a:cxn>
              <a:cxn ang="0">
                <a:pos x="145" y="153"/>
              </a:cxn>
              <a:cxn ang="0">
                <a:pos x="227" y="143"/>
              </a:cxn>
              <a:cxn ang="0">
                <a:pos x="228" y="143"/>
              </a:cxn>
              <a:cxn ang="0">
                <a:pos x="228" y="142"/>
              </a:cxn>
              <a:cxn ang="0">
                <a:pos x="261" y="110"/>
              </a:cxn>
              <a:cxn ang="0">
                <a:pos x="258" y="54"/>
              </a:cxn>
            </a:cxnLst>
            <a:rect l="0" t="0" r="r" b="b"/>
            <a:pathLst>
              <a:path w="262" h="156">
                <a:moveTo>
                  <a:pt x="258" y="54"/>
                </a:moveTo>
                <a:cubicBezTo>
                  <a:pt x="255" y="48"/>
                  <a:pt x="233" y="33"/>
                  <a:pt x="222" y="27"/>
                </a:cubicBezTo>
                <a:cubicBezTo>
                  <a:pt x="204" y="30"/>
                  <a:pt x="173" y="35"/>
                  <a:pt x="140" y="40"/>
                </a:cubicBezTo>
                <a:cubicBezTo>
                  <a:pt x="139" y="29"/>
                  <a:pt x="139" y="29"/>
                  <a:pt x="139" y="29"/>
                </a:cubicBezTo>
                <a:cubicBezTo>
                  <a:pt x="139" y="26"/>
                  <a:pt x="140" y="23"/>
                  <a:pt x="144" y="20"/>
                </a:cubicBezTo>
                <a:cubicBezTo>
                  <a:pt x="147" y="17"/>
                  <a:pt x="149" y="14"/>
                  <a:pt x="148" y="10"/>
                </a:cubicBezTo>
                <a:cubicBezTo>
                  <a:pt x="148" y="4"/>
                  <a:pt x="143" y="0"/>
                  <a:pt x="137" y="0"/>
                </a:cubicBezTo>
                <a:cubicBezTo>
                  <a:pt x="128" y="1"/>
                  <a:pt x="128" y="1"/>
                  <a:pt x="128" y="1"/>
                </a:cubicBezTo>
                <a:cubicBezTo>
                  <a:pt x="122" y="2"/>
                  <a:pt x="118" y="7"/>
                  <a:pt x="118" y="13"/>
                </a:cubicBezTo>
                <a:cubicBezTo>
                  <a:pt x="119" y="16"/>
                  <a:pt x="121" y="20"/>
                  <a:pt x="124" y="21"/>
                </a:cubicBezTo>
                <a:cubicBezTo>
                  <a:pt x="125" y="22"/>
                  <a:pt x="125" y="22"/>
                  <a:pt x="125" y="22"/>
                </a:cubicBezTo>
                <a:cubicBezTo>
                  <a:pt x="130" y="24"/>
                  <a:pt x="131" y="28"/>
                  <a:pt x="131" y="30"/>
                </a:cubicBezTo>
                <a:cubicBezTo>
                  <a:pt x="131" y="30"/>
                  <a:pt x="131" y="30"/>
                  <a:pt x="131" y="30"/>
                </a:cubicBezTo>
                <a:cubicBezTo>
                  <a:pt x="132" y="41"/>
                  <a:pt x="132" y="41"/>
                  <a:pt x="132" y="41"/>
                </a:cubicBezTo>
                <a:cubicBezTo>
                  <a:pt x="97" y="46"/>
                  <a:pt x="61" y="50"/>
                  <a:pt x="34" y="51"/>
                </a:cubicBezTo>
                <a:cubicBezTo>
                  <a:pt x="34" y="51"/>
                  <a:pt x="24" y="51"/>
                  <a:pt x="22" y="61"/>
                </a:cubicBezTo>
                <a:cubicBezTo>
                  <a:pt x="18" y="85"/>
                  <a:pt x="12" y="110"/>
                  <a:pt x="5" y="134"/>
                </a:cubicBezTo>
                <a:cubicBezTo>
                  <a:pt x="5" y="134"/>
                  <a:pt x="0" y="148"/>
                  <a:pt x="18" y="150"/>
                </a:cubicBezTo>
                <a:cubicBezTo>
                  <a:pt x="55" y="155"/>
                  <a:pt x="92" y="156"/>
                  <a:pt x="125" y="154"/>
                </a:cubicBezTo>
                <a:cubicBezTo>
                  <a:pt x="125" y="151"/>
                  <a:pt x="125" y="151"/>
                  <a:pt x="125" y="151"/>
                </a:cubicBezTo>
                <a:cubicBezTo>
                  <a:pt x="125" y="151"/>
                  <a:pt x="124" y="149"/>
                  <a:pt x="121" y="147"/>
                </a:cubicBezTo>
                <a:cubicBezTo>
                  <a:pt x="121" y="147"/>
                  <a:pt x="121" y="147"/>
                  <a:pt x="121" y="147"/>
                </a:cubicBezTo>
                <a:cubicBezTo>
                  <a:pt x="116" y="144"/>
                  <a:pt x="113" y="139"/>
                  <a:pt x="113" y="133"/>
                </a:cubicBezTo>
                <a:cubicBezTo>
                  <a:pt x="113" y="129"/>
                  <a:pt x="114" y="125"/>
                  <a:pt x="117" y="121"/>
                </a:cubicBezTo>
                <a:cubicBezTo>
                  <a:pt x="120" y="118"/>
                  <a:pt x="124" y="116"/>
                  <a:pt x="129" y="116"/>
                </a:cubicBezTo>
                <a:cubicBezTo>
                  <a:pt x="137" y="115"/>
                  <a:pt x="137" y="115"/>
                  <a:pt x="137" y="115"/>
                </a:cubicBezTo>
                <a:cubicBezTo>
                  <a:pt x="142" y="115"/>
                  <a:pt x="146" y="117"/>
                  <a:pt x="149" y="120"/>
                </a:cubicBezTo>
                <a:cubicBezTo>
                  <a:pt x="153" y="123"/>
                  <a:pt x="155" y="127"/>
                  <a:pt x="155" y="131"/>
                </a:cubicBezTo>
                <a:cubicBezTo>
                  <a:pt x="155" y="137"/>
                  <a:pt x="152" y="143"/>
                  <a:pt x="148" y="146"/>
                </a:cubicBezTo>
                <a:cubicBezTo>
                  <a:pt x="145" y="148"/>
                  <a:pt x="145" y="149"/>
                  <a:pt x="145" y="150"/>
                </a:cubicBezTo>
                <a:cubicBezTo>
                  <a:pt x="145" y="153"/>
                  <a:pt x="145" y="153"/>
                  <a:pt x="145" y="153"/>
                </a:cubicBezTo>
                <a:cubicBezTo>
                  <a:pt x="193" y="150"/>
                  <a:pt x="227" y="143"/>
                  <a:pt x="227" y="143"/>
                </a:cubicBezTo>
                <a:cubicBezTo>
                  <a:pt x="228" y="143"/>
                  <a:pt x="228" y="143"/>
                  <a:pt x="228" y="143"/>
                </a:cubicBezTo>
                <a:cubicBezTo>
                  <a:pt x="228" y="142"/>
                  <a:pt x="228" y="142"/>
                  <a:pt x="228" y="142"/>
                </a:cubicBezTo>
                <a:cubicBezTo>
                  <a:pt x="235" y="136"/>
                  <a:pt x="261" y="120"/>
                  <a:pt x="261" y="110"/>
                </a:cubicBezTo>
                <a:cubicBezTo>
                  <a:pt x="261" y="99"/>
                  <a:pt x="262" y="63"/>
                  <a:pt x="258" y="54"/>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4" name="Freeform 20"/>
          <p:cNvSpPr/>
          <p:nvPr/>
        </p:nvSpPr>
        <p:spPr bwMode="auto">
          <a:xfrm>
            <a:off x="3158870" y="4702552"/>
            <a:ext cx="1355772" cy="663525"/>
          </a:xfrm>
          <a:custGeom>
            <a:avLst/>
            <a:gdLst/>
            <a:ahLst/>
            <a:cxnLst>
              <a:cxn ang="0">
                <a:pos x="285" y="76"/>
              </a:cxn>
              <a:cxn ang="0">
                <a:pos x="266" y="39"/>
              </a:cxn>
              <a:cxn ang="0">
                <a:pos x="260" y="31"/>
              </a:cxn>
              <a:cxn ang="0">
                <a:pos x="176" y="41"/>
              </a:cxn>
              <a:cxn ang="0">
                <a:pos x="176" y="29"/>
              </a:cxn>
              <a:cxn ang="0">
                <a:pos x="181" y="20"/>
              </a:cxn>
              <a:cxn ang="0">
                <a:pos x="186" y="11"/>
              </a:cxn>
              <a:cxn ang="0">
                <a:pos x="175" y="0"/>
              </a:cxn>
              <a:cxn ang="0">
                <a:pos x="166" y="1"/>
              </a:cxn>
              <a:cxn ang="0">
                <a:pos x="156" y="12"/>
              </a:cxn>
              <a:cxn ang="0">
                <a:pos x="161" y="21"/>
              </a:cxn>
              <a:cxn ang="0">
                <a:pos x="162" y="21"/>
              </a:cxn>
              <a:cxn ang="0">
                <a:pos x="168" y="30"/>
              </a:cxn>
              <a:cxn ang="0">
                <a:pos x="168" y="30"/>
              </a:cxn>
              <a:cxn ang="0">
                <a:pos x="168" y="41"/>
              </a:cxn>
              <a:cxn ang="0">
                <a:pos x="134" y="42"/>
              </a:cxn>
              <a:cxn ang="0">
                <a:pos x="43" y="35"/>
              </a:cxn>
              <a:cxn ang="0">
                <a:pos x="33" y="41"/>
              </a:cxn>
              <a:cxn ang="0">
                <a:pos x="4" y="95"/>
              </a:cxn>
              <a:cxn ang="0">
                <a:pos x="6" y="103"/>
              </a:cxn>
              <a:cxn ang="0">
                <a:pos x="127" y="132"/>
              </a:cxn>
              <a:cxn ang="0">
                <a:pos x="128" y="129"/>
              </a:cxn>
              <a:cxn ang="0">
                <a:pos x="125" y="124"/>
              </a:cxn>
              <a:cxn ang="0">
                <a:pos x="125" y="123"/>
              </a:cxn>
              <a:cxn ang="0">
                <a:pos x="119" y="109"/>
              </a:cxn>
              <a:cxn ang="0">
                <a:pos x="126" y="98"/>
              </a:cxn>
              <a:cxn ang="0">
                <a:pos x="138" y="94"/>
              </a:cxn>
              <a:cxn ang="0">
                <a:pos x="146" y="95"/>
              </a:cxn>
              <a:cxn ang="0">
                <a:pos x="157" y="102"/>
              </a:cxn>
              <a:cxn ang="0">
                <a:pos x="161" y="114"/>
              </a:cxn>
              <a:cxn ang="0">
                <a:pos x="151" y="127"/>
              </a:cxn>
              <a:cxn ang="0">
                <a:pos x="148" y="131"/>
              </a:cxn>
              <a:cxn ang="0">
                <a:pos x="147" y="135"/>
              </a:cxn>
              <a:cxn ang="0">
                <a:pos x="234" y="142"/>
              </a:cxn>
              <a:cxn ang="0">
                <a:pos x="272" y="121"/>
              </a:cxn>
              <a:cxn ang="0">
                <a:pos x="285" y="76"/>
              </a:cxn>
            </a:cxnLst>
            <a:rect l="0" t="0" r="r" b="b"/>
            <a:pathLst>
              <a:path w="285" h="142">
                <a:moveTo>
                  <a:pt x="285" y="76"/>
                </a:moveTo>
                <a:cubicBezTo>
                  <a:pt x="285" y="65"/>
                  <a:pt x="280" y="57"/>
                  <a:pt x="266" y="39"/>
                </a:cubicBezTo>
                <a:cubicBezTo>
                  <a:pt x="263" y="35"/>
                  <a:pt x="261" y="33"/>
                  <a:pt x="260" y="31"/>
                </a:cubicBezTo>
                <a:cubicBezTo>
                  <a:pt x="248" y="33"/>
                  <a:pt x="216" y="38"/>
                  <a:pt x="176" y="41"/>
                </a:cubicBezTo>
                <a:cubicBezTo>
                  <a:pt x="176" y="29"/>
                  <a:pt x="176" y="29"/>
                  <a:pt x="176" y="29"/>
                </a:cubicBezTo>
                <a:cubicBezTo>
                  <a:pt x="176" y="27"/>
                  <a:pt x="177" y="23"/>
                  <a:pt x="181" y="20"/>
                </a:cubicBezTo>
                <a:cubicBezTo>
                  <a:pt x="184" y="18"/>
                  <a:pt x="186" y="14"/>
                  <a:pt x="186" y="11"/>
                </a:cubicBezTo>
                <a:cubicBezTo>
                  <a:pt x="186" y="5"/>
                  <a:pt x="181" y="0"/>
                  <a:pt x="175" y="0"/>
                </a:cubicBezTo>
                <a:cubicBezTo>
                  <a:pt x="166" y="1"/>
                  <a:pt x="166" y="1"/>
                  <a:pt x="166" y="1"/>
                </a:cubicBezTo>
                <a:cubicBezTo>
                  <a:pt x="160" y="1"/>
                  <a:pt x="156" y="6"/>
                  <a:pt x="156" y="12"/>
                </a:cubicBezTo>
                <a:cubicBezTo>
                  <a:pt x="156" y="16"/>
                  <a:pt x="158" y="19"/>
                  <a:pt x="161" y="21"/>
                </a:cubicBezTo>
                <a:cubicBezTo>
                  <a:pt x="162" y="21"/>
                  <a:pt x="162" y="21"/>
                  <a:pt x="162" y="21"/>
                </a:cubicBezTo>
                <a:cubicBezTo>
                  <a:pt x="166" y="24"/>
                  <a:pt x="167" y="28"/>
                  <a:pt x="168" y="30"/>
                </a:cubicBezTo>
                <a:cubicBezTo>
                  <a:pt x="168" y="30"/>
                  <a:pt x="168" y="30"/>
                  <a:pt x="168" y="30"/>
                </a:cubicBezTo>
                <a:cubicBezTo>
                  <a:pt x="168" y="41"/>
                  <a:pt x="168" y="41"/>
                  <a:pt x="168" y="41"/>
                </a:cubicBezTo>
                <a:cubicBezTo>
                  <a:pt x="157" y="42"/>
                  <a:pt x="146" y="42"/>
                  <a:pt x="134" y="42"/>
                </a:cubicBezTo>
                <a:cubicBezTo>
                  <a:pt x="105" y="42"/>
                  <a:pt x="74" y="40"/>
                  <a:pt x="43" y="35"/>
                </a:cubicBezTo>
                <a:cubicBezTo>
                  <a:pt x="35" y="34"/>
                  <a:pt x="33" y="41"/>
                  <a:pt x="33" y="41"/>
                </a:cubicBezTo>
                <a:cubicBezTo>
                  <a:pt x="25" y="61"/>
                  <a:pt x="15" y="80"/>
                  <a:pt x="4" y="95"/>
                </a:cubicBezTo>
                <a:cubicBezTo>
                  <a:pt x="4" y="95"/>
                  <a:pt x="0" y="101"/>
                  <a:pt x="6" y="103"/>
                </a:cubicBezTo>
                <a:cubicBezTo>
                  <a:pt x="46" y="117"/>
                  <a:pt x="89" y="126"/>
                  <a:pt x="127" y="132"/>
                </a:cubicBezTo>
                <a:cubicBezTo>
                  <a:pt x="128" y="129"/>
                  <a:pt x="128" y="129"/>
                  <a:pt x="128" y="129"/>
                </a:cubicBezTo>
                <a:cubicBezTo>
                  <a:pt x="128" y="128"/>
                  <a:pt x="128" y="126"/>
                  <a:pt x="125" y="124"/>
                </a:cubicBezTo>
                <a:cubicBezTo>
                  <a:pt x="125" y="123"/>
                  <a:pt x="125" y="123"/>
                  <a:pt x="125" y="123"/>
                </a:cubicBezTo>
                <a:cubicBezTo>
                  <a:pt x="121" y="120"/>
                  <a:pt x="118" y="114"/>
                  <a:pt x="119" y="109"/>
                </a:cubicBezTo>
                <a:cubicBezTo>
                  <a:pt x="120" y="104"/>
                  <a:pt x="122" y="100"/>
                  <a:pt x="126" y="98"/>
                </a:cubicBezTo>
                <a:cubicBezTo>
                  <a:pt x="129" y="95"/>
                  <a:pt x="134" y="94"/>
                  <a:pt x="138" y="94"/>
                </a:cubicBezTo>
                <a:cubicBezTo>
                  <a:pt x="146" y="95"/>
                  <a:pt x="146" y="95"/>
                  <a:pt x="146" y="95"/>
                </a:cubicBezTo>
                <a:cubicBezTo>
                  <a:pt x="151" y="96"/>
                  <a:pt x="155" y="98"/>
                  <a:pt x="157" y="102"/>
                </a:cubicBezTo>
                <a:cubicBezTo>
                  <a:pt x="160" y="105"/>
                  <a:pt x="161" y="110"/>
                  <a:pt x="161" y="114"/>
                </a:cubicBezTo>
                <a:cubicBezTo>
                  <a:pt x="160" y="120"/>
                  <a:pt x="157" y="125"/>
                  <a:pt x="151" y="127"/>
                </a:cubicBezTo>
                <a:cubicBezTo>
                  <a:pt x="149" y="129"/>
                  <a:pt x="148" y="130"/>
                  <a:pt x="148" y="131"/>
                </a:cubicBezTo>
                <a:cubicBezTo>
                  <a:pt x="147" y="135"/>
                  <a:pt x="147" y="135"/>
                  <a:pt x="147" y="135"/>
                </a:cubicBezTo>
                <a:cubicBezTo>
                  <a:pt x="190" y="140"/>
                  <a:pt x="223" y="142"/>
                  <a:pt x="234" y="142"/>
                </a:cubicBezTo>
                <a:cubicBezTo>
                  <a:pt x="241" y="139"/>
                  <a:pt x="266" y="129"/>
                  <a:pt x="272" y="121"/>
                </a:cubicBezTo>
                <a:cubicBezTo>
                  <a:pt x="285" y="106"/>
                  <a:pt x="285" y="86"/>
                  <a:pt x="285" y="76"/>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5" name="Freeform 21"/>
          <p:cNvSpPr/>
          <p:nvPr/>
        </p:nvSpPr>
        <p:spPr bwMode="auto">
          <a:xfrm>
            <a:off x="2978367" y="5164650"/>
            <a:ext cx="1273543" cy="576636"/>
          </a:xfrm>
          <a:custGeom>
            <a:avLst/>
            <a:gdLst/>
            <a:ahLst/>
            <a:cxnLst>
              <a:cxn ang="0">
                <a:pos x="267" y="51"/>
              </a:cxn>
              <a:cxn ang="0">
                <a:pos x="178" y="43"/>
              </a:cxn>
              <a:cxn ang="0">
                <a:pos x="180" y="30"/>
              </a:cxn>
              <a:cxn ang="0">
                <a:pos x="187" y="23"/>
              </a:cxn>
              <a:cxn ang="0">
                <a:pos x="193" y="14"/>
              </a:cxn>
              <a:cxn ang="0">
                <a:pos x="184" y="2"/>
              </a:cxn>
              <a:cxn ang="0">
                <a:pos x="175" y="1"/>
              </a:cxn>
              <a:cxn ang="0">
                <a:pos x="163" y="10"/>
              </a:cxn>
              <a:cxn ang="0">
                <a:pos x="167" y="20"/>
              </a:cxn>
              <a:cxn ang="0">
                <a:pos x="167" y="20"/>
              </a:cxn>
              <a:cxn ang="0">
                <a:pos x="172" y="30"/>
              </a:cxn>
              <a:cxn ang="0">
                <a:pos x="172" y="30"/>
              </a:cxn>
              <a:cxn ang="0">
                <a:pos x="170" y="42"/>
              </a:cxn>
              <a:cxn ang="0">
                <a:pos x="38" y="11"/>
              </a:cxn>
              <a:cxn ang="0">
                <a:pos x="29" y="13"/>
              </a:cxn>
              <a:cxn ang="0">
                <a:pos x="44" y="84"/>
              </a:cxn>
              <a:cxn ang="0">
                <a:pos x="85" y="96"/>
              </a:cxn>
              <a:cxn ang="0">
                <a:pos x="86" y="94"/>
              </a:cxn>
              <a:cxn ang="0">
                <a:pos x="84" y="89"/>
              </a:cxn>
              <a:cxn ang="0">
                <a:pos x="84" y="88"/>
              </a:cxn>
              <a:cxn ang="0">
                <a:pos x="80" y="73"/>
              </a:cxn>
              <a:cxn ang="0">
                <a:pos x="88" y="63"/>
              </a:cxn>
              <a:cxn ang="0">
                <a:pos x="101" y="61"/>
              </a:cxn>
              <a:cxn ang="0">
                <a:pos x="109" y="64"/>
              </a:cxn>
              <a:cxn ang="0">
                <a:pos x="119" y="71"/>
              </a:cxn>
              <a:cxn ang="0">
                <a:pos x="121" y="84"/>
              </a:cxn>
              <a:cxn ang="0">
                <a:pos x="109" y="96"/>
              </a:cxn>
              <a:cxn ang="0">
                <a:pos x="105" y="99"/>
              </a:cxn>
              <a:cxn ang="0">
                <a:pos x="105" y="101"/>
              </a:cxn>
              <a:cxn ang="0">
                <a:pos x="108" y="102"/>
              </a:cxn>
              <a:cxn ang="0">
                <a:pos x="181" y="118"/>
              </a:cxn>
              <a:cxn ang="0">
                <a:pos x="250" y="113"/>
              </a:cxn>
              <a:cxn ang="0">
                <a:pos x="265" y="67"/>
              </a:cxn>
              <a:cxn ang="0">
                <a:pos x="267" y="51"/>
              </a:cxn>
            </a:cxnLst>
            <a:rect l="0" t="0" r="r" b="b"/>
            <a:pathLst>
              <a:path w="268" h="123">
                <a:moveTo>
                  <a:pt x="267" y="51"/>
                </a:moveTo>
                <a:cubicBezTo>
                  <a:pt x="252" y="50"/>
                  <a:pt x="219" y="48"/>
                  <a:pt x="178" y="43"/>
                </a:cubicBezTo>
                <a:cubicBezTo>
                  <a:pt x="180" y="30"/>
                  <a:pt x="180" y="30"/>
                  <a:pt x="180" y="30"/>
                </a:cubicBezTo>
                <a:cubicBezTo>
                  <a:pt x="180" y="28"/>
                  <a:pt x="182" y="25"/>
                  <a:pt x="187" y="23"/>
                </a:cubicBezTo>
                <a:cubicBezTo>
                  <a:pt x="190" y="21"/>
                  <a:pt x="192" y="18"/>
                  <a:pt x="193" y="14"/>
                </a:cubicBezTo>
                <a:cubicBezTo>
                  <a:pt x="194" y="8"/>
                  <a:pt x="189" y="3"/>
                  <a:pt x="184" y="2"/>
                </a:cubicBezTo>
                <a:cubicBezTo>
                  <a:pt x="175" y="1"/>
                  <a:pt x="175" y="1"/>
                  <a:pt x="175" y="1"/>
                </a:cubicBezTo>
                <a:cubicBezTo>
                  <a:pt x="169" y="0"/>
                  <a:pt x="164" y="5"/>
                  <a:pt x="163" y="10"/>
                </a:cubicBezTo>
                <a:cubicBezTo>
                  <a:pt x="163" y="14"/>
                  <a:pt x="164" y="18"/>
                  <a:pt x="167" y="20"/>
                </a:cubicBezTo>
                <a:cubicBezTo>
                  <a:pt x="167" y="20"/>
                  <a:pt x="167" y="20"/>
                  <a:pt x="167" y="20"/>
                </a:cubicBezTo>
                <a:cubicBezTo>
                  <a:pt x="171" y="24"/>
                  <a:pt x="172" y="28"/>
                  <a:pt x="172" y="30"/>
                </a:cubicBezTo>
                <a:cubicBezTo>
                  <a:pt x="172" y="30"/>
                  <a:pt x="172" y="30"/>
                  <a:pt x="172" y="30"/>
                </a:cubicBezTo>
                <a:cubicBezTo>
                  <a:pt x="170" y="42"/>
                  <a:pt x="170" y="42"/>
                  <a:pt x="170" y="42"/>
                </a:cubicBezTo>
                <a:cubicBezTo>
                  <a:pt x="129" y="35"/>
                  <a:pt x="82" y="26"/>
                  <a:pt x="38" y="11"/>
                </a:cubicBezTo>
                <a:cubicBezTo>
                  <a:pt x="32" y="9"/>
                  <a:pt x="29" y="13"/>
                  <a:pt x="29" y="13"/>
                </a:cubicBezTo>
                <a:cubicBezTo>
                  <a:pt x="21" y="25"/>
                  <a:pt x="0" y="63"/>
                  <a:pt x="44" y="84"/>
                </a:cubicBezTo>
                <a:cubicBezTo>
                  <a:pt x="44" y="84"/>
                  <a:pt x="53" y="88"/>
                  <a:pt x="85" y="96"/>
                </a:cubicBezTo>
                <a:cubicBezTo>
                  <a:pt x="86" y="94"/>
                  <a:pt x="86" y="94"/>
                  <a:pt x="86" y="94"/>
                </a:cubicBezTo>
                <a:cubicBezTo>
                  <a:pt x="86" y="93"/>
                  <a:pt x="86" y="91"/>
                  <a:pt x="84" y="89"/>
                </a:cubicBezTo>
                <a:cubicBezTo>
                  <a:pt x="84" y="88"/>
                  <a:pt x="84" y="88"/>
                  <a:pt x="84" y="88"/>
                </a:cubicBezTo>
                <a:cubicBezTo>
                  <a:pt x="80" y="84"/>
                  <a:pt x="79" y="79"/>
                  <a:pt x="80" y="73"/>
                </a:cubicBezTo>
                <a:cubicBezTo>
                  <a:pt x="81" y="69"/>
                  <a:pt x="84" y="65"/>
                  <a:pt x="88" y="63"/>
                </a:cubicBezTo>
                <a:cubicBezTo>
                  <a:pt x="92" y="61"/>
                  <a:pt x="97" y="60"/>
                  <a:pt x="101" y="61"/>
                </a:cubicBezTo>
                <a:cubicBezTo>
                  <a:pt x="109" y="64"/>
                  <a:pt x="109" y="64"/>
                  <a:pt x="109" y="64"/>
                </a:cubicBezTo>
                <a:cubicBezTo>
                  <a:pt x="113" y="65"/>
                  <a:pt x="117" y="68"/>
                  <a:pt x="119" y="71"/>
                </a:cubicBezTo>
                <a:cubicBezTo>
                  <a:pt x="121" y="75"/>
                  <a:pt x="122" y="80"/>
                  <a:pt x="121" y="84"/>
                </a:cubicBezTo>
                <a:cubicBezTo>
                  <a:pt x="119" y="90"/>
                  <a:pt x="115" y="94"/>
                  <a:pt x="109" y="96"/>
                </a:cubicBezTo>
                <a:cubicBezTo>
                  <a:pt x="107" y="97"/>
                  <a:pt x="106" y="98"/>
                  <a:pt x="105" y="99"/>
                </a:cubicBezTo>
                <a:cubicBezTo>
                  <a:pt x="105" y="101"/>
                  <a:pt x="105" y="101"/>
                  <a:pt x="105" y="101"/>
                </a:cubicBezTo>
                <a:cubicBezTo>
                  <a:pt x="106" y="102"/>
                  <a:pt x="107" y="102"/>
                  <a:pt x="108" y="102"/>
                </a:cubicBezTo>
                <a:cubicBezTo>
                  <a:pt x="162" y="115"/>
                  <a:pt x="181" y="118"/>
                  <a:pt x="181" y="118"/>
                </a:cubicBezTo>
                <a:cubicBezTo>
                  <a:pt x="192" y="118"/>
                  <a:pt x="233" y="123"/>
                  <a:pt x="250" y="113"/>
                </a:cubicBezTo>
                <a:cubicBezTo>
                  <a:pt x="267" y="102"/>
                  <a:pt x="268" y="78"/>
                  <a:pt x="265" y="67"/>
                </a:cubicBezTo>
                <a:cubicBezTo>
                  <a:pt x="264" y="62"/>
                  <a:pt x="266" y="56"/>
                  <a:pt x="267" y="51"/>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6" name="Freeform 22"/>
          <p:cNvSpPr/>
          <p:nvPr/>
        </p:nvSpPr>
        <p:spPr bwMode="auto">
          <a:xfrm>
            <a:off x="2340592" y="5352254"/>
            <a:ext cx="1450034" cy="570710"/>
          </a:xfrm>
          <a:custGeom>
            <a:avLst/>
            <a:gdLst/>
            <a:ahLst/>
            <a:cxnLst>
              <a:cxn ang="0">
                <a:pos x="230" y="68"/>
              </a:cxn>
              <a:cxn ang="0">
                <a:pos x="234" y="57"/>
              </a:cxn>
              <a:cxn ang="0">
                <a:pos x="242" y="50"/>
              </a:cxn>
              <a:cxn ang="0">
                <a:pos x="249" y="43"/>
              </a:cxn>
              <a:cxn ang="0">
                <a:pos x="241" y="29"/>
              </a:cxn>
              <a:cxn ang="0">
                <a:pos x="233" y="27"/>
              </a:cxn>
              <a:cxn ang="0">
                <a:pos x="220" y="35"/>
              </a:cxn>
              <a:cxn ang="0">
                <a:pos x="222" y="45"/>
              </a:cxn>
              <a:cxn ang="0">
                <a:pos x="223" y="45"/>
              </a:cxn>
              <a:cxn ang="0">
                <a:pos x="226" y="55"/>
              </a:cxn>
              <a:cxn ang="0">
                <a:pos x="226" y="55"/>
              </a:cxn>
              <a:cxn ang="0">
                <a:pos x="223" y="66"/>
              </a:cxn>
              <a:cxn ang="0">
                <a:pos x="164" y="46"/>
              </a:cxn>
              <a:cxn ang="0">
                <a:pos x="141" y="0"/>
              </a:cxn>
              <a:cxn ang="0">
                <a:pos x="98" y="42"/>
              </a:cxn>
              <a:cxn ang="0">
                <a:pos x="84" y="54"/>
              </a:cxn>
              <a:cxn ang="0">
                <a:pos x="85" y="56"/>
              </a:cxn>
              <a:cxn ang="0">
                <a:pos x="90" y="57"/>
              </a:cxn>
              <a:cxn ang="0">
                <a:pos x="91" y="57"/>
              </a:cxn>
              <a:cxn ang="0">
                <a:pos x="105" y="63"/>
              </a:cxn>
              <a:cxn ang="0">
                <a:pos x="109" y="76"/>
              </a:cxn>
              <a:cxn ang="0">
                <a:pos x="102" y="87"/>
              </a:cxn>
              <a:cxn ang="0">
                <a:pos x="96" y="92"/>
              </a:cxn>
              <a:cxn ang="0">
                <a:pos x="83" y="96"/>
              </a:cxn>
              <a:cxn ang="0">
                <a:pos x="72" y="90"/>
              </a:cxn>
              <a:cxn ang="0">
                <a:pos x="69" y="74"/>
              </a:cxn>
              <a:cxn ang="0">
                <a:pos x="69" y="69"/>
              </a:cxn>
              <a:cxn ang="0">
                <a:pos x="68" y="67"/>
              </a:cxn>
              <a:cxn ang="0">
                <a:pos x="0" y="109"/>
              </a:cxn>
              <a:cxn ang="0">
                <a:pos x="140" y="117"/>
              </a:cxn>
              <a:cxn ang="0">
                <a:pos x="203" y="122"/>
              </a:cxn>
              <a:cxn ang="0">
                <a:pos x="255" y="106"/>
              </a:cxn>
              <a:cxn ang="0">
                <a:pos x="305" y="84"/>
              </a:cxn>
              <a:cxn ang="0">
                <a:pos x="230" y="68"/>
              </a:cxn>
            </a:cxnLst>
            <a:rect l="0" t="0" r="r" b="b"/>
            <a:pathLst>
              <a:path w="305" h="122">
                <a:moveTo>
                  <a:pt x="230" y="68"/>
                </a:moveTo>
                <a:cubicBezTo>
                  <a:pt x="234" y="57"/>
                  <a:pt x="234" y="57"/>
                  <a:pt x="234" y="57"/>
                </a:cubicBezTo>
                <a:cubicBezTo>
                  <a:pt x="235" y="55"/>
                  <a:pt x="237" y="52"/>
                  <a:pt x="242" y="50"/>
                </a:cubicBezTo>
                <a:cubicBezTo>
                  <a:pt x="245" y="49"/>
                  <a:pt x="248" y="46"/>
                  <a:pt x="249" y="43"/>
                </a:cubicBezTo>
                <a:cubicBezTo>
                  <a:pt x="251" y="37"/>
                  <a:pt x="247" y="31"/>
                  <a:pt x="241" y="29"/>
                </a:cubicBezTo>
                <a:cubicBezTo>
                  <a:pt x="233" y="27"/>
                  <a:pt x="233" y="27"/>
                  <a:pt x="233" y="27"/>
                </a:cubicBezTo>
                <a:cubicBezTo>
                  <a:pt x="227" y="26"/>
                  <a:pt x="222" y="29"/>
                  <a:pt x="220" y="35"/>
                </a:cubicBezTo>
                <a:cubicBezTo>
                  <a:pt x="219" y="38"/>
                  <a:pt x="220" y="42"/>
                  <a:pt x="222" y="45"/>
                </a:cubicBezTo>
                <a:cubicBezTo>
                  <a:pt x="223" y="45"/>
                  <a:pt x="223" y="45"/>
                  <a:pt x="223" y="45"/>
                </a:cubicBezTo>
                <a:cubicBezTo>
                  <a:pt x="226" y="49"/>
                  <a:pt x="226" y="53"/>
                  <a:pt x="226" y="55"/>
                </a:cubicBezTo>
                <a:cubicBezTo>
                  <a:pt x="226" y="55"/>
                  <a:pt x="226" y="55"/>
                  <a:pt x="226" y="55"/>
                </a:cubicBezTo>
                <a:cubicBezTo>
                  <a:pt x="223" y="66"/>
                  <a:pt x="223" y="66"/>
                  <a:pt x="223" y="66"/>
                </a:cubicBezTo>
                <a:cubicBezTo>
                  <a:pt x="200" y="60"/>
                  <a:pt x="178" y="53"/>
                  <a:pt x="164" y="46"/>
                </a:cubicBezTo>
                <a:cubicBezTo>
                  <a:pt x="141" y="33"/>
                  <a:pt x="138" y="15"/>
                  <a:pt x="141" y="0"/>
                </a:cubicBezTo>
                <a:cubicBezTo>
                  <a:pt x="131" y="11"/>
                  <a:pt x="116" y="26"/>
                  <a:pt x="98" y="42"/>
                </a:cubicBezTo>
                <a:cubicBezTo>
                  <a:pt x="93" y="46"/>
                  <a:pt x="88" y="50"/>
                  <a:pt x="84" y="54"/>
                </a:cubicBezTo>
                <a:cubicBezTo>
                  <a:pt x="85" y="56"/>
                  <a:pt x="85" y="56"/>
                  <a:pt x="85" y="56"/>
                </a:cubicBezTo>
                <a:cubicBezTo>
                  <a:pt x="85" y="56"/>
                  <a:pt x="87" y="57"/>
                  <a:pt x="90" y="57"/>
                </a:cubicBezTo>
                <a:cubicBezTo>
                  <a:pt x="91" y="57"/>
                  <a:pt x="91" y="57"/>
                  <a:pt x="91" y="57"/>
                </a:cubicBezTo>
                <a:cubicBezTo>
                  <a:pt x="96" y="57"/>
                  <a:pt x="101" y="59"/>
                  <a:pt x="105" y="63"/>
                </a:cubicBezTo>
                <a:cubicBezTo>
                  <a:pt x="108" y="67"/>
                  <a:pt x="109" y="71"/>
                  <a:pt x="109" y="76"/>
                </a:cubicBezTo>
                <a:cubicBezTo>
                  <a:pt x="108" y="80"/>
                  <a:pt x="106" y="84"/>
                  <a:pt x="102" y="87"/>
                </a:cubicBezTo>
                <a:cubicBezTo>
                  <a:pt x="96" y="92"/>
                  <a:pt x="96" y="92"/>
                  <a:pt x="96" y="92"/>
                </a:cubicBezTo>
                <a:cubicBezTo>
                  <a:pt x="92" y="95"/>
                  <a:pt x="88" y="96"/>
                  <a:pt x="83" y="96"/>
                </a:cubicBezTo>
                <a:cubicBezTo>
                  <a:pt x="79" y="95"/>
                  <a:pt x="75" y="93"/>
                  <a:pt x="72" y="90"/>
                </a:cubicBezTo>
                <a:cubicBezTo>
                  <a:pt x="68" y="85"/>
                  <a:pt x="67" y="79"/>
                  <a:pt x="69" y="74"/>
                </a:cubicBezTo>
                <a:cubicBezTo>
                  <a:pt x="70" y="71"/>
                  <a:pt x="70" y="69"/>
                  <a:pt x="69" y="69"/>
                </a:cubicBezTo>
                <a:cubicBezTo>
                  <a:pt x="68" y="67"/>
                  <a:pt x="68" y="67"/>
                  <a:pt x="68" y="67"/>
                </a:cubicBezTo>
                <a:cubicBezTo>
                  <a:pt x="44" y="85"/>
                  <a:pt x="21" y="99"/>
                  <a:pt x="0" y="109"/>
                </a:cubicBezTo>
                <a:cubicBezTo>
                  <a:pt x="140" y="117"/>
                  <a:pt x="140" y="117"/>
                  <a:pt x="140" y="117"/>
                </a:cubicBezTo>
                <a:cubicBezTo>
                  <a:pt x="203" y="122"/>
                  <a:pt x="203" y="122"/>
                  <a:pt x="203" y="122"/>
                </a:cubicBezTo>
                <a:cubicBezTo>
                  <a:pt x="255" y="106"/>
                  <a:pt x="255" y="106"/>
                  <a:pt x="255" y="106"/>
                </a:cubicBezTo>
                <a:cubicBezTo>
                  <a:pt x="265" y="102"/>
                  <a:pt x="298" y="87"/>
                  <a:pt x="305" y="84"/>
                </a:cubicBezTo>
                <a:cubicBezTo>
                  <a:pt x="290" y="81"/>
                  <a:pt x="260" y="76"/>
                  <a:pt x="230" y="68"/>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7" name="Freeform 25"/>
          <p:cNvSpPr>
            <a:spLocks noEditPoints="1"/>
          </p:cNvSpPr>
          <p:nvPr/>
        </p:nvSpPr>
        <p:spPr bwMode="auto">
          <a:xfrm>
            <a:off x="3419595" y="4368814"/>
            <a:ext cx="148414" cy="473947"/>
          </a:xfrm>
          <a:custGeom>
            <a:avLst/>
            <a:gdLst/>
            <a:ahLst/>
            <a:cxnLst>
              <a:cxn ang="0">
                <a:pos x="0" y="100"/>
              </a:cxn>
              <a:cxn ang="0">
                <a:pos x="9" y="101"/>
              </a:cxn>
              <a:cxn ang="0">
                <a:pos x="0" y="100"/>
              </a:cxn>
              <a:cxn ang="0">
                <a:pos x="31" y="0"/>
              </a:cxn>
              <a:cxn ang="0">
                <a:pos x="20" y="1"/>
              </a:cxn>
              <a:cxn ang="0">
                <a:pos x="31" y="0"/>
              </a:cxn>
              <a:cxn ang="0">
                <a:pos x="31" y="0"/>
              </a:cxn>
            </a:cxnLst>
            <a:rect l="0" t="0" r="r" b="b"/>
            <a:pathLst>
              <a:path w="31" h="101">
                <a:moveTo>
                  <a:pt x="0" y="100"/>
                </a:moveTo>
                <a:cubicBezTo>
                  <a:pt x="3" y="101"/>
                  <a:pt x="6" y="101"/>
                  <a:pt x="9" y="101"/>
                </a:cubicBezTo>
                <a:cubicBezTo>
                  <a:pt x="6" y="101"/>
                  <a:pt x="3" y="101"/>
                  <a:pt x="0" y="100"/>
                </a:cubicBezTo>
                <a:moveTo>
                  <a:pt x="31" y="0"/>
                </a:moveTo>
                <a:cubicBezTo>
                  <a:pt x="27" y="1"/>
                  <a:pt x="23" y="1"/>
                  <a:pt x="20" y="1"/>
                </a:cubicBezTo>
                <a:cubicBezTo>
                  <a:pt x="23" y="1"/>
                  <a:pt x="27" y="1"/>
                  <a:pt x="31" y="0"/>
                </a:cubicBezTo>
                <a:cubicBezTo>
                  <a:pt x="31" y="0"/>
                  <a:pt x="31" y="0"/>
                  <a:pt x="31"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8" name="Freeform 27"/>
          <p:cNvSpPr>
            <a:spLocks noEditPoints="1"/>
          </p:cNvSpPr>
          <p:nvPr/>
        </p:nvSpPr>
        <p:spPr bwMode="auto">
          <a:xfrm>
            <a:off x="3186948" y="4870409"/>
            <a:ext cx="252702" cy="379157"/>
          </a:xfrm>
          <a:custGeom>
            <a:avLst/>
            <a:gdLst/>
            <a:ahLst/>
            <a:cxnLst>
              <a:cxn ang="0">
                <a:pos x="30" y="77"/>
              </a:cxn>
              <a:cxn ang="0">
                <a:pos x="45" y="81"/>
              </a:cxn>
              <a:cxn ang="0">
                <a:pos x="45" y="81"/>
              </a:cxn>
              <a:cxn ang="0">
                <a:pos x="30" y="77"/>
              </a:cxn>
              <a:cxn ang="0">
                <a:pos x="29" y="76"/>
              </a:cxn>
              <a:cxn ang="0">
                <a:pos x="29" y="76"/>
              </a:cxn>
              <a:cxn ang="0">
                <a:pos x="29" y="76"/>
              </a:cxn>
              <a:cxn ang="0">
                <a:pos x="5" y="69"/>
              </a:cxn>
              <a:cxn ang="0">
                <a:pos x="5" y="69"/>
              </a:cxn>
              <a:cxn ang="0">
                <a:pos x="5" y="69"/>
              </a:cxn>
              <a:cxn ang="0">
                <a:pos x="4" y="69"/>
              </a:cxn>
              <a:cxn ang="0">
                <a:pos x="4" y="69"/>
              </a:cxn>
              <a:cxn ang="0">
                <a:pos x="4" y="69"/>
              </a:cxn>
              <a:cxn ang="0">
                <a:pos x="3" y="68"/>
              </a:cxn>
              <a:cxn ang="0">
                <a:pos x="3" y="69"/>
              </a:cxn>
              <a:cxn ang="0">
                <a:pos x="3" y="68"/>
              </a:cxn>
              <a:cxn ang="0">
                <a:pos x="3" y="68"/>
              </a:cxn>
              <a:cxn ang="0">
                <a:pos x="3" y="68"/>
              </a:cxn>
              <a:cxn ang="0">
                <a:pos x="3" y="68"/>
              </a:cxn>
              <a:cxn ang="0">
                <a:pos x="2" y="68"/>
              </a:cxn>
              <a:cxn ang="0">
                <a:pos x="2" y="68"/>
              </a:cxn>
              <a:cxn ang="0">
                <a:pos x="2" y="68"/>
              </a:cxn>
              <a:cxn ang="0">
                <a:pos x="2" y="68"/>
              </a:cxn>
              <a:cxn ang="0">
                <a:pos x="2" y="68"/>
              </a:cxn>
              <a:cxn ang="0">
                <a:pos x="2" y="68"/>
              </a:cxn>
              <a:cxn ang="0">
                <a:pos x="1" y="68"/>
              </a:cxn>
              <a:cxn ang="0">
                <a:pos x="2" y="68"/>
              </a:cxn>
              <a:cxn ang="0">
                <a:pos x="1" y="68"/>
              </a:cxn>
              <a:cxn ang="0">
                <a:pos x="1" y="68"/>
              </a:cxn>
              <a:cxn ang="0">
                <a:pos x="1" y="68"/>
              </a:cxn>
              <a:cxn ang="0">
                <a:pos x="1" y="68"/>
              </a:cxn>
              <a:cxn ang="0">
                <a:pos x="0" y="67"/>
              </a:cxn>
              <a:cxn ang="0">
                <a:pos x="1" y="68"/>
              </a:cxn>
              <a:cxn ang="0">
                <a:pos x="0" y="67"/>
              </a:cxn>
              <a:cxn ang="0">
                <a:pos x="38" y="0"/>
              </a:cxn>
              <a:cxn ang="0">
                <a:pos x="53" y="2"/>
              </a:cxn>
              <a:cxn ang="0">
                <a:pos x="53" y="2"/>
              </a:cxn>
              <a:cxn ang="0">
                <a:pos x="38" y="0"/>
              </a:cxn>
            </a:cxnLst>
            <a:rect l="0" t="0" r="r" b="b"/>
            <a:pathLst>
              <a:path w="53" h="81">
                <a:moveTo>
                  <a:pt x="30" y="77"/>
                </a:moveTo>
                <a:cubicBezTo>
                  <a:pt x="35" y="78"/>
                  <a:pt x="40" y="79"/>
                  <a:pt x="45" y="81"/>
                </a:cubicBezTo>
                <a:cubicBezTo>
                  <a:pt x="45" y="81"/>
                  <a:pt x="45" y="81"/>
                  <a:pt x="45" y="81"/>
                </a:cubicBezTo>
                <a:cubicBezTo>
                  <a:pt x="40" y="79"/>
                  <a:pt x="35" y="78"/>
                  <a:pt x="30" y="77"/>
                </a:cubicBezTo>
                <a:moveTo>
                  <a:pt x="29" y="76"/>
                </a:moveTo>
                <a:cubicBezTo>
                  <a:pt x="29" y="76"/>
                  <a:pt x="29" y="76"/>
                  <a:pt x="29" y="76"/>
                </a:cubicBezTo>
                <a:cubicBezTo>
                  <a:pt x="29" y="76"/>
                  <a:pt x="29" y="76"/>
                  <a:pt x="29" y="76"/>
                </a:cubicBezTo>
                <a:moveTo>
                  <a:pt x="5" y="69"/>
                </a:moveTo>
                <a:cubicBezTo>
                  <a:pt x="5" y="69"/>
                  <a:pt x="5" y="69"/>
                  <a:pt x="5" y="69"/>
                </a:cubicBezTo>
                <a:cubicBezTo>
                  <a:pt x="5" y="69"/>
                  <a:pt x="5" y="69"/>
                  <a:pt x="5" y="69"/>
                </a:cubicBezTo>
                <a:moveTo>
                  <a:pt x="4" y="69"/>
                </a:moveTo>
                <a:cubicBezTo>
                  <a:pt x="4" y="69"/>
                  <a:pt x="4" y="69"/>
                  <a:pt x="4" y="69"/>
                </a:cubicBezTo>
                <a:cubicBezTo>
                  <a:pt x="4" y="69"/>
                  <a:pt x="4" y="69"/>
                  <a:pt x="4" y="69"/>
                </a:cubicBezTo>
                <a:moveTo>
                  <a:pt x="3" y="68"/>
                </a:moveTo>
                <a:cubicBezTo>
                  <a:pt x="3" y="68"/>
                  <a:pt x="3" y="68"/>
                  <a:pt x="3" y="69"/>
                </a:cubicBezTo>
                <a:cubicBezTo>
                  <a:pt x="3" y="68"/>
                  <a:pt x="3" y="68"/>
                  <a:pt x="3" y="68"/>
                </a:cubicBezTo>
                <a:moveTo>
                  <a:pt x="3" y="68"/>
                </a:moveTo>
                <a:cubicBezTo>
                  <a:pt x="3" y="68"/>
                  <a:pt x="3" y="68"/>
                  <a:pt x="3" y="68"/>
                </a:cubicBezTo>
                <a:cubicBezTo>
                  <a:pt x="3" y="68"/>
                  <a:pt x="3" y="68"/>
                  <a:pt x="3" y="68"/>
                </a:cubicBezTo>
                <a:moveTo>
                  <a:pt x="2" y="68"/>
                </a:moveTo>
                <a:cubicBezTo>
                  <a:pt x="2" y="68"/>
                  <a:pt x="2" y="68"/>
                  <a:pt x="2" y="68"/>
                </a:cubicBezTo>
                <a:cubicBezTo>
                  <a:pt x="2" y="68"/>
                  <a:pt x="2" y="68"/>
                  <a:pt x="2" y="68"/>
                </a:cubicBezTo>
                <a:moveTo>
                  <a:pt x="2" y="68"/>
                </a:moveTo>
                <a:cubicBezTo>
                  <a:pt x="2" y="68"/>
                  <a:pt x="2" y="68"/>
                  <a:pt x="2" y="68"/>
                </a:cubicBezTo>
                <a:cubicBezTo>
                  <a:pt x="2" y="68"/>
                  <a:pt x="2" y="68"/>
                  <a:pt x="2" y="68"/>
                </a:cubicBezTo>
                <a:moveTo>
                  <a:pt x="1" y="68"/>
                </a:moveTo>
                <a:cubicBezTo>
                  <a:pt x="1" y="68"/>
                  <a:pt x="1" y="68"/>
                  <a:pt x="2" y="68"/>
                </a:cubicBezTo>
                <a:cubicBezTo>
                  <a:pt x="1" y="68"/>
                  <a:pt x="1" y="68"/>
                  <a:pt x="1" y="68"/>
                </a:cubicBezTo>
                <a:moveTo>
                  <a:pt x="1" y="68"/>
                </a:moveTo>
                <a:cubicBezTo>
                  <a:pt x="1" y="68"/>
                  <a:pt x="1" y="68"/>
                  <a:pt x="1" y="68"/>
                </a:cubicBezTo>
                <a:cubicBezTo>
                  <a:pt x="1" y="68"/>
                  <a:pt x="1" y="68"/>
                  <a:pt x="1" y="68"/>
                </a:cubicBezTo>
                <a:moveTo>
                  <a:pt x="0" y="67"/>
                </a:moveTo>
                <a:cubicBezTo>
                  <a:pt x="0" y="67"/>
                  <a:pt x="0" y="68"/>
                  <a:pt x="1" y="68"/>
                </a:cubicBezTo>
                <a:cubicBezTo>
                  <a:pt x="0" y="68"/>
                  <a:pt x="0" y="67"/>
                  <a:pt x="0" y="67"/>
                </a:cubicBezTo>
                <a:moveTo>
                  <a:pt x="38" y="0"/>
                </a:moveTo>
                <a:cubicBezTo>
                  <a:pt x="43" y="0"/>
                  <a:pt x="48" y="1"/>
                  <a:pt x="53" y="2"/>
                </a:cubicBezTo>
                <a:cubicBezTo>
                  <a:pt x="53" y="2"/>
                  <a:pt x="53" y="2"/>
                  <a:pt x="53" y="2"/>
                </a:cubicBezTo>
                <a:cubicBezTo>
                  <a:pt x="48" y="1"/>
                  <a:pt x="43" y="0"/>
                  <a:pt x="38"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9" name="Freeform 29"/>
          <p:cNvSpPr>
            <a:spLocks noEditPoints="1"/>
          </p:cNvSpPr>
          <p:nvPr/>
        </p:nvSpPr>
        <p:spPr bwMode="auto">
          <a:xfrm>
            <a:off x="3158870" y="5215994"/>
            <a:ext cx="56156" cy="341637"/>
          </a:xfrm>
          <a:custGeom>
            <a:avLst/>
            <a:gdLst/>
            <a:ahLst/>
            <a:cxnLst>
              <a:cxn ang="0">
                <a:pos x="6" y="73"/>
              </a:cxn>
              <a:cxn ang="0">
                <a:pos x="6" y="73"/>
              </a:cxn>
              <a:cxn ang="0">
                <a:pos x="6" y="73"/>
              </a:cxn>
              <a:cxn ang="0">
                <a:pos x="0" y="0"/>
              </a:cxn>
              <a:cxn ang="0">
                <a:pos x="12" y="4"/>
              </a:cxn>
              <a:cxn ang="0">
                <a:pos x="12" y="4"/>
              </a:cxn>
              <a:cxn ang="0">
                <a:pos x="0" y="0"/>
              </a:cxn>
            </a:cxnLst>
            <a:rect l="0" t="0" r="r" b="b"/>
            <a:pathLst>
              <a:path w="12" h="73">
                <a:moveTo>
                  <a:pt x="6" y="73"/>
                </a:moveTo>
                <a:cubicBezTo>
                  <a:pt x="6" y="73"/>
                  <a:pt x="6" y="73"/>
                  <a:pt x="6" y="73"/>
                </a:cubicBezTo>
                <a:cubicBezTo>
                  <a:pt x="6" y="73"/>
                  <a:pt x="6" y="73"/>
                  <a:pt x="6" y="73"/>
                </a:cubicBezTo>
                <a:moveTo>
                  <a:pt x="0" y="0"/>
                </a:moveTo>
                <a:cubicBezTo>
                  <a:pt x="4" y="1"/>
                  <a:pt x="8" y="3"/>
                  <a:pt x="12" y="4"/>
                </a:cubicBezTo>
                <a:cubicBezTo>
                  <a:pt x="12" y="4"/>
                  <a:pt x="12" y="4"/>
                  <a:pt x="12" y="4"/>
                </a:cubicBezTo>
                <a:cubicBezTo>
                  <a:pt x="8" y="3"/>
                  <a:pt x="4" y="1"/>
                  <a:pt x="0"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30" name="Freeform 34"/>
          <p:cNvSpPr/>
          <p:nvPr/>
        </p:nvSpPr>
        <p:spPr bwMode="auto">
          <a:xfrm>
            <a:off x="1115183" y="5703764"/>
            <a:ext cx="174485" cy="331763"/>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close/>
              </a:path>
            </a:pathLst>
          </a:custGeom>
          <a:solidFill>
            <a:srgbClr val="3C2916"/>
          </a:solidFill>
          <a:ln w="9525">
            <a:noFill/>
            <a:round/>
          </a:ln>
        </p:spPr>
        <p:txBody>
          <a:bodyPr vert="horz" wrap="square" lIns="194770" tIns="97385" rIns="194770" bIns="97385" numCol="1" anchor="t" anchorCtr="0" compatLnSpc="1"/>
          <a:lstStyle/>
          <a:p>
            <a:endParaRPr lang="en-US" sz="3835"/>
          </a:p>
        </p:txBody>
      </p:sp>
      <p:sp>
        <p:nvSpPr>
          <p:cNvPr id="31" name="Freeform 35"/>
          <p:cNvSpPr/>
          <p:nvPr/>
        </p:nvSpPr>
        <p:spPr bwMode="auto">
          <a:xfrm>
            <a:off x="1115183" y="5703764"/>
            <a:ext cx="174485" cy="331763"/>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path>
            </a:pathLst>
          </a:custGeom>
          <a:noFill/>
          <a:ln w="9525">
            <a:noFill/>
            <a:round/>
          </a:ln>
        </p:spPr>
        <p:txBody>
          <a:bodyPr vert="horz" wrap="square" lIns="194770" tIns="97385" rIns="194770" bIns="97385" numCol="1" anchor="t" anchorCtr="0" compatLnSpc="1"/>
          <a:lstStyle/>
          <a:p>
            <a:endParaRPr lang="en-US" sz="3835"/>
          </a:p>
        </p:txBody>
      </p:sp>
      <p:sp>
        <p:nvSpPr>
          <p:cNvPr id="32" name="Freeform 37"/>
          <p:cNvSpPr/>
          <p:nvPr/>
        </p:nvSpPr>
        <p:spPr bwMode="auto">
          <a:xfrm>
            <a:off x="443315" y="5782756"/>
            <a:ext cx="884460" cy="491719"/>
          </a:xfrm>
          <a:custGeom>
            <a:avLst/>
            <a:gdLst/>
            <a:ahLst/>
            <a:cxnLst>
              <a:cxn ang="0">
                <a:pos x="375" y="0"/>
              </a:cxn>
              <a:cxn ang="0">
                <a:pos x="0" y="81"/>
              </a:cxn>
              <a:cxn ang="0">
                <a:pos x="0" y="249"/>
              </a:cxn>
              <a:cxn ang="0">
                <a:pos x="441" y="249"/>
              </a:cxn>
              <a:cxn ang="0">
                <a:pos x="441" y="128"/>
              </a:cxn>
              <a:cxn ang="0">
                <a:pos x="375" y="128"/>
              </a:cxn>
              <a:cxn ang="0">
                <a:pos x="375" y="0"/>
              </a:cxn>
            </a:cxnLst>
            <a:rect l="0" t="0" r="r" b="b"/>
            <a:pathLst>
              <a:path w="441" h="249">
                <a:moveTo>
                  <a:pt x="375" y="0"/>
                </a:moveTo>
                <a:lnTo>
                  <a:pt x="0" y="81"/>
                </a:lnTo>
                <a:lnTo>
                  <a:pt x="0" y="249"/>
                </a:lnTo>
                <a:lnTo>
                  <a:pt x="441" y="249"/>
                </a:lnTo>
                <a:lnTo>
                  <a:pt x="441" y="128"/>
                </a:lnTo>
                <a:lnTo>
                  <a:pt x="375" y="128"/>
                </a:lnTo>
                <a:lnTo>
                  <a:pt x="375" y="0"/>
                </a:lnTo>
              </a:path>
            </a:pathLst>
          </a:custGeom>
          <a:noFill/>
          <a:ln w="9525">
            <a:noFill/>
            <a:round/>
          </a:ln>
        </p:spPr>
        <p:txBody>
          <a:bodyPr vert="horz" wrap="square" lIns="194770" tIns="97385" rIns="194770" bIns="97385" numCol="1" anchor="t" anchorCtr="0" compatLnSpc="1"/>
          <a:lstStyle/>
          <a:p>
            <a:endParaRPr lang="en-US" sz="3835"/>
          </a:p>
        </p:txBody>
      </p:sp>
      <p:sp>
        <p:nvSpPr>
          <p:cNvPr id="33" name="Freeform 38"/>
          <p:cNvSpPr/>
          <p:nvPr/>
        </p:nvSpPr>
        <p:spPr bwMode="auto">
          <a:xfrm>
            <a:off x="1115184" y="5751158"/>
            <a:ext cx="132368" cy="284368"/>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close/>
              </a:path>
            </a:pathLst>
          </a:custGeom>
          <a:solidFill>
            <a:srgbClr val="0A0500"/>
          </a:solidFill>
          <a:ln w="9525">
            <a:noFill/>
            <a:round/>
          </a:ln>
        </p:spPr>
        <p:txBody>
          <a:bodyPr vert="horz" wrap="square" lIns="194770" tIns="97385" rIns="194770" bIns="97385" numCol="1" anchor="t" anchorCtr="0" compatLnSpc="1"/>
          <a:lstStyle/>
          <a:p>
            <a:endParaRPr lang="en-US" sz="3835"/>
          </a:p>
        </p:txBody>
      </p:sp>
      <p:sp>
        <p:nvSpPr>
          <p:cNvPr id="34" name="Freeform 39"/>
          <p:cNvSpPr/>
          <p:nvPr/>
        </p:nvSpPr>
        <p:spPr bwMode="auto">
          <a:xfrm>
            <a:off x="1115184" y="5751158"/>
            <a:ext cx="132368" cy="284368"/>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path>
            </a:pathLst>
          </a:custGeom>
          <a:noFill/>
          <a:ln w="9525">
            <a:noFill/>
            <a:round/>
          </a:ln>
        </p:spPr>
        <p:txBody>
          <a:bodyPr vert="horz" wrap="square" lIns="194770" tIns="97385" rIns="194770" bIns="97385" numCol="1" anchor="t" anchorCtr="0" compatLnSpc="1"/>
          <a:lstStyle/>
          <a:p>
            <a:endParaRPr lang="en-US" sz="3835"/>
          </a:p>
        </p:txBody>
      </p:sp>
      <p:sp>
        <p:nvSpPr>
          <p:cNvPr id="35" name="Rectangle 31"/>
          <p:cNvSpPr>
            <a:spLocks noChangeArrowheads="1"/>
          </p:cNvSpPr>
          <p:nvPr/>
        </p:nvSpPr>
        <p:spPr bwMode="auto">
          <a:xfrm>
            <a:off x="1166040" y="4315845"/>
            <a:ext cx="695219" cy="1719682"/>
          </a:xfrm>
          <a:prstGeom prst="rect">
            <a:avLst/>
          </a:prstGeom>
          <a:solidFill>
            <a:schemeClr val="bg1">
              <a:lumMod val="85000"/>
            </a:schemeClr>
          </a:solidFill>
          <a:ln w="9525">
            <a:noFill/>
            <a:miter lim="800000"/>
          </a:ln>
        </p:spPr>
        <p:txBody>
          <a:bodyPr vert="horz" wrap="square" lIns="194770" tIns="97385" rIns="194770" bIns="97385" numCol="1" anchor="t" anchorCtr="0" compatLnSpc="1"/>
          <a:lstStyle/>
          <a:p>
            <a:endParaRPr lang="en-US" sz="3835"/>
          </a:p>
        </p:txBody>
      </p:sp>
      <p:sp>
        <p:nvSpPr>
          <p:cNvPr id="36" name="Rectangle 31"/>
          <p:cNvSpPr>
            <a:spLocks noChangeArrowheads="1"/>
          </p:cNvSpPr>
          <p:nvPr/>
        </p:nvSpPr>
        <p:spPr bwMode="auto">
          <a:xfrm>
            <a:off x="-16933" y="4214782"/>
            <a:ext cx="1344709" cy="2059693"/>
          </a:xfrm>
          <a:prstGeom prst="rect">
            <a:avLst/>
          </a:prstGeom>
          <a:gradFill>
            <a:gsLst>
              <a:gs pos="0">
                <a:schemeClr val="bg1">
                  <a:lumMod val="85000"/>
                </a:schemeClr>
              </a:gs>
              <a:gs pos="100000">
                <a:schemeClr val="bg1">
                  <a:lumMod val="75000"/>
                </a:schemeClr>
              </a:gs>
            </a:gsLst>
            <a:lin ang="0" scaled="0"/>
          </a:gradFill>
          <a:ln w="9525">
            <a:noFill/>
            <a:miter lim="800000"/>
          </a:ln>
        </p:spPr>
        <p:txBody>
          <a:bodyPr vert="horz" wrap="square" lIns="194770" tIns="97385" rIns="194770" bIns="97385" numCol="1" anchor="t" anchorCtr="0" compatLnSpc="1"/>
          <a:lstStyle/>
          <a:p>
            <a:endParaRPr lang="en-US" sz="3835"/>
          </a:p>
        </p:txBody>
      </p:sp>
      <p:grpSp>
        <p:nvGrpSpPr>
          <p:cNvPr id="37" name="组合 36"/>
          <p:cNvGrpSpPr/>
          <p:nvPr/>
        </p:nvGrpSpPr>
        <p:grpSpPr bwMode="auto">
          <a:xfrm>
            <a:off x="5126355" y="1616710"/>
            <a:ext cx="6797675" cy="4574516"/>
            <a:chOff x="4483030" y="4181387"/>
            <a:chExt cx="4794280" cy="2578971"/>
          </a:xfrm>
        </p:grpSpPr>
        <p:sp>
          <p:nvSpPr>
            <p:cNvPr id="38" name="矩形 37"/>
            <p:cNvSpPr/>
            <p:nvPr/>
          </p:nvSpPr>
          <p:spPr>
            <a:xfrm>
              <a:off x="4806949" y="4835069"/>
              <a:ext cx="4470361" cy="1925289"/>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El ISTQB (International Software Testing Qualifications Board), una organización sin ánimo de lucro creada en el año 2002 por empresas, instituciones, organizaciones y personas especializadas en el campo de las pruebas y la industria del software, define las pruebas como (ISTQB, 2021):</a:t>
              </a:r>
            </a:p>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 </a:t>
              </a:r>
            </a:p>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"El proceso que consiste en todas las actividades del ciclo de vida, tanto estáticas como dinámicas relacionadas con la planificación, preparación y evaluación de productos de software y productos relacionados con el trabajo para determinar que cumplen los requisitos especificados, para demostrar que son aptos para el propósito y para detectar defectos".</a:t>
              </a:r>
            </a:p>
          </p:txBody>
        </p:sp>
        <p:sp>
          <p:nvSpPr>
            <p:cNvPr id="39" name="矩形 38"/>
            <p:cNvSpPr/>
            <p:nvPr/>
          </p:nvSpPr>
          <p:spPr>
            <a:xfrm>
              <a:off x="4483030" y="4181387"/>
              <a:ext cx="4219407" cy="328996"/>
            </a:xfrm>
            <a:prstGeom prst="rect">
              <a:avLst/>
            </a:prstGeom>
          </p:spPr>
          <p:txBody>
            <a:bodyPr wrap="square">
              <a:spAutoFit/>
              <a:scene3d>
                <a:camera prst="orthographicFront"/>
                <a:lightRig rig="threePt" dir="t"/>
              </a:scene3d>
              <a:sp3d contourW="12700"/>
            </a:bodyPr>
            <a:lstStyle/>
            <a:p>
              <a:pPr algn="ctr"/>
              <a:r>
                <a:rPr lang="es-SV" altLang="en-US" sz="3200" b="1" dirty="0">
                  <a:gradFill>
                    <a:gsLst>
                      <a:gs pos="0">
                        <a:srgbClr val="1181E7"/>
                      </a:gs>
                      <a:gs pos="100000">
                        <a:srgbClr val="2B398F"/>
                      </a:gs>
                    </a:gsLst>
                    <a:lin ang="13200000" scaled="0"/>
                  </a:gradFill>
                  <a:latin typeface="Calibri" panose="020F0502020204030204" pitchFamily="34" charset="0"/>
                </a:rPr>
                <a:t>ISTQB</a:t>
              </a:r>
            </a:p>
          </p:txBody>
        </p:sp>
      </p:gr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5854065" cy="829945"/>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¿Qué son las pruebas?</a:t>
            </a:r>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
          <p:cNvSpPr/>
          <p:nvPr/>
        </p:nvSpPr>
        <p:spPr>
          <a:xfrm>
            <a:off x="7467103" y="2791305"/>
            <a:ext cx="3060181" cy="3060182"/>
          </a:xfrm>
          <a:prstGeom prst="ellipse">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15" name="Group 2"/>
          <p:cNvGrpSpPr/>
          <p:nvPr/>
        </p:nvGrpSpPr>
        <p:grpSpPr>
          <a:xfrm rot="5400000">
            <a:off x="8183452" y="2822518"/>
            <a:ext cx="1892584" cy="1123688"/>
            <a:chOff x="1371600" y="1272983"/>
            <a:chExt cx="1603567" cy="952089"/>
          </a:xfrm>
          <a:gradFill>
            <a:gsLst>
              <a:gs pos="0">
                <a:srgbClr val="1181E7"/>
              </a:gs>
              <a:gs pos="100000">
                <a:srgbClr val="2B398F"/>
              </a:gs>
            </a:gsLst>
            <a:lin ang="13200000" scaled="0"/>
          </a:gradFill>
        </p:grpSpPr>
        <p:sp>
          <p:nvSpPr>
            <p:cNvPr id="16" name="Rectangle: Rounded Corners 3"/>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 name="Rectangle: Rounded Corners 4"/>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8" name="Rectangle: Rounded Corners 5"/>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grpSp>
        <p:nvGrpSpPr>
          <p:cNvPr id="19" name="Group 6"/>
          <p:cNvGrpSpPr/>
          <p:nvPr/>
        </p:nvGrpSpPr>
        <p:grpSpPr>
          <a:xfrm rot="10800000">
            <a:off x="9181980" y="3927693"/>
            <a:ext cx="1892584" cy="1123688"/>
            <a:chOff x="1371600" y="1272983"/>
            <a:chExt cx="1603567" cy="952089"/>
          </a:xfrm>
          <a:gradFill>
            <a:gsLst>
              <a:gs pos="0">
                <a:srgbClr val="1181E7"/>
              </a:gs>
              <a:gs pos="100000">
                <a:srgbClr val="2B398F"/>
              </a:gs>
            </a:gsLst>
            <a:lin ang="13200000" scaled="0"/>
          </a:gradFill>
        </p:grpSpPr>
        <p:sp>
          <p:nvSpPr>
            <p:cNvPr id="20" name="Rectangle: Rounded Corners 7"/>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1" name="Rectangle: Rounded Corners 8"/>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2" name="Rectangle: Rounded Corners 9"/>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grpSp>
        <p:nvGrpSpPr>
          <p:cNvPr id="23" name="Group 10"/>
          <p:cNvGrpSpPr/>
          <p:nvPr/>
        </p:nvGrpSpPr>
        <p:grpSpPr>
          <a:xfrm>
            <a:off x="6919826" y="3586222"/>
            <a:ext cx="1892584" cy="1123688"/>
            <a:chOff x="1371600" y="1272983"/>
            <a:chExt cx="1603567" cy="952089"/>
          </a:xfrm>
          <a:gradFill>
            <a:gsLst>
              <a:gs pos="0">
                <a:srgbClr val="1181E7"/>
              </a:gs>
              <a:gs pos="100000">
                <a:srgbClr val="2B398F"/>
              </a:gs>
            </a:gsLst>
            <a:lin ang="13200000" scaled="0"/>
          </a:gradFill>
        </p:grpSpPr>
        <p:sp>
          <p:nvSpPr>
            <p:cNvPr id="24" name="Rectangle: Rounded Corners 11"/>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5" name="Rectangle: Rounded Corners 12"/>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6" name="Rectangle: Rounded Corners 13"/>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grpSp>
        <p:nvGrpSpPr>
          <p:cNvPr id="27" name="Group 30"/>
          <p:cNvGrpSpPr/>
          <p:nvPr/>
        </p:nvGrpSpPr>
        <p:grpSpPr>
          <a:xfrm>
            <a:off x="8268834" y="4312139"/>
            <a:ext cx="1123688" cy="1892586"/>
            <a:chOff x="5513615" y="3097307"/>
            <a:chExt cx="952089" cy="1603568"/>
          </a:xfrm>
          <a:gradFill>
            <a:gsLst>
              <a:gs pos="0">
                <a:srgbClr val="1181E7"/>
              </a:gs>
              <a:gs pos="100000">
                <a:srgbClr val="2B398F"/>
              </a:gs>
            </a:gsLst>
            <a:lin ang="13200000" scaled="0"/>
          </a:gradFill>
        </p:grpSpPr>
        <p:sp>
          <p:nvSpPr>
            <p:cNvPr id="28" name="Rectangle: Rounded Corners 31"/>
            <p:cNvSpPr/>
            <p:nvPr/>
          </p:nvSpPr>
          <p:spPr>
            <a:xfrm rot="16200000">
              <a:off x="5364581" y="3786475"/>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9" name="Rectangle: Rounded Corners 32"/>
            <p:cNvSpPr/>
            <p:nvPr/>
          </p:nvSpPr>
          <p:spPr>
            <a:xfrm rot="18900000">
              <a:off x="5513615" y="3366389"/>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0" name="Rectangle: Rounded Corners 33"/>
            <p:cNvSpPr/>
            <p:nvPr/>
          </p:nvSpPr>
          <p:spPr>
            <a:xfrm rot="13500000" flipV="1">
              <a:off x="5891822" y="3366389"/>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sp>
        <p:nvSpPr>
          <p:cNvPr id="31" name="Oval 15"/>
          <p:cNvSpPr/>
          <p:nvPr/>
        </p:nvSpPr>
        <p:spPr>
          <a:xfrm>
            <a:off x="1620233" y="1892586"/>
            <a:ext cx="483443" cy="486891"/>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2" name="Freeform: Shape 16"/>
          <p:cNvSpPr/>
          <p:nvPr/>
        </p:nvSpPr>
        <p:spPr bwMode="auto">
          <a:xfrm>
            <a:off x="1715158" y="2006797"/>
            <a:ext cx="300398" cy="269922"/>
          </a:xfrm>
          <a:custGeom>
            <a:avLst/>
            <a:gdLst/>
            <a:ahLst/>
            <a:cxnLst>
              <a:cxn ang="0">
                <a:pos x="23" y="39"/>
              </a:cxn>
              <a:cxn ang="0">
                <a:pos x="21" y="41"/>
              </a:cxn>
              <a:cxn ang="0">
                <a:pos x="20" y="41"/>
              </a:cxn>
              <a:cxn ang="0">
                <a:pos x="19" y="40"/>
              </a:cxn>
              <a:cxn ang="0">
                <a:pos x="0" y="22"/>
              </a:cxn>
              <a:cxn ang="0">
                <a:pos x="0" y="19"/>
              </a:cxn>
              <a:cxn ang="0">
                <a:pos x="19" y="1"/>
              </a:cxn>
              <a:cxn ang="0">
                <a:pos x="21" y="0"/>
              </a:cxn>
              <a:cxn ang="0">
                <a:pos x="23" y="2"/>
              </a:cxn>
              <a:cxn ang="0">
                <a:pos x="23" y="5"/>
              </a:cxn>
              <a:cxn ang="0">
                <a:pos x="8" y="19"/>
              </a:cxn>
              <a:cxn ang="0">
                <a:pos x="8" y="22"/>
              </a:cxn>
              <a:cxn ang="0">
                <a:pos x="23" y="36"/>
              </a:cxn>
              <a:cxn ang="0">
                <a:pos x="23" y="39"/>
              </a:cxn>
              <a:cxn ang="0">
                <a:pos x="58" y="57"/>
              </a:cxn>
              <a:cxn ang="0">
                <a:pos x="57" y="57"/>
              </a:cxn>
              <a:cxn ang="0">
                <a:pos x="57" y="57"/>
              </a:cxn>
              <a:cxn ang="0">
                <a:pos x="56" y="56"/>
              </a:cxn>
              <a:cxn ang="0">
                <a:pos x="52" y="36"/>
              </a:cxn>
              <a:cxn ang="0">
                <a:pos x="36" y="30"/>
              </a:cxn>
              <a:cxn ang="0">
                <a:pos x="36" y="39"/>
              </a:cxn>
              <a:cxn ang="0">
                <a:pos x="35" y="41"/>
              </a:cxn>
              <a:cxn ang="0">
                <a:pos x="34" y="41"/>
              </a:cxn>
              <a:cxn ang="0">
                <a:pos x="32" y="40"/>
              </a:cxn>
              <a:cxn ang="0">
                <a:pos x="14" y="22"/>
              </a:cxn>
              <a:cxn ang="0">
                <a:pos x="14" y="19"/>
              </a:cxn>
              <a:cxn ang="0">
                <a:pos x="32" y="1"/>
              </a:cxn>
              <a:cxn ang="0">
                <a:pos x="35" y="0"/>
              </a:cxn>
              <a:cxn ang="0">
                <a:pos x="36" y="2"/>
              </a:cxn>
              <a:cxn ang="0">
                <a:pos x="36" y="12"/>
              </a:cxn>
              <a:cxn ang="0">
                <a:pos x="58" y="20"/>
              </a:cxn>
              <a:cxn ang="0">
                <a:pos x="64" y="38"/>
              </a:cxn>
              <a:cxn ang="0">
                <a:pos x="58" y="57"/>
              </a:cxn>
            </a:cxnLst>
            <a:rect l="0" t="0" r="r" b="b"/>
            <a:pathLst>
              <a:path w="64" h="57">
                <a:moveTo>
                  <a:pt x="23" y="39"/>
                </a:moveTo>
                <a:cubicBezTo>
                  <a:pt x="23" y="40"/>
                  <a:pt x="22" y="41"/>
                  <a:pt x="21" y="41"/>
                </a:cubicBezTo>
                <a:cubicBezTo>
                  <a:pt x="21" y="41"/>
                  <a:pt x="21" y="41"/>
                  <a:pt x="20" y="41"/>
                </a:cubicBezTo>
                <a:cubicBezTo>
                  <a:pt x="20" y="41"/>
                  <a:pt x="19" y="41"/>
                  <a:pt x="19" y="40"/>
                </a:cubicBezTo>
                <a:cubicBezTo>
                  <a:pt x="0" y="22"/>
                  <a:pt x="0" y="22"/>
                  <a:pt x="0" y="22"/>
                </a:cubicBezTo>
                <a:cubicBezTo>
                  <a:pt x="0" y="21"/>
                  <a:pt x="0" y="20"/>
                  <a:pt x="0" y="19"/>
                </a:cubicBezTo>
                <a:cubicBezTo>
                  <a:pt x="19" y="1"/>
                  <a:pt x="19" y="1"/>
                  <a:pt x="19" y="1"/>
                </a:cubicBezTo>
                <a:cubicBezTo>
                  <a:pt x="19" y="0"/>
                  <a:pt x="20" y="0"/>
                  <a:pt x="21" y="0"/>
                </a:cubicBezTo>
                <a:cubicBezTo>
                  <a:pt x="22" y="1"/>
                  <a:pt x="23" y="1"/>
                  <a:pt x="23" y="2"/>
                </a:cubicBezTo>
                <a:cubicBezTo>
                  <a:pt x="23" y="5"/>
                  <a:pt x="23" y="5"/>
                  <a:pt x="23" y="5"/>
                </a:cubicBezTo>
                <a:cubicBezTo>
                  <a:pt x="8" y="19"/>
                  <a:pt x="8" y="19"/>
                  <a:pt x="8" y="19"/>
                </a:cubicBezTo>
                <a:cubicBezTo>
                  <a:pt x="8" y="20"/>
                  <a:pt x="8" y="21"/>
                  <a:pt x="8" y="22"/>
                </a:cubicBezTo>
                <a:cubicBezTo>
                  <a:pt x="23" y="36"/>
                  <a:pt x="23" y="36"/>
                  <a:pt x="23" y="36"/>
                </a:cubicBezTo>
                <a:lnTo>
                  <a:pt x="23" y="39"/>
                </a:lnTo>
                <a:close/>
                <a:moveTo>
                  <a:pt x="58" y="57"/>
                </a:moveTo>
                <a:cubicBezTo>
                  <a:pt x="58" y="57"/>
                  <a:pt x="57" y="57"/>
                  <a:pt x="57" y="57"/>
                </a:cubicBezTo>
                <a:cubicBezTo>
                  <a:pt x="57" y="57"/>
                  <a:pt x="57" y="57"/>
                  <a:pt x="57" y="57"/>
                </a:cubicBezTo>
                <a:cubicBezTo>
                  <a:pt x="56" y="57"/>
                  <a:pt x="56" y="56"/>
                  <a:pt x="56" y="56"/>
                </a:cubicBezTo>
                <a:cubicBezTo>
                  <a:pt x="57" y="46"/>
                  <a:pt x="56" y="40"/>
                  <a:pt x="52" y="36"/>
                </a:cubicBezTo>
                <a:cubicBezTo>
                  <a:pt x="49" y="32"/>
                  <a:pt x="44" y="31"/>
                  <a:pt x="36" y="30"/>
                </a:cubicBezTo>
                <a:cubicBezTo>
                  <a:pt x="36" y="39"/>
                  <a:pt x="36" y="39"/>
                  <a:pt x="36" y="39"/>
                </a:cubicBezTo>
                <a:cubicBezTo>
                  <a:pt x="36" y="40"/>
                  <a:pt x="36" y="41"/>
                  <a:pt x="35" y="41"/>
                </a:cubicBezTo>
                <a:cubicBezTo>
                  <a:pt x="35" y="41"/>
                  <a:pt x="34" y="41"/>
                  <a:pt x="34" y="41"/>
                </a:cubicBezTo>
                <a:cubicBezTo>
                  <a:pt x="33" y="41"/>
                  <a:pt x="33" y="41"/>
                  <a:pt x="32" y="40"/>
                </a:cubicBezTo>
                <a:cubicBezTo>
                  <a:pt x="14" y="22"/>
                  <a:pt x="14" y="22"/>
                  <a:pt x="14" y="22"/>
                </a:cubicBezTo>
                <a:cubicBezTo>
                  <a:pt x="13" y="21"/>
                  <a:pt x="13" y="20"/>
                  <a:pt x="14" y="19"/>
                </a:cubicBezTo>
                <a:cubicBezTo>
                  <a:pt x="32" y="1"/>
                  <a:pt x="32" y="1"/>
                  <a:pt x="32" y="1"/>
                </a:cubicBezTo>
                <a:cubicBezTo>
                  <a:pt x="33" y="0"/>
                  <a:pt x="34" y="0"/>
                  <a:pt x="35" y="0"/>
                </a:cubicBezTo>
                <a:cubicBezTo>
                  <a:pt x="36" y="1"/>
                  <a:pt x="36" y="1"/>
                  <a:pt x="36" y="2"/>
                </a:cubicBezTo>
                <a:cubicBezTo>
                  <a:pt x="36" y="12"/>
                  <a:pt x="36" y="12"/>
                  <a:pt x="36" y="12"/>
                </a:cubicBezTo>
                <a:cubicBezTo>
                  <a:pt x="46" y="12"/>
                  <a:pt x="53" y="15"/>
                  <a:pt x="58" y="20"/>
                </a:cubicBezTo>
                <a:cubicBezTo>
                  <a:pt x="63" y="25"/>
                  <a:pt x="64" y="33"/>
                  <a:pt x="64" y="38"/>
                </a:cubicBezTo>
                <a:cubicBezTo>
                  <a:pt x="64" y="45"/>
                  <a:pt x="58" y="56"/>
                  <a:pt x="58" y="57"/>
                </a:cubicBezTo>
                <a:close/>
              </a:path>
            </a:pathLst>
          </a:custGeom>
          <a:solidFill>
            <a:schemeClr val="bg1"/>
          </a:solidFill>
          <a:ln w="9525">
            <a:noFill/>
            <a:round/>
          </a:ln>
        </p:spPr>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3" name="Oval 19"/>
          <p:cNvSpPr/>
          <p:nvPr/>
        </p:nvSpPr>
        <p:spPr>
          <a:xfrm flipH="1">
            <a:off x="1531968" y="3652422"/>
            <a:ext cx="483443" cy="486891"/>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4" name="Freeform: Shape 20"/>
          <p:cNvSpPr/>
          <p:nvPr/>
        </p:nvSpPr>
        <p:spPr bwMode="auto">
          <a:xfrm>
            <a:off x="1644698" y="3774316"/>
            <a:ext cx="236387" cy="260464"/>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ln>
        </p:spPr>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7" name="Oval 27"/>
          <p:cNvSpPr/>
          <p:nvPr/>
        </p:nvSpPr>
        <p:spPr>
          <a:xfrm flipH="1">
            <a:off x="1546573" y="5153428"/>
            <a:ext cx="483443" cy="486891"/>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8" name="Freeform: Shape 28"/>
          <p:cNvSpPr/>
          <p:nvPr/>
        </p:nvSpPr>
        <p:spPr bwMode="auto">
          <a:xfrm>
            <a:off x="1607420" y="5288365"/>
            <a:ext cx="358523" cy="240287"/>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bg1"/>
          </a:solidFill>
          <a:ln w="9525">
            <a:noFill/>
            <a:round/>
          </a:ln>
        </p:spPr>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9" name="文本框 38"/>
          <p:cNvSpPr txBox="1"/>
          <p:nvPr/>
        </p:nvSpPr>
        <p:spPr>
          <a:xfrm>
            <a:off x="2422177" y="1695865"/>
            <a:ext cx="4504080" cy="482346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dirty="0">
                <a:solidFill>
                  <a:schemeClr val="tx1">
                    <a:lumMod val="75000"/>
                    <a:lumOff val="25000"/>
                  </a:schemeClr>
                </a:solidFill>
                <a:latin typeface="Calibri" panose="020F0502020204030204" pitchFamily="34" charset="0"/>
                <a:ea typeface="+mj-ea"/>
              </a:rPr>
              <a:t>Cem Kaner, profesor de Ingeniería de software en el instituto tecnológico de Florida, es uno de los defensores y principales gurús de las pruebas de software, las define como (Kaner, D, &amp; D, 2021):</a:t>
            </a:r>
          </a:p>
          <a:p>
            <a:pPr>
              <a:lnSpc>
                <a:spcPct val="114000"/>
              </a:lnSpc>
            </a:pPr>
            <a:r>
              <a:rPr lang="en-US" altLang="zh-CN" dirty="0">
                <a:solidFill>
                  <a:schemeClr val="tx1">
                    <a:lumMod val="75000"/>
                    <a:lumOff val="25000"/>
                  </a:schemeClr>
                </a:solidFill>
                <a:latin typeface="Calibri" panose="020F0502020204030204" pitchFamily="34" charset="0"/>
                <a:ea typeface="+mj-ea"/>
              </a:rPr>
              <a:t> </a:t>
            </a:r>
          </a:p>
          <a:p>
            <a:pPr>
              <a:lnSpc>
                <a:spcPct val="114000"/>
              </a:lnSpc>
            </a:pPr>
            <a:r>
              <a:rPr lang="en-US" altLang="zh-CN" dirty="0">
                <a:solidFill>
                  <a:schemeClr val="tx1">
                    <a:lumMod val="75000"/>
                    <a:lumOff val="25000"/>
                  </a:schemeClr>
                </a:solidFill>
                <a:latin typeface="Calibri" panose="020F0502020204030204" pitchFamily="34" charset="0"/>
                <a:ea typeface="+mj-ea"/>
              </a:rPr>
              <a:t>"Las pruebas de software son la investigación empírica y técnica realizada para facilitar a los interesados información sobre la calidad del producto o servicio bajo pruebas".</a:t>
            </a:r>
          </a:p>
          <a:p>
            <a:pPr>
              <a:lnSpc>
                <a:spcPct val="114000"/>
              </a:lnSpc>
            </a:pPr>
            <a:r>
              <a:rPr lang="en-US" altLang="zh-CN" dirty="0">
                <a:solidFill>
                  <a:schemeClr val="tx1">
                    <a:lumMod val="75000"/>
                    <a:lumOff val="25000"/>
                  </a:schemeClr>
                </a:solidFill>
                <a:latin typeface="Calibri" panose="020F0502020204030204" pitchFamily="34" charset="0"/>
                <a:ea typeface="+mj-ea"/>
              </a:rPr>
              <a:t> </a:t>
            </a:r>
          </a:p>
          <a:p>
            <a:pPr>
              <a:lnSpc>
                <a:spcPct val="114000"/>
              </a:lnSpc>
            </a:pPr>
            <a:r>
              <a:rPr lang="en-US" altLang="zh-CN" dirty="0">
                <a:solidFill>
                  <a:schemeClr val="tx1">
                    <a:lumMod val="75000"/>
                    <a:lumOff val="25000"/>
                  </a:schemeClr>
                </a:solidFill>
                <a:latin typeface="Calibri" panose="020F0502020204030204" pitchFamily="34" charset="0"/>
                <a:ea typeface="+mj-ea"/>
              </a:rPr>
              <a:t>Kaner introduce la figura del técnico que mediante la investigación aportará datos sobre la calidad del producto y no se centrará únicamente en la detección del fallo.</a:t>
            </a: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5892" r="15892"/>
          <a:stretch>
            <a:fillRect/>
          </a:stretch>
        </p:blipFill>
        <p:spPr>
          <a:xfrm>
            <a:off x="4928118" y="0"/>
            <a:ext cx="7013473" cy="6858000"/>
          </a:xfrm>
        </p:spPr>
      </p:pic>
      <p:grpSp>
        <p:nvGrpSpPr>
          <p:cNvPr id="5" name="组合 4"/>
          <p:cNvGrpSpPr/>
          <p:nvPr/>
        </p:nvGrpSpPr>
        <p:grpSpPr bwMode="auto">
          <a:xfrm>
            <a:off x="401375" y="1072647"/>
            <a:ext cx="3885238" cy="4948406"/>
            <a:chOff x="4806949" y="3579365"/>
            <a:chExt cx="4470361" cy="4947708"/>
          </a:xfrm>
        </p:grpSpPr>
        <p:sp>
          <p:nvSpPr>
            <p:cNvPr id="6" name="矩形 5"/>
            <p:cNvSpPr/>
            <p:nvPr/>
          </p:nvSpPr>
          <p:spPr>
            <a:xfrm>
              <a:off x="4806949" y="4835069"/>
              <a:ext cx="4470361" cy="3692004"/>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en-US" altLang="zh-CN">
                  <a:solidFill>
                    <a:schemeClr val="tx1">
                      <a:lumMod val="95000"/>
                      <a:lumOff val="5000"/>
                    </a:schemeClr>
                  </a:solidFill>
                  <a:latin typeface="Calibri" panose="020F0502020204030204" pitchFamily="34" charset="0"/>
                </a:rPr>
                <a:t>Edsger W. Dijstra, científico de la computación entre cuyas contribuciones a la ciencia esta "la solución del problema del camino más corto", también conocido como el algoritmo de Dijstra, define el proceso de pruebas como (Dijkstra, 2021):</a:t>
              </a:r>
            </a:p>
            <a:p>
              <a:pPr algn="just" eaLnBrk="1" fontAlgn="auto" hangingPunct="1">
                <a:spcBef>
                  <a:spcPts val="0"/>
                </a:spcBef>
                <a:spcAft>
                  <a:spcPts val="0"/>
                </a:spcAft>
                <a:defRPr/>
              </a:pPr>
              <a:r>
                <a:rPr lang="en-US" altLang="zh-CN">
                  <a:solidFill>
                    <a:schemeClr val="tx1">
                      <a:lumMod val="95000"/>
                      <a:lumOff val="5000"/>
                    </a:schemeClr>
                  </a:solidFill>
                  <a:latin typeface="Calibri" panose="020F0502020204030204" pitchFamily="34" charset="0"/>
                </a:rPr>
                <a:t> </a:t>
              </a:r>
            </a:p>
            <a:p>
              <a:pPr algn="just" eaLnBrk="1" fontAlgn="auto" hangingPunct="1">
                <a:spcBef>
                  <a:spcPts val="0"/>
                </a:spcBef>
                <a:spcAft>
                  <a:spcPts val="0"/>
                </a:spcAft>
                <a:defRPr/>
              </a:pPr>
              <a:r>
                <a:rPr lang="en-US" altLang="zh-CN">
                  <a:solidFill>
                    <a:schemeClr val="tx1">
                      <a:lumMod val="95000"/>
                      <a:lumOff val="5000"/>
                    </a:schemeClr>
                  </a:solidFill>
                  <a:latin typeface="Calibri" panose="020F0502020204030204" pitchFamily="34" charset="0"/>
                </a:rPr>
                <a:t>"Las pruebas de software pueden ser una manera muy eficaz de mostrar la presencia de errores, pero son totalmente inadecuadas para mostrar su ausencia."</a:t>
              </a:r>
            </a:p>
          </p:txBody>
        </p:sp>
        <p:sp>
          <p:nvSpPr>
            <p:cNvPr id="7" name="矩形 6"/>
            <p:cNvSpPr/>
            <p:nvPr/>
          </p:nvSpPr>
          <p:spPr>
            <a:xfrm>
              <a:off x="4845672" y="3579365"/>
              <a:ext cx="4219407" cy="1076173"/>
            </a:xfrm>
            <a:prstGeom prst="rect">
              <a:avLst/>
            </a:prstGeom>
          </p:spPr>
          <p:txBody>
            <a:bodyPr wrap="square">
              <a:spAutoFit/>
              <a:scene3d>
                <a:camera prst="orthographicFront"/>
                <a:lightRig rig="threePt" dir="t"/>
              </a:scene3d>
              <a:sp3d contourW="12700"/>
            </a:bodyPr>
            <a:lstStyle/>
            <a:p>
              <a:pPr algn="ctr"/>
              <a:r>
                <a:rPr lang="es-SV" altLang="en-US" sz="3200" b="1" dirty="0">
                  <a:solidFill>
                    <a:schemeClr val="tx1">
                      <a:lumMod val="95000"/>
                      <a:lumOff val="5000"/>
                    </a:schemeClr>
                  </a:solidFill>
                  <a:latin typeface="Calibri" panose="020F0502020204030204" pitchFamily="34" charset="0"/>
                </a:rPr>
                <a:t>¿Qué son las pruebas?</a:t>
              </a:r>
              <a:endParaRPr lang="zh-CN" altLang="en-US" sz="3200" b="1" dirty="0">
                <a:solidFill>
                  <a:schemeClr val="tx1">
                    <a:lumMod val="95000"/>
                    <a:lumOff val="5000"/>
                  </a:schemeClr>
                </a:solidFill>
                <a:latin typeface="Calibri" panose="020F0502020204030204" pitchFamily="34"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5854065" cy="829945"/>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¿Qué son las pruebas?</a:t>
            </a:r>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p:nvPr/>
        </p:nvSpPr>
        <p:spPr bwMode="auto">
          <a:xfrm>
            <a:off x="609778" y="4289823"/>
            <a:ext cx="2795778" cy="1564024"/>
          </a:xfrm>
          <a:custGeom>
            <a:avLst/>
            <a:gdLst/>
            <a:ahLst/>
            <a:cxnLst>
              <a:cxn ang="0">
                <a:pos x="428" y="28"/>
              </a:cxn>
              <a:cxn ang="0">
                <a:pos x="427" y="27"/>
              </a:cxn>
              <a:cxn ang="0">
                <a:pos x="300" y="0"/>
              </a:cxn>
              <a:cxn ang="0">
                <a:pos x="262" y="22"/>
              </a:cxn>
              <a:cxn ang="0">
                <a:pos x="1" y="23"/>
              </a:cxn>
              <a:cxn ang="0">
                <a:pos x="0" y="334"/>
              </a:cxn>
              <a:cxn ang="0">
                <a:pos x="344" y="334"/>
              </a:cxn>
              <a:cxn ang="0">
                <a:pos x="432" y="284"/>
              </a:cxn>
              <a:cxn ang="0">
                <a:pos x="438" y="292"/>
              </a:cxn>
              <a:cxn ang="0">
                <a:pos x="439" y="302"/>
              </a:cxn>
              <a:cxn ang="0">
                <a:pos x="441" y="313"/>
              </a:cxn>
              <a:cxn ang="0">
                <a:pos x="456" y="315"/>
              </a:cxn>
              <a:cxn ang="0">
                <a:pos x="463" y="309"/>
              </a:cxn>
              <a:cxn ang="0">
                <a:pos x="464" y="294"/>
              </a:cxn>
              <a:cxn ang="0">
                <a:pos x="455" y="290"/>
              </a:cxn>
              <a:cxn ang="0">
                <a:pos x="454" y="290"/>
              </a:cxn>
              <a:cxn ang="0">
                <a:pos x="444" y="287"/>
              </a:cxn>
              <a:cxn ang="0">
                <a:pos x="444" y="287"/>
              </a:cxn>
              <a:cxn ang="0">
                <a:pos x="438" y="279"/>
              </a:cxn>
              <a:cxn ang="0">
                <a:pos x="513" y="206"/>
              </a:cxn>
              <a:cxn ang="0">
                <a:pos x="520" y="195"/>
              </a:cxn>
              <a:cxn ang="0">
                <a:pos x="588" y="18"/>
              </a:cxn>
              <a:cxn ang="0">
                <a:pos x="428" y="28"/>
              </a:cxn>
            </a:cxnLst>
            <a:rect l="0" t="0" r="r" b="b"/>
            <a:pathLst>
              <a:path w="588" h="334">
                <a:moveTo>
                  <a:pt x="428" y="28"/>
                </a:moveTo>
                <a:cubicBezTo>
                  <a:pt x="427" y="27"/>
                  <a:pt x="427" y="27"/>
                  <a:pt x="427" y="27"/>
                </a:cubicBezTo>
                <a:cubicBezTo>
                  <a:pt x="300" y="0"/>
                  <a:pt x="300" y="0"/>
                  <a:pt x="300" y="0"/>
                </a:cubicBezTo>
                <a:cubicBezTo>
                  <a:pt x="262" y="22"/>
                  <a:pt x="262" y="22"/>
                  <a:pt x="262" y="22"/>
                </a:cubicBezTo>
                <a:cubicBezTo>
                  <a:pt x="1" y="23"/>
                  <a:pt x="1" y="23"/>
                  <a:pt x="1" y="23"/>
                </a:cubicBezTo>
                <a:cubicBezTo>
                  <a:pt x="0" y="334"/>
                  <a:pt x="0" y="334"/>
                  <a:pt x="0" y="334"/>
                </a:cubicBezTo>
                <a:cubicBezTo>
                  <a:pt x="344" y="334"/>
                  <a:pt x="344" y="334"/>
                  <a:pt x="344" y="334"/>
                </a:cubicBezTo>
                <a:cubicBezTo>
                  <a:pt x="374" y="324"/>
                  <a:pt x="405" y="305"/>
                  <a:pt x="432" y="284"/>
                </a:cubicBezTo>
                <a:cubicBezTo>
                  <a:pt x="438" y="292"/>
                  <a:pt x="438" y="292"/>
                  <a:pt x="438" y="292"/>
                </a:cubicBezTo>
                <a:cubicBezTo>
                  <a:pt x="439" y="294"/>
                  <a:pt x="440" y="297"/>
                  <a:pt x="439" y="302"/>
                </a:cubicBezTo>
                <a:cubicBezTo>
                  <a:pt x="438" y="306"/>
                  <a:pt x="438" y="310"/>
                  <a:pt x="441" y="313"/>
                </a:cubicBezTo>
                <a:cubicBezTo>
                  <a:pt x="444" y="318"/>
                  <a:pt x="451" y="318"/>
                  <a:pt x="456" y="315"/>
                </a:cubicBezTo>
                <a:cubicBezTo>
                  <a:pt x="463" y="309"/>
                  <a:pt x="463" y="309"/>
                  <a:pt x="463" y="309"/>
                </a:cubicBezTo>
                <a:cubicBezTo>
                  <a:pt x="467" y="306"/>
                  <a:pt x="468" y="299"/>
                  <a:pt x="464" y="294"/>
                </a:cubicBezTo>
                <a:cubicBezTo>
                  <a:pt x="462" y="291"/>
                  <a:pt x="458" y="290"/>
                  <a:pt x="455" y="290"/>
                </a:cubicBezTo>
                <a:cubicBezTo>
                  <a:pt x="454" y="290"/>
                  <a:pt x="454" y="290"/>
                  <a:pt x="454" y="290"/>
                </a:cubicBezTo>
                <a:cubicBezTo>
                  <a:pt x="449" y="290"/>
                  <a:pt x="446" y="288"/>
                  <a:pt x="444" y="287"/>
                </a:cubicBezTo>
                <a:cubicBezTo>
                  <a:pt x="444" y="287"/>
                  <a:pt x="444" y="287"/>
                  <a:pt x="444" y="287"/>
                </a:cubicBezTo>
                <a:cubicBezTo>
                  <a:pt x="438" y="279"/>
                  <a:pt x="438" y="279"/>
                  <a:pt x="438" y="279"/>
                </a:cubicBezTo>
                <a:cubicBezTo>
                  <a:pt x="475" y="249"/>
                  <a:pt x="504" y="217"/>
                  <a:pt x="513" y="206"/>
                </a:cubicBezTo>
                <a:cubicBezTo>
                  <a:pt x="517" y="199"/>
                  <a:pt x="520" y="195"/>
                  <a:pt x="520" y="195"/>
                </a:cubicBezTo>
                <a:cubicBezTo>
                  <a:pt x="557" y="157"/>
                  <a:pt x="577" y="81"/>
                  <a:pt x="588" y="18"/>
                </a:cubicBezTo>
                <a:cubicBezTo>
                  <a:pt x="428" y="28"/>
                  <a:pt x="428" y="28"/>
                  <a:pt x="428" y="28"/>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5" name="Freeform 6"/>
          <p:cNvSpPr/>
          <p:nvPr/>
        </p:nvSpPr>
        <p:spPr bwMode="auto">
          <a:xfrm>
            <a:off x="2073850" y="2257777"/>
            <a:ext cx="1698726" cy="2120911"/>
          </a:xfrm>
          <a:custGeom>
            <a:avLst/>
            <a:gdLst/>
            <a:ahLst/>
            <a:cxnLst>
              <a:cxn ang="0">
                <a:pos x="334" y="29"/>
              </a:cxn>
              <a:cxn ang="0">
                <a:pos x="274" y="24"/>
              </a:cxn>
              <a:cxn ang="0">
                <a:pos x="234" y="122"/>
              </a:cxn>
              <a:cxn ang="0">
                <a:pos x="181" y="206"/>
              </a:cxn>
              <a:cxn ang="0">
                <a:pos x="110" y="295"/>
              </a:cxn>
              <a:cxn ang="0">
                <a:pos x="0" y="427"/>
              </a:cxn>
              <a:cxn ang="0">
                <a:pos x="120" y="453"/>
              </a:cxn>
              <a:cxn ang="0">
                <a:pos x="281" y="444"/>
              </a:cxn>
              <a:cxn ang="0">
                <a:pos x="287" y="357"/>
              </a:cxn>
              <a:cxn ang="0">
                <a:pos x="287" y="299"/>
              </a:cxn>
              <a:cxn ang="0">
                <a:pos x="294" y="261"/>
              </a:cxn>
              <a:cxn ang="0">
                <a:pos x="315" y="213"/>
              </a:cxn>
              <a:cxn ang="0">
                <a:pos x="352" y="144"/>
              </a:cxn>
              <a:cxn ang="0">
                <a:pos x="334" y="29"/>
              </a:cxn>
            </a:cxnLst>
            <a:rect l="0" t="0" r="r" b="b"/>
            <a:pathLst>
              <a:path w="357" h="453">
                <a:moveTo>
                  <a:pt x="334" y="29"/>
                </a:moveTo>
                <a:cubicBezTo>
                  <a:pt x="308" y="0"/>
                  <a:pt x="274" y="24"/>
                  <a:pt x="274" y="24"/>
                </a:cubicBezTo>
                <a:cubicBezTo>
                  <a:pt x="234" y="122"/>
                  <a:pt x="234" y="122"/>
                  <a:pt x="234" y="122"/>
                </a:cubicBezTo>
                <a:cubicBezTo>
                  <a:pt x="181" y="206"/>
                  <a:pt x="181" y="206"/>
                  <a:pt x="181" y="206"/>
                </a:cubicBezTo>
                <a:cubicBezTo>
                  <a:pt x="110" y="295"/>
                  <a:pt x="110" y="295"/>
                  <a:pt x="110" y="295"/>
                </a:cubicBezTo>
                <a:cubicBezTo>
                  <a:pt x="0" y="427"/>
                  <a:pt x="0" y="427"/>
                  <a:pt x="0" y="427"/>
                </a:cubicBezTo>
                <a:cubicBezTo>
                  <a:pt x="120" y="453"/>
                  <a:pt x="120" y="453"/>
                  <a:pt x="120" y="453"/>
                </a:cubicBezTo>
                <a:cubicBezTo>
                  <a:pt x="281" y="444"/>
                  <a:pt x="281" y="444"/>
                  <a:pt x="281" y="444"/>
                </a:cubicBezTo>
                <a:cubicBezTo>
                  <a:pt x="287" y="400"/>
                  <a:pt x="289" y="365"/>
                  <a:pt x="287" y="357"/>
                </a:cubicBezTo>
                <a:cubicBezTo>
                  <a:pt x="284" y="336"/>
                  <a:pt x="287" y="299"/>
                  <a:pt x="287" y="299"/>
                </a:cubicBezTo>
                <a:cubicBezTo>
                  <a:pt x="287" y="299"/>
                  <a:pt x="292" y="270"/>
                  <a:pt x="294" y="261"/>
                </a:cubicBezTo>
                <a:cubicBezTo>
                  <a:pt x="296" y="253"/>
                  <a:pt x="309" y="228"/>
                  <a:pt x="315" y="213"/>
                </a:cubicBezTo>
                <a:cubicBezTo>
                  <a:pt x="322" y="199"/>
                  <a:pt x="348" y="173"/>
                  <a:pt x="352" y="144"/>
                </a:cubicBezTo>
                <a:cubicBezTo>
                  <a:pt x="355" y="121"/>
                  <a:pt x="357" y="54"/>
                  <a:pt x="334" y="29"/>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6" name="Freeform 7"/>
          <p:cNvSpPr/>
          <p:nvPr/>
        </p:nvSpPr>
        <p:spPr bwMode="auto">
          <a:xfrm>
            <a:off x="1789059" y="5853847"/>
            <a:ext cx="457271" cy="1974"/>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close/>
              </a:path>
            </a:pathLst>
          </a:custGeom>
          <a:solidFill>
            <a:srgbClr val="FFEBC2"/>
          </a:solidFill>
          <a:ln w="9525">
            <a:noFill/>
            <a:round/>
          </a:ln>
        </p:spPr>
        <p:txBody>
          <a:bodyPr vert="horz" wrap="square" lIns="194770" tIns="97385" rIns="194770" bIns="97385" numCol="1" anchor="t" anchorCtr="0" compatLnSpc="1"/>
          <a:lstStyle/>
          <a:p>
            <a:endParaRPr lang="en-US" sz="3835"/>
          </a:p>
        </p:txBody>
      </p:sp>
      <p:sp>
        <p:nvSpPr>
          <p:cNvPr id="17" name="Freeform 8"/>
          <p:cNvSpPr/>
          <p:nvPr/>
        </p:nvSpPr>
        <p:spPr bwMode="auto">
          <a:xfrm>
            <a:off x="1789059" y="5853847"/>
            <a:ext cx="457271" cy="1974"/>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path>
            </a:pathLst>
          </a:custGeom>
          <a:noFill/>
          <a:ln w="9525">
            <a:noFill/>
            <a:round/>
          </a:ln>
        </p:spPr>
        <p:txBody>
          <a:bodyPr vert="horz" wrap="square" lIns="194770" tIns="97385" rIns="194770" bIns="97385" numCol="1" anchor="t" anchorCtr="0" compatLnSpc="1"/>
          <a:lstStyle/>
          <a:p>
            <a:endParaRPr lang="en-US" sz="3835"/>
          </a:p>
        </p:txBody>
      </p:sp>
      <p:sp>
        <p:nvSpPr>
          <p:cNvPr id="18" name="Freeform 10"/>
          <p:cNvSpPr>
            <a:spLocks noEditPoints="1"/>
          </p:cNvSpPr>
          <p:nvPr/>
        </p:nvSpPr>
        <p:spPr bwMode="auto">
          <a:xfrm>
            <a:off x="2246330" y="5334481"/>
            <a:ext cx="732037" cy="519367"/>
          </a:xfrm>
          <a:custGeom>
            <a:avLst/>
            <a:gdLst/>
            <a:ahLst/>
            <a:cxnLst>
              <a:cxn ang="0">
                <a:pos x="0" y="111"/>
              </a:cxn>
              <a:cxn ang="0">
                <a:pos x="0" y="111"/>
              </a:cxn>
              <a:cxn ang="0">
                <a:pos x="0"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3" y="111"/>
              </a:cxn>
              <a:cxn ang="0">
                <a:pos x="2" y="111"/>
              </a:cxn>
              <a:cxn ang="0">
                <a:pos x="3" y="111"/>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4" y="110"/>
              </a:cxn>
              <a:cxn ang="0">
                <a:pos x="3" y="110"/>
              </a:cxn>
              <a:cxn ang="0">
                <a:pos x="4" y="110"/>
              </a:cxn>
              <a:cxn ang="0">
                <a:pos x="4" y="110"/>
              </a:cxn>
              <a:cxn ang="0">
                <a:pos x="4" y="110"/>
              </a:cxn>
              <a:cxn ang="0">
                <a:pos x="4" y="110"/>
              </a:cxn>
              <a:cxn ang="0">
                <a:pos x="88" y="61"/>
              </a:cxn>
              <a:cxn ang="0">
                <a:pos x="4" y="110"/>
              </a:cxn>
              <a:cxn ang="0">
                <a:pos x="88" y="61"/>
              </a:cxn>
              <a:cxn ang="0">
                <a:pos x="88" y="61"/>
              </a:cxn>
              <a:cxn ang="0">
                <a:pos x="154" y="0"/>
              </a:cxn>
              <a:cxn ang="0">
                <a:pos x="154" y="0"/>
              </a:cxn>
              <a:cxn ang="0">
                <a:pos x="94" y="56"/>
              </a:cxn>
              <a:cxn ang="0">
                <a:pos x="94" y="56"/>
              </a:cxn>
              <a:cxn ang="0">
                <a:pos x="154" y="0"/>
              </a:cxn>
            </a:cxnLst>
            <a:rect l="0" t="0" r="r" b="b"/>
            <a:pathLst>
              <a:path w="154" h="111">
                <a:moveTo>
                  <a:pt x="0" y="111"/>
                </a:moveTo>
                <a:cubicBezTo>
                  <a:pt x="0" y="111"/>
                  <a:pt x="0" y="111"/>
                  <a:pt x="0" y="111"/>
                </a:cubicBezTo>
                <a:cubicBezTo>
                  <a:pt x="0" y="111"/>
                  <a:pt x="0" y="111"/>
                  <a:pt x="0"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3" y="111"/>
                </a:moveTo>
                <a:cubicBezTo>
                  <a:pt x="3" y="111"/>
                  <a:pt x="3" y="111"/>
                  <a:pt x="2" y="111"/>
                </a:cubicBezTo>
                <a:cubicBezTo>
                  <a:pt x="3" y="111"/>
                  <a:pt x="3" y="111"/>
                  <a:pt x="3" y="111"/>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4" y="110"/>
                </a:moveTo>
                <a:cubicBezTo>
                  <a:pt x="3" y="110"/>
                  <a:pt x="3" y="110"/>
                  <a:pt x="3" y="110"/>
                </a:cubicBezTo>
                <a:cubicBezTo>
                  <a:pt x="3" y="110"/>
                  <a:pt x="3" y="110"/>
                  <a:pt x="4" y="110"/>
                </a:cubicBezTo>
                <a:moveTo>
                  <a:pt x="4" y="110"/>
                </a:moveTo>
                <a:cubicBezTo>
                  <a:pt x="4" y="110"/>
                  <a:pt x="4" y="110"/>
                  <a:pt x="4" y="110"/>
                </a:cubicBezTo>
                <a:cubicBezTo>
                  <a:pt x="4" y="110"/>
                  <a:pt x="4" y="110"/>
                  <a:pt x="4" y="110"/>
                </a:cubicBezTo>
                <a:moveTo>
                  <a:pt x="88" y="61"/>
                </a:moveTo>
                <a:cubicBezTo>
                  <a:pt x="62" y="81"/>
                  <a:pt x="33" y="100"/>
                  <a:pt x="4" y="110"/>
                </a:cubicBezTo>
                <a:cubicBezTo>
                  <a:pt x="33" y="100"/>
                  <a:pt x="62" y="81"/>
                  <a:pt x="88" y="61"/>
                </a:cubicBezTo>
                <a:cubicBezTo>
                  <a:pt x="88" y="61"/>
                  <a:pt x="88" y="61"/>
                  <a:pt x="88" y="61"/>
                </a:cubicBezTo>
                <a:moveTo>
                  <a:pt x="154" y="0"/>
                </a:moveTo>
                <a:cubicBezTo>
                  <a:pt x="154" y="0"/>
                  <a:pt x="154" y="0"/>
                  <a:pt x="154" y="0"/>
                </a:cubicBezTo>
                <a:cubicBezTo>
                  <a:pt x="140" y="15"/>
                  <a:pt x="119" y="36"/>
                  <a:pt x="94" y="56"/>
                </a:cubicBezTo>
                <a:cubicBezTo>
                  <a:pt x="94" y="56"/>
                  <a:pt x="94" y="56"/>
                  <a:pt x="94" y="56"/>
                </a:cubicBezTo>
                <a:cubicBezTo>
                  <a:pt x="119" y="36"/>
                  <a:pt x="140" y="15"/>
                  <a:pt x="154"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9" name="Freeform 13"/>
          <p:cNvSpPr/>
          <p:nvPr/>
        </p:nvSpPr>
        <p:spPr bwMode="auto">
          <a:xfrm>
            <a:off x="1789059" y="4392512"/>
            <a:ext cx="66184" cy="1048607"/>
          </a:xfrm>
          <a:custGeom>
            <a:avLst/>
            <a:gdLst/>
            <a:ahLst/>
            <a:cxnLst>
              <a:cxn ang="0">
                <a:pos x="33" y="0"/>
              </a:cxn>
              <a:cxn ang="0">
                <a:pos x="0" y="0"/>
              </a:cxn>
              <a:cxn ang="0">
                <a:pos x="0" y="531"/>
              </a:cxn>
              <a:cxn ang="0">
                <a:pos x="33" y="522"/>
              </a:cxn>
              <a:cxn ang="0">
                <a:pos x="33" y="0"/>
              </a:cxn>
            </a:cxnLst>
            <a:rect l="0" t="0" r="r" b="b"/>
            <a:pathLst>
              <a:path w="33" h="531">
                <a:moveTo>
                  <a:pt x="33" y="0"/>
                </a:moveTo>
                <a:lnTo>
                  <a:pt x="0" y="0"/>
                </a:lnTo>
                <a:lnTo>
                  <a:pt x="0" y="531"/>
                </a:lnTo>
                <a:lnTo>
                  <a:pt x="33" y="522"/>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0" name="Freeform 15"/>
          <p:cNvSpPr/>
          <p:nvPr/>
        </p:nvSpPr>
        <p:spPr bwMode="auto">
          <a:xfrm>
            <a:off x="1789059" y="5423345"/>
            <a:ext cx="66184" cy="157982"/>
          </a:xfrm>
          <a:custGeom>
            <a:avLst/>
            <a:gdLst/>
            <a:ahLst/>
            <a:cxnLst>
              <a:cxn ang="0">
                <a:pos x="33" y="0"/>
              </a:cxn>
              <a:cxn ang="0">
                <a:pos x="0" y="9"/>
              </a:cxn>
              <a:cxn ang="0">
                <a:pos x="0" y="80"/>
              </a:cxn>
              <a:cxn ang="0">
                <a:pos x="33" y="73"/>
              </a:cxn>
              <a:cxn ang="0">
                <a:pos x="33" y="0"/>
              </a:cxn>
            </a:cxnLst>
            <a:rect l="0" t="0" r="r" b="b"/>
            <a:pathLst>
              <a:path w="33" h="80">
                <a:moveTo>
                  <a:pt x="33" y="0"/>
                </a:moveTo>
                <a:lnTo>
                  <a:pt x="0" y="9"/>
                </a:lnTo>
                <a:lnTo>
                  <a:pt x="0" y="80"/>
                </a:lnTo>
                <a:lnTo>
                  <a:pt x="33" y="73"/>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1" name="Freeform 17"/>
          <p:cNvSpPr/>
          <p:nvPr/>
        </p:nvSpPr>
        <p:spPr bwMode="auto">
          <a:xfrm>
            <a:off x="1789059" y="5567505"/>
            <a:ext cx="66184" cy="286343"/>
          </a:xfrm>
          <a:custGeom>
            <a:avLst/>
            <a:gdLst/>
            <a:ahLst/>
            <a:cxnLst>
              <a:cxn ang="0">
                <a:pos x="33" y="0"/>
              </a:cxn>
              <a:cxn ang="0">
                <a:pos x="0" y="7"/>
              </a:cxn>
              <a:cxn ang="0">
                <a:pos x="0" y="145"/>
              </a:cxn>
              <a:cxn ang="0">
                <a:pos x="33" y="145"/>
              </a:cxn>
              <a:cxn ang="0">
                <a:pos x="33" y="0"/>
              </a:cxn>
            </a:cxnLst>
            <a:rect l="0" t="0" r="r" b="b"/>
            <a:pathLst>
              <a:path w="33" h="145">
                <a:moveTo>
                  <a:pt x="33" y="0"/>
                </a:moveTo>
                <a:lnTo>
                  <a:pt x="0" y="7"/>
                </a:lnTo>
                <a:lnTo>
                  <a:pt x="0" y="145"/>
                </a:lnTo>
                <a:lnTo>
                  <a:pt x="33" y="145"/>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2" name="Freeform 18"/>
          <p:cNvSpPr/>
          <p:nvPr/>
        </p:nvSpPr>
        <p:spPr bwMode="auto">
          <a:xfrm>
            <a:off x="3457702" y="3653946"/>
            <a:ext cx="1002790" cy="683273"/>
          </a:xfrm>
          <a:custGeom>
            <a:avLst/>
            <a:gdLst/>
            <a:ahLst/>
            <a:cxnLst>
              <a:cxn ang="0">
                <a:pos x="199" y="35"/>
              </a:cxn>
              <a:cxn ang="0">
                <a:pos x="161" y="9"/>
              </a:cxn>
              <a:cxn ang="0">
                <a:pos x="130" y="0"/>
              </a:cxn>
              <a:cxn ang="0">
                <a:pos x="5" y="1"/>
              </a:cxn>
              <a:cxn ang="0">
                <a:pos x="6" y="59"/>
              </a:cxn>
              <a:cxn ang="0">
                <a:pos x="1" y="134"/>
              </a:cxn>
              <a:cxn ang="0">
                <a:pos x="14" y="146"/>
              </a:cxn>
              <a:cxn ang="0">
                <a:pos x="100" y="137"/>
              </a:cxn>
              <a:cxn ang="0">
                <a:pos x="99" y="134"/>
              </a:cxn>
              <a:cxn ang="0">
                <a:pos x="96" y="130"/>
              </a:cxn>
              <a:cxn ang="0">
                <a:pos x="95" y="130"/>
              </a:cxn>
              <a:cxn ang="0">
                <a:pos x="87" y="116"/>
              </a:cxn>
              <a:cxn ang="0">
                <a:pos x="90" y="104"/>
              </a:cxn>
              <a:cxn ang="0">
                <a:pos x="102" y="98"/>
              </a:cxn>
              <a:cxn ang="0">
                <a:pos x="110" y="97"/>
              </a:cxn>
              <a:cxn ang="0">
                <a:pos x="122" y="101"/>
              </a:cxn>
              <a:cxn ang="0">
                <a:pos x="128" y="112"/>
              </a:cxn>
              <a:cxn ang="0">
                <a:pos x="122" y="127"/>
              </a:cxn>
              <a:cxn ang="0">
                <a:pos x="119" y="131"/>
              </a:cxn>
              <a:cxn ang="0">
                <a:pos x="119" y="134"/>
              </a:cxn>
              <a:cxn ang="0">
                <a:pos x="193" y="122"/>
              </a:cxn>
              <a:cxn ang="0">
                <a:pos x="209" y="96"/>
              </a:cxn>
              <a:cxn ang="0">
                <a:pos x="199" y="35"/>
              </a:cxn>
            </a:cxnLst>
            <a:rect l="0" t="0" r="r" b="b"/>
            <a:pathLst>
              <a:path w="211" h="146">
                <a:moveTo>
                  <a:pt x="199" y="35"/>
                </a:moveTo>
                <a:cubicBezTo>
                  <a:pt x="161" y="9"/>
                  <a:pt x="161" y="9"/>
                  <a:pt x="161" y="9"/>
                </a:cubicBezTo>
                <a:cubicBezTo>
                  <a:pt x="130" y="0"/>
                  <a:pt x="130" y="0"/>
                  <a:pt x="130" y="0"/>
                </a:cubicBezTo>
                <a:cubicBezTo>
                  <a:pt x="5" y="1"/>
                  <a:pt x="5" y="1"/>
                  <a:pt x="5" y="1"/>
                </a:cubicBezTo>
                <a:cubicBezTo>
                  <a:pt x="5" y="1"/>
                  <a:pt x="2" y="37"/>
                  <a:pt x="6" y="59"/>
                </a:cubicBezTo>
                <a:cubicBezTo>
                  <a:pt x="7" y="66"/>
                  <a:pt x="6" y="96"/>
                  <a:pt x="1" y="134"/>
                </a:cubicBezTo>
                <a:cubicBezTo>
                  <a:pt x="1" y="134"/>
                  <a:pt x="0" y="146"/>
                  <a:pt x="14" y="146"/>
                </a:cubicBezTo>
                <a:cubicBezTo>
                  <a:pt x="38" y="145"/>
                  <a:pt x="69" y="141"/>
                  <a:pt x="100" y="137"/>
                </a:cubicBezTo>
                <a:cubicBezTo>
                  <a:pt x="99" y="134"/>
                  <a:pt x="99" y="134"/>
                  <a:pt x="99" y="134"/>
                </a:cubicBezTo>
                <a:cubicBezTo>
                  <a:pt x="99" y="133"/>
                  <a:pt x="99" y="131"/>
                  <a:pt x="96" y="130"/>
                </a:cubicBezTo>
                <a:cubicBezTo>
                  <a:pt x="95" y="130"/>
                  <a:pt x="95" y="130"/>
                  <a:pt x="95" y="130"/>
                </a:cubicBezTo>
                <a:cubicBezTo>
                  <a:pt x="90" y="127"/>
                  <a:pt x="87" y="122"/>
                  <a:pt x="87" y="116"/>
                </a:cubicBezTo>
                <a:cubicBezTo>
                  <a:pt x="86" y="112"/>
                  <a:pt x="87" y="108"/>
                  <a:pt x="90" y="104"/>
                </a:cubicBezTo>
                <a:cubicBezTo>
                  <a:pt x="93" y="101"/>
                  <a:pt x="97" y="99"/>
                  <a:pt x="102" y="98"/>
                </a:cubicBezTo>
                <a:cubicBezTo>
                  <a:pt x="110" y="97"/>
                  <a:pt x="110" y="97"/>
                  <a:pt x="110" y="97"/>
                </a:cubicBezTo>
                <a:cubicBezTo>
                  <a:pt x="114" y="97"/>
                  <a:pt x="119" y="98"/>
                  <a:pt x="122" y="101"/>
                </a:cubicBezTo>
                <a:cubicBezTo>
                  <a:pt x="126" y="104"/>
                  <a:pt x="128" y="108"/>
                  <a:pt x="128" y="112"/>
                </a:cubicBezTo>
                <a:cubicBezTo>
                  <a:pt x="129" y="118"/>
                  <a:pt x="127" y="124"/>
                  <a:pt x="122" y="127"/>
                </a:cubicBezTo>
                <a:cubicBezTo>
                  <a:pt x="120" y="129"/>
                  <a:pt x="119" y="131"/>
                  <a:pt x="119" y="131"/>
                </a:cubicBezTo>
                <a:cubicBezTo>
                  <a:pt x="119" y="134"/>
                  <a:pt x="119" y="134"/>
                  <a:pt x="119" y="134"/>
                </a:cubicBezTo>
                <a:cubicBezTo>
                  <a:pt x="149" y="130"/>
                  <a:pt x="176" y="125"/>
                  <a:pt x="193" y="122"/>
                </a:cubicBezTo>
                <a:cubicBezTo>
                  <a:pt x="209" y="96"/>
                  <a:pt x="209" y="96"/>
                  <a:pt x="209" y="96"/>
                </a:cubicBezTo>
                <a:cubicBezTo>
                  <a:pt x="209" y="96"/>
                  <a:pt x="211" y="49"/>
                  <a:pt x="199" y="35"/>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3" name="Freeform 19"/>
          <p:cNvSpPr/>
          <p:nvPr/>
        </p:nvSpPr>
        <p:spPr bwMode="auto">
          <a:xfrm>
            <a:off x="3335360" y="4135791"/>
            <a:ext cx="1245465" cy="730668"/>
          </a:xfrm>
          <a:custGeom>
            <a:avLst/>
            <a:gdLst/>
            <a:ahLst/>
            <a:cxnLst>
              <a:cxn ang="0">
                <a:pos x="258" y="54"/>
              </a:cxn>
              <a:cxn ang="0">
                <a:pos x="222" y="27"/>
              </a:cxn>
              <a:cxn ang="0">
                <a:pos x="140" y="40"/>
              </a:cxn>
              <a:cxn ang="0">
                <a:pos x="139" y="29"/>
              </a:cxn>
              <a:cxn ang="0">
                <a:pos x="144" y="20"/>
              </a:cxn>
              <a:cxn ang="0">
                <a:pos x="148" y="10"/>
              </a:cxn>
              <a:cxn ang="0">
                <a:pos x="137" y="0"/>
              </a:cxn>
              <a:cxn ang="0">
                <a:pos x="128" y="1"/>
              </a:cxn>
              <a:cxn ang="0">
                <a:pos x="118" y="13"/>
              </a:cxn>
              <a:cxn ang="0">
                <a:pos x="124" y="21"/>
              </a:cxn>
              <a:cxn ang="0">
                <a:pos x="125" y="22"/>
              </a:cxn>
              <a:cxn ang="0">
                <a:pos x="131" y="30"/>
              </a:cxn>
              <a:cxn ang="0">
                <a:pos x="131" y="30"/>
              </a:cxn>
              <a:cxn ang="0">
                <a:pos x="132" y="41"/>
              </a:cxn>
              <a:cxn ang="0">
                <a:pos x="34" y="51"/>
              </a:cxn>
              <a:cxn ang="0">
                <a:pos x="22" y="61"/>
              </a:cxn>
              <a:cxn ang="0">
                <a:pos x="5" y="134"/>
              </a:cxn>
              <a:cxn ang="0">
                <a:pos x="18" y="150"/>
              </a:cxn>
              <a:cxn ang="0">
                <a:pos x="125" y="154"/>
              </a:cxn>
              <a:cxn ang="0">
                <a:pos x="125" y="151"/>
              </a:cxn>
              <a:cxn ang="0">
                <a:pos x="121" y="147"/>
              </a:cxn>
              <a:cxn ang="0">
                <a:pos x="121" y="147"/>
              </a:cxn>
              <a:cxn ang="0">
                <a:pos x="113" y="133"/>
              </a:cxn>
              <a:cxn ang="0">
                <a:pos x="117" y="121"/>
              </a:cxn>
              <a:cxn ang="0">
                <a:pos x="129" y="116"/>
              </a:cxn>
              <a:cxn ang="0">
                <a:pos x="137" y="115"/>
              </a:cxn>
              <a:cxn ang="0">
                <a:pos x="149" y="120"/>
              </a:cxn>
              <a:cxn ang="0">
                <a:pos x="155" y="131"/>
              </a:cxn>
              <a:cxn ang="0">
                <a:pos x="148" y="146"/>
              </a:cxn>
              <a:cxn ang="0">
                <a:pos x="145" y="150"/>
              </a:cxn>
              <a:cxn ang="0">
                <a:pos x="145" y="153"/>
              </a:cxn>
              <a:cxn ang="0">
                <a:pos x="227" y="143"/>
              </a:cxn>
              <a:cxn ang="0">
                <a:pos x="228" y="143"/>
              </a:cxn>
              <a:cxn ang="0">
                <a:pos x="228" y="142"/>
              </a:cxn>
              <a:cxn ang="0">
                <a:pos x="261" y="110"/>
              </a:cxn>
              <a:cxn ang="0">
                <a:pos x="258" y="54"/>
              </a:cxn>
            </a:cxnLst>
            <a:rect l="0" t="0" r="r" b="b"/>
            <a:pathLst>
              <a:path w="262" h="156">
                <a:moveTo>
                  <a:pt x="258" y="54"/>
                </a:moveTo>
                <a:cubicBezTo>
                  <a:pt x="255" y="48"/>
                  <a:pt x="233" y="33"/>
                  <a:pt x="222" y="27"/>
                </a:cubicBezTo>
                <a:cubicBezTo>
                  <a:pt x="204" y="30"/>
                  <a:pt x="173" y="35"/>
                  <a:pt x="140" y="40"/>
                </a:cubicBezTo>
                <a:cubicBezTo>
                  <a:pt x="139" y="29"/>
                  <a:pt x="139" y="29"/>
                  <a:pt x="139" y="29"/>
                </a:cubicBezTo>
                <a:cubicBezTo>
                  <a:pt x="139" y="26"/>
                  <a:pt x="140" y="23"/>
                  <a:pt x="144" y="20"/>
                </a:cubicBezTo>
                <a:cubicBezTo>
                  <a:pt x="147" y="17"/>
                  <a:pt x="149" y="14"/>
                  <a:pt x="148" y="10"/>
                </a:cubicBezTo>
                <a:cubicBezTo>
                  <a:pt x="148" y="4"/>
                  <a:pt x="143" y="0"/>
                  <a:pt x="137" y="0"/>
                </a:cubicBezTo>
                <a:cubicBezTo>
                  <a:pt x="128" y="1"/>
                  <a:pt x="128" y="1"/>
                  <a:pt x="128" y="1"/>
                </a:cubicBezTo>
                <a:cubicBezTo>
                  <a:pt x="122" y="2"/>
                  <a:pt x="118" y="7"/>
                  <a:pt x="118" y="13"/>
                </a:cubicBezTo>
                <a:cubicBezTo>
                  <a:pt x="119" y="16"/>
                  <a:pt x="121" y="20"/>
                  <a:pt x="124" y="21"/>
                </a:cubicBezTo>
                <a:cubicBezTo>
                  <a:pt x="125" y="22"/>
                  <a:pt x="125" y="22"/>
                  <a:pt x="125" y="22"/>
                </a:cubicBezTo>
                <a:cubicBezTo>
                  <a:pt x="130" y="24"/>
                  <a:pt x="131" y="28"/>
                  <a:pt x="131" y="30"/>
                </a:cubicBezTo>
                <a:cubicBezTo>
                  <a:pt x="131" y="30"/>
                  <a:pt x="131" y="30"/>
                  <a:pt x="131" y="30"/>
                </a:cubicBezTo>
                <a:cubicBezTo>
                  <a:pt x="132" y="41"/>
                  <a:pt x="132" y="41"/>
                  <a:pt x="132" y="41"/>
                </a:cubicBezTo>
                <a:cubicBezTo>
                  <a:pt x="97" y="46"/>
                  <a:pt x="61" y="50"/>
                  <a:pt x="34" y="51"/>
                </a:cubicBezTo>
                <a:cubicBezTo>
                  <a:pt x="34" y="51"/>
                  <a:pt x="24" y="51"/>
                  <a:pt x="22" y="61"/>
                </a:cubicBezTo>
                <a:cubicBezTo>
                  <a:pt x="18" y="85"/>
                  <a:pt x="12" y="110"/>
                  <a:pt x="5" y="134"/>
                </a:cubicBezTo>
                <a:cubicBezTo>
                  <a:pt x="5" y="134"/>
                  <a:pt x="0" y="148"/>
                  <a:pt x="18" y="150"/>
                </a:cubicBezTo>
                <a:cubicBezTo>
                  <a:pt x="55" y="155"/>
                  <a:pt x="92" y="156"/>
                  <a:pt x="125" y="154"/>
                </a:cubicBezTo>
                <a:cubicBezTo>
                  <a:pt x="125" y="151"/>
                  <a:pt x="125" y="151"/>
                  <a:pt x="125" y="151"/>
                </a:cubicBezTo>
                <a:cubicBezTo>
                  <a:pt x="125" y="151"/>
                  <a:pt x="124" y="149"/>
                  <a:pt x="121" y="147"/>
                </a:cubicBezTo>
                <a:cubicBezTo>
                  <a:pt x="121" y="147"/>
                  <a:pt x="121" y="147"/>
                  <a:pt x="121" y="147"/>
                </a:cubicBezTo>
                <a:cubicBezTo>
                  <a:pt x="116" y="144"/>
                  <a:pt x="113" y="139"/>
                  <a:pt x="113" y="133"/>
                </a:cubicBezTo>
                <a:cubicBezTo>
                  <a:pt x="113" y="129"/>
                  <a:pt x="114" y="125"/>
                  <a:pt x="117" y="121"/>
                </a:cubicBezTo>
                <a:cubicBezTo>
                  <a:pt x="120" y="118"/>
                  <a:pt x="124" y="116"/>
                  <a:pt x="129" y="116"/>
                </a:cubicBezTo>
                <a:cubicBezTo>
                  <a:pt x="137" y="115"/>
                  <a:pt x="137" y="115"/>
                  <a:pt x="137" y="115"/>
                </a:cubicBezTo>
                <a:cubicBezTo>
                  <a:pt x="142" y="115"/>
                  <a:pt x="146" y="117"/>
                  <a:pt x="149" y="120"/>
                </a:cubicBezTo>
                <a:cubicBezTo>
                  <a:pt x="153" y="123"/>
                  <a:pt x="155" y="127"/>
                  <a:pt x="155" y="131"/>
                </a:cubicBezTo>
                <a:cubicBezTo>
                  <a:pt x="155" y="137"/>
                  <a:pt x="152" y="143"/>
                  <a:pt x="148" y="146"/>
                </a:cubicBezTo>
                <a:cubicBezTo>
                  <a:pt x="145" y="148"/>
                  <a:pt x="145" y="149"/>
                  <a:pt x="145" y="150"/>
                </a:cubicBezTo>
                <a:cubicBezTo>
                  <a:pt x="145" y="153"/>
                  <a:pt x="145" y="153"/>
                  <a:pt x="145" y="153"/>
                </a:cubicBezTo>
                <a:cubicBezTo>
                  <a:pt x="193" y="150"/>
                  <a:pt x="227" y="143"/>
                  <a:pt x="227" y="143"/>
                </a:cubicBezTo>
                <a:cubicBezTo>
                  <a:pt x="228" y="143"/>
                  <a:pt x="228" y="143"/>
                  <a:pt x="228" y="143"/>
                </a:cubicBezTo>
                <a:cubicBezTo>
                  <a:pt x="228" y="142"/>
                  <a:pt x="228" y="142"/>
                  <a:pt x="228" y="142"/>
                </a:cubicBezTo>
                <a:cubicBezTo>
                  <a:pt x="235" y="136"/>
                  <a:pt x="261" y="120"/>
                  <a:pt x="261" y="110"/>
                </a:cubicBezTo>
                <a:cubicBezTo>
                  <a:pt x="261" y="99"/>
                  <a:pt x="262" y="63"/>
                  <a:pt x="258" y="54"/>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4" name="Freeform 20"/>
          <p:cNvSpPr/>
          <p:nvPr/>
        </p:nvSpPr>
        <p:spPr bwMode="auto">
          <a:xfrm>
            <a:off x="3158870" y="4702552"/>
            <a:ext cx="1355772" cy="663525"/>
          </a:xfrm>
          <a:custGeom>
            <a:avLst/>
            <a:gdLst/>
            <a:ahLst/>
            <a:cxnLst>
              <a:cxn ang="0">
                <a:pos x="285" y="76"/>
              </a:cxn>
              <a:cxn ang="0">
                <a:pos x="266" y="39"/>
              </a:cxn>
              <a:cxn ang="0">
                <a:pos x="260" y="31"/>
              </a:cxn>
              <a:cxn ang="0">
                <a:pos x="176" y="41"/>
              </a:cxn>
              <a:cxn ang="0">
                <a:pos x="176" y="29"/>
              </a:cxn>
              <a:cxn ang="0">
                <a:pos x="181" y="20"/>
              </a:cxn>
              <a:cxn ang="0">
                <a:pos x="186" y="11"/>
              </a:cxn>
              <a:cxn ang="0">
                <a:pos x="175" y="0"/>
              </a:cxn>
              <a:cxn ang="0">
                <a:pos x="166" y="1"/>
              </a:cxn>
              <a:cxn ang="0">
                <a:pos x="156" y="12"/>
              </a:cxn>
              <a:cxn ang="0">
                <a:pos x="161" y="21"/>
              </a:cxn>
              <a:cxn ang="0">
                <a:pos x="162" y="21"/>
              </a:cxn>
              <a:cxn ang="0">
                <a:pos x="168" y="30"/>
              </a:cxn>
              <a:cxn ang="0">
                <a:pos x="168" y="30"/>
              </a:cxn>
              <a:cxn ang="0">
                <a:pos x="168" y="41"/>
              </a:cxn>
              <a:cxn ang="0">
                <a:pos x="134" y="42"/>
              </a:cxn>
              <a:cxn ang="0">
                <a:pos x="43" y="35"/>
              </a:cxn>
              <a:cxn ang="0">
                <a:pos x="33" y="41"/>
              </a:cxn>
              <a:cxn ang="0">
                <a:pos x="4" y="95"/>
              </a:cxn>
              <a:cxn ang="0">
                <a:pos x="6" y="103"/>
              </a:cxn>
              <a:cxn ang="0">
                <a:pos x="127" y="132"/>
              </a:cxn>
              <a:cxn ang="0">
                <a:pos x="128" y="129"/>
              </a:cxn>
              <a:cxn ang="0">
                <a:pos x="125" y="124"/>
              </a:cxn>
              <a:cxn ang="0">
                <a:pos x="125" y="123"/>
              </a:cxn>
              <a:cxn ang="0">
                <a:pos x="119" y="109"/>
              </a:cxn>
              <a:cxn ang="0">
                <a:pos x="126" y="98"/>
              </a:cxn>
              <a:cxn ang="0">
                <a:pos x="138" y="94"/>
              </a:cxn>
              <a:cxn ang="0">
                <a:pos x="146" y="95"/>
              </a:cxn>
              <a:cxn ang="0">
                <a:pos x="157" y="102"/>
              </a:cxn>
              <a:cxn ang="0">
                <a:pos x="161" y="114"/>
              </a:cxn>
              <a:cxn ang="0">
                <a:pos x="151" y="127"/>
              </a:cxn>
              <a:cxn ang="0">
                <a:pos x="148" y="131"/>
              </a:cxn>
              <a:cxn ang="0">
                <a:pos x="147" y="135"/>
              </a:cxn>
              <a:cxn ang="0">
                <a:pos x="234" y="142"/>
              </a:cxn>
              <a:cxn ang="0">
                <a:pos x="272" y="121"/>
              </a:cxn>
              <a:cxn ang="0">
                <a:pos x="285" y="76"/>
              </a:cxn>
            </a:cxnLst>
            <a:rect l="0" t="0" r="r" b="b"/>
            <a:pathLst>
              <a:path w="285" h="142">
                <a:moveTo>
                  <a:pt x="285" y="76"/>
                </a:moveTo>
                <a:cubicBezTo>
                  <a:pt x="285" y="65"/>
                  <a:pt x="280" y="57"/>
                  <a:pt x="266" y="39"/>
                </a:cubicBezTo>
                <a:cubicBezTo>
                  <a:pt x="263" y="35"/>
                  <a:pt x="261" y="33"/>
                  <a:pt x="260" y="31"/>
                </a:cubicBezTo>
                <a:cubicBezTo>
                  <a:pt x="248" y="33"/>
                  <a:pt x="216" y="38"/>
                  <a:pt x="176" y="41"/>
                </a:cubicBezTo>
                <a:cubicBezTo>
                  <a:pt x="176" y="29"/>
                  <a:pt x="176" y="29"/>
                  <a:pt x="176" y="29"/>
                </a:cubicBezTo>
                <a:cubicBezTo>
                  <a:pt x="176" y="27"/>
                  <a:pt x="177" y="23"/>
                  <a:pt x="181" y="20"/>
                </a:cubicBezTo>
                <a:cubicBezTo>
                  <a:pt x="184" y="18"/>
                  <a:pt x="186" y="14"/>
                  <a:pt x="186" y="11"/>
                </a:cubicBezTo>
                <a:cubicBezTo>
                  <a:pt x="186" y="5"/>
                  <a:pt x="181" y="0"/>
                  <a:pt x="175" y="0"/>
                </a:cubicBezTo>
                <a:cubicBezTo>
                  <a:pt x="166" y="1"/>
                  <a:pt x="166" y="1"/>
                  <a:pt x="166" y="1"/>
                </a:cubicBezTo>
                <a:cubicBezTo>
                  <a:pt x="160" y="1"/>
                  <a:pt x="156" y="6"/>
                  <a:pt x="156" y="12"/>
                </a:cubicBezTo>
                <a:cubicBezTo>
                  <a:pt x="156" y="16"/>
                  <a:pt x="158" y="19"/>
                  <a:pt x="161" y="21"/>
                </a:cubicBezTo>
                <a:cubicBezTo>
                  <a:pt x="162" y="21"/>
                  <a:pt x="162" y="21"/>
                  <a:pt x="162" y="21"/>
                </a:cubicBezTo>
                <a:cubicBezTo>
                  <a:pt x="166" y="24"/>
                  <a:pt x="167" y="28"/>
                  <a:pt x="168" y="30"/>
                </a:cubicBezTo>
                <a:cubicBezTo>
                  <a:pt x="168" y="30"/>
                  <a:pt x="168" y="30"/>
                  <a:pt x="168" y="30"/>
                </a:cubicBezTo>
                <a:cubicBezTo>
                  <a:pt x="168" y="41"/>
                  <a:pt x="168" y="41"/>
                  <a:pt x="168" y="41"/>
                </a:cubicBezTo>
                <a:cubicBezTo>
                  <a:pt x="157" y="42"/>
                  <a:pt x="146" y="42"/>
                  <a:pt x="134" y="42"/>
                </a:cubicBezTo>
                <a:cubicBezTo>
                  <a:pt x="105" y="42"/>
                  <a:pt x="74" y="40"/>
                  <a:pt x="43" y="35"/>
                </a:cubicBezTo>
                <a:cubicBezTo>
                  <a:pt x="35" y="34"/>
                  <a:pt x="33" y="41"/>
                  <a:pt x="33" y="41"/>
                </a:cubicBezTo>
                <a:cubicBezTo>
                  <a:pt x="25" y="61"/>
                  <a:pt x="15" y="80"/>
                  <a:pt x="4" y="95"/>
                </a:cubicBezTo>
                <a:cubicBezTo>
                  <a:pt x="4" y="95"/>
                  <a:pt x="0" y="101"/>
                  <a:pt x="6" y="103"/>
                </a:cubicBezTo>
                <a:cubicBezTo>
                  <a:pt x="46" y="117"/>
                  <a:pt x="89" y="126"/>
                  <a:pt x="127" y="132"/>
                </a:cubicBezTo>
                <a:cubicBezTo>
                  <a:pt x="128" y="129"/>
                  <a:pt x="128" y="129"/>
                  <a:pt x="128" y="129"/>
                </a:cubicBezTo>
                <a:cubicBezTo>
                  <a:pt x="128" y="128"/>
                  <a:pt x="128" y="126"/>
                  <a:pt x="125" y="124"/>
                </a:cubicBezTo>
                <a:cubicBezTo>
                  <a:pt x="125" y="123"/>
                  <a:pt x="125" y="123"/>
                  <a:pt x="125" y="123"/>
                </a:cubicBezTo>
                <a:cubicBezTo>
                  <a:pt x="121" y="120"/>
                  <a:pt x="118" y="114"/>
                  <a:pt x="119" y="109"/>
                </a:cubicBezTo>
                <a:cubicBezTo>
                  <a:pt x="120" y="104"/>
                  <a:pt x="122" y="100"/>
                  <a:pt x="126" y="98"/>
                </a:cubicBezTo>
                <a:cubicBezTo>
                  <a:pt x="129" y="95"/>
                  <a:pt x="134" y="94"/>
                  <a:pt x="138" y="94"/>
                </a:cubicBezTo>
                <a:cubicBezTo>
                  <a:pt x="146" y="95"/>
                  <a:pt x="146" y="95"/>
                  <a:pt x="146" y="95"/>
                </a:cubicBezTo>
                <a:cubicBezTo>
                  <a:pt x="151" y="96"/>
                  <a:pt x="155" y="98"/>
                  <a:pt x="157" y="102"/>
                </a:cubicBezTo>
                <a:cubicBezTo>
                  <a:pt x="160" y="105"/>
                  <a:pt x="161" y="110"/>
                  <a:pt x="161" y="114"/>
                </a:cubicBezTo>
                <a:cubicBezTo>
                  <a:pt x="160" y="120"/>
                  <a:pt x="157" y="125"/>
                  <a:pt x="151" y="127"/>
                </a:cubicBezTo>
                <a:cubicBezTo>
                  <a:pt x="149" y="129"/>
                  <a:pt x="148" y="130"/>
                  <a:pt x="148" y="131"/>
                </a:cubicBezTo>
                <a:cubicBezTo>
                  <a:pt x="147" y="135"/>
                  <a:pt x="147" y="135"/>
                  <a:pt x="147" y="135"/>
                </a:cubicBezTo>
                <a:cubicBezTo>
                  <a:pt x="190" y="140"/>
                  <a:pt x="223" y="142"/>
                  <a:pt x="234" y="142"/>
                </a:cubicBezTo>
                <a:cubicBezTo>
                  <a:pt x="241" y="139"/>
                  <a:pt x="266" y="129"/>
                  <a:pt x="272" y="121"/>
                </a:cubicBezTo>
                <a:cubicBezTo>
                  <a:pt x="285" y="106"/>
                  <a:pt x="285" y="86"/>
                  <a:pt x="285" y="76"/>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5" name="Freeform 21"/>
          <p:cNvSpPr/>
          <p:nvPr/>
        </p:nvSpPr>
        <p:spPr bwMode="auto">
          <a:xfrm>
            <a:off x="2978367" y="5164650"/>
            <a:ext cx="1273543" cy="576636"/>
          </a:xfrm>
          <a:custGeom>
            <a:avLst/>
            <a:gdLst/>
            <a:ahLst/>
            <a:cxnLst>
              <a:cxn ang="0">
                <a:pos x="267" y="51"/>
              </a:cxn>
              <a:cxn ang="0">
                <a:pos x="178" y="43"/>
              </a:cxn>
              <a:cxn ang="0">
                <a:pos x="180" y="30"/>
              </a:cxn>
              <a:cxn ang="0">
                <a:pos x="187" y="23"/>
              </a:cxn>
              <a:cxn ang="0">
                <a:pos x="193" y="14"/>
              </a:cxn>
              <a:cxn ang="0">
                <a:pos x="184" y="2"/>
              </a:cxn>
              <a:cxn ang="0">
                <a:pos x="175" y="1"/>
              </a:cxn>
              <a:cxn ang="0">
                <a:pos x="163" y="10"/>
              </a:cxn>
              <a:cxn ang="0">
                <a:pos x="167" y="20"/>
              </a:cxn>
              <a:cxn ang="0">
                <a:pos x="167" y="20"/>
              </a:cxn>
              <a:cxn ang="0">
                <a:pos x="172" y="30"/>
              </a:cxn>
              <a:cxn ang="0">
                <a:pos x="172" y="30"/>
              </a:cxn>
              <a:cxn ang="0">
                <a:pos x="170" y="42"/>
              </a:cxn>
              <a:cxn ang="0">
                <a:pos x="38" y="11"/>
              </a:cxn>
              <a:cxn ang="0">
                <a:pos x="29" y="13"/>
              </a:cxn>
              <a:cxn ang="0">
                <a:pos x="44" y="84"/>
              </a:cxn>
              <a:cxn ang="0">
                <a:pos x="85" y="96"/>
              </a:cxn>
              <a:cxn ang="0">
                <a:pos x="86" y="94"/>
              </a:cxn>
              <a:cxn ang="0">
                <a:pos x="84" y="89"/>
              </a:cxn>
              <a:cxn ang="0">
                <a:pos x="84" y="88"/>
              </a:cxn>
              <a:cxn ang="0">
                <a:pos x="80" y="73"/>
              </a:cxn>
              <a:cxn ang="0">
                <a:pos x="88" y="63"/>
              </a:cxn>
              <a:cxn ang="0">
                <a:pos x="101" y="61"/>
              </a:cxn>
              <a:cxn ang="0">
                <a:pos x="109" y="64"/>
              </a:cxn>
              <a:cxn ang="0">
                <a:pos x="119" y="71"/>
              </a:cxn>
              <a:cxn ang="0">
                <a:pos x="121" y="84"/>
              </a:cxn>
              <a:cxn ang="0">
                <a:pos x="109" y="96"/>
              </a:cxn>
              <a:cxn ang="0">
                <a:pos x="105" y="99"/>
              </a:cxn>
              <a:cxn ang="0">
                <a:pos x="105" y="101"/>
              </a:cxn>
              <a:cxn ang="0">
                <a:pos x="108" y="102"/>
              </a:cxn>
              <a:cxn ang="0">
                <a:pos x="181" y="118"/>
              </a:cxn>
              <a:cxn ang="0">
                <a:pos x="250" y="113"/>
              </a:cxn>
              <a:cxn ang="0">
                <a:pos x="265" y="67"/>
              </a:cxn>
              <a:cxn ang="0">
                <a:pos x="267" y="51"/>
              </a:cxn>
            </a:cxnLst>
            <a:rect l="0" t="0" r="r" b="b"/>
            <a:pathLst>
              <a:path w="268" h="123">
                <a:moveTo>
                  <a:pt x="267" y="51"/>
                </a:moveTo>
                <a:cubicBezTo>
                  <a:pt x="252" y="50"/>
                  <a:pt x="219" y="48"/>
                  <a:pt x="178" y="43"/>
                </a:cubicBezTo>
                <a:cubicBezTo>
                  <a:pt x="180" y="30"/>
                  <a:pt x="180" y="30"/>
                  <a:pt x="180" y="30"/>
                </a:cubicBezTo>
                <a:cubicBezTo>
                  <a:pt x="180" y="28"/>
                  <a:pt x="182" y="25"/>
                  <a:pt x="187" y="23"/>
                </a:cubicBezTo>
                <a:cubicBezTo>
                  <a:pt x="190" y="21"/>
                  <a:pt x="192" y="18"/>
                  <a:pt x="193" y="14"/>
                </a:cubicBezTo>
                <a:cubicBezTo>
                  <a:pt x="194" y="8"/>
                  <a:pt x="189" y="3"/>
                  <a:pt x="184" y="2"/>
                </a:cubicBezTo>
                <a:cubicBezTo>
                  <a:pt x="175" y="1"/>
                  <a:pt x="175" y="1"/>
                  <a:pt x="175" y="1"/>
                </a:cubicBezTo>
                <a:cubicBezTo>
                  <a:pt x="169" y="0"/>
                  <a:pt x="164" y="5"/>
                  <a:pt x="163" y="10"/>
                </a:cubicBezTo>
                <a:cubicBezTo>
                  <a:pt x="163" y="14"/>
                  <a:pt x="164" y="18"/>
                  <a:pt x="167" y="20"/>
                </a:cubicBezTo>
                <a:cubicBezTo>
                  <a:pt x="167" y="20"/>
                  <a:pt x="167" y="20"/>
                  <a:pt x="167" y="20"/>
                </a:cubicBezTo>
                <a:cubicBezTo>
                  <a:pt x="171" y="24"/>
                  <a:pt x="172" y="28"/>
                  <a:pt x="172" y="30"/>
                </a:cubicBezTo>
                <a:cubicBezTo>
                  <a:pt x="172" y="30"/>
                  <a:pt x="172" y="30"/>
                  <a:pt x="172" y="30"/>
                </a:cubicBezTo>
                <a:cubicBezTo>
                  <a:pt x="170" y="42"/>
                  <a:pt x="170" y="42"/>
                  <a:pt x="170" y="42"/>
                </a:cubicBezTo>
                <a:cubicBezTo>
                  <a:pt x="129" y="35"/>
                  <a:pt x="82" y="26"/>
                  <a:pt x="38" y="11"/>
                </a:cubicBezTo>
                <a:cubicBezTo>
                  <a:pt x="32" y="9"/>
                  <a:pt x="29" y="13"/>
                  <a:pt x="29" y="13"/>
                </a:cubicBezTo>
                <a:cubicBezTo>
                  <a:pt x="21" y="25"/>
                  <a:pt x="0" y="63"/>
                  <a:pt x="44" y="84"/>
                </a:cubicBezTo>
                <a:cubicBezTo>
                  <a:pt x="44" y="84"/>
                  <a:pt x="53" y="88"/>
                  <a:pt x="85" y="96"/>
                </a:cubicBezTo>
                <a:cubicBezTo>
                  <a:pt x="86" y="94"/>
                  <a:pt x="86" y="94"/>
                  <a:pt x="86" y="94"/>
                </a:cubicBezTo>
                <a:cubicBezTo>
                  <a:pt x="86" y="93"/>
                  <a:pt x="86" y="91"/>
                  <a:pt x="84" y="89"/>
                </a:cubicBezTo>
                <a:cubicBezTo>
                  <a:pt x="84" y="88"/>
                  <a:pt x="84" y="88"/>
                  <a:pt x="84" y="88"/>
                </a:cubicBezTo>
                <a:cubicBezTo>
                  <a:pt x="80" y="84"/>
                  <a:pt x="79" y="79"/>
                  <a:pt x="80" y="73"/>
                </a:cubicBezTo>
                <a:cubicBezTo>
                  <a:pt x="81" y="69"/>
                  <a:pt x="84" y="65"/>
                  <a:pt x="88" y="63"/>
                </a:cubicBezTo>
                <a:cubicBezTo>
                  <a:pt x="92" y="61"/>
                  <a:pt x="97" y="60"/>
                  <a:pt x="101" y="61"/>
                </a:cubicBezTo>
                <a:cubicBezTo>
                  <a:pt x="109" y="64"/>
                  <a:pt x="109" y="64"/>
                  <a:pt x="109" y="64"/>
                </a:cubicBezTo>
                <a:cubicBezTo>
                  <a:pt x="113" y="65"/>
                  <a:pt x="117" y="68"/>
                  <a:pt x="119" y="71"/>
                </a:cubicBezTo>
                <a:cubicBezTo>
                  <a:pt x="121" y="75"/>
                  <a:pt x="122" y="80"/>
                  <a:pt x="121" y="84"/>
                </a:cubicBezTo>
                <a:cubicBezTo>
                  <a:pt x="119" y="90"/>
                  <a:pt x="115" y="94"/>
                  <a:pt x="109" y="96"/>
                </a:cubicBezTo>
                <a:cubicBezTo>
                  <a:pt x="107" y="97"/>
                  <a:pt x="106" y="98"/>
                  <a:pt x="105" y="99"/>
                </a:cubicBezTo>
                <a:cubicBezTo>
                  <a:pt x="105" y="101"/>
                  <a:pt x="105" y="101"/>
                  <a:pt x="105" y="101"/>
                </a:cubicBezTo>
                <a:cubicBezTo>
                  <a:pt x="106" y="102"/>
                  <a:pt x="107" y="102"/>
                  <a:pt x="108" y="102"/>
                </a:cubicBezTo>
                <a:cubicBezTo>
                  <a:pt x="162" y="115"/>
                  <a:pt x="181" y="118"/>
                  <a:pt x="181" y="118"/>
                </a:cubicBezTo>
                <a:cubicBezTo>
                  <a:pt x="192" y="118"/>
                  <a:pt x="233" y="123"/>
                  <a:pt x="250" y="113"/>
                </a:cubicBezTo>
                <a:cubicBezTo>
                  <a:pt x="267" y="102"/>
                  <a:pt x="268" y="78"/>
                  <a:pt x="265" y="67"/>
                </a:cubicBezTo>
                <a:cubicBezTo>
                  <a:pt x="264" y="62"/>
                  <a:pt x="266" y="56"/>
                  <a:pt x="267" y="51"/>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6" name="Freeform 22"/>
          <p:cNvSpPr/>
          <p:nvPr/>
        </p:nvSpPr>
        <p:spPr bwMode="auto">
          <a:xfrm>
            <a:off x="2340592" y="5352254"/>
            <a:ext cx="1450034" cy="570710"/>
          </a:xfrm>
          <a:custGeom>
            <a:avLst/>
            <a:gdLst/>
            <a:ahLst/>
            <a:cxnLst>
              <a:cxn ang="0">
                <a:pos x="230" y="68"/>
              </a:cxn>
              <a:cxn ang="0">
                <a:pos x="234" y="57"/>
              </a:cxn>
              <a:cxn ang="0">
                <a:pos x="242" y="50"/>
              </a:cxn>
              <a:cxn ang="0">
                <a:pos x="249" y="43"/>
              </a:cxn>
              <a:cxn ang="0">
                <a:pos x="241" y="29"/>
              </a:cxn>
              <a:cxn ang="0">
                <a:pos x="233" y="27"/>
              </a:cxn>
              <a:cxn ang="0">
                <a:pos x="220" y="35"/>
              </a:cxn>
              <a:cxn ang="0">
                <a:pos x="222" y="45"/>
              </a:cxn>
              <a:cxn ang="0">
                <a:pos x="223" y="45"/>
              </a:cxn>
              <a:cxn ang="0">
                <a:pos x="226" y="55"/>
              </a:cxn>
              <a:cxn ang="0">
                <a:pos x="226" y="55"/>
              </a:cxn>
              <a:cxn ang="0">
                <a:pos x="223" y="66"/>
              </a:cxn>
              <a:cxn ang="0">
                <a:pos x="164" y="46"/>
              </a:cxn>
              <a:cxn ang="0">
                <a:pos x="141" y="0"/>
              </a:cxn>
              <a:cxn ang="0">
                <a:pos x="98" y="42"/>
              </a:cxn>
              <a:cxn ang="0">
                <a:pos x="84" y="54"/>
              </a:cxn>
              <a:cxn ang="0">
                <a:pos x="85" y="56"/>
              </a:cxn>
              <a:cxn ang="0">
                <a:pos x="90" y="57"/>
              </a:cxn>
              <a:cxn ang="0">
                <a:pos x="91" y="57"/>
              </a:cxn>
              <a:cxn ang="0">
                <a:pos x="105" y="63"/>
              </a:cxn>
              <a:cxn ang="0">
                <a:pos x="109" y="76"/>
              </a:cxn>
              <a:cxn ang="0">
                <a:pos x="102" y="87"/>
              </a:cxn>
              <a:cxn ang="0">
                <a:pos x="96" y="92"/>
              </a:cxn>
              <a:cxn ang="0">
                <a:pos x="83" y="96"/>
              </a:cxn>
              <a:cxn ang="0">
                <a:pos x="72" y="90"/>
              </a:cxn>
              <a:cxn ang="0">
                <a:pos x="69" y="74"/>
              </a:cxn>
              <a:cxn ang="0">
                <a:pos x="69" y="69"/>
              </a:cxn>
              <a:cxn ang="0">
                <a:pos x="68" y="67"/>
              </a:cxn>
              <a:cxn ang="0">
                <a:pos x="0" y="109"/>
              </a:cxn>
              <a:cxn ang="0">
                <a:pos x="140" y="117"/>
              </a:cxn>
              <a:cxn ang="0">
                <a:pos x="203" y="122"/>
              </a:cxn>
              <a:cxn ang="0">
                <a:pos x="255" y="106"/>
              </a:cxn>
              <a:cxn ang="0">
                <a:pos x="305" y="84"/>
              </a:cxn>
              <a:cxn ang="0">
                <a:pos x="230" y="68"/>
              </a:cxn>
            </a:cxnLst>
            <a:rect l="0" t="0" r="r" b="b"/>
            <a:pathLst>
              <a:path w="305" h="122">
                <a:moveTo>
                  <a:pt x="230" y="68"/>
                </a:moveTo>
                <a:cubicBezTo>
                  <a:pt x="234" y="57"/>
                  <a:pt x="234" y="57"/>
                  <a:pt x="234" y="57"/>
                </a:cubicBezTo>
                <a:cubicBezTo>
                  <a:pt x="235" y="55"/>
                  <a:pt x="237" y="52"/>
                  <a:pt x="242" y="50"/>
                </a:cubicBezTo>
                <a:cubicBezTo>
                  <a:pt x="245" y="49"/>
                  <a:pt x="248" y="46"/>
                  <a:pt x="249" y="43"/>
                </a:cubicBezTo>
                <a:cubicBezTo>
                  <a:pt x="251" y="37"/>
                  <a:pt x="247" y="31"/>
                  <a:pt x="241" y="29"/>
                </a:cubicBezTo>
                <a:cubicBezTo>
                  <a:pt x="233" y="27"/>
                  <a:pt x="233" y="27"/>
                  <a:pt x="233" y="27"/>
                </a:cubicBezTo>
                <a:cubicBezTo>
                  <a:pt x="227" y="26"/>
                  <a:pt x="222" y="29"/>
                  <a:pt x="220" y="35"/>
                </a:cubicBezTo>
                <a:cubicBezTo>
                  <a:pt x="219" y="38"/>
                  <a:pt x="220" y="42"/>
                  <a:pt x="222" y="45"/>
                </a:cubicBezTo>
                <a:cubicBezTo>
                  <a:pt x="223" y="45"/>
                  <a:pt x="223" y="45"/>
                  <a:pt x="223" y="45"/>
                </a:cubicBezTo>
                <a:cubicBezTo>
                  <a:pt x="226" y="49"/>
                  <a:pt x="226" y="53"/>
                  <a:pt x="226" y="55"/>
                </a:cubicBezTo>
                <a:cubicBezTo>
                  <a:pt x="226" y="55"/>
                  <a:pt x="226" y="55"/>
                  <a:pt x="226" y="55"/>
                </a:cubicBezTo>
                <a:cubicBezTo>
                  <a:pt x="223" y="66"/>
                  <a:pt x="223" y="66"/>
                  <a:pt x="223" y="66"/>
                </a:cubicBezTo>
                <a:cubicBezTo>
                  <a:pt x="200" y="60"/>
                  <a:pt x="178" y="53"/>
                  <a:pt x="164" y="46"/>
                </a:cubicBezTo>
                <a:cubicBezTo>
                  <a:pt x="141" y="33"/>
                  <a:pt x="138" y="15"/>
                  <a:pt x="141" y="0"/>
                </a:cubicBezTo>
                <a:cubicBezTo>
                  <a:pt x="131" y="11"/>
                  <a:pt x="116" y="26"/>
                  <a:pt x="98" y="42"/>
                </a:cubicBezTo>
                <a:cubicBezTo>
                  <a:pt x="93" y="46"/>
                  <a:pt x="88" y="50"/>
                  <a:pt x="84" y="54"/>
                </a:cubicBezTo>
                <a:cubicBezTo>
                  <a:pt x="85" y="56"/>
                  <a:pt x="85" y="56"/>
                  <a:pt x="85" y="56"/>
                </a:cubicBezTo>
                <a:cubicBezTo>
                  <a:pt x="85" y="56"/>
                  <a:pt x="87" y="57"/>
                  <a:pt x="90" y="57"/>
                </a:cubicBezTo>
                <a:cubicBezTo>
                  <a:pt x="91" y="57"/>
                  <a:pt x="91" y="57"/>
                  <a:pt x="91" y="57"/>
                </a:cubicBezTo>
                <a:cubicBezTo>
                  <a:pt x="96" y="57"/>
                  <a:pt x="101" y="59"/>
                  <a:pt x="105" y="63"/>
                </a:cubicBezTo>
                <a:cubicBezTo>
                  <a:pt x="108" y="67"/>
                  <a:pt x="109" y="71"/>
                  <a:pt x="109" y="76"/>
                </a:cubicBezTo>
                <a:cubicBezTo>
                  <a:pt x="108" y="80"/>
                  <a:pt x="106" y="84"/>
                  <a:pt x="102" y="87"/>
                </a:cubicBezTo>
                <a:cubicBezTo>
                  <a:pt x="96" y="92"/>
                  <a:pt x="96" y="92"/>
                  <a:pt x="96" y="92"/>
                </a:cubicBezTo>
                <a:cubicBezTo>
                  <a:pt x="92" y="95"/>
                  <a:pt x="88" y="96"/>
                  <a:pt x="83" y="96"/>
                </a:cubicBezTo>
                <a:cubicBezTo>
                  <a:pt x="79" y="95"/>
                  <a:pt x="75" y="93"/>
                  <a:pt x="72" y="90"/>
                </a:cubicBezTo>
                <a:cubicBezTo>
                  <a:pt x="68" y="85"/>
                  <a:pt x="67" y="79"/>
                  <a:pt x="69" y="74"/>
                </a:cubicBezTo>
                <a:cubicBezTo>
                  <a:pt x="70" y="71"/>
                  <a:pt x="70" y="69"/>
                  <a:pt x="69" y="69"/>
                </a:cubicBezTo>
                <a:cubicBezTo>
                  <a:pt x="68" y="67"/>
                  <a:pt x="68" y="67"/>
                  <a:pt x="68" y="67"/>
                </a:cubicBezTo>
                <a:cubicBezTo>
                  <a:pt x="44" y="85"/>
                  <a:pt x="21" y="99"/>
                  <a:pt x="0" y="109"/>
                </a:cubicBezTo>
                <a:cubicBezTo>
                  <a:pt x="140" y="117"/>
                  <a:pt x="140" y="117"/>
                  <a:pt x="140" y="117"/>
                </a:cubicBezTo>
                <a:cubicBezTo>
                  <a:pt x="203" y="122"/>
                  <a:pt x="203" y="122"/>
                  <a:pt x="203" y="122"/>
                </a:cubicBezTo>
                <a:cubicBezTo>
                  <a:pt x="255" y="106"/>
                  <a:pt x="255" y="106"/>
                  <a:pt x="255" y="106"/>
                </a:cubicBezTo>
                <a:cubicBezTo>
                  <a:pt x="265" y="102"/>
                  <a:pt x="298" y="87"/>
                  <a:pt x="305" y="84"/>
                </a:cubicBezTo>
                <a:cubicBezTo>
                  <a:pt x="290" y="81"/>
                  <a:pt x="260" y="76"/>
                  <a:pt x="230" y="68"/>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7" name="Freeform 25"/>
          <p:cNvSpPr>
            <a:spLocks noEditPoints="1"/>
          </p:cNvSpPr>
          <p:nvPr/>
        </p:nvSpPr>
        <p:spPr bwMode="auto">
          <a:xfrm>
            <a:off x="3419595" y="4368814"/>
            <a:ext cx="148414" cy="473947"/>
          </a:xfrm>
          <a:custGeom>
            <a:avLst/>
            <a:gdLst/>
            <a:ahLst/>
            <a:cxnLst>
              <a:cxn ang="0">
                <a:pos x="0" y="100"/>
              </a:cxn>
              <a:cxn ang="0">
                <a:pos x="9" y="101"/>
              </a:cxn>
              <a:cxn ang="0">
                <a:pos x="0" y="100"/>
              </a:cxn>
              <a:cxn ang="0">
                <a:pos x="31" y="0"/>
              </a:cxn>
              <a:cxn ang="0">
                <a:pos x="20" y="1"/>
              </a:cxn>
              <a:cxn ang="0">
                <a:pos x="31" y="0"/>
              </a:cxn>
              <a:cxn ang="0">
                <a:pos x="31" y="0"/>
              </a:cxn>
            </a:cxnLst>
            <a:rect l="0" t="0" r="r" b="b"/>
            <a:pathLst>
              <a:path w="31" h="101">
                <a:moveTo>
                  <a:pt x="0" y="100"/>
                </a:moveTo>
                <a:cubicBezTo>
                  <a:pt x="3" y="101"/>
                  <a:pt x="6" y="101"/>
                  <a:pt x="9" y="101"/>
                </a:cubicBezTo>
                <a:cubicBezTo>
                  <a:pt x="6" y="101"/>
                  <a:pt x="3" y="101"/>
                  <a:pt x="0" y="100"/>
                </a:cubicBezTo>
                <a:moveTo>
                  <a:pt x="31" y="0"/>
                </a:moveTo>
                <a:cubicBezTo>
                  <a:pt x="27" y="1"/>
                  <a:pt x="23" y="1"/>
                  <a:pt x="20" y="1"/>
                </a:cubicBezTo>
                <a:cubicBezTo>
                  <a:pt x="23" y="1"/>
                  <a:pt x="27" y="1"/>
                  <a:pt x="31" y="0"/>
                </a:cubicBezTo>
                <a:cubicBezTo>
                  <a:pt x="31" y="0"/>
                  <a:pt x="31" y="0"/>
                  <a:pt x="31"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8" name="Freeform 27"/>
          <p:cNvSpPr>
            <a:spLocks noEditPoints="1"/>
          </p:cNvSpPr>
          <p:nvPr/>
        </p:nvSpPr>
        <p:spPr bwMode="auto">
          <a:xfrm>
            <a:off x="3186948" y="4870409"/>
            <a:ext cx="252702" cy="379157"/>
          </a:xfrm>
          <a:custGeom>
            <a:avLst/>
            <a:gdLst/>
            <a:ahLst/>
            <a:cxnLst>
              <a:cxn ang="0">
                <a:pos x="30" y="77"/>
              </a:cxn>
              <a:cxn ang="0">
                <a:pos x="45" y="81"/>
              </a:cxn>
              <a:cxn ang="0">
                <a:pos x="45" y="81"/>
              </a:cxn>
              <a:cxn ang="0">
                <a:pos x="30" y="77"/>
              </a:cxn>
              <a:cxn ang="0">
                <a:pos x="29" y="76"/>
              </a:cxn>
              <a:cxn ang="0">
                <a:pos x="29" y="76"/>
              </a:cxn>
              <a:cxn ang="0">
                <a:pos x="29" y="76"/>
              </a:cxn>
              <a:cxn ang="0">
                <a:pos x="5" y="69"/>
              </a:cxn>
              <a:cxn ang="0">
                <a:pos x="5" y="69"/>
              </a:cxn>
              <a:cxn ang="0">
                <a:pos x="5" y="69"/>
              </a:cxn>
              <a:cxn ang="0">
                <a:pos x="4" y="69"/>
              </a:cxn>
              <a:cxn ang="0">
                <a:pos x="4" y="69"/>
              </a:cxn>
              <a:cxn ang="0">
                <a:pos x="4" y="69"/>
              </a:cxn>
              <a:cxn ang="0">
                <a:pos x="3" y="68"/>
              </a:cxn>
              <a:cxn ang="0">
                <a:pos x="3" y="69"/>
              </a:cxn>
              <a:cxn ang="0">
                <a:pos x="3" y="68"/>
              </a:cxn>
              <a:cxn ang="0">
                <a:pos x="3" y="68"/>
              </a:cxn>
              <a:cxn ang="0">
                <a:pos x="3" y="68"/>
              </a:cxn>
              <a:cxn ang="0">
                <a:pos x="3" y="68"/>
              </a:cxn>
              <a:cxn ang="0">
                <a:pos x="2" y="68"/>
              </a:cxn>
              <a:cxn ang="0">
                <a:pos x="2" y="68"/>
              </a:cxn>
              <a:cxn ang="0">
                <a:pos x="2" y="68"/>
              </a:cxn>
              <a:cxn ang="0">
                <a:pos x="2" y="68"/>
              </a:cxn>
              <a:cxn ang="0">
                <a:pos x="2" y="68"/>
              </a:cxn>
              <a:cxn ang="0">
                <a:pos x="2" y="68"/>
              </a:cxn>
              <a:cxn ang="0">
                <a:pos x="1" y="68"/>
              </a:cxn>
              <a:cxn ang="0">
                <a:pos x="2" y="68"/>
              </a:cxn>
              <a:cxn ang="0">
                <a:pos x="1" y="68"/>
              </a:cxn>
              <a:cxn ang="0">
                <a:pos x="1" y="68"/>
              </a:cxn>
              <a:cxn ang="0">
                <a:pos x="1" y="68"/>
              </a:cxn>
              <a:cxn ang="0">
                <a:pos x="1" y="68"/>
              </a:cxn>
              <a:cxn ang="0">
                <a:pos x="0" y="67"/>
              </a:cxn>
              <a:cxn ang="0">
                <a:pos x="1" y="68"/>
              </a:cxn>
              <a:cxn ang="0">
                <a:pos x="0" y="67"/>
              </a:cxn>
              <a:cxn ang="0">
                <a:pos x="38" y="0"/>
              </a:cxn>
              <a:cxn ang="0">
                <a:pos x="53" y="2"/>
              </a:cxn>
              <a:cxn ang="0">
                <a:pos x="53" y="2"/>
              </a:cxn>
              <a:cxn ang="0">
                <a:pos x="38" y="0"/>
              </a:cxn>
            </a:cxnLst>
            <a:rect l="0" t="0" r="r" b="b"/>
            <a:pathLst>
              <a:path w="53" h="81">
                <a:moveTo>
                  <a:pt x="30" y="77"/>
                </a:moveTo>
                <a:cubicBezTo>
                  <a:pt x="35" y="78"/>
                  <a:pt x="40" y="79"/>
                  <a:pt x="45" y="81"/>
                </a:cubicBezTo>
                <a:cubicBezTo>
                  <a:pt x="45" y="81"/>
                  <a:pt x="45" y="81"/>
                  <a:pt x="45" y="81"/>
                </a:cubicBezTo>
                <a:cubicBezTo>
                  <a:pt x="40" y="79"/>
                  <a:pt x="35" y="78"/>
                  <a:pt x="30" y="77"/>
                </a:cubicBezTo>
                <a:moveTo>
                  <a:pt x="29" y="76"/>
                </a:moveTo>
                <a:cubicBezTo>
                  <a:pt x="29" y="76"/>
                  <a:pt x="29" y="76"/>
                  <a:pt x="29" y="76"/>
                </a:cubicBezTo>
                <a:cubicBezTo>
                  <a:pt x="29" y="76"/>
                  <a:pt x="29" y="76"/>
                  <a:pt x="29" y="76"/>
                </a:cubicBezTo>
                <a:moveTo>
                  <a:pt x="5" y="69"/>
                </a:moveTo>
                <a:cubicBezTo>
                  <a:pt x="5" y="69"/>
                  <a:pt x="5" y="69"/>
                  <a:pt x="5" y="69"/>
                </a:cubicBezTo>
                <a:cubicBezTo>
                  <a:pt x="5" y="69"/>
                  <a:pt x="5" y="69"/>
                  <a:pt x="5" y="69"/>
                </a:cubicBezTo>
                <a:moveTo>
                  <a:pt x="4" y="69"/>
                </a:moveTo>
                <a:cubicBezTo>
                  <a:pt x="4" y="69"/>
                  <a:pt x="4" y="69"/>
                  <a:pt x="4" y="69"/>
                </a:cubicBezTo>
                <a:cubicBezTo>
                  <a:pt x="4" y="69"/>
                  <a:pt x="4" y="69"/>
                  <a:pt x="4" y="69"/>
                </a:cubicBezTo>
                <a:moveTo>
                  <a:pt x="3" y="68"/>
                </a:moveTo>
                <a:cubicBezTo>
                  <a:pt x="3" y="68"/>
                  <a:pt x="3" y="68"/>
                  <a:pt x="3" y="69"/>
                </a:cubicBezTo>
                <a:cubicBezTo>
                  <a:pt x="3" y="68"/>
                  <a:pt x="3" y="68"/>
                  <a:pt x="3" y="68"/>
                </a:cubicBezTo>
                <a:moveTo>
                  <a:pt x="3" y="68"/>
                </a:moveTo>
                <a:cubicBezTo>
                  <a:pt x="3" y="68"/>
                  <a:pt x="3" y="68"/>
                  <a:pt x="3" y="68"/>
                </a:cubicBezTo>
                <a:cubicBezTo>
                  <a:pt x="3" y="68"/>
                  <a:pt x="3" y="68"/>
                  <a:pt x="3" y="68"/>
                </a:cubicBezTo>
                <a:moveTo>
                  <a:pt x="2" y="68"/>
                </a:moveTo>
                <a:cubicBezTo>
                  <a:pt x="2" y="68"/>
                  <a:pt x="2" y="68"/>
                  <a:pt x="2" y="68"/>
                </a:cubicBezTo>
                <a:cubicBezTo>
                  <a:pt x="2" y="68"/>
                  <a:pt x="2" y="68"/>
                  <a:pt x="2" y="68"/>
                </a:cubicBezTo>
                <a:moveTo>
                  <a:pt x="2" y="68"/>
                </a:moveTo>
                <a:cubicBezTo>
                  <a:pt x="2" y="68"/>
                  <a:pt x="2" y="68"/>
                  <a:pt x="2" y="68"/>
                </a:cubicBezTo>
                <a:cubicBezTo>
                  <a:pt x="2" y="68"/>
                  <a:pt x="2" y="68"/>
                  <a:pt x="2" y="68"/>
                </a:cubicBezTo>
                <a:moveTo>
                  <a:pt x="1" y="68"/>
                </a:moveTo>
                <a:cubicBezTo>
                  <a:pt x="1" y="68"/>
                  <a:pt x="1" y="68"/>
                  <a:pt x="2" y="68"/>
                </a:cubicBezTo>
                <a:cubicBezTo>
                  <a:pt x="1" y="68"/>
                  <a:pt x="1" y="68"/>
                  <a:pt x="1" y="68"/>
                </a:cubicBezTo>
                <a:moveTo>
                  <a:pt x="1" y="68"/>
                </a:moveTo>
                <a:cubicBezTo>
                  <a:pt x="1" y="68"/>
                  <a:pt x="1" y="68"/>
                  <a:pt x="1" y="68"/>
                </a:cubicBezTo>
                <a:cubicBezTo>
                  <a:pt x="1" y="68"/>
                  <a:pt x="1" y="68"/>
                  <a:pt x="1" y="68"/>
                </a:cubicBezTo>
                <a:moveTo>
                  <a:pt x="0" y="67"/>
                </a:moveTo>
                <a:cubicBezTo>
                  <a:pt x="0" y="67"/>
                  <a:pt x="0" y="68"/>
                  <a:pt x="1" y="68"/>
                </a:cubicBezTo>
                <a:cubicBezTo>
                  <a:pt x="0" y="68"/>
                  <a:pt x="0" y="67"/>
                  <a:pt x="0" y="67"/>
                </a:cubicBezTo>
                <a:moveTo>
                  <a:pt x="38" y="0"/>
                </a:moveTo>
                <a:cubicBezTo>
                  <a:pt x="43" y="0"/>
                  <a:pt x="48" y="1"/>
                  <a:pt x="53" y="2"/>
                </a:cubicBezTo>
                <a:cubicBezTo>
                  <a:pt x="53" y="2"/>
                  <a:pt x="53" y="2"/>
                  <a:pt x="53" y="2"/>
                </a:cubicBezTo>
                <a:cubicBezTo>
                  <a:pt x="48" y="1"/>
                  <a:pt x="43" y="0"/>
                  <a:pt x="38"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9" name="Freeform 29"/>
          <p:cNvSpPr>
            <a:spLocks noEditPoints="1"/>
          </p:cNvSpPr>
          <p:nvPr/>
        </p:nvSpPr>
        <p:spPr bwMode="auto">
          <a:xfrm>
            <a:off x="3158870" y="5215994"/>
            <a:ext cx="56156" cy="341637"/>
          </a:xfrm>
          <a:custGeom>
            <a:avLst/>
            <a:gdLst/>
            <a:ahLst/>
            <a:cxnLst>
              <a:cxn ang="0">
                <a:pos x="6" y="73"/>
              </a:cxn>
              <a:cxn ang="0">
                <a:pos x="6" y="73"/>
              </a:cxn>
              <a:cxn ang="0">
                <a:pos x="6" y="73"/>
              </a:cxn>
              <a:cxn ang="0">
                <a:pos x="0" y="0"/>
              </a:cxn>
              <a:cxn ang="0">
                <a:pos x="12" y="4"/>
              </a:cxn>
              <a:cxn ang="0">
                <a:pos x="12" y="4"/>
              </a:cxn>
              <a:cxn ang="0">
                <a:pos x="0" y="0"/>
              </a:cxn>
            </a:cxnLst>
            <a:rect l="0" t="0" r="r" b="b"/>
            <a:pathLst>
              <a:path w="12" h="73">
                <a:moveTo>
                  <a:pt x="6" y="73"/>
                </a:moveTo>
                <a:cubicBezTo>
                  <a:pt x="6" y="73"/>
                  <a:pt x="6" y="73"/>
                  <a:pt x="6" y="73"/>
                </a:cubicBezTo>
                <a:cubicBezTo>
                  <a:pt x="6" y="73"/>
                  <a:pt x="6" y="73"/>
                  <a:pt x="6" y="73"/>
                </a:cubicBezTo>
                <a:moveTo>
                  <a:pt x="0" y="0"/>
                </a:moveTo>
                <a:cubicBezTo>
                  <a:pt x="4" y="1"/>
                  <a:pt x="8" y="3"/>
                  <a:pt x="12" y="4"/>
                </a:cubicBezTo>
                <a:cubicBezTo>
                  <a:pt x="12" y="4"/>
                  <a:pt x="12" y="4"/>
                  <a:pt x="12" y="4"/>
                </a:cubicBezTo>
                <a:cubicBezTo>
                  <a:pt x="8" y="3"/>
                  <a:pt x="4" y="1"/>
                  <a:pt x="0"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30" name="Freeform 34"/>
          <p:cNvSpPr/>
          <p:nvPr/>
        </p:nvSpPr>
        <p:spPr bwMode="auto">
          <a:xfrm>
            <a:off x="1115183" y="5703764"/>
            <a:ext cx="174485" cy="331763"/>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close/>
              </a:path>
            </a:pathLst>
          </a:custGeom>
          <a:solidFill>
            <a:srgbClr val="3C2916"/>
          </a:solidFill>
          <a:ln w="9525">
            <a:noFill/>
            <a:round/>
          </a:ln>
        </p:spPr>
        <p:txBody>
          <a:bodyPr vert="horz" wrap="square" lIns="194770" tIns="97385" rIns="194770" bIns="97385" numCol="1" anchor="t" anchorCtr="0" compatLnSpc="1"/>
          <a:lstStyle/>
          <a:p>
            <a:endParaRPr lang="en-US" sz="3835"/>
          </a:p>
        </p:txBody>
      </p:sp>
      <p:sp>
        <p:nvSpPr>
          <p:cNvPr id="31" name="Freeform 35"/>
          <p:cNvSpPr/>
          <p:nvPr/>
        </p:nvSpPr>
        <p:spPr bwMode="auto">
          <a:xfrm>
            <a:off x="1115183" y="5703764"/>
            <a:ext cx="174485" cy="331763"/>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path>
            </a:pathLst>
          </a:custGeom>
          <a:noFill/>
          <a:ln w="9525">
            <a:noFill/>
            <a:round/>
          </a:ln>
        </p:spPr>
        <p:txBody>
          <a:bodyPr vert="horz" wrap="square" lIns="194770" tIns="97385" rIns="194770" bIns="97385" numCol="1" anchor="t" anchorCtr="0" compatLnSpc="1"/>
          <a:lstStyle/>
          <a:p>
            <a:endParaRPr lang="en-US" sz="3835"/>
          </a:p>
        </p:txBody>
      </p:sp>
      <p:sp>
        <p:nvSpPr>
          <p:cNvPr id="32" name="Freeform 37"/>
          <p:cNvSpPr/>
          <p:nvPr/>
        </p:nvSpPr>
        <p:spPr bwMode="auto">
          <a:xfrm>
            <a:off x="443315" y="5782756"/>
            <a:ext cx="884460" cy="491719"/>
          </a:xfrm>
          <a:custGeom>
            <a:avLst/>
            <a:gdLst/>
            <a:ahLst/>
            <a:cxnLst>
              <a:cxn ang="0">
                <a:pos x="375" y="0"/>
              </a:cxn>
              <a:cxn ang="0">
                <a:pos x="0" y="81"/>
              </a:cxn>
              <a:cxn ang="0">
                <a:pos x="0" y="249"/>
              </a:cxn>
              <a:cxn ang="0">
                <a:pos x="441" y="249"/>
              </a:cxn>
              <a:cxn ang="0">
                <a:pos x="441" y="128"/>
              </a:cxn>
              <a:cxn ang="0">
                <a:pos x="375" y="128"/>
              </a:cxn>
              <a:cxn ang="0">
                <a:pos x="375" y="0"/>
              </a:cxn>
            </a:cxnLst>
            <a:rect l="0" t="0" r="r" b="b"/>
            <a:pathLst>
              <a:path w="441" h="249">
                <a:moveTo>
                  <a:pt x="375" y="0"/>
                </a:moveTo>
                <a:lnTo>
                  <a:pt x="0" y="81"/>
                </a:lnTo>
                <a:lnTo>
                  <a:pt x="0" y="249"/>
                </a:lnTo>
                <a:lnTo>
                  <a:pt x="441" y="249"/>
                </a:lnTo>
                <a:lnTo>
                  <a:pt x="441" y="128"/>
                </a:lnTo>
                <a:lnTo>
                  <a:pt x="375" y="128"/>
                </a:lnTo>
                <a:lnTo>
                  <a:pt x="375" y="0"/>
                </a:lnTo>
              </a:path>
            </a:pathLst>
          </a:custGeom>
          <a:noFill/>
          <a:ln w="9525">
            <a:noFill/>
            <a:round/>
          </a:ln>
        </p:spPr>
        <p:txBody>
          <a:bodyPr vert="horz" wrap="square" lIns="194770" tIns="97385" rIns="194770" bIns="97385" numCol="1" anchor="t" anchorCtr="0" compatLnSpc="1"/>
          <a:lstStyle/>
          <a:p>
            <a:endParaRPr lang="en-US" sz="3835"/>
          </a:p>
        </p:txBody>
      </p:sp>
      <p:sp>
        <p:nvSpPr>
          <p:cNvPr id="33" name="Freeform 38"/>
          <p:cNvSpPr/>
          <p:nvPr/>
        </p:nvSpPr>
        <p:spPr bwMode="auto">
          <a:xfrm>
            <a:off x="1115184" y="5751158"/>
            <a:ext cx="132368" cy="284368"/>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close/>
              </a:path>
            </a:pathLst>
          </a:custGeom>
          <a:solidFill>
            <a:srgbClr val="0A0500"/>
          </a:solidFill>
          <a:ln w="9525">
            <a:noFill/>
            <a:round/>
          </a:ln>
        </p:spPr>
        <p:txBody>
          <a:bodyPr vert="horz" wrap="square" lIns="194770" tIns="97385" rIns="194770" bIns="97385" numCol="1" anchor="t" anchorCtr="0" compatLnSpc="1"/>
          <a:lstStyle/>
          <a:p>
            <a:endParaRPr lang="en-US" sz="3835"/>
          </a:p>
        </p:txBody>
      </p:sp>
      <p:sp>
        <p:nvSpPr>
          <p:cNvPr id="34" name="Freeform 39"/>
          <p:cNvSpPr/>
          <p:nvPr/>
        </p:nvSpPr>
        <p:spPr bwMode="auto">
          <a:xfrm>
            <a:off x="1115184" y="5751158"/>
            <a:ext cx="132368" cy="284368"/>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path>
            </a:pathLst>
          </a:custGeom>
          <a:noFill/>
          <a:ln w="9525">
            <a:noFill/>
            <a:round/>
          </a:ln>
        </p:spPr>
        <p:txBody>
          <a:bodyPr vert="horz" wrap="square" lIns="194770" tIns="97385" rIns="194770" bIns="97385" numCol="1" anchor="t" anchorCtr="0" compatLnSpc="1"/>
          <a:lstStyle/>
          <a:p>
            <a:endParaRPr lang="en-US" sz="3835"/>
          </a:p>
        </p:txBody>
      </p:sp>
      <p:sp>
        <p:nvSpPr>
          <p:cNvPr id="35" name="Rectangle 31"/>
          <p:cNvSpPr>
            <a:spLocks noChangeArrowheads="1"/>
          </p:cNvSpPr>
          <p:nvPr/>
        </p:nvSpPr>
        <p:spPr bwMode="auto">
          <a:xfrm>
            <a:off x="1166040" y="4315845"/>
            <a:ext cx="695219" cy="1719682"/>
          </a:xfrm>
          <a:prstGeom prst="rect">
            <a:avLst/>
          </a:prstGeom>
          <a:solidFill>
            <a:schemeClr val="bg1">
              <a:lumMod val="85000"/>
            </a:schemeClr>
          </a:solidFill>
          <a:ln w="9525">
            <a:noFill/>
            <a:miter lim="800000"/>
          </a:ln>
        </p:spPr>
        <p:txBody>
          <a:bodyPr vert="horz" wrap="square" lIns="194770" tIns="97385" rIns="194770" bIns="97385" numCol="1" anchor="t" anchorCtr="0" compatLnSpc="1"/>
          <a:lstStyle/>
          <a:p>
            <a:endParaRPr lang="en-US" sz="3835"/>
          </a:p>
        </p:txBody>
      </p:sp>
      <p:sp>
        <p:nvSpPr>
          <p:cNvPr id="36" name="Rectangle 31"/>
          <p:cNvSpPr>
            <a:spLocks noChangeArrowheads="1"/>
          </p:cNvSpPr>
          <p:nvPr/>
        </p:nvSpPr>
        <p:spPr bwMode="auto">
          <a:xfrm>
            <a:off x="-16933" y="4214782"/>
            <a:ext cx="1344709" cy="2059693"/>
          </a:xfrm>
          <a:prstGeom prst="rect">
            <a:avLst/>
          </a:prstGeom>
          <a:gradFill>
            <a:gsLst>
              <a:gs pos="0">
                <a:schemeClr val="bg1">
                  <a:lumMod val="85000"/>
                </a:schemeClr>
              </a:gs>
              <a:gs pos="100000">
                <a:schemeClr val="bg1">
                  <a:lumMod val="75000"/>
                </a:schemeClr>
              </a:gs>
            </a:gsLst>
            <a:lin ang="0" scaled="0"/>
          </a:gradFill>
          <a:ln w="9525">
            <a:noFill/>
            <a:miter lim="800000"/>
          </a:ln>
        </p:spPr>
        <p:txBody>
          <a:bodyPr vert="horz" wrap="square" lIns="194770" tIns="97385" rIns="194770" bIns="97385" numCol="1" anchor="t" anchorCtr="0" compatLnSpc="1"/>
          <a:lstStyle/>
          <a:p>
            <a:endParaRPr lang="en-US" sz="3835"/>
          </a:p>
        </p:txBody>
      </p:sp>
      <p:sp>
        <p:nvSpPr>
          <p:cNvPr id="38" name="矩形 37"/>
          <p:cNvSpPr/>
          <p:nvPr/>
        </p:nvSpPr>
        <p:spPr>
          <a:xfrm>
            <a:off x="5299075" y="1595755"/>
            <a:ext cx="6338570" cy="4523105"/>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Todas y cada una de estas definiciones tienen algo en común, todas se centran en mayor o menor manera en la detección de errores.</a:t>
            </a:r>
          </a:p>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 </a:t>
            </a:r>
          </a:p>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Para terminar de entender las pruebas debemos diferenciar los términos error, fallo y defecto. Estos conceptos están relacionados entre sí, pero tienen significados diferentes. Para comprender estas palabras y por ende las pruebas, vamos a ver como las define el ISTQB:</a:t>
            </a:r>
          </a:p>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 </a:t>
            </a:r>
          </a:p>
          <a:p>
            <a:pPr eaLnBrk="1" fontAlgn="auto" hangingPunct="1">
              <a:spcBef>
                <a:spcPts val="0"/>
              </a:spcBef>
              <a:spcAft>
                <a:spcPts val="0"/>
              </a:spcAft>
              <a:defRPr/>
            </a:pPr>
            <a:r>
              <a:rPr lang="en-US" altLang="zh-CN">
                <a:solidFill>
                  <a:schemeClr val="tx1">
                    <a:lumMod val="50000"/>
                    <a:lumOff val="50000"/>
                  </a:schemeClr>
                </a:solidFill>
                <a:latin typeface="Calibri" panose="020F0502020204030204" pitchFamily="34" charset="0"/>
              </a:rPr>
              <a:t>"Una persona puede cometer un error que a su vez puede producir un defecto en el código de programa o en un documento. Si se ejecuta un defecto en el código, el sistema puede no hacer lo que debiera (o hacer algo que no debiera), lo que provocaría un fallo. Algunos defectos de software pueden dar lugar a fallos, pero no todos los defectos lo hacen."</a:t>
            </a: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4804410" cy="829945"/>
          </a:xfrm>
          <a:prstGeom prst="rect">
            <a:avLst/>
          </a:prstGeom>
          <a:noFill/>
        </p:spPr>
        <p:txBody>
          <a:bodyPr wrap="none" rtlCol="0">
            <a:spAutoFit/>
          </a:bodyPr>
          <a:lstStyle/>
          <a:p>
            <a:pPr algn="l"/>
            <a:r>
              <a:rPr lang="en-US" altLang="zh-CN"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rPr>
              <a:t>Así pues tenemos:</a:t>
            </a: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207392" y="1525782"/>
            <a:ext cx="2314107" cy="803154"/>
            <a:chOff x="2946532" y="2758317"/>
            <a:chExt cx="2314107" cy="803154"/>
          </a:xfrm>
          <a:solidFill>
            <a:srgbClr val="BFBFBF"/>
          </a:solidFill>
        </p:grpSpPr>
        <p:grpSp>
          <p:nvGrpSpPr>
            <p:cNvPr id="15" name="Group 5"/>
            <p:cNvGrpSpPr/>
            <p:nvPr/>
          </p:nvGrpSpPr>
          <p:grpSpPr>
            <a:xfrm flipH="1">
              <a:off x="3973822" y="2920521"/>
              <a:ext cx="1112817" cy="197594"/>
              <a:chOff x="7950811" y="1866984"/>
              <a:chExt cx="1397699" cy="248178"/>
            </a:xfrm>
            <a:grpFill/>
          </p:grpSpPr>
          <p:sp>
            <p:nvSpPr>
              <p:cNvPr id="21" name="Freeform 5"/>
              <p:cNvSpPr/>
              <p:nvPr/>
            </p:nvSpPr>
            <p:spPr bwMode="auto">
              <a:xfrm flipH="1">
                <a:off x="9183058" y="1866984"/>
                <a:ext cx="165452" cy="248178"/>
              </a:xfrm>
              <a:custGeom>
                <a:avLst/>
                <a:gdLst>
                  <a:gd name="T0" fmla="*/ 0 w 82"/>
                  <a:gd name="T1" fmla="*/ 116 h 123"/>
                  <a:gd name="T2" fmla="*/ 0 w 82"/>
                  <a:gd name="T3" fmla="*/ 90 h 123"/>
                  <a:gd name="T4" fmla="*/ 16 w 82"/>
                  <a:gd name="T5" fmla="*/ 99 h 123"/>
                  <a:gd name="T6" fmla="*/ 33 w 82"/>
                  <a:gd name="T7" fmla="*/ 102 h 123"/>
                  <a:gd name="T8" fmla="*/ 42 w 82"/>
                  <a:gd name="T9" fmla="*/ 101 h 123"/>
                  <a:gd name="T10" fmla="*/ 48 w 82"/>
                  <a:gd name="T11" fmla="*/ 98 h 123"/>
                  <a:gd name="T12" fmla="*/ 52 w 82"/>
                  <a:gd name="T13" fmla="*/ 94 h 123"/>
                  <a:gd name="T14" fmla="*/ 53 w 82"/>
                  <a:gd name="T15" fmla="*/ 90 h 123"/>
                  <a:gd name="T16" fmla="*/ 51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6 w 82"/>
                  <a:gd name="T39" fmla="*/ 4 h 123"/>
                  <a:gd name="T40" fmla="*/ 76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1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4 w 82"/>
                  <a:gd name="T81" fmla="*/ 123 h 123"/>
                  <a:gd name="T82" fmla="*/ 16 w 82"/>
                  <a:gd name="T83" fmla="*/ 121 h 123"/>
                  <a:gd name="T84" fmla="*/ 0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0" y="116"/>
                    </a:moveTo>
                    <a:cubicBezTo>
                      <a:pt x="0" y="90"/>
                      <a:pt x="0" y="90"/>
                      <a:pt x="0" y="90"/>
                    </a:cubicBezTo>
                    <a:cubicBezTo>
                      <a:pt x="5" y="94"/>
                      <a:pt x="11" y="97"/>
                      <a:pt x="16" y="99"/>
                    </a:cubicBezTo>
                    <a:cubicBezTo>
                      <a:pt x="22" y="101"/>
                      <a:pt x="28" y="102"/>
                      <a:pt x="33" y="102"/>
                    </a:cubicBezTo>
                    <a:cubicBezTo>
                      <a:pt x="37" y="102"/>
                      <a:pt x="40" y="101"/>
                      <a:pt x="42" y="101"/>
                    </a:cubicBezTo>
                    <a:cubicBezTo>
                      <a:pt x="45" y="100"/>
                      <a:pt x="47" y="99"/>
                      <a:pt x="48" y="98"/>
                    </a:cubicBezTo>
                    <a:cubicBezTo>
                      <a:pt x="50" y="97"/>
                      <a:pt x="51" y="96"/>
                      <a:pt x="52" y="94"/>
                    </a:cubicBezTo>
                    <a:cubicBezTo>
                      <a:pt x="53" y="93"/>
                      <a:pt x="53" y="91"/>
                      <a:pt x="53" y="90"/>
                    </a:cubicBezTo>
                    <a:cubicBezTo>
                      <a:pt x="53" y="87"/>
                      <a:pt x="53" y="85"/>
                      <a:pt x="51" y="83"/>
                    </a:cubicBezTo>
                    <a:cubicBezTo>
                      <a:pt x="50" y="82"/>
                      <a:pt x="48" y="80"/>
                      <a:pt x="46" y="78"/>
                    </a:cubicBezTo>
                    <a:cubicBezTo>
                      <a:pt x="44" y="77"/>
                      <a:pt x="41" y="75"/>
                      <a:pt x="38" y="74"/>
                    </a:cubicBezTo>
                    <a:cubicBezTo>
                      <a:pt x="35" y="72"/>
                      <a:pt x="31" y="71"/>
                      <a:pt x="28" y="69"/>
                    </a:cubicBezTo>
                    <a:cubicBezTo>
                      <a:pt x="18" y="66"/>
                      <a:pt x="11" y="61"/>
                      <a:pt x="7" y="55"/>
                    </a:cubicBezTo>
                    <a:cubicBezTo>
                      <a:pt x="2" y="50"/>
                      <a:pt x="0" y="43"/>
                      <a:pt x="0" y="35"/>
                    </a:cubicBezTo>
                    <a:cubicBezTo>
                      <a:pt x="0" y="29"/>
                      <a:pt x="1" y="23"/>
                      <a:pt x="4" y="19"/>
                    </a:cubicBezTo>
                    <a:cubicBezTo>
                      <a:pt x="6" y="15"/>
                      <a:pt x="10" y="11"/>
                      <a:pt x="14" y="8"/>
                    </a:cubicBezTo>
                    <a:cubicBezTo>
                      <a:pt x="18" y="5"/>
                      <a:pt x="23" y="3"/>
                      <a:pt x="29" y="2"/>
                    </a:cubicBezTo>
                    <a:cubicBezTo>
                      <a:pt x="34" y="0"/>
                      <a:pt x="40" y="0"/>
                      <a:pt x="47" y="0"/>
                    </a:cubicBezTo>
                    <a:cubicBezTo>
                      <a:pt x="53" y="0"/>
                      <a:pt x="58" y="0"/>
                      <a:pt x="63" y="1"/>
                    </a:cubicBezTo>
                    <a:cubicBezTo>
                      <a:pt x="68" y="1"/>
                      <a:pt x="72" y="3"/>
                      <a:pt x="76" y="4"/>
                    </a:cubicBezTo>
                    <a:cubicBezTo>
                      <a:pt x="76" y="29"/>
                      <a:pt x="76" y="29"/>
                      <a:pt x="76" y="29"/>
                    </a:cubicBezTo>
                    <a:cubicBezTo>
                      <a:pt x="74" y="28"/>
                      <a:pt x="72" y="26"/>
                      <a:pt x="70" y="25"/>
                    </a:cubicBezTo>
                    <a:cubicBezTo>
                      <a:pt x="68" y="24"/>
                      <a:pt x="65" y="23"/>
                      <a:pt x="63" y="23"/>
                    </a:cubicBezTo>
                    <a:cubicBezTo>
                      <a:pt x="60" y="22"/>
                      <a:pt x="58" y="22"/>
                      <a:pt x="55" y="21"/>
                    </a:cubicBezTo>
                    <a:cubicBezTo>
                      <a:pt x="53" y="21"/>
                      <a:pt x="50" y="21"/>
                      <a:pt x="48" y="21"/>
                    </a:cubicBezTo>
                    <a:cubicBezTo>
                      <a:pt x="45" y="21"/>
                      <a:pt x="42" y="21"/>
                      <a:pt x="40" y="22"/>
                    </a:cubicBezTo>
                    <a:cubicBezTo>
                      <a:pt x="37" y="22"/>
                      <a:pt x="35" y="23"/>
                      <a:pt x="34" y="24"/>
                    </a:cubicBezTo>
                    <a:cubicBezTo>
                      <a:pt x="32" y="25"/>
                      <a:pt x="31" y="26"/>
                      <a:pt x="30" y="28"/>
                    </a:cubicBezTo>
                    <a:cubicBezTo>
                      <a:pt x="29" y="29"/>
                      <a:pt x="28" y="31"/>
                      <a:pt x="28" y="33"/>
                    </a:cubicBezTo>
                    <a:cubicBezTo>
                      <a:pt x="28" y="35"/>
                      <a:pt x="29" y="37"/>
                      <a:pt x="30" y="38"/>
                    </a:cubicBezTo>
                    <a:cubicBezTo>
                      <a:pt x="31" y="40"/>
                      <a:pt x="32" y="41"/>
                      <a:pt x="34" y="43"/>
                    </a:cubicBezTo>
                    <a:cubicBezTo>
                      <a:pt x="36" y="44"/>
                      <a:pt x="39" y="45"/>
                      <a:pt x="41" y="47"/>
                    </a:cubicBezTo>
                    <a:cubicBezTo>
                      <a:pt x="44" y="48"/>
                      <a:pt x="47" y="49"/>
                      <a:pt x="51" y="51"/>
                    </a:cubicBezTo>
                    <a:cubicBezTo>
                      <a:pt x="55" y="53"/>
                      <a:pt x="60" y="55"/>
                      <a:pt x="64" y="57"/>
                    </a:cubicBezTo>
                    <a:cubicBezTo>
                      <a:pt x="67" y="60"/>
                      <a:pt x="71" y="62"/>
                      <a:pt x="73" y="65"/>
                    </a:cubicBezTo>
                    <a:cubicBezTo>
                      <a:pt x="76" y="68"/>
                      <a:pt x="78" y="71"/>
                      <a:pt x="80" y="75"/>
                    </a:cubicBezTo>
                    <a:cubicBezTo>
                      <a:pt x="81" y="78"/>
                      <a:pt x="82" y="82"/>
                      <a:pt x="82" y="87"/>
                    </a:cubicBezTo>
                    <a:cubicBezTo>
                      <a:pt x="82" y="94"/>
                      <a:pt x="80" y="99"/>
                      <a:pt x="78" y="104"/>
                    </a:cubicBezTo>
                    <a:cubicBezTo>
                      <a:pt x="75" y="108"/>
                      <a:pt x="72" y="112"/>
                      <a:pt x="68" y="115"/>
                    </a:cubicBezTo>
                    <a:cubicBezTo>
                      <a:pt x="63" y="118"/>
                      <a:pt x="58" y="120"/>
                      <a:pt x="53" y="121"/>
                    </a:cubicBezTo>
                    <a:cubicBezTo>
                      <a:pt x="47" y="122"/>
                      <a:pt x="41" y="123"/>
                      <a:pt x="34" y="123"/>
                    </a:cubicBezTo>
                    <a:cubicBezTo>
                      <a:pt x="28" y="123"/>
                      <a:pt x="22" y="122"/>
                      <a:pt x="16" y="121"/>
                    </a:cubicBezTo>
                    <a:cubicBezTo>
                      <a:pt x="10" y="120"/>
                      <a:pt x="5" y="118"/>
                      <a:pt x="0"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6"/>
              <p:cNvSpPr/>
              <p:nvPr/>
            </p:nvSpPr>
            <p:spPr bwMode="auto">
              <a:xfrm flipH="1">
                <a:off x="8949696" y="1870688"/>
                <a:ext cx="197554" cy="244474"/>
              </a:xfrm>
              <a:custGeom>
                <a:avLst/>
                <a:gdLst>
                  <a:gd name="T0" fmla="*/ 98 w 98"/>
                  <a:gd name="T1" fmla="*/ 67 h 121"/>
                  <a:gd name="T2" fmla="*/ 48 w 98"/>
                  <a:gd name="T3" fmla="*/ 121 h 121"/>
                  <a:gd name="T4" fmla="*/ 0 w 98"/>
                  <a:gd name="T5" fmla="*/ 68 h 121"/>
                  <a:gd name="T6" fmla="*/ 0 w 98"/>
                  <a:gd name="T7" fmla="*/ 0 h 121"/>
                  <a:gd name="T8" fmla="*/ 27 w 98"/>
                  <a:gd name="T9" fmla="*/ 0 h 121"/>
                  <a:gd name="T10" fmla="*/ 27 w 98"/>
                  <a:gd name="T11" fmla="*/ 69 h 121"/>
                  <a:gd name="T12" fmla="*/ 49 w 98"/>
                  <a:gd name="T13" fmla="*/ 98 h 121"/>
                  <a:gd name="T14" fmla="*/ 71 w 98"/>
                  <a:gd name="T15" fmla="*/ 70 h 121"/>
                  <a:gd name="T16" fmla="*/ 71 w 98"/>
                  <a:gd name="T17" fmla="*/ 0 h 121"/>
                  <a:gd name="T18" fmla="*/ 98 w 98"/>
                  <a:gd name="T19" fmla="*/ 0 h 121"/>
                  <a:gd name="T20" fmla="*/ 98 w 98"/>
                  <a:gd name="T21"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21">
                    <a:moveTo>
                      <a:pt x="98" y="67"/>
                    </a:moveTo>
                    <a:cubicBezTo>
                      <a:pt x="98" y="103"/>
                      <a:pt x="82" y="121"/>
                      <a:pt x="48" y="121"/>
                    </a:cubicBezTo>
                    <a:cubicBezTo>
                      <a:pt x="16" y="121"/>
                      <a:pt x="0" y="103"/>
                      <a:pt x="0" y="68"/>
                    </a:cubicBezTo>
                    <a:cubicBezTo>
                      <a:pt x="0" y="0"/>
                      <a:pt x="0" y="0"/>
                      <a:pt x="0" y="0"/>
                    </a:cubicBezTo>
                    <a:cubicBezTo>
                      <a:pt x="27" y="0"/>
                      <a:pt x="27" y="0"/>
                      <a:pt x="27" y="0"/>
                    </a:cubicBezTo>
                    <a:cubicBezTo>
                      <a:pt x="27" y="69"/>
                      <a:pt x="27" y="69"/>
                      <a:pt x="27" y="69"/>
                    </a:cubicBezTo>
                    <a:cubicBezTo>
                      <a:pt x="27" y="88"/>
                      <a:pt x="34" y="98"/>
                      <a:pt x="49" y="98"/>
                    </a:cubicBezTo>
                    <a:cubicBezTo>
                      <a:pt x="64" y="98"/>
                      <a:pt x="71" y="88"/>
                      <a:pt x="71" y="70"/>
                    </a:cubicBezTo>
                    <a:cubicBezTo>
                      <a:pt x="71" y="0"/>
                      <a:pt x="71" y="0"/>
                      <a:pt x="71" y="0"/>
                    </a:cubicBezTo>
                    <a:cubicBezTo>
                      <a:pt x="98" y="0"/>
                      <a:pt x="98" y="0"/>
                      <a:pt x="98" y="0"/>
                    </a:cubicBezTo>
                    <a:lnTo>
                      <a:pt x="98"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7"/>
              <p:cNvSpPr/>
              <p:nvPr/>
            </p:nvSpPr>
            <p:spPr bwMode="auto">
              <a:xfrm flipH="1">
                <a:off x="8724978" y="1866984"/>
                <a:ext cx="186442" cy="248178"/>
              </a:xfrm>
              <a:custGeom>
                <a:avLst/>
                <a:gdLst>
                  <a:gd name="T0" fmla="*/ 92 w 92"/>
                  <a:gd name="T1" fmla="*/ 116 h 123"/>
                  <a:gd name="T2" fmla="*/ 58 w 92"/>
                  <a:gd name="T3" fmla="*/ 123 h 123"/>
                  <a:gd name="T4" fmla="*/ 15 w 92"/>
                  <a:gd name="T5" fmla="*/ 107 h 123"/>
                  <a:gd name="T6" fmla="*/ 0 w 92"/>
                  <a:gd name="T7" fmla="*/ 64 h 123"/>
                  <a:gd name="T8" fmla="*/ 17 w 92"/>
                  <a:gd name="T9" fmla="*/ 17 h 123"/>
                  <a:gd name="T10" fmla="*/ 63 w 92"/>
                  <a:gd name="T11" fmla="*/ 0 h 123"/>
                  <a:gd name="T12" fmla="*/ 92 w 92"/>
                  <a:gd name="T13" fmla="*/ 4 h 123"/>
                  <a:gd name="T14" fmla="*/ 92 w 92"/>
                  <a:gd name="T15" fmla="*/ 30 h 123"/>
                  <a:gd name="T16" fmla="*/ 65 w 92"/>
                  <a:gd name="T17" fmla="*/ 23 h 123"/>
                  <a:gd name="T18" fmla="*/ 38 w 92"/>
                  <a:gd name="T19" fmla="*/ 33 h 123"/>
                  <a:gd name="T20" fmla="*/ 28 w 92"/>
                  <a:gd name="T21" fmla="*/ 62 h 123"/>
                  <a:gd name="T22" fmla="*/ 38 w 92"/>
                  <a:gd name="T23" fmla="*/ 89 h 123"/>
                  <a:gd name="T24" fmla="*/ 64 w 92"/>
                  <a:gd name="T25" fmla="*/ 100 h 123"/>
                  <a:gd name="T26" fmla="*/ 92 w 92"/>
                  <a:gd name="T27" fmla="*/ 92 h 123"/>
                  <a:gd name="T28" fmla="*/ 92 w 92"/>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123">
                    <a:moveTo>
                      <a:pt x="92" y="116"/>
                    </a:moveTo>
                    <a:cubicBezTo>
                      <a:pt x="84" y="121"/>
                      <a:pt x="72" y="123"/>
                      <a:pt x="58" y="123"/>
                    </a:cubicBezTo>
                    <a:cubicBezTo>
                      <a:pt x="40" y="123"/>
                      <a:pt x="26" y="117"/>
                      <a:pt x="15" y="107"/>
                    </a:cubicBezTo>
                    <a:cubicBezTo>
                      <a:pt x="5" y="96"/>
                      <a:pt x="0" y="82"/>
                      <a:pt x="0" y="64"/>
                    </a:cubicBezTo>
                    <a:cubicBezTo>
                      <a:pt x="0" y="45"/>
                      <a:pt x="6" y="29"/>
                      <a:pt x="17" y="17"/>
                    </a:cubicBezTo>
                    <a:cubicBezTo>
                      <a:pt x="29" y="6"/>
                      <a:pt x="44" y="0"/>
                      <a:pt x="63" y="0"/>
                    </a:cubicBezTo>
                    <a:cubicBezTo>
                      <a:pt x="75" y="0"/>
                      <a:pt x="85" y="1"/>
                      <a:pt x="92" y="4"/>
                    </a:cubicBezTo>
                    <a:cubicBezTo>
                      <a:pt x="92" y="30"/>
                      <a:pt x="92" y="30"/>
                      <a:pt x="92" y="30"/>
                    </a:cubicBezTo>
                    <a:cubicBezTo>
                      <a:pt x="85" y="25"/>
                      <a:pt x="75" y="23"/>
                      <a:pt x="65" y="23"/>
                    </a:cubicBezTo>
                    <a:cubicBezTo>
                      <a:pt x="54" y="23"/>
                      <a:pt x="45" y="26"/>
                      <a:pt x="38" y="33"/>
                    </a:cubicBezTo>
                    <a:cubicBezTo>
                      <a:pt x="31" y="40"/>
                      <a:pt x="28" y="50"/>
                      <a:pt x="28" y="62"/>
                    </a:cubicBezTo>
                    <a:cubicBezTo>
                      <a:pt x="28" y="73"/>
                      <a:pt x="31" y="82"/>
                      <a:pt x="38" y="89"/>
                    </a:cubicBezTo>
                    <a:cubicBezTo>
                      <a:pt x="44" y="96"/>
                      <a:pt x="53" y="100"/>
                      <a:pt x="64" y="100"/>
                    </a:cubicBezTo>
                    <a:cubicBezTo>
                      <a:pt x="74" y="100"/>
                      <a:pt x="84" y="97"/>
                      <a:pt x="92" y="92"/>
                    </a:cubicBezTo>
                    <a:lnTo>
                      <a:pt x="9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8"/>
              <p:cNvSpPr/>
              <p:nvPr/>
            </p:nvSpPr>
            <p:spPr bwMode="auto">
              <a:xfrm flipH="1">
                <a:off x="8520015" y="1866984"/>
                <a:ext cx="187677" cy="248178"/>
              </a:xfrm>
              <a:custGeom>
                <a:avLst/>
                <a:gdLst>
                  <a:gd name="T0" fmla="*/ 93 w 93"/>
                  <a:gd name="T1" fmla="*/ 116 h 123"/>
                  <a:gd name="T2" fmla="*/ 59 w 93"/>
                  <a:gd name="T3" fmla="*/ 123 h 123"/>
                  <a:gd name="T4" fmla="*/ 16 w 93"/>
                  <a:gd name="T5" fmla="*/ 107 h 123"/>
                  <a:gd name="T6" fmla="*/ 0 w 93"/>
                  <a:gd name="T7" fmla="*/ 64 h 123"/>
                  <a:gd name="T8" fmla="*/ 18 w 93"/>
                  <a:gd name="T9" fmla="*/ 17 h 123"/>
                  <a:gd name="T10" fmla="*/ 64 w 93"/>
                  <a:gd name="T11" fmla="*/ 0 h 123"/>
                  <a:gd name="T12" fmla="*/ 93 w 93"/>
                  <a:gd name="T13" fmla="*/ 4 h 123"/>
                  <a:gd name="T14" fmla="*/ 93 w 93"/>
                  <a:gd name="T15" fmla="*/ 30 h 123"/>
                  <a:gd name="T16" fmla="*/ 66 w 93"/>
                  <a:gd name="T17" fmla="*/ 23 h 123"/>
                  <a:gd name="T18" fmla="*/ 39 w 93"/>
                  <a:gd name="T19" fmla="*/ 33 h 123"/>
                  <a:gd name="T20" fmla="*/ 28 w 93"/>
                  <a:gd name="T21" fmla="*/ 62 h 123"/>
                  <a:gd name="T22" fmla="*/ 38 w 93"/>
                  <a:gd name="T23" fmla="*/ 89 h 123"/>
                  <a:gd name="T24" fmla="*/ 64 w 93"/>
                  <a:gd name="T25" fmla="*/ 100 h 123"/>
                  <a:gd name="T26" fmla="*/ 93 w 93"/>
                  <a:gd name="T27" fmla="*/ 92 h 123"/>
                  <a:gd name="T28" fmla="*/ 93 w 93"/>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23">
                    <a:moveTo>
                      <a:pt x="93" y="116"/>
                    </a:moveTo>
                    <a:cubicBezTo>
                      <a:pt x="84" y="121"/>
                      <a:pt x="73" y="123"/>
                      <a:pt x="59" y="123"/>
                    </a:cubicBezTo>
                    <a:cubicBezTo>
                      <a:pt x="41" y="123"/>
                      <a:pt x="26" y="117"/>
                      <a:pt x="16" y="107"/>
                    </a:cubicBezTo>
                    <a:cubicBezTo>
                      <a:pt x="5" y="96"/>
                      <a:pt x="0" y="82"/>
                      <a:pt x="0" y="64"/>
                    </a:cubicBezTo>
                    <a:cubicBezTo>
                      <a:pt x="0" y="45"/>
                      <a:pt x="6" y="29"/>
                      <a:pt x="18" y="17"/>
                    </a:cubicBezTo>
                    <a:cubicBezTo>
                      <a:pt x="30" y="6"/>
                      <a:pt x="45" y="0"/>
                      <a:pt x="64" y="0"/>
                    </a:cubicBezTo>
                    <a:cubicBezTo>
                      <a:pt x="75" y="0"/>
                      <a:pt x="85" y="1"/>
                      <a:pt x="93" y="4"/>
                    </a:cubicBezTo>
                    <a:cubicBezTo>
                      <a:pt x="93" y="30"/>
                      <a:pt x="93" y="30"/>
                      <a:pt x="93" y="30"/>
                    </a:cubicBezTo>
                    <a:cubicBezTo>
                      <a:pt x="85" y="25"/>
                      <a:pt x="76" y="23"/>
                      <a:pt x="66" y="23"/>
                    </a:cubicBezTo>
                    <a:cubicBezTo>
                      <a:pt x="55" y="23"/>
                      <a:pt x="46" y="26"/>
                      <a:pt x="39" y="33"/>
                    </a:cubicBezTo>
                    <a:cubicBezTo>
                      <a:pt x="32" y="40"/>
                      <a:pt x="28" y="50"/>
                      <a:pt x="28" y="62"/>
                    </a:cubicBezTo>
                    <a:cubicBezTo>
                      <a:pt x="28" y="73"/>
                      <a:pt x="32" y="82"/>
                      <a:pt x="38" y="89"/>
                    </a:cubicBezTo>
                    <a:cubicBezTo>
                      <a:pt x="45" y="96"/>
                      <a:pt x="53" y="100"/>
                      <a:pt x="64" y="100"/>
                    </a:cubicBezTo>
                    <a:cubicBezTo>
                      <a:pt x="75" y="100"/>
                      <a:pt x="84" y="97"/>
                      <a:pt x="93" y="92"/>
                    </a:cubicBezTo>
                    <a:lnTo>
                      <a:pt x="93"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9"/>
              <p:cNvSpPr/>
              <p:nvPr/>
            </p:nvSpPr>
            <p:spPr bwMode="auto">
              <a:xfrm flipH="1">
                <a:off x="8333573" y="1870688"/>
                <a:ext cx="143227" cy="240769"/>
              </a:xfrm>
              <a:custGeom>
                <a:avLst/>
                <a:gdLst>
                  <a:gd name="T0" fmla="*/ 116 w 116"/>
                  <a:gd name="T1" fmla="*/ 195 h 195"/>
                  <a:gd name="T2" fmla="*/ 0 w 116"/>
                  <a:gd name="T3" fmla="*/ 195 h 195"/>
                  <a:gd name="T4" fmla="*/ 0 w 116"/>
                  <a:gd name="T5" fmla="*/ 0 h 195"/>
                  <a:gd name="T6" fmla="*/ 111 w 116"/>
                  <a:gd name="T7" fmla="*/ 0 h 195"/>
                  <a:gd name="T8" fmla="*/ 111 w 116"/>
                  <a:gd name="T9" fmla="*/ 34 h 195"/>
                  <a:gd name="T10" fmla="*/ 44 w 116"/>
                  <a:gd name="T11" fmla="*/ 34 h 195"/>
                  <a:gd name="T12" fmla="*/ 44 w 116"/>
                  <a:gd name="T13" fmla="*/ 78 h 195"/>
                  <a:gd name="T14" fmla="*/ 106 w 116"/>
                  <a:gd name="T15" fmla="*/ 78 h 195"/>
                  <a:gd name="T16" fmla="*/ 106 w 116"/>
                  <a:gd name="T17" fmla="*/ 114 h 195"/>
                  <a:gd name="T18" fmla="*/ 44 w 116"/>
                  <a:gd name="T19" fmla="*/ 114 h 195"/>
                  <a:gd name="T20" fmla="*/ 44 w 116"/>
                  <a:gd name="T21" fmla="*/ 159 h 195"/>
                  <a:gd name="T22" fmla="*/ 116 w 116"/>
                  <a:gd name="T23" fmla="*/ 159 h 195"/>
                  <a:gd name="T24" fmla="*/ 116 w 116"/>
                  <a:gd name="T25"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5">
                    <a:moveTo>
                      <a:pt x="116" y="195"/>
                    </a:moveTo>
                    <a:lnTo>
                      <a:pt x="0" y="195"/>
                    </a:lnTo>
                    <a:lnTo>
                      <a:pt x="0" y="0"/>
                    </a:lnTo>
                    <a:lnTo>
                      <a:pt x="111" y="0"/>
                    </a:lnTo>
                    <a:lnTo>
                      <a:pt x="111" y="34"/>
                    </a:lnTo>
                    <a:lnTo>
                      <a:pt x="44" y="34"/>
                    </a:lnTo>
                    <a:lnTo>
                      <a:pt x="44" y="78"/>
                    </a:lnTo>
                    <a:lnTo>
                      <a:pt x="106" y="78"/>
                    </a:lnTo>
                    <a:lnTo>
                      <a:pt x="106" y="114"/>
                    </a:lnTo>
                    <a:lnTo>
                      <a:pt x="44" y="114"/>
                    </a:lnTo>
                    <a:lnTo>
                      <a:pt x="44" y="159"/>
                    </a:lnTo>
                    <a:lnTo>
                      <a:pt x="116" y="159"/>
                    </a:lnTo>
                    <a:lnTo>
                      <a:pt x="116" y="1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0"/>
              <p:cNvSpPr/>
              <p:nvPr/>
            </p:nvSpPr>
            <p:spPr bwMode="auto">
              <a:xfrm flipH="1">
                <a:off x="8142192" y="1866984"/>
                <a:ext cx="165452" cy="248178"/>
              </a:xfrm>
              <a:custGeom>
                <a:avLst/>
                <a:gdLst>
                  <a:gd name="T0" fmla="*/ 1 w 82"/>
                  <a:gd name="T1" fmla="*/ 116 h 123"/>
                  <a:gd name="T2" fmla="*/ 1 w 82"/>
                  <a:gd name="T3" fmla="*/ 90 h 123"/>
                  <a:gd name="T4" fmla="*/ 16 w 82"/>
                  <a:gd name="T5" fmla="*/ 99 h 123"/>
                  <a:gd name="T6" fmla="*/ 33 w 82"/>
                  <a:gd name="T7" fmla="*/ 102 h 123"/>
                  <a:gd name="T8" fmla="*/ 42 w 82"/>
                  <a:gd name="T9" fmla="*/ 101 h 123"/>
                  <a:gd name="T10" fmla="*/ 49 w 82"/>
                  <a:gd name="T11" fmla="*/ 98 h 123"/>
                  <a:gd name="T12" fmla="*/ 52 w 82"/>
                  <a:gd name="T13" fmla="*/ 94 h 123"/>
                  <a:gd name="T14" fmla="*/ 54 w 82"/>
                  <a:gd name="T15" fmla="*/ 90 h 123"/>
                  <a:gd name="T16" fmla="*/ 52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7 w 82"/>
                  <a:gd name="T39" fmla="*/ 4 h 123"/>
                  <a:gd name="T40" fmla="*/ 77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2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6" y="99"/>
                    </a:cubicBezTo>
                    <a:cubicBezTo>
                      <a:pt x="22" y="101"/>
                      <a:pt x="28" y="102"/>
                      <a:pt x="33" y="102"/>
                    </a:cubicBezTo>
                    <a:cubicBezTo>
                      <a:pt x="37" y="102"/>
                      <a:pt x="40" y="101"/>
                      <a:pt x="42" y="101"/>
                    </a:cubicBezTo>
                    <a:cubicBezTo>
                      <a:pt x="45" y="100"/>
                      <a:pt x="47" y="99"/>
                      <a:pt x="49" y="98"/>
                    </a:cubicBezTo>
                    <a:cubicBezTo>
                      <a:pt x="50" y="97"/>
                      <a:pt x="52" y="96"/>
                      <a:pt x="52" y="94"/>
                    </a:cubicBezTo>
                    <a:cubicBezTo>
                      <a:pt x="53" y="93"/>
                      <a:pt x="54" y="91"/>
                      <a:pt x="54" y="90"/>
                    </a:cubicBezTo>
                    <a:cubicBezTo>
                      <a:pt x="54" y="87"/>
                      <a:pt x="53" y="85"/>
                      <a:pt x="52" y="83"/>
                    </a:cubicBezTo>
                    <a:cubicBezTo>
                      <a:pt x="50" y="82"/>
                      <a:pt x="49" y="80"/>
                      <a:pt x="46" y="78"/>
                    </a:cubicBezTo>
                    <a:cubicBezTo>
                      <a:pt x="44" y="77"/>
                      <a:pt x="41" y="75"/>
                      <a:pt x="38" y="74"/>
                    </a:cubicBezTo>
                    <a:cubicBezTo>
                      <a:pt x="35" y="72"/>
                      <a:pt x="32" y="71"/>
                      <a:pt x="28" y="69"/>
                    </a:cubicBezTo>
                    <a:cubicBezTo>
                      <a:pt x="19" y="66"/>
                      <a:pt x="12" y="61"/>
                      <a:pt x="7" y="55"/>
                    </a:cubicBezTo>
                    <a:cubicBezTo>
                      <a:pt x="2" y="50"/>
                      <a:pt x="0" y="43"/>
                      <a:pt x="0" y="35"/>
                    </a:cubicBezTo>
                    <a:cubicBezTo>
                      <a:pt x="0" y="29"/>
                      <a:pt x="1" y="23"/>
                      <a:pt x="4" y="19"/>
                    </a:cubicBezTo>
                    <a:cubicBezTo>
                      <a:pt x="6" y="15"/>
                      <a:pt x="10" y="11"/>
                      <a:pt x="14" y="8"/>
                    </a:cubicBezTo>
                    <a:cubicBezTo>
                      <a:pt x="18" y="5"/>
                      <a:pt x="23" y="3"/>
                      <a:pt x="29" y="2"/>
                    </a:cubicBezTo>
                    <a:cubicBezTo>
                      <a:pt x="35" y="0"/>
                      <a:pt x="41" y="0"/>
                      <a:pt x="47" y="0"/>
                    </a:cubicBezTo>
                    <a:cubicBezTo>
                      <a:pt x="53" y="0"/>
                      <a:pt x="59" y="0"/>
                      <a:pt x="63" y="1"/>
                    </a:cubicBezTo>
                    <a:cubicBezTo>
                      <a:pt x="68" y="1"/>
                      <a:pt x="73" y="3"/>
                      <a:pt x="77" y="4"/>
                    </a:cubicBezTo>
                    <a:cubicBezTo>
                      <a:pt x="77" y="29"/>
                      <a:pt x="77" y="29"/>
                      <a:pt x="77" y="29"/>
                    </a:cubicBezTo>
                    <a:cubicBezTo>
                      <a:pt x="75" y="28"/>
                      <a:pt x="72" y="26"/>
                      <a:pt x="70" y="25"/>
                    </a:cubicBezTo>
                    <a:cubicBezTo>
                      <a:pt x="68" y="24"/>
                      <a:pt x="65" y="23"/>
                      <a:pt x="63" y="23"/>
                    </a:cubicBezTo>
                    <a:cubicBezTo>
                      <a:pt x="60" y="22"/>
                      <a:pt x="58" y="22"/>
                      <a:pt x="55" y="21"/>
                    </a:cubicBezTo>
                    <a:cubicBezTo>
                      <a:pt x="53" y="21"/>
                      <a:pt x="51" y="21"/>
                      <a:pt x="48" y="21"/>
                    </a:cubicBezTo>
                    <a:cubicBezTo>
                      <a:pt x="45" y="21"/>
                      <a:pt x="43" y="21"/>
                      <a:pt x="40" y="22"/>
                    </a:cubicBezTo>
                    <a:cubicBezTo>
                      <a:pt x="38" y="22"/>
                      <a:pt x="36" y="23"/>
                      <a:pt x="34" y="24"/>
                    </a:cubicBezTo>
                    <a:cubicBezTo>
                      <a:pt x="32" y="25"/>
                      <a:pt x="31" y="26"/>
                      <a:pt x="30" y="28"/>
                    </a:cubicBezTo>
                    <a:cubicBezTo>
                      <a:pt x="29" y="29"/>
                      <a:pt x="28" y="31"/>
                      <a:pt x="28" y="33"/>
                    </a:cubicBezTo>
                    <a:cubicBezTo>
                      <a:pt x="28" y="35"/>
                      <a:pt x="29" y="37"/>
                      <a:pt x="30" y="38"/>
                    </a:cubicBezTo>
                    <a:cubicBezTo>
                      <a:pt x="31" y="40"/>
                      <a:pt x="33" y="41"/>
                      <a:pt x="34" y="43"/>
                    </a:cubicBezTo>
                    <a:cubicBezTo>
                      <a:pt x="36" y="44"/>
                      <a:pt x="39" y="45"/>
                      <a:pt x="42" y="47"/>
                    </a:cubicBezTo>
                    <a:cubicBezTo>
                      <a:pt x="44" y="48"/>
                      <a:pt x="47" y="49"/>
                      <a:pt x="51" y="51"/>
                    </a:cubicBezTo>
                    <a:cubicBezTo>
                      <a:pt x="56" y="53"/>
                      <a:pt x="60" y="55"/>
                      <a:pt x="64" y="57"/>
                    </a:cubicBezTo>
                    <a:cubicBezTo>
                      <a:pt x="68" y="60"/>
                      <a:pt x="71" y="62"/>
                      <a:pt x="73" y="65"/>
                    </a:cubicBezTo>
                    <a:cubicBezTo>
                      <a:pt x="76" y="68"/>
                      <a:pt x="78"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1"/>
              <p:cNvSpPr/>
              <p:nvPr/>
            </p:nvSpPr>
            <p:spPr bwMode="auto">
              <a:xfrm flipH="1">
                <a:off x="7950811" y="1866984"/>
                <a:ext cx="165452" cy="248178"/>
              </a:xfrm>
              <a:custGeom>
                <a:avLst/>
                <a:gdLst>
                  <a:gd name="T0" fmla="*/ 1 w 82"/>
                  <a:gd name="T1" fmla="*/ 116 h 123"/>
                  <a:gd name="T2" fmla="*/ 1 w 82"/>
                  <a:gd name="T3" fmla="*/ 90 h 123"/>
                  <a:gd name="T4" fmla="*/ 17 w 82"/>
                  <a:gd name="T5" fmla="*/ 99 h 123"/>
                  <a:gd name="T6" fmla="*/ 34 w 82"/>
                  <a:gd name="T7" fmla="*/ 102 h 123"/>
                  <a:gd name="T8" fmla="*/ 43 w 82"/>
                  <a:gd name="T9" fmla="*/ 101 h 123"/>
                  <a:gd name="T10" fmla="*/ 49 w 82"/>
                  <a:gd name="T11" fmla="*/ 98 h 123"/>
                  <a:gd name="T12" fmla="*/ 53 w 82"/>
                  <a:gd name="T13" fmla="*/ 94 h 123"/>
                  <a:gd name="T14" fmla="*/ 54 w 82"/>
                  <a:gd name="T15" fmla="*/ 90 h 123"/>
                  <a:gd name="T16" fmla="*/ 52 w 82"/>
                  <a:gd name="T17" fmla="*/ 83 h 123"/>
                  <a:gd name="T18" fmla="*/ 47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4 w 82"/>
                  <a:gd name="T37" fmla="*/ 1 h 123"/>
                  <a:gd name="T38" fmla="*/ 77 w 82"/>
                  <a:gd name="T39" fmla="*/ 4 h 123"/>
                  <a:gd name="T40" fmla="*/ 77 w 82"/>
                  <a:gd name="T41" fmla="*/ 29 h 123"/>
                  <a:gd name="T42" fmla="*/ 70 w 82"/>
                  <a:gd name="T43" fmla="*/ 25 h 123"/>
                  <a:gd name="T44" fmla="*/ 63 w 82"/>
                  <a:gd name="T45" fmla="*/ 23 h 123"/>
                  <a:gd name="T46" fmla="*/ 56 w 82"/>
                  <a:gd name="T47" fmla="*/ 21 h 123"/>
                  <a:gd name="T48" fmla="*/ 49 w 82"/>
                  <a:gd name="T49" fmla="*/ 21 h 123"/>
                  <a:gd name="T50" fmla="*/ 40 w 82"/>
                  <a:gd name="T51" fmla="*/ 22 h 123"/>
                  <a:gd name="T52" fmla="*/ 34 w 82"/>
                  <a:gd name="T53" fmla="*/ 24 h 123"/>
                  <a:gd name="T54" fmla="*/ 30 w 82"/>
                  <a:gd name="T55" fmla="*/ 28 h 123"/>
                  <a:gd name="T56" fmla="*/ 29 w 82"/>
                  <a:gd name="T57" fmla="*/ 33 h 123"/>
                  <a:gd name="T58" fmla="*/ 30 w 82"/>
                  <a:gd name="T59" fmla="*/ 38 h 123"/>
                  <a:gd name="T60" fmla="*/ 35 w 82"/>
                  <a:gd name="T61" fmla="*/ 43 h 123"/>
                  <a:gd name="T62" fmla="*/ 42 w 82"/>
                  <a:gd name="T63" fmla="*/ 47 h 123"/>
                  <a:gd name="T64" fmla="*/ 51 w 82"/>
                  <a:gd name="T65" fmla="*/ 51 h 123"/>
                  <a:gd name="T66" fmla="*/ 64 w 82"/>
                  <a:gd name="T67" fmla="*/ 57 h 123"/>
                  <a:gd name="T68" fmla="*/ 74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7" y="99"/>
                    </a:cubicBezTo>
                    <a:cubicBezTo>
                      <a:pt x="22" y="101"/>
                      <a:pt x="28" y="102"/>
                      <a:pt x="34" y="102"/>
                    </a:cubicBezTo>
                    <a:cubicBezTo>
                      <a:pt x="37" y="102"/>
                      <a:pt x="40" y="101"/>
                      <a:pt x="43" y="101"/>
                    </a:cubicBezTo>
                    <a:cubicBezTo>
                      <a:pt x="45" y="100"/>
                      <a:pt x="47" y="99"/>
                      <a:pt x="49" y="98"/>
                    </a:cubicBezTo>
                    <a:cubicBezTo>
                      <a:pt x="51" y="97"/>
                      <a:pt x="52" y="96"/>
                      <a:pt x="53" y="94"/>
                    </a:cubicBezTo>
                    <a:cubicBezTo>
                      <a:pt x="54" y="93"/>
                      <a:pt x="54" y="91"/>
                      <a:pt x="54" y="90"/>
                    </a:cubicBezTo>
                    <a:cubicBezTo>
                      <a:pt x="54" y="87"/>
                      <a:pt x="53" y="85"/>
                      <a:pt x="52" y="83"/>
                    </a:cubicBezTo>
                    <a:cubicBezTo>
                      <a:pt x="51" y="82"/>
                      <a:pt x="49" y="80"/>
                      <a:pt x="47" y="78"/>
                    </a:cubicBezTo>
                    <a:cubicBezTo>
                      <a:pt x="44" y="77"/>
                      <a:pt x="41" y="75"/>
                      <a:pt x="38" y="74"/>
                    </a:cubicBezTo>
                    <a:cubicBezTo>
                      <a:pt x="35" y="72"/>
                      <a:pt x="32" y="71"/>
                      <a:pt x="28" y="69"/>
                    </a:cubicBezTo>
                    <a:cubicBezTo>
                      <a:pt x="19" y="66"/>
                      <a:pt x="12" y="61"/>
                      <a:pt x="7" y="55"/>
                    </a:cubicBezTo>
                    <a:cubicBezTo>
                      <a:pt x="3" y="50"/>
                      <a:pt x="0" y="43"/>
                      <a:pt x="0" y="35"/>
                    </a:cubicBezTo>
                    <a:cubicBezTo>
                      <a:pt x="0" y="29"/>
                      <a:pt x="2" y="23"/>
                      <a:pt x="4" y="19"/>
                    </a:cubicBezTo>
                    <a:cubicBezTo>
                      <a:pt x="7" y="15"/>
                      <a:pt x="10" y="11"/>
                      <a:pt x="14" y="8"/>
                    </a:cubicBezTo>
                    <a:cubicBezTo>
                      <a:pt x="19" y="5"/>
                      <a:pt x="24" y="3"/>
                      <a:pt x="29" y="2"/>
                    </a:cubicBezTo>
                    <a:cubicBezTo>
                      <a:pt x="35" y="0"/>
                      <a:pt x="41" y="0"/>
                      <a:pt x="47" y="0"/>
                    </a:cubicBezTo>
                    <a:cubicBezTo>
                      <a:pt x="53" y="0"/>
                      <a:pt x="59" y="0"/>
                      <a:pt x="64" y="1"/>
                    </a:cubicBezTo>
                    <a:cubicBezTo>
                      <a:pt x="68" y="1"/>
                      <a:pt x="73" y="3"/>
                      <a:pt x="77" y="4"/>
                    </a:cubicBezTo>
                    <a:cubicBezTo>
                      <a:pt x="77" y="29"/>
                      <a:pt x="77" y="29"/>
                      <a:pt x="77" y="29"/>
                    </a:cubicBezTo>
                    <a:cubicBezTo>
                      <a:pt x="75" y="28"/>
                      <a:pt x="73" y="26"/>
                      <a:pt x="70" y="25"/>
                    </a:cubicBezTo>
                    <a:cubicBezTo>
                      <a:pt x="68" y="24"/>
                      <a:pt x="66" y="23"/>
                      <a:pt x="63" y="23"/>
                    </a:cubicBezTo>
                    <a:cubicBezTo>
                      <a:pt x="61" y="22"/>
                      <a:pt x="58" y="22"/>
                      <a:pt x="56" y="21"/>
                    </a:cubicBezTo>
                    <a:cubicBezTo>
                      <a:pt x="53" y="21"/>
                      <a:pt x="51" y="21"/>
                      <a:pt x="49" y="21"/>
                    </a:cubicBezTo>
                    <a:cubicBezTo>
                      <a:pt x="46" y="21"/>
                      <a:pt x="43" y="21"/>
                      <a:pt x="40" y="22"/>
                    </a:cubicBezTo>
                    <a:cubicBezTo>
                      <a:pt x="38" y="22"/>
                      <a:pt x="36" y="23"/>
                      <a:pt x="34" y="24"/>
                    </a:cubicBezTo>
                    <a:cubicBezTo>
                      <a:pt x="32" y="25"/>
                      <a:pt x="31" y="26"/>
                      <a:pt x="30" y="28"/>
                    </a:cubicBezTo>
                    <a:cubicBezTo>
                      <a:pt x="29" y="29"/>
                      <a:pt x="29" y="31"/>
                      <a:pt x="29" y="33"/>
                    </a:cubicBezTo>
                    <a:cubicBezTo>
                      <a:pt x="29" y="35"/>
                      <a:pt x="29" y="37"/>
                      <a:pt x="30" y="38"/>
                    </a:cubicBezTo>
                    <a:cubicBezTo>
                      <a:pt x="31" y="40"/>
                      <a:pt x="33" y="41"/>
                      <a:pt x="35" y="43"/>
                    </a:cubicBezTo>
                    <a:cubicBezTo>
                      <a:pt x="37" y="44"/>
                      <a:pt x="39" y="45"/>
                      <a:pt x="42" y="47"/>
                    </a:cubicBezTo>
                    <a:cubicBezTo>
                      <a:pt x="45" y="48"/>
                      <a:pt x="48" y="49"/>
                      <a:pt x="51" y="51"/>
                    </a:cubicBezTo>
                    <a:cubicBezTo>
                      <a:pt x="56" y="53"/>
                      <a:pt x="60" y="55"/>
                      <a:pt x="64" y="57"/>
                    </a:cubicBezTo>
                    <a:cubicBezTo>
                      <a:pt x="68" y="60"/>
                      <a:pt x="71" y="62"/>
                      <a:pt x="74" y="65"/>
                    </a:cubicBezTo>
                    <a:cubicBezTo>
                      <a:pt x="76" y="68"/>
                      <a:pt x="79"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6" name="Freeform 12"/>
            <p:cNvSpPr>
              <a:spLocks noEditPoints="1"/>
            </p:cNvSpPr>
            <p:nvPr/>
          </p:nvSpPr>
          <p:spPr bwMode="auto">
            <a:xfrm flipH="1">
              <a:off x="2946532" y="2758317"/>
              <a:ext cx="734340" cy="803154"/>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13"/>
            <p:cNvSpPr/>
            <p:nvPr/>
          </p:nvSpPr>
          <p:spPr bwMode="auto">
            <a:xfrm flipH="1">
              <a:off x="3602228" y="2984420"/>
              <a:ext cx="308679" cy="353899"/>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14"/>
            <p:cNvSpPr/>
            <p:nvPr/>
          </p:nvSpPr>
          <p:spPr bwMode="auto">
            <a:xfrm flipH="1">
              <a:off x="3794907" y="3106318"/>
              <a:ext cx="1465732" cy="122881"/>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5"/>
            <p:cNvSpPr/>
            <p:nvPr/>
          </p:nvSpPr>
          <p:spPr bwMode="auto">
            <a:xfrm flipH="1">
              <a:off x="4701282" y="3067978"/>
              <a:ext cx="77662" cy="218238"/>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6"/>
            <p:cNvSpPr/>
            <p:nvPr/>
          </p:nvSpPr>
          <p:spPr bwMode="auto">
            <a:xfrm flipH="1">
              <a:off x="4888062" y="3202657"/>
              <a:ext cx="276238" cy="270340"/>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8" name="Freeform 17"/>
          <p:cNvSpPr>
            <a:spLocks noEditPoints="1"/>
          </p:cNvSpPr>
          <p:nvPr/>
        </p:nvSpPr>
        <p:spPr bwMode="auto">
          <a:xfrm flipH="1">
            <a:off x="2141528" y="2665140"/>
            <a:ext cx="991901" cy="2448785"/>
          </a:xfrm>
          <a:custGeom>
            <a:avLst/>
            <a:gdLst>
              <a:gd name="T0" fmla="*/ 538 w 617"/>
              <a:gd name="T1" fmla="*/ 42 h 1524"/>
              <a:gd name="T2" fmla="*/ 287 w 617"/>
              <a:gd name="T3" fmla="*/ 7 h 1524"/>
              <a:gd name="T4" fmla="*/ 191 w 617"/>
              <a:gd name="T5" fmla="*/ 76 h 1524"/>
              <a:gd name="T6" fmla="*/ 7 w 617"/>
              <a:gd name="T7" fmla="*/ 1386 h 1524"/>
              <a:gd name="T8" fmla="*/ 79 w 617"/>
              <a:gd name="T9" fmla="*/ 1482 h 1524"/>
              <a:gd name="T10" fmla="*/ 329 w 617"/>
              <a:gd name="T11" fmla="*/ 1517 h 1524"/>
              <a:gd name="T12" fmla="*/ 425 w 617"/>
              <a:gd name="T13" fmla="*/ 1445 h 1524"/>
              <a:gd name="T14" fmla="*/ 610 w 617"/>
              <a:gd name="T15" fmla="*/ 135 h 1524"/>
              <a:gd name="T16" fmla="*/ 538 w 617"/>
              <a:gd name="T17" fmla="*/ 42 h 1524"/>
              <a:gd name="T18" fmla="*/ 385 w 617"/>
              <a:gd name="T19" fmla="*/ 192 h 1524"/>
              <a:gd name="T20" fmla="*/ 311 w 617"/>
              <a:gd name="T21" fmla="*/ 160 h 1524"/>
              <a:gd name="T22" fmla="*/ 342 w 617"/>
              <a:gd name="T23" fmla="*/ 86 h 1524"/>
              <a:gd name="T24" fmla="*/ 417 w 617"/>
              <a:gd name="T25" fmla="*/ 117 h 1524"/>
              <a:gd name="T26" fmla="*/ 385 w 617"/>
              <a:gd name="T27" fmla="*/ 19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7" h="1524">
                <a:moveTo>
                  <a:pt x="538" y="42"/>
                </a:moveTo>
                <a:cubicBezTo>
                  <a:pt x="287" y="7"/>
                  <a:pt x="287" y="7"/>
                  <a:pt x="287" y="7"/>
                </a:cubicBezTo>
                <a:cubicBezTo>
                  <a:pt x="241" y="0"/>
                  <a:pt x="198" y="30"/>
                  <a:pt x="191" y="76"/>
                </a:cubicBezTo>
                <a:cubicBezTo>
                  <a:pt x="7" y="1386"/>
                  <a:pt x="7" y="1386"/>
                  <a:pt x="7" y="1386"/>
                </a:cubicBezTo>
                <a:cubicBezTo>
                  <a:pt x="0" y="1432"/>
                  <a:pt x="32" y="1475"/>
                  <a:pt x="79" y="1482"/>
                </a:cubicBezTo>
                <a:cubicBezTo>
                  <a:pt x="329" y="1517"/>
                  <a:pt x="329" y="1517"/>
                  <a:pt x="329" y="1517"/>
                </a:cubicBezTo>
                <a:cubicBezTo>
                  <a:pt x="376" y="1524"/>
                  <a:pt x="419" y="1492"/>
                  <a:pt x="425" y="1445"/>
                </a:cubicBezTo>
                <a:cubicBezTo>
                  <a:pt x="610" y="135"/>
                  <a:pt x="610" y="135"/>
                  <a:pt x="610" y="135"/>
                </a:cubicBezTo>
                <a:cubicBezTo>
                  <a:pt x="617" y="89"/>
                  <a:pt x="584" y="49"/>
                  <a:pt x="538" y="42"/>
                </a:cubicBezTo>
                <a:close/>
                <a:moveTo>
                  <a:pt x="385" y="192"/>
                </a:moveTo>
                <a:cubicBezTo>
                  <a:pt x="356" y="204"/>
                  <a:pt x="323" y="189"/>
                  <a:pt x="311" y="160"/>
                </a:cubicBezTo>
                <a:cubicBezTo>
                  <a:pt x="299" y="131"/>
                  <a:pt x="313" y="97"/>
                  <a:pt x="342" y="86"/>
                </a:cubicBezTo>
                <a:cubicBezTo>
                  <a:pt x="372" y="74"/>
                  <a:pt x="405" y="88"/>
                  <a:pt x="417" y="117"/>
                </a:cubicBezTo>
                <a:cubicBezTo>
                  <a:pt x="429" y="147"/>
                  <a:pt x="415" y="180"/>
                  <a:pt x="385" y="192"/>
                </a:cubicBezTo>
                <a:close/>
              </a:path>
            </a:pathLst>
          </a:custGeom>
          <a:gradFill>
            <a:gsLst>
              <a:gs pos="0">
                <a:srgbClr val="1181E7"/>
              </a:gs>
              <a:gs pos="100000">
                <a:srgbClr val="2B398F"/>
              </a:gs>
            </a:gsLst>
            <a:lin ang="13200000" scaled="0"/>
          </a:gradFill>
          <a:ln>
            <a:noFill/>
          </a:ln>
        </p:spPr>
        <p:txBody>
          <a:bodyPr vert="horz" wrap="square" lIns="91440" tIns="45720" rIns="91440" bIns="45720" numCol="1" anchor="t" anchorCtr="0" compatLnSpc="1"/>
          <a:lstStyle/>
          <a:p>
            <a:endParaRPr lang="en-US"/>
          </a:p>
        </p:txBody>
      </p:sp>
      <p:sp>
        <p:nvSpPr>
          <p:cNvPr id="29" name="Freeform 19"/>
          <p:cNvSpPr>
            <a:spLocks noEditPoints="1"/>
          </p:cNvSpPr>
          <p:nvPr/>
        </p:nvSpPr>
        <p:spPr bwMode="auto">
          <a:xfrm flipH="1">
            <a:off x="1196813" y="2590429"/>
            <a:ext cx="1222918" cy="2457632"/>
          </a:xfrm>
          <a:custGeom>
            <a:avLst/>
            <a:gdLst>
              <a:gd name="T0" fmla="*/ 750 w 761"/>
              <a:gd name="T1" fmla="*/ 1352 h 1529"/>
              <a:gd name="T2" fmla="*/ 421 w 761"/>
              <a:gd name="T3" fmla="*/ 70 h 1529"/>
              <a:gd name="T4" fmla="*/ 319 w 761"/>
              <a:gd name="T5" fmla="*/ 12 h 1529"/>
              <a:gd name="T6" fmla="*/ 73 w 761"/>
              <a:gd name="T7" fmla="*/ 75 h 1529"/>
              <a:gd name="T8" fmla="*/ 12 w 761"/>
              <a:gd name="T9" fmla="*/ 175 h 1529"/>
              <a:gd name="T10" fmla="*/ 340 w 761"/>
              <a:gd name="T11" fmla="*/ 1457 h 1529"/>
              <a:gd name="T12" fmla="*/ 443 w 761"/>
              <a:gd name="T13" fmla="*/ 1517 h 1529"/>
              <a:gd name="T14" fmla="*/ 689 w 761"/>
              <a:gd name="T15" fmla="*/ 1454 h 1529"/>
              <a:gd name="T16" fmla="*/ 750 w 761"/>
              <a:gd name="T17" fmla="*/ 1352 h 1529"/>
              <a:gd name="T18" fmla="*/ 235 w 761"/>
              <a:gd name="T19" fmla="*/ 208 h 1529"/>
              <a:gd name="T20" fmla="*/ 154 w 761"/>
              <a:gd name="T21" fmla="*/ 207 h 1529"/>
              <a:gd name="T22" fmla="*/ 155 w 761"/>
              <a:gd name="T23" fmla="*/ 126 h 1529"/>
              <a:gd name="T24" fmla="*/ 236 w 761"/>
              <a:gd name="T25" fmla="*/ 127 h 1529"/>
              <a:gd name="T26" fmla="*/ 235 w 761"/>
              <a:gd name="T27" fmla="*/ 20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1" h="1529">
                <a:moveTo>
                  <a:pt x="750" y="1352"/>
                </a:moveTo>
                <a:cubicBezTo>
                  <a:pt x="421" y="70"/>
                  <a:pt x="421" y="70"/>
                  <a:pt x="421" y="70"/>
                </a:cubicBezTo>
                <a:cubicBezTo>
                  <a:pt x="410" y="25"/>
                  <a:pt x="364" y="0"/>
                  <a:pt x="319" y="12"/>
                </a:cubicBezTo>
                <a:cubicBezTo>
                  <a:pt x="73" y="75"/>
                  <a:pt x="73" y="75"/>
                  <a:pt x="73" y="75"/>
                </a:cubicBezTo>
                <a:cubicBezTo>
                  <a:pt x="28" y="86"/>
                  <a:pt x="0" y="130"/>
                  <a:pt x="12" y="175"/>
                </a:cubicBezTo>
                <a:cubicBezTo>
                  <a:pt x="340" y="1457"/>
                  <a:pt x="340" y="1457"/>
                  <a:pt x="340" y="1457"/>
                </a:cubicBezTo>
                <a:cubicBezTo>
                  <a:pt x="352" y="1502"/>
                  <a:pt x="398" y="1529"/>
                  <a:pt x="443" y="1517"/>
                </a:cubicBezTo>
                <a:cubicBezTo>
                  <a:pt x="689" y="1454"/>
                  <a:pt x="689" y="1454"/>
                  <a:pt x="689" y="1454"/>
                </a:cubicBezTo>
                <a:cubicBezTo>
                  <a:pt x="734" y="1443"/>
                  <a:pt x="761" y="1397"/>
                  <a:pt x="750" y="1352"/>
                </a:cubicBezTo>
                <a:close/>
                <a:moveTo>
                  <a:pt x="235" y="208"/>
                </a:moveTo>
                <a:cubicBezTo>
                  <a:pt x="213" y="230"/>
                  <a:pt x="176" y="230"/>
                  <a:pt x="154" y="207"/>
                </a:cubicBezTo>
                <a:cubicBezTo>
                  <a:pt x="132" y="185"/>
                  <a:pt x="132" y="148"/>
                  <a:pt x="155" y="126"/>
                </a:cubicBezTo>
                <a:cubicBezTo>
                  <a:pt x="178" y="104"/>
                  <a:pt x="214" y="104"/>
                  <a:pt x="236" y="127"/>
                </a:cubicBezTo>
                <a:cubicBezTo>
                  <a:pt x="258" y="150"/>
                  <a:pt x="258" y="186"/>
                  <a:pt x="235" y="208"/>
                </a:cubicBezTo>
                <a:close/>
              </a:path>
            </a:pathLst>
          </a:custGeom>
          <a:gradFill>
            <a:gsLst>
              <a:gs pos="0">
                <a:srgbClr val="1181E7"/>
              </a:gs>
              <a:gs pos="100000">
                <a:srgbClr val="2B398F"/>
              </a:gs>
            </a:gsLst>
            <a:lin ang="13200000" scaled="0"/>
          </a:gradFill>
          <a:ln>
            <a:noFill/>
          </a:ln>
        </p:spPr>
        <p:txBody>
          <a:bodyPr vert="horz" wrap="square" lIns="91440" tIns="45720" rIns="91440" bIns="45720" numCol="1" anchor="t" anchorCtr="0" compatLnSpc="1"/>
          <a:lstStyle/>
          <a:p>
            <a:endParaRPr lang="en-US"/>
          </a:p>
        </p:txBody>
      </p:sp>
      <p:sp>
        <p:nvSpPr>
          <p:cNvPr id="30" name="Freeform 21"/>
          <p:cNvSpPr>
            <a:spLocks noEditPoints="1"/>
          </p:cNvSpPr>
          <p:nvPr/>
        </p:nvSpPr>
        <p:spPr bwMode="auto">
          <a:xfrm flipH="1">
            <a:off x="113489" y="2313208"/>
            <a:ext cx="1907123" cy="2249226"/>
          </a:xfrm>
          <a:custGeom>
            <a:avLst/>
            <a:gdLst>
              <a:gd name="T0" fmla="*/ 1159 w 1187"/>
              <a:gd name="T1" fmla="*/ 1102 h 1400"/>
              <a:gd name="T2" fmla="*/ 367 w 1187"/>
              <a:gd name="T3" fmla="*/ 43 h 1400"/>
              <a:gd name="T4" fmla="*/ 250 w 1187"/>
              <a:gd name="T5" fmla="*/ 28 h 1400"/>
              <a:gd name="T6" fmla="*/ 47 w 1187"/>
              <a:gd name="T7" fmla="*/ 180 h 1400"/>
              <a:gd name="T8" fmla="*/ 28 w 1187"/>
              <a:gd name="T9" fmla="*/ 296 h 1400"/>
              <a:gd name="T10" fmla="*/ 821 w 1187"/>
              <a:gd name="T11" fmla="*/ 1356 h 1400"/>
              <a:gd name="T12" fmla="*/ 939 w 1187"/>
              <a:gd name="T13" fmla="*/ 1373 h 1400"/>
              <a:gd name="T14" fmla="*/ 1142 w 1187"/>
              <a:gd name="T15" fmla="*/ 1221 h 1400"/>
              <a:gd name="T16" fmla="*/ 1159 w 1187"/>
              <a:gd name="T17" fmla="*/ 1102 h 1400"/>
              <a:gd name="T18" fmla="*/ 247 w 1187"/>
              <a:gd name="T19" fmla="*/ 241 h 1400"/>
              <a:gd name="T20" fmla="*/ 172 w 1187"/>
              <a:gd name="T21" fmla="*/ 271 h 1400"/>
              <a:gd name="T22" fmla="*/ 142 w 1187"/>
              <a:gd name="T23" fmla="*/ 196 h 1400"/>
              <a:gd name="T24" fmla="*/ 217 w 1187"/>
              <a:gd name="T25" fmla="*/ 166 h 1400"/>
              <a:gd name="T26" fmla="*/ 247 w 1187"/>
              <a:gd name="T27" fmla="*/ 241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7" h="1400">
                <a:moveTo>
                  <a:pt x="1159" y="1102"/>
                </a:moveTo>
                <a:cubicBezTo>
                  <a:pt x="367" y="43"/>
                  <a:pt x="367" y="43"/>
                  <a:pt x="367" y="43"/>
                </a:cubicBezTo>
                <a:cubicBezTo>
                  <a:pt x="339" y="6"/>
                  <a:pt x="287" y="0"/>
                  <a:pt x="250" y="28"/>
                </a:cubicBezTo>
                <a:cubicBezTo>
                  <a:pt x="47" y="180"/>
                  <a:pt x="47" y="180"/>
                  <a:pt x="47" y="180"/>
                </a:cubicBezTo>
                <a:cubicBezTo>
                  <a:pt x="10" y="208"/>
                  <a:pt x="0" y="259"/>
                  <a:pt x="28" y="296"/>
                </a:cubicBezTo>
                <a:cubicBezTo>
                  <a:pt x="821" y="1356"/>
                  <a:pt x="821" y="1356"/>
                  <a:pt x="821" y="1356"/>
                </a:cubicBezTo>
                <a:cubicBezTo>
                  <a:pt x="849" y="1393"/>
                  <a:pt x="902" y="1400"/>
                  <a:pt x="939" y="1373"/>
                </a:cubicBezTo>
                <a:cubicBezTo>
                  <a:pt x="1142" y="1221"/>
                  <a:pt x="1142" y="1221"/>
                  <a:pt x="1142" y="1221"/>
                </a:cubicBezTo>
                <a:cubicBezTo>
                  <a:pt x="1179" y="1193"/>
                  <a:pt x="1187" y="1140"/>
                  <a:pt x="1159" y="1102"/>
                </a:cubicBezTo>
                <a:close/>
                <a:moveTo>
                  <a:pt x="247" y="241"/>
                </a:moveTo>
                <a:cubicBezTo>
                  <a:pt x="235" y="270"/>
                  <a:pt x="201" y="284"/>
                  <a:pt x="172" y="271"/>
                </a:cubicBezTo>
                <a:cubicBezTo>
                  <a:pt x="143" y="259"/>
                  <a:pt x="130" y="225"/>
                  <a:pt x="142" y="196"/>
                </a:cubicBezTo>
                <a:cubicBezTo>
                  <a:pt x="155" y="167"/>
                  <a:pt x="188" y="154"/>
                  <a:pt x="217" y="166"/>
                </a:cubicBezTo>
                <a:cubicBezTo>
                  <a:pt x="246" y="179"/>
                  <a:pt x="260" y="212"/>
                  <a:pt x="247" y="241"/>
                </a:cubicBezTo>
                <a:close/>
              </a:path>
            </a:pathLst>
          </a:custGeom>
          <a:gradFill>
            <a:gsLst>
              <a:gs pos="0">
                <a:srgbClr val="1181E7"/>
              </a:gs>
              <a:gs pos="100000">
                <a:srgbClr val="2B398F"/>
              </a:gs>
            </a:gsLst>
            <a:lin ang="13200000" scaled="0"/>
          </a:gradFill>
          <a:ln>
            <a:noFill/>
          </a:ln>
        </p:spPr>
        <p:txBody>
          <a:bodyPr vert="horz" wrap="square" lIns="91440" tIns="45720" rIns="91440" bIns="45720" numCol="1" anchor="t" anchorCtr="0" compatLnSpc="1"/>
          <a:lstStyle/>
          <a:p>
            <a:endParaRPr lang="en-US"/>
          </a:p>
        </p:txBody>
      </p:sp>
      <p:grpSp>
        <p:nvGrpSpPr>
          <p:cNvPr id="31" name="组合 30"/>
          <p:cNvGrpSpPr/>
          <p:nvPr/>
        </p:nvGrpSpPr>
        <p:grpSpPr>
          <a:xfrm>
            <a:off x="1729628" y="2014360"/>
            <a:ext cx="880816" cy="808069"/>
            <a:chOff x="2468768" y="3246895"/>
            <a:chExt cx="880816" cy="808069"/>
          </a:xfrm>
        </p:grpSpPr>
        <p:sp>
          <p:nvSpPr>
            <p:cNvPr id="32" name="Freeform 23"/>
            <p:cNvSpPr/>
            <p:nvPr/>
          </p:nvSpPr>
          <p:spPr bwMode="auto">
            <a:xfrm flipH="1">
              <a:off x="3238499" y="3386488"/>
              <a:ext cx="111085" cy="668476"/>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4"/>
            <p:cNvSpPr/>
            <p:nvPr/>
          </p:nvSpPr>
          <p:spPr bwMode="auto">
            <a:xfrm flipH="1">
              <a:off x="3203109" y="3550658"/>
              <a:ext cx="45221" cy="391255"/>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5"/>
            <p:cNvSpPr/>
            <p:nvPr/>
          </p:nvSpPr>
          <p:spPr bwMode="auto">
            <a:xfrm flipH="1">
              <a:off x="2864938" y="3341267"/>
              <a:ext cx="390272" cy="697968"/>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6"/>
            <p:cNvSpPr/>
            <p:nvPr/>
          </p:nvSpPr>
          <p:spPr bwMode="auto">
            <a:xfrm flipH="1">
              <a:off x="2877719" y="3477912"/>
              <a:ext cx="221187" cy="424679"/>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7"/>
            <p:cNvSpPr/>
            <p:nvPr/>
          </p:nvSpPr>
          <p:spPr bwMode="auto">
            <a:xfrm flipH="1">
              <a:off x="2468768" y="3246895"/>
              <a:ext cx="715663" cy="621289"/>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28"/>
            <p:cNvSpPr/>
            <p:nvPr/>
          </p:nvSpPr>
          <p:spPr bwMode="auto">
            <a:xfrm flipH="1">
              <a:off x="2543481" y="3348149"/>
              <a:ext cx="456137" cy="390272"/>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TextBox 23"/>
          <p:cNvSpPr txBox="1"/>
          <p:nvPr/>
        </p:nvSpPr>
        <p:spPr>
          <a:xfrm rot="6277737" flipH="1">
            <a:off x="893033" y="3711423"/>
            <a:ext cx="1770446" cy="460375"/>
          </a:xfrm>
          <a:prstGeom prst="rect">
            <a:avLst/>
          </a:prstGeom>
          <a:noFill/>
        </p:spPr>
        <p:txBody>
          <a:bodyPr wrap="square" rtlCol="0">
            <a:spAutoFit/>
          </a:bodyPr>
          <a:lstStyle/>
          <a:p>
            <a:pPr algn="ctr"/>
            <a:r>
              <a:rPr lang="en-US" sz="2400" b="1" dirty="0">
                <a:solidFill>
                  <a:schemeClr val="bg1"/>
                </a:solidFill>
                <a:latin typeface="Calibri" panose="020F0502020204030204" pitchFamily="34" charset="0"/>
              </a:rPr>
              <a:t>Defecto</a:t>
            </a:r>
          </a:p>
        </p:txBody>
      </p:sp>
      <p:sp>
        <p:nvSpPr>
          <p:cNvPr id="39" name="TextBox 24"/>
          <p:cNvSpPr txBox="1"/>
          <p:nvPr/>
        </p:nvSpPr>
        <p:spPr>
          <a:xfrm rot="4894615" flipH="1">
            <a:off x="1864707" y="3698232"/>
            <a:ext cx="1609296" cy="583565"/>
          </a:xfrm>
          <a:prstGeom prst="rect">
            <a:avLst/>
          </a:prstGeom>
          <a:noFill/>
        </p:spPr>
        <p:txBody>
          <a:bodyPr wrap="square" rtlCol="0">
            <a:spAutoFit/>
          </a:bodyPr>
          <a:lstStyle/>
          <a:p>
            <a:pPr algn="ctr"/>
            <a:r>
              <a:rPr lang="en-US" sz="3200" b="1" dirty="0">
                <a:solidFill>
                  <a:schemeClr val="bg1"/>
                </a:solidFill>
                <a:latin typeface="Calibri" panose="020F0502020204030204" pitchFamily="34" charset="0"/>
              </a:rPr>
              <a:t>Error</a:t>
            </a:r>
          </a:p>
        </p:txBody>
      </p:sp>
      <p:sp>
        <p:nvSpPr>
          <p:cNvPr id="40" name="TextBox 25"/>
          <p:cNvSpPr txBox="1"/>
          <p:nvPr/>
        </p:nvSpPr>
        <p:spPr>
          <a:xfrm rot="7627326" flipH="1">
            <a:off x="181382" y="3126200"/>
            <a:ext cx="1967735" cy="398780"/>
          </a:xfrm>
          <a:prstGeom prst="rect">
            <a:avLst/>
          </a:prstGeom>
          <a:noFill/>
        </p:spPr>
        <p:txBody>
          <a:bodyPr wrap="square" rtlCol="0">
            <a:spAutoFit/>
          </a:bodyPr>
          <a:lstStyle/>
          <a:p>
            <a:pPr algn="ctr"/>
            <a:r>
              <a:rPr lang="en-US" sz="2000" b="1" dirty="0">
                <a:solidFill>
                  <a:schemeClr val="bg1"/>
                </a:solidFill>
                <a:latin typeface="Calibri" panose="020F0502020204030204" pitchFamily="34" charset="0"/>
              </a:rPr>
              <a:t>Fallo</a:t>
            </a:r>
          </a:p>
        </p:txBody>
      </p:sp>
      <p:sp>
        <p:nvSpPr>
          <p:cNvPr id="41" name="椭圆 40"/>
          <p:cNvSpPr/>
          <p:nvPr/>
        </p:nvSpPr>
        <p:spPr>
          <a:xfrm>
            <a:off x="8507639" y="606581"/>
            <a:ext cx="552476" cy="552476"/>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246789" y="2914315"/>
            <a:ext cx="552476" cy="552476"/>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078379" y="3163196"/>
            <a:ext cx="552476" cy="552476"/>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9059984" y="276461"/>
            <a:ext cx="2801722" cy="2386442"/>
            <a:chOff x="1626835" y="2390482"/>
            <a:chExt cx="2492110" cy="2122724"/>
          </a:xfrm>
        </p:grpSpPr>
        <p:sp>
          <p:nvSpPr>
            <p:cNvPr id="45" name="文本框 44"/>
            <p:cNvSpPr txBox="1"/>
            <p:nvPr/>
          </p:nvSpPr>
          <p:spPr>
            <a:xfrm>
              <a:off x="1806000" y="2390482"/>
              <a:ext cx="2133781" cy="3276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alibri" panose="020F0502020204030204" pitchFamily="34" charset="0"/>
                </a:rPr>
                <a:t>Error</a:t>
              </a:r>
            </a:p>
          </p:txBody>
        </p:sp>
        <p:sp>
          <p:nvSpPr>
            <p:cNvPr id="46" name="文本框 45"/>
            <p:cNvSpPr txBox="1"/>
            <p:nvPr/>
          </p:nvSpPr>
          <p:spPr>
            <a:xfrm>
              <a:off x="1626835" y="2687681"/>
              <a:ext cx="2492110" cy="1825525"/>
            </a:xfrm>
            <a:prstGeom prst="rect">
              <a:avLst/>
            </a:prstGeom>
            <a:noFill/>
          </p:spPr>
          <p:txBody>
            <a:bodyPr wrap="square" rtlCol="0">
              <a:spAutoFit/>
              <a:scene3d>
                <a:camera prst="orthographicFront"/>
                <a:lightRig rig="threePt" dir="t"/>
              </a:scene3d>
              <a:sp3d contourW="12700"/>
            </a:bodyPr>
            <a:lstStyle/>
            <a:p>
              <a:pPr algn="ctr">
                <a:lnSpc>
                  <a:spcPct val="114000"/>
                </a:lnSpc>
                <a:buClrTx/>
                <a:buSzTx/>
                <a:buFontTx/>
              </a:pPr>
              <a:r>
                <a:rPr lang="en-US" altLang="zh-CN" sz="1600" dirty="0">
                  <a:solidFill>
                    <a:schemeClr val="tx1">
                      <a:lumMod val="50000"/>
                      <a:lumOff val="50000"/>
                    </a:schemeClr>
                  </a:solidFill>
                  <a:latin typeface="Calibri" panose="020F0502020204030204" pitchFamily="34" charset="0"/>
                  <a:ea typeface="+mj-ea"/>
                </a:rPr>
                <a:t>está provocado por la acción humana, por ejemplo el error lo provocará el desarrollador que realizará una incorrecta interpretación de un método del programa que producirá un resultado no esperado.</a:t>
              </a:r>
            </a:p>
          </p:txBody>
        </p:sp>
      </p:grpSp>
      <p:grpSp>
        <p:nvGrpSpPr>
          <p:cNvPr id="47" name="组合 46"/>
          <p:cNvGrpSpPr/>
          <p:nvPr/>
        </p:nvGrpSpPr>
        <p:grpSpPr>
          <a:xfrm>
            <a:off x="4598019" y="2668669"/>
            <a:ext cx="2801722" cy="1826371"/>
            <a:chOff x="1626835" y="2390482"/>
            <a:chExt cx="2492110" cy="1624545"/>
          </a:xfrm>
        </p:grpSpPr>
        <p:sp>
          <p:nvSpPr>
            <p:cNvPr id="48" name="文本框 47"/>
            <p:cNvSpPr txBox="1"/>
            <p:nvPr/>
          </p:nvSpPr>
          <p:spPr>
            <a:xfrm>
              <a:off x="1806000" y="2390482"/>
              <a:ext cx="2133781" cy="327600"/>
            </a:xfrm>
            <a:prstGeom prst="rect">
              <a:avLst/>
            </a:prstGeom>
            <a:noFill/>
          </p:spPr>
          <p:txBody>
            <a:bodyPr wrap="square" rtlCol="0">
              <a:spAutoFit/>
              <a:scene3d>
                <a:camera prst="orthographicFront"/>
                <a:lightRig rig="threePt" dir="t"/>
              </a:scene3d>
              <a:sp3d contourW="12700"/>
            </a:bodyPr>
            <a:lstStyle/>
            <a:p>
              <a:pPr algn="ctr"/>
              <a:r>
                <a:rPr lang="es-SV" altLang="en-US" b="1" dirty="0">
                  <a:solidFill>
                    <a:schemeClr val="tx1">
                      <a:lumMod val="75000"/>
                      <a:lumOff val="25000"/>
                    </a:schemeClr>
                  </a:solidFill>
                  <a:latin typeface="Calibri" panose="020F0502020204030204" pitchFamily="34" charset="0"/>
                </a:rPr>
                <a:t>Defecto</a:t>
              </a:r>
            </a:p>
          </p:txBody>
        </p:sp>
        <p:sp>
          <p:nvSpPr>
            <p:cNvPr id="49" name="文本框 48"/>
            <p:cNvSpPr txBox="1"/>
            <p:nvPr/>
          </p:nvSpPr>
          <p:spPr>
            <a:xfrm>
              <a:off x="1626835" y="2687681"/>
              <a:ext cx="2492110" cy="1327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50000"/>
                      <a:lumOff val="50000"/>
                    </a:schemeClr>
                  </a:solidFill>
                  <a:latin typeface="Calibri" panose="020F0502020204030204" pitchFamily="34" charset="0"/>
                  <a:ea typeface="+mj-ea"/>
                </a:rPr>
                <a:t></a:t>
              </a:r>
              <a:r>
                <a:rPr lang="en-US" altLang="zh-CN" sz="1600" dirty="0">
                  <a:solidFill>
                    <a:schemeClr val="tx1">
                      <a:lumMod val="50000"/>
                      <a:lumOff val="50000"/>
                    </a:schemeClr>
                  </a:solidFill>
                  <a:latin typeface="Calibri" panose="020F0502020204030204" pitchFamily="34" charset="0"/>
                  <a:ea typeface="+mj-ea"/>
                </a:rPr>
                <a:t>provocado por un error de implementación, por ejemplo el defecto lo provocará el haber utilizado el operador "x+y&gt;z" en vez de "x+y=&gt;z"</a:t>
              </a:r>
            </a:p>
          </p:txBody>
        </p:sp>
      </p:grpSp>
      <p:grpSp>
        <p:nvGrpSpPr>
          <p:cNvPr id="50" name="组合 49"/>
          <p:cNvGrpSpPr/>
          <p:nvPr/>
        </p:nvGrpSpPr>
        <p:grpSpPr>
          <a:xfrm>
            <a:off x="8631555" y="2911475"/>
            <a:ext cx="3230245" cy="3787878"/>
            <a:chOff x="1626835" y="2390482"/>
            <a:chExt cx="2492110" cy="3369374"/>
          </a:xfrm>
        </p:grpSpPr>
        <p:sp>
          <p:nvSpPr>
            <p:cNvPr id="51" name="文本框 50"/>
            <p:cNvSpPr txBox="1"/>
            <p:nvPr/>
          </p:nvSpPr>
          <p:spPr>
            <a:xfrm>
              <a:off x="1806000" y="2390482"/>
              <a:ext cx="2133781" cy="327608"/>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alibri" panose="020F0502020204030204" pitchFamily="34" charset="0"/>
                </a:rPr>
                <a:t>Fallo</a:t>
              </a:r>
            </a:p>
          </p:txBody>
        </p:sp>
        <p:sp>
          <p:nvSpPr>
            <p:cNvPr id="52" name="文本框 51"/>
            <p:cNvSpPr txBox="1"/>
            <p:nvPr/>
          </p:nvSpPr>
          <p:spPr>
            <a:xfrm>
              <a:off x="1626835" y="2687681"/>
              <a:ext cx="2492110" cy="307217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50000"/>
                      <a:lumOff val="50000"/>
                    </a:schemeClr>
                  </a:solidFill>
                  <a:latin typeface="Calibri" panose="020F0502020204030204" pitchFamily="34" charset="0"/>
                  <a:ea typeface="+mj-ea"/>
                </a:rPr>
                <a:t></a:t>
              </a:r>
              <a:r>
                <a:rPr lang="en-US" altLang="zh-CN" sz="1600" dirty="0">
                  <a:solidFill>
                    <a:schemeClr val="tx1">
                      <a:lumMod val="50000"/>
                      <a:lumOff val="50000"/>
                    </a:schemeClr>
                  </a:solidFill>
                  <a:latin typeface="Calibri" panose="020F0502020204030204" pitchFamily="34" charset="0"/>
                  <a:ea typeface="+mj-ea"/>
                </a:rPr>
                <a:t>al ejecutar el programa con un defecto obtendremos resultados no deseados, por ejemplo, cuando el resultado de la suma de los dos componentes fuese igual, no obtendríamos los mismos resultados al compararlos con las sentencias indicadas anteriormente. En sistemas muy complejos, como pueden ser una lanzadera espacial o una central eléctrica, pueden llegar a producir efectos catastróficos.</a:t>
              </a:r>
            </a:p>
          </p:txBody>
        </p:sp>
      </p:gr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PicPr>
            <a:picLocks noChangeAspect="1"/>
          </p:cNvPicPr>
          <p:nvPr/>
        </p:nvPicPr>
        <p:blipFill>
          <a:blip r:embed="rId2" cstate="print">
            <a:extLst>
              <a:ext uri="{28A0092B-C50C-407E-A947-70E740481C1C}">
                <a14:useLocalDpi xmlns:a14="http://schemas.microsoft.com/office/drawing/2010/main" val="0"/>
              </a:ext>
            </a:extLst>
          </a:blip>
          <a:srcRect t="17273" b="802"/>
          <a:stretch>
            <a:fillRect/>
          </a:stretch>
        </p:blipFill>
        <p:spPr>
          <a:xfrm>
            <a:off x="6511148" y="-10452"/>
            <a:ext cx="4974901" cy="2718474"/>
          </a:xfrm>
          <a:custGeom>
            <a:avLst/>
            <a:gdLst>
              <a:gd name="connsiteX0" fmla="*/ 1427334 w 4974901"/>
              <a:gd name="connsiteY0" fmla="*/ 0 h 2718474"/>
              <a:gd name="connsiteX1" fmla="*/ 1797828 w 4974901"/>
              <a:gd name="connsiteY1" fmla="*/ 0 h 2718474"/>
              <a:gd name="connsiteX2" fmla="*/ 2991235 w 4974901"/>
              <a:gd name="connsiteY2" fmla="*/ 0 h 2718474"/>
              <a:gd name="connsiteX3" fmla="*/ 3127371 w 4974901"/>
              <a:gd name="connsiteY3" fmla="*/ 0 h 2718474"/>
              <a:gd name="connsiteX4" fmla="*/ 3801733 w 4974901"/>
              <a:gd name="connsiteY4" fmla="*/ 0 h 2718474"/>
              <a:gd name="connsiteX5" fmla="*/ 4320777 w 4974901"/>
              <a:gd name="connsiteY5" fmla="*/ 0 h 2718474"/>
              <a:gd name="connsiteX6" fmla="*/ 4974901 w 4974901"/>
              <a:gd name="connsiteY6" fmla="*/ 0 h 2718474"/>
              <a:gd name="connsiteX7" fmla="*/ 4974901 w 4974901"/>
              <a:gd name="connsiteY7" fmla="*/ 38545 h 2718474"/>
              <a:gd name="connsiteX8" fmla="*/ 3567805 w 4974901"/>
              <a:gd name="connsiteY8" fmla="*/ 2718474 h 2718474"/>
              <a:gd name="connsiteX9" fmla="*/ 3197311 w 4974901"/>
              <a:gd name="connsiteY9" fmla="*/ 2718474 h 2718474"/>
              <a:gd name="connsiteX10" fmla="*/ 2522948 w 4974901"/>
              <a:gd name="connsiteY10" fmla="*/ 2718474 h 2718474"/>
              <a:gd name="connsiteX11" fmla="*/ 2003905 w 4974901"/>
              <a:gd name="connsiteY11" fmla="*/ 2718474 h 2718474"/>
              <a:gd name="connsiteX12" fmla="*/ 1329542 w 4974901"/>
              <a:gd name="connsiteY12" fmla="*/ 2718474 h 2718474"/>
              <a:gd name="connsiteX13" fmla="*/ 1193406 w 4974901"/>
              <a:gd name="connsiteY13" fmla="*/ 2718474 h 2718474"/>
              <a:gd name="connsiteX14" fmla="*/ 0 w 4974901"/>
              <a:gd name="connsiteY14" fmla="*/ 2718474 h 271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74901" h="2718474">
                <a:moveTo>
                  <a:pt x="1427334" y="0"/>
                </a:moveTo>
                <a:lnTo>
                  <a:pt x="1797828" y="0"/>
                </a:lnTo>
                <a:lnTo>
                  <a:pt x="2991235" y="0"/>
                </a:lnTo>
                <a:lnTo>
                  <a:pt x="3127371" y="0"/>
                </a:lnTo>
                <a:lnTo>
                  <a:pt x="3801733" y="0"/>
                </a:lnTo>
                <a:lnTo>
                  <a:pt x="4320777" y="0"/>
                </a:lnTo>
                <a:lnTo>
                  <a:pt x="4974901" y="0"/>
                </a:lnTo>
                <a:lnTo>
                  <a:pt x="4974901" y="38545"/>
                </a:lnTo>
                <a:lnTo>
                  <a:pt x="3567805" y="2718474"/>
                </a:lnTo>
                <a:lnTo>
                  <a:pt x="3197311" y="2718474"/>
                </a:lnTo>
                <a:lnTo>
                  <a:pt x="2522948" y="2718474"/>
                </a:lnTo>
                <a:lnTo>
                  <a:pt x="2003905" y="2718474"/>
                </a:lnTo>
                <a:lnTo>
                  <a:pt x="1329542" y="2718474"/>
                </a:lnTo>
                <a:lnTo>
                  <a:pt x="1193406" y="2718474"/>
                </a:lnTo>
                <a:lnTo>
                  <a:pt x="0" y="2718474"/>
                </a:lnTo>
                <a:close/>
              </a:path>
            </a:pathLst>
          </a:custGeom>
        </p:spPr>
      </p:pic>
      <p:sp>
        <p:nvSpPr>
          <p:cNvPr id="16" name="任意多边形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6511148" y="-21623"/>
            <a:ext cx="5004115" cy="2729646"/>
          </a:xfrm>
          <a:custGeom>
            <a:avLst/>
            <a:gdLst>
              <a:gd name="connsiteX0" fmla="*/ 1415021 w 3931536"/>
              <a:gd name="connsiteY0" fmla="*/ 0 h 2139636"/>
              <a:gd name="connsiteX1" fmla="*/ 2354318 w 3931536"/>
              <a:gd name="connsiteY1" fmla="*/ 0 h 2139636"/>
              <a:gd name="connsiteX2" fmla="*/ 2354318 w 3931536"/>
              <a:gd name="connsiteY2" fmla="*/ 0 h 2139636"/>
              <a:gd name="connsiteX3" fmla="*/ 2461467 w 3931536"/>
              <a:gd name="connsiteY3" fmla="*/ 0 h 2139636"/>
              <a:gd name="connsiteX4" fmla="*/ 2461467 w 3931536"/>
              <a:gd name="connsiteY4" fmla="*/ 0 h 2139636"/>
              <a:gd name="connsiteX5" fmla="*/ 2992239 w 3931536"/>
              <a:gd name="connsiteY5" fmla="*/ 0 h 2139636"/>
              <a:gd name="connsiteX6" fmla="*/ 3400764 w 3931536"/>
              <a:gd name="connsiteY6" fmla="*/ 0 h 2139636"/>
              <a:gd name="connsiteX7" fmla="*/ 3931536 w 3931536"/>
              <a:gd name="connsiteY7" fmla="*/ 0 h 2139636"/>
              <a:gd name="connsiteX8" fmla="*/ 2808121 w 3931536"/>
              <a:gd name="connsiteY8" fmla="*/ 2139636 h 2139636"/>
              <a:gd name="connsiteX9" fmla="*/ 2516515 w 3931536"/>
              <a:gd name="connsiteY9" fmla="*/ 2139636 h 2139636"/>
              <a:gd name="connsiteX10" fmla="*/ 2516515 w 3931536"/>
              <a:gd name="connsiteY10" fmla="*/ 2139636 h 2139636"/>
              <a:gd name="connsiteX11" fmla="*/ 1985743 w 3931536"/>
              <a:gd name="connsiteY11" fmla="*/ 2139636 h 2139636"/>
              <a:gd name="connsiteX12" fmla="*/ 1577218 w 3931536"/>
              <a:gd name="connsiteY12" fmla="*/ 2139636 h 2139636"/>
              <a:gd name="connsiteX13" fmla="*/ 1046446 w 3931536"/>
              <a:gd name="connsiteY13" fmla="*/ 2139636 h 2139636"/>
              <a:gd name="connsiteX14" fmla="*/ 1046446 w 3931536"/>
              <a:gd name="connsiteY14" fmla="*/ 2139636 h 2139636"/>
              <a:gd name="connsiteX15" fmla="*/ 939297 w 3931536"/>
              <a:gd name="connsiteY15" fmla="*/ 2139636 h 2139636"/>
              <a:gd name="connsiteX16" fmla="*/ 939297 w 3931536"/>
              <a:gd name="connsiteY16" fmla="*/ 2139636 h 2139636"/>
              <a:gd name="connsiteX17" fmla="*/ 0 w 3931536"/>
              <a:gd name="connsiteY17" fmla="*/ 2139636 h 2139636"/>
              <a:gd name="connsiteX18" fmla="*/ 1123415 w 3931536"/>
              <a:gd name="connsiteY18" fmla="*/ 0 h 2139636"/>
              <a:gd name="connsiteX19" fmla="*/ 1415021 w 3931536"/>
              <a:gd name="connsiteY19" fmla="*/ 0 h 21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1536" h="2139636">
                <a:moveTo>
                  <a:pt x="1415021" y="0"/>
                </a:moveTo>
                <a:lnTo>
                  <a:pt x="2354318" y="0"/>
                </a:lnTo>
                <a:lnTo>
                  <a:pt x="2354318" y="0"/>
                </a:lnTo>
                <a:lnTo>
                  <a:pt x="2461467" y="0"/>
                </a:lnTo>
                <a:lnTo>
                  <a:pt x="2461467" y="0"/>
                </a:lnTo>
                <a:lnTo>
                  <a:pt x="2992239" y="0"/>
                </a:lnTo>
                <a:lnTo>
                  <a:pt x="3400764" y="0"/>
                </a:lnTo>
                <a:lnTo>
                  <a:pt x="3931536" y="0"/>
                </a:lnTo>
                <a:lnTo>
                  <a:pt x="2808121" y="2139636"/>
                </a:lnTo>
                <a:lnTo>
                  <a:pt x="2516515" y="2139636"/>
                </a:lnTo>
                <a:lnTo>
                  <a:pt x="2516515" y="2139636"/>
                </a:lnTo>
                <a:lnTo>
                  <a:pt x="1985743" y="2139636"/>
                </a:lnTo>
                <a:lnTo>
                  <a:pt x="1577218" y="2139636"/>
                </a:lnTo>
                <a:lnTo>
                  <a:pt x="1046446" y="2139636"/>
                </a:lnTo>
                <a:lnTo>
                  <a:pt x="1046446" y="2139636"/>
                </a:lnTo>
                <a:lnTo>
                  <a:pt x="939297" y="2139636"/>
                </a:lnTo>
                <a:lnTo>
                  <a:pt x="939297" y="2139636"/>
                </a:lnTo>
                <a:lnTo>
                  <a:pt x="0" y="2139636"/>
                </a:lnTo>
                <a:lnTo>
                  <a:pt x="1123415" y="0"/>
                </a:lnTo>
                <a:lnTo>
                  <a:pt x="1415021" y="0"/>
                </a:lnTo>
                <a:close/>
              </a:path>
            </a:pathLst>
          </a:custGeom>
          <a:solidFill>
            <a:srgbClr val="1F77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321366" y="0"/>
            <a:ext cx="4911162" cy="5616545"/>
          </a:xfrm>
          <a:custGeom>
            <a:avLst/>
            <a:gdLst>
              <a:gd name="connsiteX0" fmla="*/ 4911162 w 4911162"/>
              <a:gd name="connsiteY0" fmla="*/ 0 h 5616545"/>
              <a:gd name="connsiteX1" fmla="*/ 2948965 w 4911162"/>
              <a:gd name="connsiteY1" fmla="*/ 0 h 5616545"/>
              <a:gd name="connsiteX2" fmla="*/ 0 w 4911162"/>
              <a:gd name="connsiteY2" fmla="*/ 5616545 h 5616545"/>
              <a:gd name="connsiteX3" fmla="*/ 1196732 w 4911162"/>
              <a:gd name="connsiteY3" fmla="*/ 5616545 h 5616545"/>
              <a:gd name="connsiteX4" fmla="*/ 1196733 w 4911162"/>
              <a:gd name="connsiteY4" fmla="*/ 5616544 h 5616545"/>
              <a:gd name="connsiteX5" fmla="*/ 1962198 w 4911162"/>
              <a:gd name="connsiteY5" fmla="*/ 5616544 h 561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11162" h="5616545">
                <a:moveTo>
                  <a:pt x="4911162" y="0"/>
                </a:moveTo>
                <a:lnTo>
                  <a:pt x="2948965" y="0"/>
                </a:lnTo>
                <a:lnTo>
                  <a:pt x="0" y="5616545"/>
                </a:lnTo>
                <a:lnTo>
                  <a:pt x="1196732" y="5616545"/>
                </a:lnTo>
                <a:lnTo>
                  <a:pt x="1196733" y="5616544"/>
                </a:lnTo>
                <a:lnTo>
                  <a:pt x="1962198" y="5616544"/>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1524791" y="3429001"/>
            <a:ext cx="2277624" cy="3457135"/>
          </a:xfrm>
          <a:custGeom>
            <a:avLst/>
            <a:gdLst>
              <a:gd name="connsiteX0" fmla="*/ 2277624 w 2277624"/>
              <a:gd name="connsiteY0" fmla="*/ 0 h 3457135"/>
              <a:gd name="connsiteX1" fmla="*/ 1815168 w 2277624"/>
              <a:gd name="connsiteY1" fmla="*/ 0 h 3457135"/>
              <a:gd name="connsiteX2" fmla="*/ 0 w 2277624"/>
              <a:gd name="connsiteY2" fmla="*/ 3457135 h 3457135"/>
              <a:gd name="connsiteX3" fmla="*/ 462456 w 2277624"/>
              <a:gd name="connsiteY3" fmla="*/ 3457135 h 3457135"/>
            </a:gdLst>
            <a:ahLst/>
            <a:cxnLst>
              <a:cxn ang="0">
                <a:pos x="connsiteX0" y="connsiteY0"/>
              </a:cxn>
              <a:cxn ang="0">
                <a:pos x="connsiteX1" y="connsiteY1"/>
              </a:cxn>
              <a:cxn ang="0">
                <a:pos x="connsiteX2" y="connsiteY2"/>
              </a:cxn>
              <a:cxn ang="0">
                <a:pos x="connsiteX3" y="connsiteY3"/>
              </a:cxn>
            </a:cxnLst>
            <a:rect l="l" t="t" r="r" b="b"/>
            <a:pathLst>
              <a:path w="2277624" h="3457135">
                <a:moveTo>
                  <a:pt x="2277624" y="0"/>
                </a:moveTo>
                <a:lnTo>
                  <a:pt x="1815168" y="0"/>
                </a:lnTo>
                <a:lnTo>
                  <a:pt x="0" y="3457135"/>
                </a:lnTo>
                <a:lnTo>
                  <a:pt x="462456" y="3457135"/>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任意多边形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5383036" y="194863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3740590" y="304930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Rectangle 42"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3299460" y="269875"/>
            <a:ext cx="4559300" cy="851535"/>
          </a:xfrm>
          <a:prstGeom prst="rect">
            <a:avLst/>
          </a:prstGeom>
          <a:noFill/>
          <a:ln w="12700" cap="flat" cmpd="sng" algn="ctr">
            <a:noFill/>
            <a:prstDash val="solid"/>
          </a:ln>
          <a:effectLst/>
        </p:spPr>
        <p:txBody>
          <a:bodyPr lIns="91440" tIns="0" rIns="91440" bIns="0" rtlCol="0" anchor="t"/>
          <a:lstStyle/>
          <a:p>
            <a:r>
              <a:rPr lang="en-US" altLang="zh-CN" sz="3600" b="1" dirty="0">
                <a:solidFill>
                  <a:srgbClr val="2D44A1"/>
                </a:solidFill>
                <a:latin typeface="Calibri" panose="020F0502020204030204" pitchFamily="34" charset="0"/>
                <a:cs typeface="Arial" panose="020B0604020202020204" pitchFamily="34" charset="0"/>
              </a:rPr>
              <a:t>¿</a:t>
            </a:r>
            <a:r>
              <a:rPr lang="es-SV" altLang="en-US" sz="3600" b="1" dirty="0">
                <a:solidFill>
                  <a:srgbClr val="2D44A1"/>
                </a:solidFill>
                <a:latin typeface="Calibri" panose="020F0502020204030204" pitchFamily="34" charset="0"/>
                <a:cs typeface="Arial" panose="020B0604020202020204" pitchFamily="34" charset="0"/>
              </a:rPr>
              <a:t>Por qué son importantes </a:t>
            </a:r>
            <a:r>
              <a:rPr lang="en-US" altLang="zh-CN" sz="3600" b="1" dirty="0">
                <a:solidFill>
                  <a:srgbClr val="2D44A1"/>
                </a:solidFill>
                <a:latin typeface="Calibri" panose="020F0502020204030204" pitchFamily="34" charset="0"/>
                <a:cs typeface="Arial" panose="020B0604020202020204" pitchFamily="34" charset="0"/>
              </a:rPr>
              <a:t>las pruebas?</a:t>
            </a:r>
          </a:p>
        </p:txBody>
      </p:sp>
      <p:sp>
        <p:nvSpPr>
          <p:cNvPr id="4" name="e7d195523061f1c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hidden="1"/>
          <p:cNvSpPr txBox="1"/>
          <p:nvPr/>
        </p:nvSpPr>
        <p:spPr>
          <a:xfrm>
            <a:off x="-355600" y="1803400"/>
            <a:ext cx="293927" cy="1016000"/>
          </a:xfrm>
          <a:prstGeom prst="rect">
            <a:avLst/>
          </a:prstGeom>
          <a:noFill/>
        </p:spPr>
        <p:txBody>
          <a:bodyPr vert="wordArtVert" rtlCol="0">
            <a:spAutoFit/>
          </a:bodyPr>
          <a:lstStyle/>
          <a:p>
            <a:r>
              <a:rPr lang="en-US" altLang="zh-CN" sz="100">
                <a:solidFill>
                  <a:prstClr val="black"/>
                </a:solidFill>
              </a:rPr>
              <a:t>e7d195523061f1c0deeec63e560781cfd59afb0ea006f2a87ABB68BF51EA6619813959095094C18C62A12F549504892A4AAA8C1554C6663626E05CA27F281A14E6983772AFC3FB97135759321DEA3D7047B2D20B121D4E05A6D0F227958A32026FEBB3ABD36322023181A2FF8EA235E789B1C6FF9A70CDD2C90B48B40EB7806F7806DF616AB3CE63</a:t>
            </a:r>
            <a:endParaRPr lang="zh-CN" altLang="en-US" sz="100">
              <a:solidFill>
                <a:prstClr val="black"/>
              </a:solidFill>
            </a:endParaRPr>
          </a:p>
        </p:txBody>
      </p:sp>
      <p:sp>
        <p:nvSpPr>
          <p:cNvPr id="20" name="平行四边形 19"/>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16</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750"/>
                                        <p:tgtEl>
                                          <p:spTgt spid="9"/>
                                        </p:tgtEl>
                                      </p:cBhvr>
                                    </p:animEffect>
                                  </p:childTnLst>
                                </p:cTn>
                              </p:par>
                              <p:par>
                                <p:cTn id="8" presetID="2" presetClass="entr" presetSubtype="4" decel="2800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ppt_x"/>
                                          </p:val>
                                        </p:tav>
                                        <p:tav tm="100000">
                                          <p:val>
                                            <p:strVal val="#ppt_x"/>
                                          </p:val>
                                        </p:tav>
                                      </p:tavLst>
                                    </p:anim>
                                    <p:anim calcmode="lin" valueType="num">
                                      <p:cBhvr additive="base">
                                        <p:cTn id="11" dur="750" fill="hold"/>
                                        <p:tgtEl>
                                          <p:spTgt spid="14"/>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500"/>
                            </p:stCondLst>
                            <p:childTnLst>
                              <p:par>
                                <p:cTn id="20" presetID="25"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25" dur="1000" fill="hold"/>
                                        <p:tgtEl>
                                          <p:spTgt spid="15"/>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outVertic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9" grpId="0" bldLvl="0" animBg="1"/>
      <p:bldP spid="14" grpId="0" bldLvl="0" animBg="1"/>
      <p:bldP spid="17" grpId="0" bldLvl="0" animBg="1"/>
      <p:bldP spid="18"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í$ļídè"/>
          <p:cNvSpPr/>
          <p:nvPr/>
        </p:nvSpPr>
        <p:spPr bwMode="auto">
          <a:xfrm>
            <a:off x="6186358" y="4813349"/>
            <a:ext cx="1109852" cy="1683564"/>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gradFill>
            <a:gsLst>
              <a:gs pos="0">
                <a:srgbClr val="1181E7"/>
              </a:gs>
              <a:gs pos="100000">
                <a:srgbClr val="2B398F"/>
              </a:gs>
            </a:gsLst>
            <a:lin ang="13200000" scaled="0"/>
          </a:gradFill>
          <a:ln w="15875">
            <a:noFill/>
            <a:miter lim="800000"/>
          </a:ln>
        </p:spPr>
        <p:txBody>
          <a:bodyPr anchor="ctr"/>
          <a:lstStyle/>
          <a:p>
            <a:pPr algn="ctr"/>
            <a:endParaRPr/>
          </a:p>
        </p:txBody>
      </p:sp>
      <p:sp>
        <p:nvSpPr>
          <p:cNvPr id="15" name="íṣľîḋê"/>
          <p:cNvSpPr/>
          <p:nvPr/>
        </p:nvSpPr>
        <p:spPr bwMode="auto">
          <a:xfrm>
            <a:off x="9319835" y="4813349"/>
            <a:ext cx="1109852" cy="1683564"/>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gradFill>
            <a:gsLst>
              <a:gs pos="0">
                <a:srgbClr val="1181E7"/>
              </a:gs>
              <a:gs pos="100000">
                <a:srgbClr val="2B398F"/>
              </a:gs>
            </a:gsLst>
            <a:lin ang="13200000" scaled="0"/>
          </a:gradFill>
          <a:ln w="15875">
            <a:noFill/>
            <a:miter lim="800000"/>
          </a:ln>
        </p:spPr>
        <p:txBody>
          <a:bodyPr anchor="ctr"/>
          <a:lstStyle/>
          <a:p>
            <a:pPr algn="ctr"/>
            <a:endParaRPr/>
          </a:p>
        </p:txBody>
      </p:sp>
      <p:sp>
        <p:nvSpPr>
          <p:cNvPr id="16" name="ïśḻîḋe"/>
          <p:cNvSpPr/>
          <p:nvPr/>
        </p:nvSpPr>
        <p:spPr bwMode="auto">
          <a:xfrm>
            <a:off x="11097226" y="5040127"/>
            <a:ext cx="810854" cy="123000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gradFill>
            <a:gsLst>
              <a:gs pos="0">
                <a:srgbClr val="1181E7"/>
              </a:gs>
              <a:gs pos="100000">
                <a:srgbClr val="2B398F"/>
              </a:gs>
            </a:gsLst>
            <a:lin ang="13200000" scaled="0"/>
          </a:gradFill>
          <a:ln w="15875">
            <a:noFill/>
            <a:miter lim="800000"/>
          </a:ln>
        </p:spPr>
        <p:txBody>
          <a:bodyPr anchor="ctr"/>
          <a:lstStyle/>
          <a:p>
            <a:pPr algn="ctr"/>
            <a:endParaRPr/>
          </a:p>
        </p:txBody>
      </p:sp>
      <p:sp>
        <p:nvSpPr>
          <p:cNvPr id="17" name="iSliḍe"/>
          <p:cNvSpPr/>
          <p:nvPr/>
        </p:nvSpPr>
        <p:spPr bwMode="auto">
          <a:xfrm>
            <a:off x="4736469" y="5040127"/>
            <a:ext cx="810854" cy="123000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gradFill>
            <a:gsLst>
              <a:gs pos="0">
                <a:srgbClr val="1181E7"/>
              </a:gs>
              <a:gs pos="100000">
                <a:srgbClr val="2B398F"/>
              </a:gs>
            </a:gsLst>
            <a:lin ang="13200000" scaled="0"/>
          </a:gradFill>
          <a:ln w="15875">
            <a:noFill/>
            <a:miter lim="800000"/>
          </a:ln>
        </p:spPr>
        <p:txBody>
          <a:bodyPr anchor="ctr"/>
          <a:lstStyle/>
          <a:p>
            <a:pPr algn="ctr"/>
            <a:endParaRPr/>
          </a:p>
        </p:txBody>
      </p:sp>
      <p:sp>
        <p:nvSpPr>
          <p:cNvPr id="18" name="iṧḻiḑé"/>
          <p:cNvSpPr/>
          <p:nvPr/>
        </p:nvSpPr>
        <p:spPr bwMode="auto">
          <a:xfrm>
            <a:off x="7643562" y="4647192"/>
            <a:ext cx="1328921" cy="2015878"/>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gradFill>
            <a:gsLst>
              <a:gs pos="0">
                <a:srgbClr val="1181E7"/>
              </a:gs>
              <a:gs pos="100000">
                <a:srgbClr val="2B398F"/>
              </a:gs>
            </a:gsLst>
            <a:lin ang="13200000" scaled="0"/>
          </a:gradFill>
          <a:ln w="15875">
            <a:noFill/>
            <a:miter lim="800000"/>
          </a:ln>
        </p:spPr>
        <p:txBody>
          <a:bodyPr anchor="ctr"/>
          <a:lstStyle/>
          <a:p>
            <a:pPr algn="ctr"/>
            <a:endParaRPr/>
          </a:p>
        </p:txBody>
      </p:sp>
      <p:grpSp>
        <p:nvGrpSpPr>
          <p:cNvPr id="19" name="组合 18"/>
          <p:cNvGrpSpPr/>
          <p:nvPr/>
        </p:nvGrpSpPr>
        <p:grpSpPr>
          <a:xfrm>
            <a:off x="0" y="1555750"/>
            <a:ext cx="4366260" cy="5092220"/>
            <a:chOff x="1854801" y="2450038"/>
            <a:chExt cx="2133781" cy="2377786"/>
          </a:xfrm>
        </p:grpSpPr>
        <p:sp>
          <p:nvSpPr>
            <p:cNvPr id="20" name="文本框 19"/>
            <p:cNvSpPr txBox="1"/>
            <p:nvPr/>
          </p:nvSpPr>
          <p:spPr>
            <a:xfrm>
              <a:off x="1854801" y="2450038"/>
              <a:ext cx="2133781" cy="272493"/>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alibri" panose="020F0502020204030204" pitchFamily="34" charset="0"/>
                </a:rPr>
                <a:t>El lanzamiento de la lanzadera Ariane-5 vuelo 501 (1996)</a:t>
              </a:r>
            </a:p>
          </p:txBody>
        </p:sp>
        <p:sp>
          <p:nvSpPr>
            <p:cNvPr id="21" name="文本框 20"/>
            <p:cNvSpPr txBox="1"/>
            <p:nvPr/>
          </p:nvSpPr>
          <p:spPr>
            <a:xfrm>
              <a:off x="1863828" y="2721121"/>
              <a:ext cx="2098381" cy="210670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50000"/>
                      <a:lumOff val="50000"/>
                    </a:schemeClr>
                  </a:solidFill>
                  <a:latin typeface="Calibri" panose="020F0502020204030204" pitchFamily="34" charset="0"/>
                  <a:ea typeface="+mj-ea"/>
                </a:rPr>
                <a:t>fue considerado uno de los fallos de programación más caros de la historia hasta ese momento, sólo la carga que llevaba tenía un valor de 500 millones de dólares. Fue un cohete lanzado por la ESA (European Space Agency´s o agencia espacial europea) destruido aproximadamente a los 40 segundos de ser lanzado. Según el informe de la ESA (ESA, 2021), el fallo de la Ariane 501 fue causado por la completa pérdida de guía e información de orientación treinta y siete segundos después del comienzo de la secuencia de ignición del motor principal. Esta pérdida de información se debió a errores de especificación y diseño en el software del sistema de referencia inercial. Las extensas revisiones y test llevados a cabo durante el programa de desarrollo del Ariane-5 no incluyeron el adecuado análisis y prueba del sistema de referencia inercial o del sistema de control de vuelo completo, lo cual podría haber detectado los fallos potenciales.</a:t>
              </a:r>
            </a:p>
          </p:txBody>
        </p:sp>
      </p:gr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17</a:t>
            </a:fld>
            <a:endParaRPr lang="zh-CN" altLang="en-US"/>
          </a:p>
        </p:txBody>
      </p:sp>
      <p:sp>
        <p:nvSpPr>
          <p:cNvPr id="56" name="Rectangle 42"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2466340" y="269875"/>
            <a:ext cx="9511665" cy="851535"/>
          </a:xfrm>
          <a:prstGeom prst="rect">
            <a:avLst/>
          </a:prstGeom>
          <a:noFill/>
          <a:ln w="12700" cap="flat" cmpd="sng" algn="ctr">
            <a:noFill/>
            <a:prstDash val="solid"/>
          </a:ln>
          <a:effectLst/>
        </p:spPr>
        <p:txBody>
          <a:bodyPr lIns="91440" tIns="0" rIns="91440" bIns="0" rtlCol="0" anchor="t"/>
          <a:lstStyle/>
          <a:p>
            <a:r>
              <a:rPr lang="en-US" altLang="zh-CN" sz="3600" b="1" dirty="0">
                <a:solidFill>
                  <a:srgbClr val="2D44A1"/>
                </a:solidFill>
                <a:latin typeface="Calibri" panose="020F0502020204030204" pitchFamily="34" charset="0"/>
                <a:cs typeface="Arial" panose="020B0604020202020204" pitchFamily="34" charset="0"/>
              </a:rPr>
              <a:t>¿</a:t>
            </a:r>
            <a:r>
              <a:rPr lang="es-SV" altLang="en-US" sz="3600" b="1" dirty="0">
                <a:solidFill>
                  <a:srgbClr val="2D44A1"/>
                </a:solidFill>
                <a:latin typeface="Calibri" panose="020F0502020204030204" pitchFamily="34" charset="0"/>
                <a:cs typeface="Arial" panose="020B0604020202020204" pitchFamily="34" charset="0"/>
              </a:rPr>
              <a:t>Por qué son importantes </a:t>
            </a:r>
            <a:r>
              <a:rPr lang="en-US" altLang="zh-CN" sz="3600" b="1" dirty="0">
                <a:solidFill>
                  <a:srgbClr val="2D44A1"/>
                </a:solidFill>
                <a:latin typeface="Calibri" panose="020F0502020204030204" pitchFamily="34" charset="0"/>
                <a:cs typeface="Arial" panose="020B0604020202020204" pitchFamily="34" charset="0"/>
              </a:rPr>
              <a:t>las pruebas?</a:t>
            </a:r>
          </a:p>
        </p:txBody>
      </p:sp>
      <p:pic>
        <p:nvPicPr>
          <p:cNvPr id="29" name="Imagen 28" descr="Imagen que contiene transporte, nave espacial, barco, grande&#10;&#10;Descripción generada automáticamente">
            <a:extLst>
              <a:ext uri="{FF2B5EF4-FFF2-40B4-BE49-F238E27FC236}">
                <a16:creationId xmlns:a16="http://schemas.microsoft.com/office/drawing/2014/main" id="{5D108037-D04C-48C8-B4C4-6FE396553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238" y="1770739"/>
            <a:ext cx="5169068" cy="1683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barn(outVertical)">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5892" r="15892"/>
          <a:stretch>
            <a:fillRect/>
          </a:stretch>
        </p:blipFill>
        <p:spPr>
          <a:xfrm>
            <a:off x="5872480" y="678815"/>
            <a:ext cx="6319520" cy="6179185"/>
          </a:xfrm>
        </p:spPr>
      </p:pic>
      <p:grpSp>
        <p:nvGrpSpPr>
          <p:cNvPr id="5" name="组合 4"/>
          <p:cNvGrpSpPr/>
          <p:nvPr/>
        </p:nvGrpSpPr>
        <p:grpSpPr bwMode="auto">
          <a:xfrm>
            <a:off x="391795" y="134620"/>
            <a:ext cx="5178425" cy="4927701"/>
            <a:chOff x="4806949" y="3579365"/>
            <a:chExt cx="4470361" cy="6463176"/>
          </a:xfrm>
        </p:grpSpPr>
        <p:sp>
          <p:nvSpPr>
            <p:cNvPr id="6" name="矩形 5"/>
            <p:cNvSpPr/>
            <p:nvPr/>
          </p:nvSpPr>
          <p:spPr>
            <a:xfrm>
              <a:off x="4806949" y="4835069"/>
              <a:ext cx="4470361" cy="5207472"/>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en-US" altLang="zh-CN" dirty="0">
                  <a:solidFill>
                    <a:schemeClr val="tx1">
                      <a:lumMod val="95000"/>
                      <a:lumOff val="5000"/>
                    </a:schemeClr>
                  </a:solidFill>
                  <a:latin typeface="Calibri" panose="020F0502020204030204" pitchFamily="34" charset="0"/>
                </a:rPr>
                <a:t> </a:t>
              </a:r>
            </a:p>
            <a:p>
              <a:pPr algn="just" eaLnBrk="1" fontAlgn="auto" hangingPunct="1">
                <a:spcBef>
                  <a:spcPts val="0"/>
                </a:spcBef>
                <a:spcAft>
                  <a:spcPts val="0"/>
                </a:spcAft>
                <a:defRPr/>
              </a:pPr>
              <a:r>
                <a:rPr lang="en-US" altLang="zh-CN" dirty="0">
                  <a:solidFill>
                    <a:schemeClr val="tx1">
                      <a:lumMod val="95000"/>
                      <a:lumOff val="5000"/>
                    </a:schemeClr>
                  </a:solidFill>
                  <a:latin typeface="Calibri" panose="020F0502020204030204" pitchFamily="34" charset="0"/>
                </a:rPr>
                <a:t>A día de hoy </a:t>
              </a:r>
              <a:r>
                <a:rPr lang="en-US" altLang="zh-CN" dirty="0" err="1">
                  <a:solidFill>
                    <a:schemeClr val="tx1">
                      <a:lumMod val="95000"/>
                      <a:lumOff val="5000"/>
                    </a:schemeClr>
                  </a:solidFill>
                  <a:latin typeface="Calibri" panose="020F0502020204030204" pitchFamily="34" charset="0"/>
                </a:rPr>
                <a:t>el</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funcionamiento</a:t>
              </a:r>
              <a:r>
                <a:rPr lang="en-US" altLang="zh-CN" dirty="0">
                  <a:solidFill>
                    <a:schemeClr val="tx1">
                      <a:lumMod val="95000"/>
                      <a:lumOff val="5000"/>
                    </a:schemeClr>
                  </a:solidFill>
                  <a:latin typeface="Calibri" panose="020F0502020204030204" pitchFamily="34" charset="0"/>
                </a:rPr>
                <a:t> de </a:t>
              </a:r>
              <a:r>
                <a:rPr lang="en-US" altLang="zh-CN" dirty="0" err="1">
                  <a:solidFill>
                    <a:schemeClr val="tx1">
                      <a:lumMod val="95000"/>
                      <a:lumOff val="5000"/>
                    </a:schemeClr>
                  </a:solidFill>
                  <a:latin typeface="Calibri" panose="020F0502020204030204" pitchFamily="34" charset="0"/>
                </a:rPr>
                <a:t>casi</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todas</a:t>
              </a:r>
              <a:r>
                <a:rPr lang="en-US" altLang="zh-CN" dirty="0">
                  <a:solidFill>
                    <a:schemeClr val="tx1">
                      <a:lumMod val="95000"/>
                      <a:lumOff val="5000"/>
                    </a:schemeClr>
                  </a:solidFill>
                  <a:latin typeface="Calibri" panose="020F0502020204030204" pitchFamily="34" charset="0"/>
                </a:rPr>
                <a:t> las </a:t>
              </a:r>
              <a:r>
                <a:rPr lang="en-US" altLang="zh-CN" dirty="0" err="1">
                  <a:solidFill>
                    <a:schemeClr val="tx1">
                      <a:lumMod val="95000"/>
                      <a:lumOff val="5000"/>
                    </a:schemeClr>
                  </a:solidFill>
                  <a:latin typeface="Calibri" panose="020F0502020204030204" pitchFamily="34" charset="0"/>
                </a:rPr>
                <a:t>empresas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depende</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en</a:t>
              </a:r>
              <a:r>
                <a:rPr lang="en-US" altLang="zh-CN" dirty="0">
                  <a:solidFill>
                    <a:schemeClr val="tx1">
                      <a:lumMod val="95000"/>
                      <a:lumOff val="5000"/>
                    </a:schemeClr>
                  </a:solidFill>
                  <a:latin typeface="Calibri" panose="020F0502020204030204" pitchFamily="34" charset="0"/>
                </a:rPr>
                <a:t> gran </a:t>
              </a:r>
              <a:r>
                <a:rPr lang="en-US" altLang="zh-CN" dirty="0" err="1">
                  <a:solidFill>
                    <a:schemeClr val="tx1">
                      <a:lumMod val="95000"/>
                      <a:lumOff val="5000"/>
                    </a:schemeClr>
                  </a:solidFill>
                  <a:latin typeface="Calibri" panose="020F0502020204030204" pitchFamily="34" charset="0"/>
                </a:rPr>
                <a:t>medida</a:t>
              </a:r>
              <a:r>
                <a:rPr lang="en-US" altLang="zh-CN" dirty="0">
                  <a:solidFill>
                    <a:schemeClr val="tx1">
                      <a:lumMod val="95000"/>
                      <a:lumOff val="5000"/>
                    </a:schemeClr>
                  </a:solidFill>
                  <a:latin typeface="Calibri" panose="020F0502020204030204" pitchFamily="34" charset="0"/>
                </a:rPr>
                <a:t> del software, </a:t>
              </a:r>
              <a:r>
                <a:rPr lang="en-US" altLang="zh-CN" dirty="0" err="1">
                  <a:solidFill>
                    <a:schemeClr val="tx1">
                      <a:lumMod val="95000"/>
                      <a:lumOff val="5000"/>
                    </a:schemeClr>
                  </a:solidFill>
                  <a:latin typeface="Calibri" panose="020F0502020204030204" pitchFamily="34" charset="0"/>
                </a:rPr>
                <a:t>ya</a:t>
              </a:r>
              <a:r>
                <a:rPr lang="en-US" altLang="zh-CN" dirty="0">
                  <a:solidFill>
                    <a:schemeClr val="tx1">
                      <a:lumMod val="95000"/>
                      <a:lumOff val="5000"/>
                    </a:schemeClr>
                  </a:solidFill>
                  <a:latin typeface="Calibri" panose="020F0502020204030204" pitchFamily="34" charset="0"/>
                </a:rPr>
                <a:t> sea por </a:t>
              </a:r>
              <a:r>
                <a:rPr lang="en-US" altLang="zh-CN" dirty="0" err="1">
                  <a:solidFill>
                    <a:schemeClr val="tx1">
                      <a:lumMod val="95000"/>
                      <a:lumOff val="5000"/>
                    </a:schemeClr>
                  </a:solidFill>
                  <a:latin typeface="Calibri" panose="020F0502020204030204" pitchFamily="34" charset="0"/>
                </a:rPr>
                <a:t>el</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sistema</a:t>
              </a:r>
              <a:r>
                <a:rPr lang="en-US" altLang="zh-CN" dirty="0">
                  <a:solidFill>
                    <a:schemeClr val="tx1">
                      <a:lumMod val="95000"/>
                      <a:lumOff val="5000"/>
                    </a:schemeClr>
                  </a:solidFill>
                  <a:latin typeface="Calibri" panose="020F0502020204030204" pitchFamily="34" charset="0"/>
                </a:rPr>
                <a:t> de </a:t>
              </a:r>
              <a:r>
                <a:rPr lang="en-US" altLang="zh-CN" dirty="0" err="1">
                  <a:solidFill>
                    <a:schemeClr val="tx1">
                      <a:lumMod val="95000"/>
                      <a:lumOff val="5000"/>
                    </a:schemeClr>
                  </a:solidFill>
                  <a:latin typeface="Calibri" panose="020F0502020204030204" pitchFamily="34" charset="0"/>
                </a:rPr>
                <a:t>finanzas</a:t>
              </a:r>
              <a:r>
                <a:rPr lang="en-US" altLang="zh-CN" dirty="0">
                  <a:solidFill>
                    <a:schemeClr val="tx1">
                      <a:lumMod val="95000"/>
                      <a:lumOff val="5000"/>
                    </a:schemeClr>
                  </a:solidFill>
                  <a:latin typeface="Calibri" panose="020F0502020204030204" pitchFamily="34" charset="0"/>
                </a:rPr>
                <a:t> de </a:t>
              </a:r>
              <a:r>
                <a:rPr lang="en-US" altLang="zh-CN" dirty="0" err="1">
                  <a:solidFill>
                    <a:schemeClr val="tx1">
                      <a:lumMod val="95000"/>
                      <a:lumOff val="5000"/>
                    </a:schemeClr>
                  </a:solidFill>
                  <a:latin typeface="Calibri" panose="020F0502020204030204" pitchFamily="34" charset="0"/>
                </a:rPr>
                <a:t>dicha</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empresa</a:t>
              </a:r>
              <a:r>
                <a:rPr lang="en-US" altLang="zh-CN" dirty="0">
                  <a:solidFill>
                    <a:schemeClr val="tx1">
                      <a:lumMod val="95000"/>
                      <a:lumOff val="5000"/>
                    </a:schemeClr>
                  </a:solidFill>
                  <a:latin typeface="Calibri" panose="020F0502020204030204" pitchFamily="34" charset="0"/>
                </a:rPr>
                <a:t> o por la </a:t>
              </a:r>
              <a:r>
                <a:rPr lang="en-US" altLang="zh-CN" dirty="0" err="1">
                  <a:solidFill>
                    <a:schemeClr val="tx1">
                      <a:lumMod val="95000"/>
                      <a:lumOff val="5000"/>
                    </a:schemeClr>
                  </a:solidFill>
                  <a:latin typeface="Calibri" panose="020F0502020204030204" pitchFamily="34" charset="0"/>
                </a:rPr>
                <a:t>maquinaria</a:t>
              </a:r>
              <a:r>
                <a:rPr lang="en-US" altLang="zh-CN" dirty="0">
                  <a:solidFill>
                    <a:schemeClr val="tx1">
                      <a:lumMod val="95000"/>
                      <a:lumOff val="5000"/>
                    </a:schemeClr>
                  </a:solidFill>
                  <a:latin typeface="Calibri" panose="020F0502020204030204" pitchFamily="34" charset="0"/>
                </a:rPr>
                <a:t> que </a:t>
              </a:r>
              <a:r>
                <a:rPr lang="en-US" altLang="zh-CN" dirty="0" err="1">
                  <a:solidFill>
                    <a:schemeClr val="tx1">
                      <a:lumMod val="95000"/>
                      <a:lumOff val="5000"/>
                    </a:schemeClr>
                  </a:solidFill>
                  <a:latin typeface="Calibri" panose="020F0502020204030204" pitchFamily="34" charset="0"/>
                </a:rPr>
                <a:t>lleva</a:t>
              </a:r>
              <a:r>
                <a:rPr lang="en-US" altLang="zh-CN" dirty="0">
                  <a:solidFill>
                    <a:schemeClr val="tx1">
                      <a:lumMod val="95000"/>
                      <a:lumOff val="5000"/>
                    </a:schemeClr>
                  </a:solidFill>
                  <a:latin typeface="Calibri" panose="020F0502020204030204" pitchFamily="34" charset="0"/>
                </a:rPr>
                <a:t> a </a:t>
              </a:r>
              <a:r>
                <a:rPr lang="en-US" altLang="zh-CN" dirty="0" err="1">
                  <a:solidFill>
                    <a:schemeClr val="tx1">
                      <a:lumMod val="95000"/>
                      <a:lumOff val="5000"/>
                    </a:schemeClr>
                  </a:solidFill>
                  <a:latin typeface="Calibri" panose="020F0502020204030204" pitchFamily="34" charset="0"/>
                </a:rPr>
                <a:t>cabo</a:t>
              </a:r>
              <a:r>
                <a:rPr lang="en-US" altLang="zh-CN" dirty="0">
                  <a:solidFill>
                    <a:schemeClr val="tx1">
                      <a:lumMod val="95000"/>
                      <a:lumOff val="5000"/>
                    </a:schemeClr>
                  </a:solidFill>
                  <a:latin typeface="Calibri" panose="020F0502020204030204" pitchFamily="34" charset="0"/>
                </a:rPr>
                <a:t> la </a:t>
              </a:r>
              <a:r>
                <a:rPr lang="en-US" altLang="zh-CN" dirty="0" err="1">
                  <a:solidFill>
                    <a:schemeClr val="tx1">
                      <a:lumMod val="95000"/>
                      <a:lumOff val="5000"/>
                    </a:schemeClr>
                  </a:solidFill>
                  <a:latin typeface="Calibri" panose="020F0502020204030204" pitchFamily="34" charset="0"/>
                </a:rPr>
                <a:t>fabricación</a:t>
              </a:r>
              <a:r>
                <a:rPr lang="en-US" altLang="zh-CN" dirty="0">
                  <a:solidFill>
                    <a:schemeClr val="tx1">
                      <a:lumMod val="95000"/>
                      <a:lumOff val="5000"/>
                    </a:schemeClr>
                  </a:solidFill>
                  <a:latin typeface="Calibri" panose="020F0502020204030204" pitchFamily="34" charset="0"/>
                </a:rPr>
                <a:t> de los </a:t>
              </a:r>
              <a:r>
                <a:rPr lang="en-US" altLang="zh-CN" dirty="0" err="1">
                  <a:solidFill>
                    <a:schemeClr val="tx1">
                      <a:lumMod val="95000"/>
                      <a:lumOff val="5000"/>
                    </a:schemeClr>
                  </a:solidFill>
                  <a:latin typeface="Calibri" panose="020F0502020204030204" pitchFamily="34" charset="0"/>
                </a:rPr>
                <a:t>productos</a:t>
              </a:r>
              <a:r>
                <a:rPr lang="en-US" altLang="zh-CN" dirty="0">
                  <a:solidFill>
                    <a:schemeClr val="tx1">
                      <a:lumMod val="95000"/>
                      <a:lumOff val="5000"/>
                    </a:schemeClr>
                  </a:solidFill>
                  <a:latin typeface="Calibri" panose="020F0502020204030204" pitchFamily="34" charset="0"/>
                </a:rPr>
                <a:t>, por lo que las </a:t>
              </a:r>
              <a:r>
                <a:rPr lang="en-US" altLang="zh-CN" dirty="0" err="1">
                  <a:solidFill>
                    <a:schemeClr val="tx1">
                      <a:lumMod val="95000"/>
                      <a:lumOff val="5000"/>
                    </a:schemeClr>
                  </a:solidFill>
                  <a:latin typeface="Calibri" panose="020F0502020204030204" pitchFamily="34" charset="0"/>
                </a:rPr>
                <a:t>empresas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dependen</a:t>
              </a:r>
              <a:r>
                <a:rPr lang="en-US" altLang="zh-CN" dirty="0">
                  <a:solidFill>
                    <a:schemeClr val="tx1">
                      <a:lumMod val="95000"/>
                      <a:lumOff val="5000"/>
                    </a:schemeClr>
                  </a:solidFill>
                  <a:latin typeface="Calibri" panose="020F0502020204030204" pitchFamily="34" charset="0"/>
                </a:rPr>
                <a:t> del </a:t>
              </a:r>
              <a:r>
                <a:rPr lang="en-US" altLang="zh-CN" dirty="0" err="1">
                  <a:solidFill>
                    <a:schemeClr val="tx1">
                      <a:lumMod val="95000"/>
                      <a:lumOff val="5000"/>
                    </a:schemeClr>
                  </a:solidFill>
                  <a:latin typeface="Calibri" panose="020F0502020204030204" pitchFamily="34" charset="0"/>
                </a:rPr>
                <a:t>funcionamiento</a:t>
              </a:r>
              <a:r>
                <a:rPr lang="en-US" altLang="zh-CN" dirty="0">
                  <a:solidFill>
                    <a:schemeClr val="tx1">
                      <a:lumMod val="95000"/>
                      <a:lumOff val="5000"/>
                    </a:schemeClr>
                  </a:solidFill>
                  <a:latin typeface="Calibri" panose="020F0502020204030204" pitchFamily="34" charset="0"/>
                </a:rPr>
                <a:t> del software y de que </a:t>
              </a:r>
              <a:r>
                <a:rPr lang="en-US" altLang="zh-CN" dirty="0" err="1">
                  <a:solidFill>
                    <a:schemeClr val="tx1">
                      <a:lumMod val="95000"/>
                      <a:lumOff val="5000"/>
                    </a:schemeClr>
                  </a:solidFill>
                  <a:latin typeface="Calibri" panose="020F0502020204030204" pitchFamily="34" charset="0"/>
                </a:rPr>
                <a:t>éste</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pueda</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llegar</a:t>
              </a:r>
              <a:r>
                <a:rPr lang="en-US" altLang="zh-CN" dirty="0">
                  <a:solidFill>
                    <a:schemeClr val="tx1">
                      <a:lumMod val="95000"/>
                      <a:lumOff val="5000"/>
                    </a:schemeClr>
                  </a:solidFill>
                  <a:latin typeface="Calibri" panose="020F0502020204030204" pitchFamily="34" charset="0"/>
                </a:rPr>
                <a:t> a </a:t>
              </a:r>
              <a:r>
                <a:rPr lang="en-US" altLang="zh-CN" dirty="0" err="1">
                  <a:solidFill>
                    <a:schemeClr val="tx1">
                      <a:lumMod val="95000"/>
                      <a:lumOff val="5000"/>
                    </a:schemeClr>
                  </a:solidFill>
                  <a:latin typeface="Calibri" panose="020F0502020204030204" pitchFamily="34" charset="0"/>
                </a:rPr>
                <a:t>causar</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grandes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fallos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como</a:t>
              </a:r>
              <a:r>
                <a:rPr lang="en-US" altLang="zh-CN" dirty="0">
                  <a:solidFill>
                    <a:schemeClr val="tx1">
                      <a:lumMod val="95000"/>
                      <a:lumOff val="5000"/>
                    </a:schemeClr>
                  </a:solidFill>
                  <a:latin typeface="Calibri" panose="020F0502020204030204" pitchFamily="34" charset="0"/>
                </a:rPr>
                <a:t> los </a:t>
              </a:r>
              <a:r>
                <a:rPr lang="en-US" altLang="zh-CN" dirty="0" err="1">
                  <a:solidFill>
                    <a:schemeClr val="tx1">
                      <a:lumMod val="95000"/>
                      <a:lumOff val="5000"/>
                    </a:schemeClr>
                  </a:solidFill>
                  <a:latin typeface="Calibri" panose="020F0502020204030204" pitchFamily="34" charset="0"/>
                </a:rPr>
                <a:t>mencionados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anteriormente</a:t>
              </a:r>
              <a:r>
                <a:rPr lang="en-US" altLang="zh-CN" dirty="0">
                  <a:solidFill>
                    <a:schemeClr val="tx1">
                      <a:lumMod val="95000"/>
                      <a:lumOff val="5000"/>
                    </a:schemeClr>
                  </a:solidFill>
                  <a:latin typeface="Calibri" panose="020F0502020204030204" pitchFamily="34" charset="0"/>
                </a:rPr>
                <a:t> que </a:t>
              </a:r>
              <a:r>
                <a:rPr lang="en-US" altLang="zh-CN" dirty="0" err="1">
                  <a:solidFill>
                    <a:schemeClr val="tx1">
                      <a:lumMod val="95000"/>
                      <a:lumOff val="5000"/>
                    </a:schemeClr>
                  </a:solidFill>
                  <a:latin typeface="Calibri" panose="020F0502020204030204" pitchFamily="34" charset="0"/>
                </a:rPr>
                <a:t>llevan</a:t>
              </a:r>
              <a:r>
                <a:rPr lang="en-US" altLang="zh-CN" dirty="0">
                  <a:solidFill>
                    <a:schemeClr val="tx1">
                      <a:lumMod val="95000"/>
                      <a:lumOff val="5000"/>
                    </a:schemeClr>
                  </a:solidFill>
                  <a:latin typeface="Calibri" panose="020F0502020204030204" pitchFamily="34" charset="0"/>
                </a:rPr>
                <a:t> a la </a:t>
              </a:r>
              <a:r>
                <a:rPr lang="en-US" altLang="zh-CN" dirty="0" err="1">
                  <a:solidFill>
                    <a:schemeClr val="tx1">
                      <a:lumMod val="95000"/>
                      <a:lumOff val="5000"/>
                    </a:schemeClr>
                  </a:solidFill>
                  <a:latin typeface="Calibri" panose="020F0502020204030204" pitchFamily="34" charset="0"/>
                </a:rPr>
                <a:t>pérdida</a:t>
              </a:r>
              <a:r>
                <a:rPr lang="en-US" altLang="zh-CN" dirty="0">
                  <a:solidFill>
                    <a:schemeClr val="tx1">
                      <a:lumMod val="95000"/>
                      <a:lumOff val="5000"/>
                    </a:schemeClr>
                  </a:solidFill>
                  <a:latin typeface="Calibri" panose="020F0502020204030204" pitchFamily="34" charset="0"/>
                </a:rPr>
                <a:t> de miles de </a:t>
              </a:r>
              <a:r>
                <a:rPr lang="en-US" altLang="zh-CN" dirty="0" err="1">
                  <a:solidFill>
                    <a:schemeClr val="tx1">
                      <a:lumMod val="95000"/>
                      <a:lumOff val="5000"/>
                    </a:schemeClr>
                  </a:solidFill>
                  <a:latin typeface="Calibri" panose="020F0502020204030204" pitchFamily="34" charset="0"/>
                </a:rPr>
                <a:t>millones</a:t>
              </a:r>
              <a:r>
                <a:rPr lang="en-US" altLang="zh-CN" dirty="0">
                  <a:solidFill>
                    <a:schemeClr val="tx1">
                      <a:lumMod val="95000"/>
                      <a:lumOff val="5000"/>
                    </a:schemeClr>
                  </a:solidFill>
                  <a:latin typeface="Calibri" panose="020F0502020204030204" pitchFamily="34" charset="0"/>
                </a:rPr>
                <a:t> de </a:t>
              </a:r>
              <a:r>
                <a:rPr lang="es-SV" altLang="en-US" dirty="0">
                  <a:solidFill>
                    <a:schemeClr val="tx1">
                      <a:lumMod val="95000"/>
                      <a:lumOff val="5000"/>
                    </a:schemeClr>
                  </a:solidFill>
                  <a:latin typeface="Calibri" panose="020F0502020204030204" pitchFamily="34" charset="0"/>
                </a:rPr>
                <a:t>dólares</a:t>
              </a:r>
              <a:r>
                <a:rPr lang="en-US" altLang="zh-CN" dirty="0">
                  <a:solidFill>
                    <a:schemeClr val="tx1">
                      <a:lumMod val="95000"/>
                      <a:lumOff val="5000"/>
                    </a:schemeClr>
                  </a:solidFill>
                  <a:latin typeface="Calibri" panose="020F0502020204030204" pitchFamily="34" charset="0"/>
                </a:rPr>
                <a:t>. No a </a:t>
              </a:r>
              <a:r>
                <a:rPr lang="en-US" altLang="zh-CN" dirty="0" err="1">
                  <a:solidFill>
                    <a:schemeClr val="tx1">
                      <a:lumMod val="95000"/>
                      <a:lumOff val="5000"/>
                    </a:schemeClr>
                  </a:solidFill>
                  <a:latin typeface="Calibri" panose="020F0502020204030204" pitchFamily="34" charset="0"/>
                </a:rPr>
                <a:t>todas</a:t>
              </a:r>
              <a:r>
                <a:rPr lang="en-US" altLang="zh-CN" dirty="0">
                  <a:solidFill>
                    <a:schemeClr val="tx1">
                      <a:lumMod val="95000"/>
                      <a:lumOff val="5000"/>
                    </a:schemeClr>
                  </a:solidFill>
                  <a:latin typeface="Calibri" panose="020F0502020204030204" pitchFamily="34" charset="0"/>
                </a:rPr>
                <a:t> las </a:t>
              </a:r>
              <a:r>
                <a:rPr lang="en-US" altLang="zh-CN" dirty="0" err="1">
                  <a:solidFill>
                    <a:schemeClr val="tx1">
                      <a:lumMod val="95000"/>
                      <a:lumOff val="5000"/>
                    </a:schemeClr>
                  </a:solidFill>
                  <a:latin typeface="Calibri" panose="020F0502020204030204" pitchFamily="34" charset="0"/>
                </a:rPr>
                <a:t>empresas</a:t>
              </a:r>
              <a:r>
                <a:rPr lang="en-US" altLang="zh-CN" dirty="0">
                  <a:solidFill>
                    <a:schemeClr val="tx1">
                      <a:lumMod val="95000"/>
                      <a:lumOff val="5000"/>
                    </a:schemeClr>
                  </a:solidFill>
                  <a:latin typeface="Calibri" panose="020F0502020204030204" pitchFamily="34" charset="0"/>
                </a:rPr>
                <a:t> les </a:t>
              </a:r>
              <a:r>
                <a:rPr lang="en-US" altLang="zh-CN" dirty="0" err="1">
                  <a:solidFill>
                    <a:schemeClr val="tx1">
                      <a:lumMod val="95000"/>
                      <a:lumOff val="5000"/>
                    </a:schemeClr>
                  </a:solidFill>
                  <a:latin typeface="Calibri" panose="020F0502020204030204" pitchFamily="34" charset="0"/>
                </a:rPr>
                <a:t>afectan</a:t>
              </a:r>
              <a:r>
                <a:rPr lang="en-US" altLang="zh-CN" dirty="0">
                  <a:solidFill>
                    <a:schemeClr val="tx1">
                      <a:lumMod val="95000"/>
                      <a:lumOff val="5000"/>
                    </a:schemeClr>
                  </a:solidFill>
                  <a:latin typeface="Calibri" panose="020F0502020204030204" pitchFamily="34" charset="0"/>
                </a:rPr>
                <a:t> de la </a:t>
              </a:r>
              <a:r>
                <a:rPr lang="en-US" altLang="zh-CN" dirty="0" err="1">
                  <a:solidFill>
                    <a:schemeClr val="tx1">
                      <a:lumMod val="95000"/>
                      <a:lumOff val="5000"/>
                    </a:schemeClr>
                  </a:solidFill>
                  <a:latin typeface="Calibri" panose="020F0502020204030204" pitchFamily="34" charset="0"/>
                </a:rPr>
                <a:t>misma</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manera</a:t>
              </a:r>
              <a:r>
                <a:rPr lang="en-US" altLang="zh-CN" dirty="0">
                  <a:solidFill>
                    <a:schemeClr val="tx1">
                      <a:lumMod val="95000"/>
                      <a:lumOff val="5000"/>
                    </a:schemeClr>
                  </a:solidFill>
                  <a:latin typeface="Calibri" panose="020F0502020204030204" pitchFamily="34" charset="0"/>
                </a:rPr>
                <a:t> los </a:t>
              </a:r>
              <a:r>
                <a:rPr lang="en-US" altLang="zh-CN" dirty="0" err="1">
                  <a:solidFill>
                    <a:schemeClr val="tx1">
                      <a:lumMod val="95000"/>
                      <a:lumOff val="5000"/>
                    </a:schemeClr>
                  </a:solidFill>
                  <a:latin typeface="Calibri" panose="020F0502020204030204" pitchFamily="34" charset="0"/>
                </a:rPr>
                <a:t>fallos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producidos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en</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el</a:t>
              </a:r>
              <a:r>
                <a:rPr lang="en-US" altLang="zh-CN" dirty="0">
                  <a:solidFill>
                    <a:schemeClr val="tx1">
                      <a:lumMod val="95000"/>
                      <a:lumOff val="5000"/>
                    </a:schemeClr>
                  </a:solidFill>
                  <a:latin typeface="Calibri" panose="020F0502020204030204" pitchFamily="34" charset="0"/>
                </a:rPr>
                <a:t> software, por lo que </a:t>
              </a:r>
              <a:r>
                <a:rPr lang="en-US" altLang="zh-CN" dirty="0" err="1">
                  <a:solidFill>
                    <a:schemeClr val="tx1">
                      <a:lumMod val="95000"/>
                      <a:lumOff val="5000"/>
                    </a:schemeClr>
                  </a:solidFill>
                  <a:latin typeface="Calibri" panose="020F0502020204030204" pitchFamily="34" charset="0"/>
                </a:rPr>
                <a:t>tenemos</a:t>
              </a:r>
              <a:r>
                <a:rPr lang="en-US" altLang="zh-CN" dirty="0">
                  <a:solidFill>
                    <a:schemeClr val="tx1">
                      <a:lumMod val="95000"/>
                      <a:lumOff val="5000"/>
                    </a:schemeClr>
                  </a:solidFill>
                  <a:latin typeface="Calibri" panose="020F0502020204030204" pitchFamily="34" charset="0"/>
                </a:rPr>
                <a:t> que </a:t>
              </a:r>
              <a:r>
                <a:rPr lang="en-US" altLang="zh-CN" dirty="0" err="1">
                  <a:solidFill>
                    <a:schemeClr val="tx1">
                      <a:lumMod val="95000"/>
                      <a:lumOff val="5000"/>
                    </a:schemeClr>
                  </a:solidFill>
                  <a:latin typeface="Calibri" panose="020F0502020204030204" pitchFamily="34" charset="0"/>
                </a:rPr>
                <a:t>evaluar</a:t>
              </a:r>
              <a:r>
                <a:rPr lang="en-US" altLang="zh-CN" dirty="0">
                  <a:solidFill>
                    <a:schemeClr val="tx1">
                      <a:lumMod val="95000"/>
                      <a:lumOff val="5000"/>
                    </a:schemeClr>
                  </a:solidFill>
                  <a:latin typeface="Calibri" panose="020F0502020204030204" pitchFamily="34" charset="0"/>
                </a:rPr>
                <a:t> los </a:t>
              </a:r>
              <a:r>
                <a:rPr lang="en-US" altLang="zh-CN" dirty="0" err="1">
                  <a:solidFill>
                    <a:schemeClr val="tx1">
                      <a:lumMod val="95000"/>
                      <a:lumOff val="5000"/>
                    </a:schemeClr>
                  </a:solidFill>
                  <a:latin typeface="Calibri" panose="020F0502020204030204" pitchFamily="34" charset="0"/>
                </a:rPr>
                <a:t>riesgos</a:t>
              </a:r>
              <a:r>
                <a:rPr lang="en-US" altLang="zh-CN" dirty="0">
                  <a:solidFill>
                    <a:schemeClr val="tx1">
                      <a:lumMod val="95000"/>
                      <a:lumOff val="5000"/>
                    </a:schemeClr>
                  </a:solidFill>
                  <a:latin typeface="Calibri" panose="020F0502020204030204" pitchFamily="34" charset="0"/>
                </a:rPr>
                <a:t> de </a:t>
              </a:r>
              <a:r>
                <a:rPr lang="en-US" altLang="zh-CN" dirty="0" err="1">
                  <a:solidFill>
                    <a:schemeClr val="tx1">
                      <a:lumMod val="95000"/>
                      <a:lumOff val="5000"/>
                    </a:schemeClr>
                  </a:solidFill>
                  <a:latin typeface="Calibri" panose="020F0502020204030204" pitchFamily="34" charset="0"/>
                </a:rPr>
                <a:t>éste</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ya</a:t>
              </a:r>
              <a:r>
                <a:rPr lang="en-US" altLang="zh-CN" dirty="0">
                  <a:solidFill>
                    <a:schemeClr val="tx1">
                      <a:lumMod val="95000"/>
                      <a:lumOff val="5000"/>
                    </a:schemeClr>
                  </a:solidFill>
                  <a:latin typeface="Calibri" panose="020F0502020204030204" pitchFamily="34" charset="0"/>
                </a:rPr>
                <a:t> que </a:t>
              </a:r>
              <a:r>
                <a:rPr lang="en-US" altLang="zh-CN" dirty="0" err="1">
                  <a:solidFill>
                    <a:schemeClr val="tx1">
                      <a:lumMod val="95000"/>
                      <a:lumOff val="5000"/>
                    </a:schemeClr>
                  </a:solidFill>
                  <a:latin typeface="Calibri" panose="020F0502020204030204" pitchFamily="34" charset="0"/>
                </a:rPr>
                <a:t>pueden</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llegar</a:t>
              </a:r>
              <a:r>
                <a:rPr lang="en-US" altLang="zh-CN" dirty="0">
                  <a:solidFill>
                    <a:schemeClr val="tx1">
                      <a:lumMod val="95000"/>
                      <a:lumOff val="5000"/>
                    </a:schemeClr>
                  </a:solidFill>
                  <a:latin typeface="Calibri" panose="020F0502020204030204" pitchFamily="34" charset="0"/>
                </a:rPr>
                <a:t> a </a:t>
              </a:r>
              <a:r>
                <a:rPr lang="en-US" altLang="zh-CN" dirty="0" err="1">
                  <a:solidFill>
                    <a:schemeClr val="tx1">
                      <a:lumMod val="95000"/>
                      <a:lumOff val="5000"/>
                    </a:schemeClr>
                  </a:solidFill>
                  <a:latin typeface="Calibri" panose="020F0502020204030204" pitchFamily="34" charset="0"/>
                </a:rPr>
                <a:t>producir</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pérdidas</a:t>
              </a:r>
              <a:r>
                <a:rPr lang="en-US" altLang="zh-CN" dirty="0">
                  <a:solidFill>
                    <a:schemeClr val="tx1">
                      <a:lumMod val="95000"/>
                      <a:lumOff val="5000"/>
                    </a:schemeClr>
                  </a:solidFill>
                  <a:latin typeface="Calibri" panose="020F0502020204030204" pitchFamily="34" charset="0"/>
                </a:rPr>
                <a:t> </a:t>
              </a:r>
              <a:r>
                <a:rPr lang="en-US" altLang="zh-CN" dirty="0" err="1">
                  <a:solidFill>
                    <a:schemeClr val="tx1">
                      <a:lumMod val="95000"/>
                      <a:lumOff val="5000"/>
                    </a:schemeClr>
                  </a:solidFill>
                  <a:latin typeface="Calibri" panose="020F0502020204030204" pitchFamily="34" charset="0"/>
                </a:rPr>
                <a:t>irreparables</a:t>
              </a:r>
              <a:r>
                <a:rPr lang="en-US" altLang="zh-CN" dirty="0">
                  <a:solidFill>
                    <a:schemeClr val="tx1">
                      <a:lumMod val="95000"/>
                      <a:lumOff val="5000"/>
                    </a:schemeClr>
                  </a:solidFill>
                  <a:latin typeface="Calibri" panose="020F0502020204030204" pitchFamily="34" charset="0"/>
                </a:rPr>
                <a:t>.</a:t>
              </a:r>
            </a:p>
          </p:txBody>
        </p:sp>
        <p:sp>
          <p:nvSpPr>
            <p:cNvPr id="7" name="矩形 6"/>
            <p:cNvSpPr/>
            <p:nvPr/>
          </p:nvSpPr>
          <p:spPr>
            <a:xfrm>
              <a:off x="4845672" y="3579365"/>
              <a:ext cx="4219407" cy="2057180"/>
            </a:xfrm>
            <a:prstGeom prst="rect">
              <a:avLst/>
            </a:prstGeom>
          </p:spPr>
          <p:txBody>
            <a:bodyPr wrap="square">
              <a:spAutoFit/>
              <a:scene3d>
                <a:camera prst="orthographicFront"/>
                <a:lightRig rig="threePt" dir="t"/>
              </a:scene3d>
              <a:sp3d contourW="12700"/>
            </a:bodyPr>
            <a:lstStyle/>
            <a:p>
              <a:pPr algn="ctr"/>
              <a:r>
                <a:rPr lang="es-SV" altLang="en-US" sz="3200" b="1" dirty="0">
                  <a:solidFill>
                    <a:schemeClr val="tx1">
                      <a:lumMod val="95000"/>
                      <a:lumOff val="5000"/>
                    </a:schemeClr>
                  </a:solidFill>
                  <a:latin typeface="Calibri" panose="020F0502020204030204" pitchFamily="34" charset="0"/>
                </a:rPr>
                <a:t>¿Por qué son importantes las pruebas?</a:t>
              </a:r>
            </a:p>
            <a:p>
              <a:pPr algn="ctr"/>
              <a:endParaRPr lang="zh-CN" altLang="en-US" sz="3200" b="1" dirty="0">
                <a:solidFill>
                  <a:schemeClr val="tx1">
                    <a:lumMod val="95000"/>
                    <a:lumOff val="5000"/>
                  </a:schemeClr>
                </a:solidFill>
                <a:latin typeface="Calibri" panose="020F0502020204030204" pitchFamily="34"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PicPr>
            <a:picLocks noChangeAspect="1"/>
          </p:cNvPicPr>
          <p:nvPr/>
        </p:nvPicPr>
        <p:blipFill>
          <a:blip r:embed="rId2" cstate="print">
            <a:extLst>
              <a:ext uri="{28A0092B-C50C-407E-A947-70E740481C1C}">
                <a14:useLocalDpi xmlns:a14="http://schemas.microsoft.com/office/drawing/2010/main" val="0"/>
              </a:ext>
            </a:extLst>
          </a:blip>
          <a:srcRect t="17273" b="802"/>
          <a:stretch>
            <a:fillRect/>
          </a:stretch>
        </p:blipFill>
        <p:spPr>
          <a:xfrm>
            <a:off x="6511148" y="-10452"/>
            <a:ext cx="4974901" cy="2718474"/>
          </a:xfrm>
          <a:custGeom>
            <a:avLst/>
            <a:gdLst>
              <a:gd name="connsiteX0" fmla="*/ 1427334 w 4974901"/>
              <a:gd name="connsiteY0" fmla="*/ 0 h 2718474"/>
              <a:gd name="connsiteX1" fmla="*/ 1797828 w 4974901"/>
              <a:gd name="connsiteY1" fmla="*/ 0 h 2718474"/>
              <a:gd name="connsiteX2" fmla="*/ 2991235 w 4974901"/>
              <a:gd name="connsiteY2" fmla="*/ 0 h 2718474"/>
              <a:gd name="connsiteX3" fmla="*/ 3127371 w 4974901"/>
              <a:gd name="connsiteY3" fmla="*/ 0 h 2718474"/>
              <a:gd name="connsiteX4" fmla="*/ 3801733 w 4974901"/>
              <a:gd name="connsiteY4" fmla="*/ 0 h 2718474"/>
              <a:gd name="connsiteX5" fmla="*/ 4320777 w 4974901"/>
              <a:gd name="connsiteY5" fmla="*/ 0 h 2718474"/>
              <a:gd name="connsiteX6" fmla="*/ 4974901 w 4974901"/>
              <a:gd name="connsiteY6" fmla="*/ 0 h 2718474"/>
              <a:gd name="connsiteX7" fmla="*/ 4974901 w 4974901"/>
              <a:gd name="connsiteY7" fmla="*/ 38545 h 2718474"/>
              <a:gd name="connsiteX8" fmla="*/ 3567805 w 4974901"/>
              <a:gd name="connsiteY8" fmla="*/ 2718474 h 2718474"/>
              <a:gd name="connsiteX9" fmla="*/ 3197311 w 4974901"/>
              <a:gd name="connsiteY9" fmla="*/ 2718474 h 2718474"/>
              <a:gd name="connsiteX10" fmla="*/ 2522948 w 4974901"/>
              <a:gd name="connsiteY10" fmla="*/ 2718474 h 2718474"/>
              <a:gd name="connsiteX11" fmla="*/ 2003905 w 4974901"/>
              <a:gd name="connsiteY11" fmla="*/ 2718474 h 2718474"/>
              <a:gd name="connsiteX12" fmla="*/ 1329542 w 4974901"/>
              <a:gd name="connsiteY12" fmla="*/ 2718474 h 2718474"/>
              <a:gd name="connsiteX13" fmla="*/ 1193406 w 4974901"/>
              <a:gd name="connsiteY13" fmla="*/ 2718474 h 2718474"/>
              <a:gd name="connsiteX14" fmla="*/ 0 w 4974901"/>
              <a:gd name="connsiteY14" fmla="*/ 2718474 h 271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74901" h="2718474">
                <a:moveTo>
                  <a:pt x="1427334" y="0"/>
                </a:moveTo>
                <a:lnTo>
                  <a:pt x="1797828" y="0"/>
                </a:lnTo>
                <a:lnTo>
                  <a:pt x="2991235" y="0"/>
                </a:lnTo>
                <a:lnTo>
                  <a:pt x="3127371" y="0"/>
                </a:lnTo>
                <a:lnTo>
                  <a:pt x="3801733" y="0"/>
                </a:lnTo>
                <a:lnTo>
                  <a:pt x="4320777" y="0"/>
                </a:lnTo>
                <a:lnTo>
                  <a:pt x="4974901" y="0"/>
                </a:lnTo>
                <a:lnTo>
                  <a:pt x="4974901" y="38545"/>
                </a:lnTo>
                <a:lnTo>
                  <a:pt x="3567805" y="2718474"/>
                </a:lnTo>
                <a:lnTo>
                  <a:pt x="3197311" y="2718474"/>
                </a:lnTo>
                <a:lnTo>
                  <a:pt x="2522948" y="2718474"/>
                </a:lnTo>
                <a:lnTo>
                  <a:pt x="2003905" y="2718474"/>
                </a:lnTo>
                <a:lnTo>
                  <a:pt x="1329542" y="2718474"/>
                </a:lnTo>
                <a:lnTo>
                  <a:pt x="1193406" y="2718474"/>
                </a:lnTo>
                <a:lnTo>
                  <a:pt x="0" y="2718474"/>
                </a:lnTo>
                <a:close/>
              </a:path>
            </a:pathLst>
          </a:custGeom>
        </p:spPr>
      </p:pic>
      <p:sp>
        <p:nvSpPr>
          <p:cNvPr id="16" name="任意多边形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6511148" y="-21623"/>
            <a:ext cx="5004115" cy="2729646"/>
          </a:xfrm>
          <a:custGeom>
            <a:avLst/>
            <a:gdLst>
              <a:gd name="connsiteX0" fmla="*/ 1415021 w 3931536"/>
              <a:gd name="connsiteY0" fmla="*/ 0 h 2139636"/>
              <a:gd name="connsiteX1" fmla="*/ 2354318 w 3931536"/>
              <a:gd name="connsiteY1" fmla="*/ 0 h 2139636"/>
              <a:gd name="connsiteX2" fmla="*/ 2354318 w 3931536"/>
              <a:gd name="connsiteY2" fmla="*/ 0 h 2139636"/>
              <a:gd name="connsiteX3" fmla="*/ 2461467 w 3931536"/>
              <a:gd name="connsiteY3" fmla="*/ 0 h 2139636"/>
              <a:gd name="connsiteX4" fmla="*/ 2461467 w 3931536"/>
              <a:gd name="connsiteY4" fmla="*/ 0 h 2139636"/>
              <a:gd name="connsiteX5" fmla="*/ 2992239 w 3931536"/>
              <a:gd name="connsiteY5" fmla="*/ 0 h 2139636"/>
              <a:gd name="connsiteX6" fmla="*/ 3400764 w 3931536"/>
              <a:gd name="connsiteY6" fmla="*/ 0 h 2139636"/>
              <a:gd name="connsiteX7" fmla="*/ 3931536 w 3931536"/>
              <a:gd name="connsiteY7" fmla="*/ 0 h 2139636"/>
              <a:gd name="connsiteX8" fmla="*/ 2808121 w 3931536"/>
              <a:gd name="connsiteY8" fmla="*/ 2139636 h 2139636"/>
              <a:gd name="connsiteX9" fmla="*/ 2516515 w 3931536"/>
              <a:gd name="connsiteY9" fmla="*/ 2139636 h 2139636"/>
              <a:gd name="connsiteX10" fmla="*/ 2516515 w 3931536"/>
              <a:gd name="connsiteY10" fmla="*/ 2139636 h 2139636"/>
              <a:gd name="connsiteX11" fmla="*/ 1985743 w 3931536"/>
              <a:gd name="connsiteY11" fmla="*/ 2139636 h 2139636"/>
              <a:gd name="connsiteX12" fmla="*/ 1577218 w 3931536"/>
              <a:gd name="connsiteY12" fmla="*/ 2139636 h 2139636"/>
              <a:gd name="connsiteX13" fmla="*/ 1046446 w 3931536"/>
              <a:gd name="connsiteY13" fmla="*/ 2139636 h 2139636"/>
              <a:gd name="connsiteX14" fmla="*/ 1046446 w 3931536"/>
              <a:gd name="connsiteY14" fmla="*/ 2139636 h 2139636"/>
              <a:gd name="connsiteX15" fmla="*/ 939297 w 3931536"/>
              <a:gd name="connsiteY15" fmla="*/ 2139636 h 2139636"/>
              <a:gd name="connsiteX16" fmla="*/ 939297 w 3931536"/>
              <a:gd name="connsiteY16" fmla="*/ 2139636 h 2139636"/>
              <a:gd name="connsiteX17" fmla="*/ 0 w 3931536"/>
              <a:gd name="connsiteY17" fmla="*/ 2139636 h 2139636"/>
              <a:gd name="connsiteX18" fmla="*/ 1123415 w 3931536"/>
              <a:gd name="connsiteY18" fmla="*/ 0 h 2139636"/>
              <a:gd name="connsiteX19" fmla="*/ 1415021 w 3931536"/>
              <a:gd name="connsiteY19" fmla="*/ 0 h 21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1536" h="2139636">
                <a:moveTo>
                  <a:pt x="1415021" y="0"/>
                </a:moveTo>
                <a:lnTo>
                  <a:pt x="2354318" y="0"/>
                </a:lnTo>
                <a:lnTo>
                  <a:pt x="2354318" y="0"/>
                </a:lnTo>
                <a:lnTo>
                  <a:pt x="2461467" y="0"/>
                </a:lnTo>
                <a:lnTo>
                  <a:pt x="2461467" y="0"/>
                </a:lnTo>
                <a:lnTo>
                  <a:pt x="2992239" y="0"/>
                </a:lnTo>
                <a:lnTo>
                  <a:pt x="3400764" y="0"/>
                </a:lnTo>
                <a:lnTo>
                  <a:pt x="3931536" y="0"/>
                </a:lnTo>
                <a:lnTo>
                  <a:pt x="2808121" y="2139636"/>
                </a:lnTo>
                <a:lnTo>
                  <a:pt x="2516515" y="2139636"/>
                </a:lnTo>
                <a:lnTo>
                  <a:pt x="2516515" y="2139636"/>
                </a:lnTo>
                <a:lnTo>
                  <a:pt x="1985743" y="2139636"/>
                </a:lnTo>
                <a:lnTo>
                  <a:pt x="1577218" y="2139636"/>
                </a:lnTo>
                <a:lnTo>
                  <a:pt x="1046446" y="2139636"/>
                </a:lnTo>
                <a:lnTo>
                  <a:pt x="1046446" y="2139636"/>
                </a:lnTo>
                <a:lnTo>
                  <a:pt x="939297" y="2139636"/>
                </a:lnTo>
                <a:lnTo>
                  <a:pt x="939297" y="2139636"/>
                </a:lnTo>
                <a:lnTo>
                  <a:pt x="0" y="2139636"/>
                </a:lnTo>
                <a:lnTo>
                  <a:pt x="1123415" y="0"/>
                </a:lnTo>
                <a:lnTo>
                  <a:pt x="1415021" y="0"/>
                </a:lnTo>
                <a:close/>
              </a:path>
            </a:pathLst>
          </a:custGeom>
          <a:solidFill>
            <a:srgbClr val="1F77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321366" y="0"/>
            <a:ext cx="4911162" cy="5616545"/>
          </a:xfrm>
          <a:custGeom>
            <a:avLst/>
            <a:gdLst>
              <a:gd name="connsiteX0" fmla="*/ 4911162 w 4911162"/>
              <a:gd name="connsiteY0" fmla="*/ 0 h 5616545"/>
              <a:gd name="connsiteX1" fmla="*/ 2948965 w 4911162"/>
              <a:gd name="connsiteY1" fmla="*/ 0 h 5616545"/>
              <a:gd name="connsiteX2" fmla="*/ 0 w 4911162"/>
              <a:gd name="connsiteY2" fmla="*/ 5616545 h 5616545"/>
              <a:gd name="connsiteX3" fmla="*/ 1196732 w 4911162"/>
              <a:gd name="connsiteY3" fmla="*/ 5616545 h 5616545"/>
              <a:gd name="connsiteX4" fmla="*/ 1196733 w 4911162"/>
              <a:gd name="connsiteY4" fmla="*/ 5616544 h 5616545"/>
              <a:gd name="connsiteX5" fmla="*/ 1962198 w 4911162"/>
              <a:gd name="connsiteY5" fmla="*/ 5616544 h 561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11162" h="5616545">
                <a:moveTo>
                  <a:pt x="4911162" y="0"/>
                </a:moveTo>
                <a:lnTo>
                  <a:pt x="2948965" y="0"/>
                </a:lnTo>
                <a:lnTo>
                  <a:pt x="0" y="5616545"/>
                </a:lnTo>
                <a:lnTo>
                  <a:pt x="1196732" y="5616545"/>
                </a:lnTo>
                <a:lnTo>
                  <a:pt x="1196733" y="5616544"/>
                </a:lnTo>
                <a:lnTo>
                  <a:pt x="1962198" y="5616544"/>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1524791" y="3429001"/>
            <a:ext cx="2277624" cy="3457135"/>
          </a:xfrm>
          <a:custGeom>
            <a:avLst/>
            <a:gdLst>
              <a:gd name="connsiteX0" fmla="*/ 2277624 w 2277624"/>
              <a:gd name="connsiteY0" fmla="*/ 0 h 3457135"/>
              <a:gd name="connsiteX1" fmla="*/ 1815168 w 2277624"/>
              <a:gd name="connsiteY1" fmla="*/ 0 h 3457135"/>
              <a:gd name="connsiteX2" fmla="*/ 0 w 2277624"/>
              <a:gd name="connsiteY2" fmla="*/ 3457135 h 3457135"/>
              <a:gd name="connsiteX3" fmla="*/ 462456 w 2277624"/>
              <a:gd name="connsiteY3" fmla="*/ 3457135 h 3457135"/>
            </a:gdLst>
            <a:ahLst/>
            <a:cxnLst>
              <a:cxn ang="0">
                <a:pos x="connsiteX0" y="connsiteY0"/>
              </a:cxn>
              <a:cxn ang="0">
                <a:pos x="connsiteX1" y="connsiteY1"/>
              </a:cxn>
              <a:cxn ang="0">
                <a:pos x="connsiteX2" y="connsiteY2"/>
              </a:cxn>
              <a:cxn ang="0">
                <a:pos x="connsiteX3" y="connsiteY3"/>
              </a:cxn>
            </a:cxnLst>
            <a:rect l="l" t="t" r="r" b="b"/>
            <a:pathLst>
              <a:path w="2277624" h="3457135">
                <a:moveTo>
                  <a:pt x="2277624" y="0"/>
                </a:moveTo>
                <a:lnTo>
                  <a:pt x="1815168" y="0"/>
                </a:lnTo>
                <a:lnTo>
                  <a:pt x="0" y="3457135"/>
                </a:lnTo>
                <a:lnTo>
                  <a:pt x="462456" y="3457135"/>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任意多边形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5383036" y="194863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3740590" y="304930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txBox="1"/>
          <p:nvPr/>
        </p:nvSpPr>
        <p:spPr>
          <a:xfrm>
            <a:off x="5382895" y="3899535"/>
            <a:ext cx="6624320" cy="4338320"/>
          </a:xfrm>
          <a:prstGeom prst="rect">
            <a:avLst/>
          </a:prstGeom>
          <a:noFill/>
          <a:effectLst/>
        </p:spPr>
        <p:txBody>
          <a:bodyPr wrap="square" rtlCol="0">
            <a:spAutoFit/>
          </a:bodyPr>
          <a:lstStyle/>
          <a:p>
            <a:pPr algn="just"/>
            <a:endParaRPr lang="en-US" altLang="zh-CN" sz="2800" dirty="0">
              <a:solidFill>
                <a:prstClr val="black">
                  <a:lumMod val="85000"/>
                  <a:lumOff val="15000"/>
                </a:prstClr>
              </a:solidFill>
              <a:latin typeface="Calibri" panose="020F0502020204030204" pitchFamily="34" charset="0"/>
              <a:ea typeface="方正姚体" panose="02010601030101010101" pitchFamily="2" charset="-122"/>
            </a:endParaRPr>
          </a:p>
          <a:p>
            <a:pPr algn="just"/>
            <a:r>
              <a:rPr lang="en-US" altLang="zh-CN" sz="2800" dirty="0">
                <a:solidFill>
                  <a:prstClr val="black">
                    <a:lumMod val="85000"/>
                    <a:lumOff val="15000"/>
                  </a:prstClr>
                </a:solidFill>
                <a:latin typeface="Calibri" panose="020F0502020204030204" pitchFamily="34" charset="0"/>
                <a:ea typeface="方正姚体" panose="02010601030101010101" pitchFamily="2" charset="-122"/>
              </a:rPr>
              <a:t>El objetivo principal de las pruebas es aportar calidad al producto que se está desarrollando.</a:t>
            </a:r>
          </a:p>
          <a:p>
            <a:pPr algn="just"/>
            <a:r>
              <a:rPr lang="en-US" altLang="zh-CN" sz="2800" dirty="0">
                <a:solidFill>
                  <a:prstClr val="black">
                    <a:lumMod val="85000"/>
                    <a:lumOff val="15000"/>
                  </a:prstClr>
                </a:solidFill>
                <a:latin typeface="Calibri" panose="020F0502020204030204" pitchFamily="34" charset="0"/>
                <a:ea typeface="方正姚体" panose="02010601030101010101" pitchFamily="2" charset="-122"/>
              </a:rPr>
              <a:t> </a:t>
            </a:r>
          </a:p>
          <a:p>
            <a:pPr algn="just"/>
            <a:r>
              <a:rPr lang="en-US" altLang="zh-CN" sz="2800" dirty="0">
                <a:solidFill>
                  <a:prstClr val="black">
                    <a:lumMod val="85000"/>
                    <a:lumOff val="15000"/>
                  </a:prstClr>
                </a:solidFill>
                <a:latin typeface="Calibri" panose="020F0502020204030204" pitchFamily="34" charset="0"/>
                <a:ea typeface="方正姚体" panose="02010601030101010101" pitchFamily="2" charset="-122"/>
              </a:rPr>
              <a:t>Pero, ¿qué es calidad?</a:t>
            </a:r>
            <a:r>
              <a:rPr lang="en-US" altLang="zh-CN" dirty="0">
                <a:solidFill>
                  <a:prstClr val="black">
                    <a:lumMod val="85000"/>
                    <a:lumOff val="15000"/>
                  </a:prstClr>
                </a:solidFill>
                <a:latin typeface="Calibri" panose="020F0502020204030204" pitchFamily="34" charset="0"/>
                <a:ea typeface="方正姚体" panose="02010601030101010101" pitchFamily="2" charset="-122"/>
              </a:rPr>
              <a:t></a:t>
            </a:r>
          </a:p>
          <a:p>
            <a:pPr algn="l"/>
            <a:r>
              <a:rPr lang="en-US" altLang="zh-CN" dirty="0">
                <a:solidFill>
                  <a:prstClr val="black">
                    <a:lumMod val="85000"/>
                    <a:lumOff val="15000"/>
                  </a:prstClr>
                </a:solidFill>
                <a:latin typeface="Calibri" panose="020F0502020204030204" pitchFamily="34" charset="0"/>
                <a:ea typeface="方正姚体" panose="02010601030101010101" pitchFamily="2" charset="-122"/>
              </a:rPr>
              <a:t></a:t>
            </a:r>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600" dirty="0">
              <a:solidFill>
                <a:prstClr val="black">
                  <a:lumMod val="85000"/>
                  <a:lumOff val="15000"/>
                </a:prstClr>
              </a:solidFill>
              <a:latin typeface="Agency FB" panose="020B0503020202020204" pitchFamily="34" charset="0"/>
              <a:ea typeface="华文宋体" panose="02010600040101010101" pitchFamily="2" charset="-122"/>
            </a:endParaRPr>
          </a:p>
          <a:p>
            <a:pPr algn="l"/>
            <a:endParaRPr lang="en-US" altLang="zh-CN" sz="1600" dirty="0">
              <a:solidFill>
                <a:prstClr val="black">
                  <a:lumMod val="85000"/>
                  <a:lumOff val="15000"/>
                </a:prstClr>
              </a:solidFill>
              <a:latin typeface="Microsoft YaHei" panose="020B0503020204020204" pitchFamily="34" charset="-122"/>
              <a:ea typeface="Microsoft YaHei" panose="020B0503020204020204" pitchFamily="34" charset="-122"/>
            </a:endParaRPr>
          </a:p>
          <a:p>
            <a:pPr algn="l"/>
            <a:endParaRPr lang="en-US" altLang="zh-CN" sz="1600" dirty="0">
              <a:solidFill>
                <a:prstClr val="black">
                  <a:lumMod val="85000"/>
                  <a:lumOff val="15000"/>
                </a:prstClr>
              </a:solidFill>
            </a:endParaRPr>
          </a:p>
          <a:p>
            <a:endParaRPr lang="en-US" altLang="zh-CN"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 name="Rectangle 42"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5539105" y="2832735"/>
            <a:ext cx="6156325" cy="1330960"/>
          </a:xfrm>
          <a:prstGeom prst="rect">
            <a:avLst/>
          </a:prstGeom>
          <a:noFill/>
          <a:ln w="12700" cap="flat" cmpd="sng" algn="ctr">
            <a:noFill/>
            <a:prstDash val="solid"/>
          </a:ln>
          <a:effectLst/>
        </p:spPr>
        <p:txBody>
          <a:bodyPr lIns="91440" tIns="0" rIns="91440" bIns="0" rtlCol="0" anchor="t"/>
          <a:lstStyle/>
          <a:p>
            <a:r>
              <a:rPr lang="en-US" altLang="zh-CN" sz="3600" b="1" dirty="0">
                <a:solidFill>
                  <a:srgbClr val="2D44A1"/>
                </a:solidFill>
                <a:latin typeface="Calibri" panose="020F0502020204030204" pitchFamily="34" charset="0"/>
                <a:cs typeface="Arial" panose="020B0604020202020204" pitchFamily="34" charset="0"/>
              </a:rPr>
              <a:t>¿Cuál es el objetivo de las pruebas?</a:t>
            </a:r>
          </a:p>
        </p:txBody>
      </p:sp>
      <p:sp>
        <p:nvSpPr>
          <p:cNvPr id="4" name="e7d195523061f1c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hidden="1"/>
          <p:cNvSpPr txBox="1"/>
          <p:nvPr/>
        </p:nvSpPr>
        <p:spPr>
          <a:xfrm>
            <a:off x="-355600" y="1803400"/>
            <a:ext cx="293927" cy="1016000"/>
          </a:xfrm>
          <a:prstGeom prst="rect">
            <a:avLst/>
          </a:prstGeom>
          <a:noFill/>
        </p:spPr>
        <p:txBody>
          <a:bodyPr vert="wordArtVert" rtlCol="0">
            <a:spAutoFit/>
          </a:bodyPr>
          <a:lstStyle/>
          <a:p>
            <a:r>
              <a:rPr lang="en-US" altLang="zh-CN" sz="100">
                <a:solidFill>
                  <a:prstClr val="black"/>
                </a:solidFill>
              </a:rPr>
              <a:t>e7d195523061f1c0deeec63e560781cfd59afb0ea006f2a87ABB68BF51EA6619813959095094C18C62A12F549504892A4AAA8C1554C6663626E05CA27F281A14E6983772AFC3FB97135759321DEA3D7047B2D20B121D4E05A6D0F227958A32026FEBB3ABD36322023181A2FF8EA235E789B1C6FF9A70CDD2C90B48B40EB7806F7806DF616AB3CE63</a:t>
            </a:r>
            <a:endParaRPr lang="zh-CN" altLang="en-US" sz="100">
              <a:solidFill>
                <a:prstClr val="black"/>
              </a:solidFill>
            </a:endParaRPr>
          </a:p>
        </p:txBody>
      </p:sp>
      <p:sp>
        <p:nvSpPr>
          <p:cNvPr id="20" name="平行四边形 19"/>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19</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750"/>
                                        <p:tgtEl>
                                          <p:spTgt spid="9"/>
                                        </p:tgtEl>
                                      </p:cBhvr>
                                    </p:animEffect>
                                  </p:childTnLst>
                                </p:cTn>
                              </p:par>
                              <p:par>
                                <p:cTn id="8" presetID="2" presetClass="entr" presetSubtype="4" decel="2800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ppt_x"/>
                                          </p:val>
                                        </p:tav>
                                        <p:tav tm="100000">
                                          <p:val>
                                            <p:strVal val="#ppt_x"/>
                                          </p:val>
                                        </p:tav>
                                      </p:tavLst>
                                    </p:anim>
                                    <p:anim calcmode="lin" valueType="num">
                                      <p:cBhvr additive="base">
                                        <p:cTn id="11" dur="750" fill="hold"/>
                                        <p:tgtEl>
                                          <p:spTgt spid="14"/>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500"/>
                            </p:stCondLst>
                            <p:childTnLst>
                              <p:par>
                                <p:cTn id="20" presetID="25"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25" dur="1000" fill="hold"/>
                                        <p:tgtEl>
                                          <p:spTgt spid="15"/>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outVertical)">
                                      <p:cBhvr>
                                        <p:cTn id="37" dur="500"/>
                                        <p:tgtEl>
                                          <p:spTgt spid="1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9" grpId="0" bldLvl="0" animBg="1"/>
      <p:bldP spid="14" grpId="0" bldLvl="0" animBg="1"/>
      <p:bldP spid="17" grpId="0" bldLvl="0" animBg="1"/>
      <p:bldP spid="18"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r="89957"/>
          <a:stretch>
            <a:fillRect/>
          </a:stretch>
        </p:blipFill>
        <p:spPr>
          <a:xfrm flipV="1">
            <a:off x="11132236" y="0"/>
            <a:ext cx="1059764" cy="6857999"/>
          </a:xfrm>
          <a:custGeom>
            <a:avLst/>
            <a:gdLst>
              <a:gd name="connsiteX0" fmla="*/ 0 w 1059764"/>
              <a:gd name="connsiteY0" fmla="*/ 6857999 h 6857999"/>
              <a:gd name="connsiteX1" fmla="*/ 1059764 w 1059764"/>
              <a:gd name="connsiteY1" fmla="*/ 6857999 h 6857999"/>
              <a:gd name="connsiteX2" fmla="*/ 1059764 w 1059764"/>
              <a:gd name="connsiteY2" fmla="*/ 0 h 6857999"/>
              <a:gd name="connsiteX3" fmla="*/ 0 w 1059764"/>
              <a:gd name="connsiteY3" fmla="*/ 0 h 6857999"/>
            </a:gdLst>
            <a:ahLst/>
            <a:cxnLst>
              <a:cxn ang="0">
                <a:pos x="connsiteX0" y="connsiteY0"/>
              </a:cxn>
              <a:cxn ang="0">
                <a:pos x="connsiteX1" y="connsiteY1"/>
              </a:cxn>
              <a:cxn ang="0">
                <a:pos x="connsiteX2" y="connsiteY2"/>
              </a:cxn>
              <a:cxn ang="0">
                <a:pos x="connsiteX3" y="connsiteY3"/>
              </a:cxn>
            </a:cxnLst>
            <a:rect l="l" t="t" r="r" b="b"/>
            <a:pathLst>
              <a:path w="1059764" h="6857999">
                <a:moveTo>
                  <a:pt x="0" y="6857999"/>
                </a:moveTo>
                <a:lnTo>
                  <a:pt x="1059764" y="6857999"/>
                </a:lnTo>
                <a:lnTo>
                  <a:pt x="1059764" y="0"/>
                </a:lnTo>
                <a:lnTo>
                  <a:pt x="0" y="0"/>
                </a:lnTo>
                <a:close/>
              </a:path>
            </a:pathLst>
          </a:cu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flipH="1" flipV="1">
            <a:off x="598604" y="1"/>
            <a:ext cx="10552389" cy="6857999"/>
          </a:xfrm>
          <a:custGeom>
            <a:avLst/>
            <a:gdLst>
              <a:gd name="connsiteX0" fmla="*/ 0 w 10552389"/>
              <a:gd name="connsiteY0" fmla="*/ 0 h 6857999"/>
              <a:gd name="connsiteX1" fmla="*/ 10552389 w 10552389"/>
              <a:gd name="connsiteY1" fmla="*/ 0 h 6857999"/>
              <a:gd name="connsiteX2" fmla="*/ 10552389 w 10552389"/>
              <a:gd name="connsiteY2" fmla="*/ 36650 h 6857999"/>
              <a:gd name="connsiteX3" fmla="*/ 4298459 w 10552389"/>
              <a:gd name="connsiteY3" fmla="*/ 6857999 h 6857999"/>
              <a:gd name="connsiteX4" fmla="*/ 0 w 10552389"/>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2389" h="6857999">
                <a:moveTo>
                  <a:pt x="0" y="0"/>
                </a:moveTo>
                <a:lnTo>
                  <a:pt x="10552389" y="0"/>
                </a:lnTo>
                <a:lnTo>
                  <a:pt x="10552389" y="36650"/>
                </a:lnTo>
                <a:lnTo>
                  <a:pt x="4298459" y="6857999"/>
                </a:lnTo>
                <a:lnTo>
                  <a:pt x="0" y="6857999"/>
                </a:lnTo>
                <a:close/>
              </a:path>
            </a:pathLst>
          </a:custGeom>
        </p:spPr>
      </p:pic>
      <p:sp>
        <p:nvSpPr>
          <p:cNvPr id="5" name="文本框 4"/>
          <p:cNvSpPr txBox="1"/>
          <p:nvPr/>
        </p:nvSpPr>
        <p:spPr>
          <a:xfrm>
            <a:off x="8344250" y="2289098"/>
            <a:ext cx="3564867" cy="645160"/>
          </a:xfrm>
          <a:prstGeom prst="rect">
            <a:avLst/>
          </a:prstGeom>
          <a:noFill/>
        </p:spPr>
        <p:txBody>
          <a:bodyPr wrap="square" rtlCol="0">
            <a:spAutoFit/>
          </a:bodyPr>
          <a:lstStyle/>
          <a:p>
            <a:pPr algn="r"/>
            <a:r>
              <a:rPr lang="en-US" altLang="zh-CN" b="1">
                <a:solidFill>
                  <a:schemeClr val="bg1"/>
                </a:solidFill>
                <a:latin typeface="Calibri" panose="020F0502020204030204" pitchFamily="34" charset="0"/>
                <a:ea typeface="张海山锐线体2.0" panose="02000000000000000000" pitchFamily="2" charset="-122"/>
              </a:rPr>
              <a:t>AVILES CORTEZ</a:t>
            </a:r>
            <a:r>
              <a:rPr lang="es-SV" altLang="en-US" b="1">
                <a:solidFill>
                  <a:schemeClr val="bg1"/>
                </a:solidFill>
                <a:latin typeface="Calibri" panose="020F0502020204030204" pitchFamily="34" charset="0"/>
                <a:ea typeface="张海山锐线体2.0" panose="02000000000000000000" pitchFamily="2" charset="-122"/>
              </a:rPr>
              <a:t> </a:t>
            </a:r>
            <a:r>
              <a:rPr lang="en-US" altLang="zh-CN" b="1">
                <a:solidFill>
                  <a:schemeClr val="bg1"/>
                </a:solidFill>
                <a:latin typeface="Calibri" panose="020F0502020204030204" pitchFamily="34" charset="0"/>
                <a:ea typeface="张海山锐线体2.0" panose="02000000000000000000" pitchFamily="2" charset="-122"/>
                <a:sym typeface="+mn-ea"/>
              </a:rPr>
              <a:t>GUILLERMO ALEXANDER </a:t>
            </a:r>
            <a:endParaRPr lang="es-SV" altLang="en-US" b="1">
              <a:solidFill>
                <a:schemeClr val="bg1"/>
              </a:solidFill>
              <a:latin typeface="Calibri" panose="020F0502020204030204" pitchFamily="34" charset="0"/>
              <a:ea typeface="张海山锐线体2.0" panose="02000000000000000000" pitchFamily="2" charset="-122"/>
            </a:endParaRPr>
          </a:p>
        </p:txBody>
      </p:sp>
      <p:sp>
        <p:nvSpPr>
          <p:cNvPr id="6" name="文本框 5"/>
          <p:cNvSpPr txBox="1"/>
          <p:nvPr/>
        </p:nvSpPr>
        <p:spPr>
          <a:xfrm>
            <a:off x="7398774" y="2289098"/>
            <a:ext cx="773352" cy="646331"/>
          </a:xfrm>
          <a:prstGeom prst="rect">
            <a:avLst/>
          </a:prstGeom>
          <a:noFill/>
        </p:spPr>
        <p:txBody>
          <a:bodyPr wrap="square" rtlCol="0">
            <a:spAutoFit/>
          </a:bodyPr>
          <a:lstStyle/>
          <a:p>
            <a:pPr algn="r"/>
            <a:r>
              <a:rPr lang="en-US" altLang="zh-CN" sz="3600" b="1" dirty="0">
                <a:solidFill>
                  <a:schemeClr val="bg1"/>
                </a:solidFill>
                <a:latin typeface="Calibri" panose="020F0502020204030204" pitchFamily="34" charset="0"/>
                <a:ea typeface="张海山锐线体2.0" panose="02000000000000000000" pitchFamily="2" charset="-122"/>
              </a:rPr>
              <a:t>01.</a:t>
            </a:r>
            <a:endParaRPr lang="zh-CN" altLang="en-US" sz="3600" b="1" dirty="0">
              <a:solidFill>
                <a:schemeClr val="bg1"/>
              </a:solidFill>
              <a:latin typeface="Calibri" panose="020F0502020204030204" pitchFamily="34" charset="0"/>
              <a:ea typeface="张海山锐线体2.0" panose="02000000000000000000" pitchFamily="2" charset="-122"/>
            </a:endParaRPr>
          </a:p>
        </p:txBody>
      </p:sp>
      <p:sp>
        <p:nvSpPr>
          <p:cNvPr id="8" name="文本框 7"/>
          <p:cNvSpPr txBox="1"/>
          <p:nvPr/>
        </p:nvSpPr>
        <p:spPr>
          <a:xfrm>
            <a:off x="7439027" y="3164253"/>
            <a:ext cx="3564867" cy="645160"/>
          </a:xfrm>
          <a:prstGeom prst="rect">
            <a:avLst/>
          </a:prstGeom>
          <a:noFill/>
        </p:spPr>
        <p:txBody>
          <a:bodyPr wrap="square" rtlCol="0">
            <a:spAutoFit/>
          </a:bodyPr>
          <a:lstStyle/>
          <a:p>
            <a:pPr algn="r"/>
            <a:r>
              <a:rPr lang="en-US" altLang="zh-CN" sz="1800" b="1">
                <a:solidFill>
                  <a:schemeClr val="bg1"/>
                </a:solidFill>
                <a:latin typeface="Calibri" panose="020F0502020204030204" pitchFamily="34" charset="0"/>
                <a:ea typeface="张海山锐线体2.0" panose="02000000000000000000" pitchFamily="2" charset="-122"/>
              </a:rPr>
              <a:t>FIGUEROA TEJADA</a:t>
            </a:r>
            <a:r>
              <a:rPr lang="es-SV" altLang="en-US" sz="1800" b="1">
                <a:solidFill>
                  <a:schemeClr val="bg1"/>
                </a:solidFill>
                <a:latin typeface="Calibri" panose="020F0502020204030204" pitchFamily="34" charset="0"/>
                <a:ea typeface="张海山锐线体2.0" panose="02000000000000000000" pitchFamily="2" charset="-122"/>
              </a:rPr>
              <a:t> </a:t>
            </a:r>
            <a:r>
              <a:rPr lang="en-US" altLang="zh-CN" b="1">
                <a:solidFill>
                  <a:schemeClr val="bg1"/>
                </a:solidFill>
                <a:latin typeface="Calibri" panose="020F0502020204030204" pitchFamily="34" charset="0"/>
                <a:ea typeface="张海山锐线体2.0" panose="02000000000000000000" pitchFamily="2" charset="-122"/>
                <a:sym typeface="+mn-ea"/>
              </a:rPr>
              <a:t>CARLHOS EDGARDO </a:t>
            </a:r>
            <a:endParaRPr lang="es-SV" altLang="en-US" sz="1800" b="1" dirty="0">
              <a:solidFill>
                <a:schemeClr val="bg1"/>
              </a:solidFill>
              <a:latin typeface="Calibri" panose="020F0502020204030204" pitchFamily="34" charset="0"/>
              <a:ea typeface="张海山锐线体2.0" panose="02000000000000000000" pitchFamily="2" charset="-122"/>
            </a:endParaRPr>
          </a:p>
        </p:txBody>
      </p:sp>
      <p:sp>
        <p:nvSpPr>
          <p:cNvPr id="9" name="文本框 8"/>
          <p:cNvSpPr txBox="1"/>
          <p:nvPr/>
        </p:nvSpPr>
        <p:spPr>
          <a:xfrm>
            <a:off x="6493551" y="3164253"/>
            <a:ext cx="773352" cy="646331"/>
          </a:xfrm>
          <a:prstGeom prst="rect">
            <a:avLst/>
          </a:prstGeom>
          <a:noFill/>
        </p:spPr>
        <p:txBody>
          <a:bodyPr wrap="square" rtlCol="0">
            <a:spAutoFit/>
          </a:bodyPr>
          <a:lstStyle/>
          <a:p>
            <a:pPr algn="r"/>
            <a:r>
              <a:rPr lang="en-US" altLang="zh-CN" sz="3600" b="1" dirty="0">
                <a:solidFill>
                  <a:schemeClr val="bg1"/>
                </a:solidFill>
                <a:latin typeface="Calibri" panose="020F0502020204030204" pitchFamily="34" charset="0"/>
                <a:ea typeface="张海山锐线体2.0" panose="02000000000000000000" pitchFamily="2" charset="-122"/>
              </a:rPr>
              <a:t>02.</a:t>
            </a:r>
            <a:endParaRPr lang="zh-CN" altLang="en-US" sz="3600" b="1" dirty="0">
              <a:solidFill>
                <a:schemeClr val="bg1"/>
              </a:solidFill>
              <a:latin typeface="Calibri" panose="020F0502020204030204" pitchFamily="34" charset="0"/>
              <a:ea typeface="张海山锐线体2.0" panose="02000000000000000000" pitchFamily="2" charset="-122"/>
            </a:endParaRPr>
          </a:p>
        </p:txBody>
      </p:sp>
      <p:sp>
        <p:nvSpPr>
          <p:cNvPr id="10" name="文本框 9"/>
          <p:cNvSpPr txBox="1"/>
          <p:nvPr/>
        </p:nvSpPr>
        <p:spPr>
          <a:xfrm>
            <a:off x="6533996" y="4106712"/>
            <a:ext cx="3564867" cy="368300"/>
          </a:xfrm>
          <a:prstGeom prst="rect">
            <a:avLst/>
          </a:prstGeom>
          <a:noFill/>
        </p:spPr>
        <p:txBody>
          <a:bodyPr wrap="square" rtlCol="0">
            <a:spAutoFit/>
          </a:bodyPr>
          <a:lstStyle/>
          <a:p>
            <a:pPr algn="r"/>
            <a:r>
              <a:rPr lang="es-SV" altLang="en-US" sz="1800" b="1">
                <a:solidFill>
                  <a:schemeClr val="bg1"/>
                </a:solidFill>
                <a:latin typeface="Calibri" panose="020F0502020204030204" pitchFamily="34" charset="0"/>
                <a:ea typeface="张海山锐线体2.0" panose="02000000000000000000" pitchFamily="2" charset="-122"/>
              </a:rPr>
              <a:t>VILLEDA ERAZO GERARDO JOSÉ</a:t>
            </a:r>
          </a:p>
        </p:txBody>
      </p:sp>
      <p:sp>
        <p:nvSpPr>
          <p:cNvPr id="12" name="文本框 11"/>
          <p:cNvSpPr txBox="1"/>
          <p:nvPr/>
        </p:nvSpPr>
        <p:spPr>
          <a:xfrm>
            <a:off x="5588520" y="4106712"/>
            <a:ext cx="773352" cy="646331"/>
          </a:xfrm>
          <a:prstGeom prst="rect">
            <a:avLst/>
          </a:prstGeom>
          <a:noFill/>
        </p:spPr>
        <p:txBody>
          <a:bodyPr wrap="square" rtlCol="0">
            <a:spAutoFit/>
          </a:bodyPr>
          <a:lstStyle/>
          <a:p>
            <a:pPr algn="r"/>
            <a:r>
              <a:rPr lang="en-US" altLang="zh-CN" sz="3600" b="1" dirty="0">
                <a:solidFill>
                  <a:schemeClr val="bg1"/>
                </a:solidFill>
                <a:latin typeface="Calibri" panose="020F0502020204030204" pitchFamily="34" charset="0"/>
                <a:ea typeface="张海山锐线体2.0" panose="02000000000000000000" pitchFamily="2" charset="-122"/>
              </a:rPr>
              <a:t>03.</a:t>
            </a:r>
            <a:endParaRPr lang="zh-CN" altLang="en-US" sz="3600" b="1" dirty="0">
              <a:solidFill>
                <a:schemeClr val="bg1"/>
              </a:solidFill>
              <a:latin typeface="Calibri" panose="020F0502020204030204" pitchFamily="34" charset="0"/>
              <a:ea typeface="张海山锐线体2.0" panose="02000000000000000000" pitchFamily="2" charset="-122"/>
            </a:endParaRPr>
          </a:p>
        </p:txBody>
      </p:sp>
      <p:sp>
        <p:nvSpPr>
          <p:cNvPr id="20" name="文本框 1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332740" y="1689100"/>
            <a:ext cx="4302760" cy="829945"/>
          </a:xfrm>
          <a:prstGeom prst="rect">
            <a:avLst/>
          </a:prstGeom>
          <a:noFill/>
          <a:effectLst/>
        </p:spPr>
        <p:txBody>
          <a:bodyPr wrap="square" rtlCol="0">
            <a:spAutoFit/>
          </a:bodyPr>
          <a:lstStyle/>
          <a:p>
            <a:r>
              <a:rPr lang="es-SV" altLang="en-US" sz="4800" b="1" dirty="0">
                <a:gradFill>
                  <a:gsLst>
                    <a:gs pos="0">
                      <a:srgbClr val="1181E7"/>
                    </a:gs>
                    <a:gs pos="100000">
                      <a:srgbClr val="2B398F"/>
                    </a:gs>
                  </a:gsLst>
                  <a:lin ang="0" scaled="0"/>
                </a:gradFill>
                <a:latin typeface="Calibri" panose="020F0502020204030204" pitchFamily="34" charset="0"/>
                <a:ea typeface="张海山锐线体2.0" panose="02000000000000000000" pitchFamily="2" charset="-122"/>
                <a:cs typeface="Kartika" panose="02020503030404060203" pitchFamily="18" charset="0"/>
              </a:rPr>
              <a:t>INTEGRANTES:</a:t>
            </a: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51876" y="1551112"/>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1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51875" y="1551086"/>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16"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47252" y="1635139"/>
            <a:ext cx="776055" cy="557425"/>
            <a:chOff x="897622" y="2414802"/>
            <a:chExt cx="1001347" cy="719249"/>
          </a:xfrm>
          <a:effectLst/>
        </p:grpSpPr>
        <p:sp>
          <p:nvSpPr>
            <p:cNvPr id="17" name="文本框 16"/>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01</a:t>
              </a:r>
              <a:endParaRPr lang="zh-CN" altLang="en-US" sz="2400" dirty="0">
                <a:ln w="15875">
                  <a:noFill/>
                </a:ln>
                <a:solidFill>
                  <a:schemeClr val="bg1"/>
                </a:solidFill>
                <a:latin typeface="Impact" panose="020B0806030902050204" pitchFamily="34" charset="0"/>
              </a:endParaRPr>
            </a:p>
          </p:txBody>
        </p:sp>
        <p:sp>
          <p:nvSpPr>
            <p:cNvPr id="18" name="文本框 17"/>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19"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51876" y="3536762"/>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20"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51875" y="3536737"/>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21" name="组合 2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47252" y="3633533"/>
            <a:ext cx="776055" cy="557425"/>
            <a:chOff x="897622" y="2414802"/>
            <a:chExt cx="1001347" cy="719249"/>
          </a:xfrm>
          <a:effectLst/>
        </p:grpSpPr>
        <p:sp>
          <p:nvSpPr>
            <p:cNvPr id="22" name="文本框 21"/>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03</a:t>
              </a:r>
              <a:endParaRPr lang="zh-CN" altLang="en-US" sz="2400" dirty="0">
                <a:ln w="15875">
                  <a:noFill/>
                </a:ln>
                <a:solidFill>
                  <a:schemeClr val="bg1"/>
                </a:solidFill>
                <a:latin typeface="Impact" panose="020B0806030902050204" pitchFamily="34" charset="0"/>
              </a:endParaRPr>
            </a:p>
          </p:txBody>
        </p:sp>
        <p:sp>
          <p:nvSpPr>
            <p:cNvPr id="23" name="文本框 22"/>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24"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620131" y="2622160"/>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2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620130" y="2622134"/>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26" name="组合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921731" y="2716577"/>
            <a:ext cx="776055" cy="557425"/>
            <a:chOff x="897622" y="2414802"/>
            <a:chExt cx="1001347" cy="719249"/>
          </a:xfrm>
          <a:effectLst/>
        </p:grpSpPr>
        <p:sp>
          <p:nvSpPr>
            <p:cNvPr id="27" name="文本框 26"/>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02</a:t>
              </a:r>
              <a:endParaRPr lang="zh-CN" altLang="en-US" sz="2400" dirty="0">
                <a:ln w="15875">
                  <a:noFill/>
                </a:ln>
                <a:solidFill>
                  <a:schemeClr val="bg1"/>
                </a:solidFill>
                <a:latin typeface="Impact" panose="020B0806030902050204" pitchFamily="34" charset="0"/>
              </a:endParaRPr>
            </a:p>
          </p:txBody>
        </p:sp>
        <p:sp>
          <p:nvSpPr>
            <p:cNvPr id="28" name="文本框 27"/>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29"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620131" y="4607811"/>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30"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620130" y="4607785"/>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0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31" name="组合 3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921731" y="4664451"/>
            <a:ext cx="776055" cy="557425"/>
            <a:chOff x="897622" y="2414802"/>
            <a:chExt cx="1001347" cy="719249"/>
          </a:xfrm>
          <a:effectLst/>
        </p:grpSpPr>
        <p:sp>
          <p:nvSpPr>
            <p:cNvPr id="32" name="文本框 31"/>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04</a:t>
              </a:r>
              <a:endParaRPr lang="zh-CN" altLang="en-US" sz="2400" dirty="0">
                <a:ln w="15875">
                  <a:noFill/>
                </a:ln>
                <a:solidFill>
                  <a:schemeClr val="bg1"/>
                </a:solidFill>
                <a:latin typeface="Impact" panose="020B0806030902050204" pitchFamily="34" charset="0"/>
              </a:endParaRPr>
            </a:p>
          </p:txBody>
        </p:sp>
        <p:sp>
          <p:nvSpPr>
            <p:cNvPr id="33" name="文本框 32"/>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34" name="任意多边形 3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100330" y="1805940"/>
            <a:ext cx="4330065" cy="2056130"/>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35" name="Freeform 26"/>
          <p:cNvSpPr>
            <a:spLocks noEditPoints="1"/>
          </p:cNvSpPr>
          <p:nvPr/>
        </p:nvSpPr>
        <p:spPr bwMode="auto">
          <a:xfrm>
            <a:off x="3789554" y="3022538"/>
            <a:ext cx="310925" cy="32666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36"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424420" y="1359535"/>
            <a:ext cx="4511675" cy="1262380"/>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37" name="Freeform 48"/>
          <p:cNvSpPr>
            <a:spLocks noEditPoints="1"/>
          </p:cNvSpPr>
          <p:nvPr/>
        </p:nvSpPr>
        <p:spPr bwMode="auto">
          <a:xfrm>
            <a:off x="7704563" y="1973692"/>
            <a:ext cx="370789" cy="354919"/>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38" name="任意多边形 3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404100" y="3021330"/>
            <a:ext cx="4511675" cy="144462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39" name="Freeform 31"/>
          <p:cNvSpPr>
            <a:spLocks noEditPoints="1"/>
          </p:cNvSpPr>
          <p:nvPr/>
        </p:nvSpPr>
        <p:spPr bwMode="auto">
          <a:xfrm>
            <a:off x="7747123" y="3981765"/>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40" name="任意多边形 3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205105" y="4664710"/>
            <a:ext cx="4225290" cy="19157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41" name="Freeform 16"/>
          <p:cNvSpPr>
            <a:spLocks noEditPoints="1"/>
          </p:cNvSpPr>
          <p:nvPr/>
        </p:nvSpPr>
        <p:spPr bwMode="auto">
          <a:xfrm>
            <a:off x="3754417" y="5012882"/>
            <a:ext cx="420284" cy="335163"/>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44" name="文本框 43"/>
          <p:cNvSpPr txBox="1"/>
          <p:nvPr/>
        </p:nvSpPr>
        <p:spPr>
          <a:xfrm>
            <a:off x="7893050" y="1303020"/>
            <a:ext cx="3575050" cy="13188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alibri" panose="020F0502020204030204" pitchFamily="34" charset="0"/>
                <a:ea typeface="+mj-ea"/>
              </a:rPr>
              <a:t></a:t>
            </a:r>
            <a:r>
              <a:rPr lang="en-US" altLang="zh-CN" sz="1400" dirty="0">
                <a:solidFill>
                  <a:schemeClr val="tx1">
                    <a:lumMod val="50000"/>
                    <a:lumOff val="50000"/>
                  </a:schemeClr>
                </a:solidFill>
                <a:latin typeface="Calibri" panose="020F0502020204030204" pitchFamily="34" charset="0"/>
                <a:ea typeface="+mj-ea"/>
              </a:rPr>
              <a:t>ISO 9000 es un conjunto de normas sobre calidad y gestión de calidad, la define como "la calidad es el grado en el que un conjunto de características inherentes cumple con las requisitos" (ISO 2500 - WIKIPEDIA, 2021).</a:t>
            </a:r>
          </a:p>
        </p:txBody>
      </p:sp>
      <p:sp>
        <p:nvSpPr>
          <p:cNvPr id="47" name="文本框 46"/>
          <p:cNvSpPr txBox="1"/>
          <p:nvPr/>
        </p:nvSpPr>
        <p:spPr>
          <a:xfrm>
            <a:off x="8197850" y="3021965"/>
            <a:ext cx="2966085" cy="13188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50000"/>
                    <a:lumOff val="50000"/>
                  </a:schemeClr>
                </a:solidFill>
                <a:latin typeface="Calibri" panose="020F0502020204030204" pitchFamily="34" charset="0"/>
                <a:ea typeface="+mj-ea"/>
              </a:rPr>
              <a:t>Philip Bayard Crosby, que contribuyó a las prácticas de la gestión de la calidad, la define como "Conformidad con los requisitos" (TEGSOLTIONS, 2021).</a:t>
            </a:r>
          </a:p>
        </p:txBody>
      </p:sp>
      <p:sp>
        <p:nvSpPr>
          <p:cNvPr id="50" name="文本框 49"/>
          <p:cNvSpPr txBox="1"/>
          <p:nvPr/>
        </p:nvSpPr>
        <p:spPr>
          <a:xfrm>
            <a:off x="401320" y="1805940"/>
            <a:ext cx="3508375" cy="20561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50000"/>
                    <a:lumOff val="50000"/>
                  </a:schemeClr>
                </a:solidFill>
                <a:latin typeface="Calibri" panose="020F0502020204030204" pitchFamily="34" charset="0"/>
                <a:ea typeface="+mj-ea"/>
              </a:rPr>
              <a:t>ISO 25000 es un conjunto de normas que tiene por objetivo la creación de un marco de trabajo común para evaluar la calidad del producto software, dice: "la calidad es el grado en que el producto de software satisface las necesidades expresadas o implícitas, cuando es usado bajo condiciones determinadas" (ISO 2500 - WIKIPEDIA, 2021).</a:t>
            </a:r>
          </a:p>
        </p:txBody>
      </p:sp>
      <p:sp>
        <p:nvSpPr>
          <p:cNvPr id="53" name="文本框 52"/>
          <p:cNvSpPr txBox="1"/>
          <p:nvPr/>
        </p:nvSpPr>
        <p:spPr>
          <a:xfrm>
            <a:off x="823595" y="4844415"/>
            <a:ext cx="2315845" cy="156464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alibri" panose="020F0502020204030204" pitchFamily="34" charset="0"/>
                <a:ea typeface="+mj-ea"/>
              </a:rPr>
              <a:t></a:t>
            </a:r>
            <a:r>
              <a:rPr lang="en-US" altLang="zh-CN" sz="1400" dirty="0">
                <a:solidFill>
                  <a:schemeClr val="tx1">
                    <a:lumMod val="50000"/>
                    <a:lumOff val="50000"/>
                  </a:schemeClr>
                </a:solidFill>
                <a:latin typeface="Calibri" panose="020F0502020204030204" pitchFamily="34" charset="0"/>
                <a:ea typeface="+mj-ea"/>
              </a:rPr>
              <a:t>Armand V. Feigenbaum, que diseñó el concepto del control total de la calidad, la define como "satisfacción de las expectativas del cliente" (TEGSOLTIONS, 2021).</a:t>
            </a:r>
          </a:p>
        </p:txBody>
      </p:sp>
      <p:sp>
        <p:nvSpPr>
          <p:cNvPr id="2" name="Marcador de posición de número de diapositiva 1"/>
          <p:cNvSpPr>
            <a:spLocks noGrp="1"/>
          </p:cNvSpPr>
          <p:nvPr>
            <p:ph type="sldNum" sz="quarter" idx="12"/>
          </p:nvPr>
        </p:nvSpPr>
        <p:spPr>
          <a:xfrm>
            <a:off x="8731250" y="6371590"/>
            <a:ext cx="2743200" cy="365125"/>
          </a:xfrm>
        </p:spPr>
        <p:txBody>
          <a:bodyPr/>
          <a:lstStyle/>
          <a:p>
            <a:fld id="{498270EE-524A-45C3-93D8-E84E0C4390F1}" type="slidenum">
              <a:rPr lang="zh-CN" altLang="en-US" smtClean="0"/>
              <a:t>20</a:t>
            </a:fld>
            <a:endParaRPr lang="zh-CN" altLang="en-US"/>
          </a:p>
        </p:txBody>
      </p:sp>
      <p:sp>
        <p:nvSpPr>
          <p:cNvPr id="54"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10601" y="5340162"/>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5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10600" y="5340137"/>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56" name="组合 2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05977" y="5436933"/>
            <a:ext cx="776055" cy="557425"/>
            <a:chOff x="897622" y="2414802"/>
            <a:chExt cx="1001347" cy="719249"/>
          </a:xfrm>
          <a:effectLst/>
        </p:grpSpPr>
        <p:sp>
          <p:nvSpPr>
            <p:cNvPr id="57" name="文本框 21"/>
            <p:cNvSpPr txBox="1"/>
            <p:nvPr/>
          </p:nvSpPr>
          <p:spPr>
            <a:xfrm>
              <a:off x="986173" y="2414802"/>
              <a:ext cx="802264" cy="59402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a:t>
              </a:r>
              <a:r>
                <a:rPr lang="es-SV" altLang="en-US" sz="2400" dirty="0">
                  <a:ln w="15875">
                    <a:noFill/>
                  </a:ln>
                  <a:solidFill>
                    <a:schemeClr val="bg1"/>
                  </a:solidFill>
                  <a:latin typeface="Impact" panose="020B0806030902050204" pitchFamily="34" charset="0"/>
                </a:rPr>
                <a:t>5</a:t>
              </a:r>
            </a:p>
          </p:txBody>
        </p:sp>
        <p:sp>
          <p:nvSpPr>
            <p:cNvPr id="58" name="文本框 22"/>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59" name="任意多边形 3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383145" y="4844415"/>
            <a:ext cx="4552950" cy="201358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60" name="Freeform 31"/>
          <p:cNvSpPr>
            <a:spLocks noEditPoints="1"/>
          </p:cNvSpPr>
          <p:nvPr/>
        </p:nvSpPr>
        <p:spPr bwMode="auto">
          <a:xfrm>
            <a:off x="7705848" y="5785165"/>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63" name="文本框 46"/>
          <p:cNvSpPr txBox="1"/>
          <p:nvPr/>
        </p:nvSpPr>
        <p:spPr>
          <a:xfrm>
            <a:off x="8075295" y="5006340"/>
            <a:ext cx="3540760" cy="18103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50000"/>
                    <a:lumOff val="50000"/>
                  </a:schemeClr>
                </a:solidFill>
                <a:latin typeface="Calibri" panose="020F0502020204030204" pitchFamily="34" charset="0"/>
                <a:ea typeface="+mj-ea"/>
              </a:rPr>
              <a:t>Genichi Taguchi, que desarrolló una metodología para la aplicación de estadísticas para mejorar la calidad de los productos manufacturados, dice: "calidad es la pérdida (monetaria) que el producto o servicio ocasiona a la sociedad desde que es expedido” (WIKIPEDIA, 2021).</a:t>
            </a:r>
          </a:p>
        </p:txBody>
      </p:sp>
      <p:sp>
        <p:nvSpPr>
          <p:cNvPr id="5" name="Cuadro de texto 4"/>
          <p:cNvSpPr txBox="1"/>
          <p:nvPr/>
        </p:nvSpPr>
        <p:spPr>
          <a:xfrm>
            <a:off x="2301240" y="175260"/>
            <a:ext cx="9525000" cy="706755"/>
          </a:xfrm>
          <a:prstGeom prst="rect">
            <a:avLst/>
          </a:prstGeom>
          <a:noFill/>
        </p:spPr>
        <p:txBody>
          <a:bodyPr wrap="square" rtlCol="0">
            <a:spAutoFit/>
          </a:bodyPr>
          <a:lstStyle/>
          <a:p>
            <a:r>
              <a:rPr lang="en-US" altLang="zh-CN" sz="2000" dirty="0">
                <a:solidFill>
                  <a:schemeClr val="tx1">
                    <a:lumMod val="50000"/>
                    <a:lumOff val="50000"/>
                  </a:schemeClr>
                </a:solidFill>
                <a:latin typeface="Calibri" panose="020F0502020204030204" pitchFamily="34" charset="0"/>
                <a:ea typeface="+mj-ea"/>
              </a:rPr>
              <a:t>Este término es definido por muchas organizaciones e ilustres en el mundo de la calidad de formas diferent</a:t>
            </a:r>
            <a:r>
              <a:rPr lang="en-US" altLang="zh-CN" sz="1600" dirty="0">
                <a:solidFill>
                  <a:schemeClr val="tx1">
                    <a:lumMod val="50000"/>
                    <a:lumOff val="50000"/>
                  </a:schemeClr>
                </a:solidFill>
                <a:latin typeface="Calibri" panose="020F0502020204030204" pitchFamily="34" charset="0"/>
                <a:ea typeface="+mj-ea"/>
              </a:rPr>
              <a:t>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9142095" cy="829945"/>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¿Cuál es el objetivo de las pruebas?</a:t>
            </a:r>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p:nvPr/>
        </p:nvSpPr>
        <p:spPr bwMode="auto">
          <a:xfrm>
            <a:off x="609778" y="4289823"/>
            <a:ext cx="2795778" cy="1564024"/>
          </a:xfrm>
          <a:custGeom>
            <a:avLst/>
            <a:gdLst/>
            <a:ahLst/>
            <a:cxnLst>
              <a:cxn ang="0">
                <a:pos x="428" y="28"/>
              </a:cxn>
              <a:cxn ang="0">
                <a:pos x="427" y="27"/>
              </a:cxn>
              <a:cxn ang="0">
                <a:pos x="300" y="0"/>
              </a:cxn>
              <a:cxn ang="0">
                <a:pos x="262" y="22"/>
              </a:cxn>
              <a:cxn ang="0">
                <a:pos x="1" y="23"/>
              </a:cxn>
              <a:cxn ang="0">
                <a:pos x="0" y="334"/>
              </a:cxn>
              <a:cxn ang="0">
                <a:pos x="344" y="334"/>
              </a:cxn>
              <a:cxn ang="0">
                <a:pos x="432" y="284"/>
              </a:cxn>
              <a:cxn ang="0">
                <a:pos x="438" y="292"/>
              </a:cxn>
              <a:cxn ang="0">
                <a:pos x="439" y="302"/>
              </a:cxn>
              <a:cxn ang="0">
                <a:pos x="441" y="313"/>
              </a:cxn>
              <a:cxn ang="0">
                <a:pos x="456" y="315"/>
              </a:cxn>
              <a:cxn ang="0">
                <a:pos x="463" y="309"/>
              </a:cxn>
              <a:cxn ang="0">
                <a:pos x="464" y="294"/>
              </a:cxn>
              <a:cxn ang="0">
                <a:pos x="455" y="290"/>
              </a:cxn>
              <a:cxn ang="0">
                <a:pos x="454" y="290"/>
              </a:cxn>
              <a:cxn ang="0">
                <a:pos x="444" y="287"/>
              </a:cxn>
              <a:cxn ang="0">
                <a:pos x="444" y="287"/>
              </a:cxn>
              <a:cxn ang="0">
                <a:pos x="438" y="279"/>
              </a:cxn>
              <a:cxn ang="0">
                <a:pos x="513" y="206"/>
              </a:cxn>
              <a:cxn ang="0">
                <a:pos x="520" y="195"/>
              </a:cxn>
              <a:cxn ang="0">
                <a:pos x="588" y="18"/>
              </a:cxn>
              <a:cxn ang="0">
                <a:pos x="428" y="28"/>
              </a:cxn>
            </a:cxnLst>
            <a:rect l="0" t="0" r="r" b="b"/>
            <a:pathLst>
              <a:path w="588" h="334">
                <a:moveTo>
                  <a:pt x="428" y="28"/>
                </a:moveTo>
                <a:cubicBezTo>
                  <a:pt x="427" y="27"/>
                  <a:pt x="427" y="27"/>
                  <a:pt x="427" y="27"/>
                </a:cubicBezTo>
                <a:cubicBezTo>
                  <a:pt x="300" y="0"/>
                  <a:pt x="300" y="0"/>
                  <a:pt x="300" y="0"/>
                </a:cubicBezTo>
                <a:cubicBezTo>
                  <a:pt x="262" y="22"/>
                  <a:pt x="262" y="22"/>
                  <a:pt x="262" y="22"/>
                </a:cubicBezTo>
                <a:cubicBezTo>
                  <a:pt x="1" y="23"/>
                  <a:pt x="1" y="23"/>
                  <a:pt x="1" y="23"/>
                </a:cubicBezTo>
                <a:cubicBezTo>
                  <a:pt x="0" y="334"/>
                  <a:pt x="0" y="334"/>
                  <a:pt x="0" y="334"/>
                </a:cubicBezTo>
                <a:cubicBezTo>
                  <a:pt x="344" y="334"/>
                  <a:pt x="344" y="334"/>
                  <a:pt x="344" y="334"/>
                </a:cubicBezTo>
                <a:cubicBezTo>
                  <a:pt x="374" y="324"/>
                  <a:pt x="405" y="305"/>
                  <a:pt x="432" y="284"/>
                </a:cubicBezTo>
                <a:cubicBezTo>
                  <a:pt x="438" y="292"/>
                  <a:pt x="438" y="292"/>
                  <a:pt x="438" y="292"/>
                </a:cubicBezTo>
                <a:cubicBezTo>
                  <a:pt x="439" y="294"/>
                  <a:pt x="440" y="297"/>
                  <a:pt x="439" y="302"/>
                </a:cubicBezTo>
                <a:cubicBezTo>
                  <a:pt x="438" y="306"/>
                  <a:pt x="438" y="310"/>
                  <a:pt x="441" y="313"/>
                </a:cubicBezTo>
                <a:cubicBezTo>
                  <a:pt x="444" y="318"/>
                  <a:pt x="451" y="318"/>
                  <a:pt x="456" y="315"/>
                </a:cubicBezTo>
                <a:cubicBezTo>
                  <a:pt x="463" y="309"/>
                  <a:pt x="463" y="309"/>
                  <a:pt x="463" y="309"/>
                </a:cubicBezTo>
                <a:cubicBezTo>
                  <a:pt x="467" y="306"/>
                  <a:pt x="468" y="299"/>
                  <a:pt x="464" y="294"/>
                </a:cubicBezTo>
                <a:cubicBezTo>
                  <a:pt x="462" y="291"/>
                  <a:pt x="458" y="290"/>
                  <a:pt x="455" y="290"/>
                </a:cubicBezTo>
                <a:cubicBezTo>
                  <a:pt x="454" y="290"/>
                  <a:pt x="454" y="290"/>
                  <a:pt x="454" y="290"/>
                </a:cubicBezTo>
                <a:cubicBezTo>
                  <a:pt x="449" y="290"/>
                  <a:pt x="446" y="288"/>
                  <a:pt x="444" y="287"/>
                </a:cubicBezTo>
                <a:cubicBezTo>
                  <a:pt x="444" y="287"/>
                  <a:pt x="444" y="287"/>
                  <a:pt x="444" y="287"/>
                </a:cubicBezTo>
                <a:cubicBezTo>
                  <a:pt x="438" y="279"/>
                  <a:pt x="438" y="279"/>
                  <a:pt x="438" y="279"/>
                </a:cubicBezTo>
                <a:cubicBezTo>
                  <a:pt x="475" y="249"/>
                  <a:pt x="504" y="217"/>
                  <a:pt x="513" y="206"/>
                </a:cubicBezTo>
                <a:cubicBezTo>
                  <a:pt x="517" y="199"/>
                  <a:pt x="520" y="195"/>
                  <a:pt x="520" y="195"/>
                </a:cubicBezTo>
                <a:cubicBezTo>
                  <a:pt x="557" y="157"/>
                  <a:pt x="577" y="81"/>
                  <a:pt x="588" y="18"/>
                </a:cubicBezTo>
                <a:cubicBezTo>
                  <a:pt x="428" y="28"/>
                  <a:pt x="428" y="28"/>
                  <a:pt x="428" y="28"/>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6" name="Freeform 7"/>
          <p:cNvSpPr/>
          <p:nvPr/>
        </p:nvSpPr>
        <p:spPr bwMode="auto">
          <a:xfrm>
            <a:off x="1789059" y="5853847"/>
            <a:ext cx="457271" cy="1974"/>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close/>
              </a:path>
            </a:pathLst>
          </a:custGeom>
          <a:solidFill>
            <a:srgbClr val="FFEBC2"/>
          </a:solidFill>
          <a:ln w="9525">
            <a:noFill/>
            <a:round/>
          </a:ln>
        </p:spPr>
        <p:txBody>
          <a:bodyPr vert="horz" wrap="square" lIns="194770" tIns="97385" rIns="194770" bIns="97385" numCol="1" anchor="t" anchorCtr="0" compatLnSpc="1"/>
          <a:lstStyle/>
          <a:p>
            <a:endParaRPr lang="en-US" sz="3835"/>
          </a:p>
        </p:txBody>
      </p:sp>
      <p:sp>
        <p:nvSpPr>
          <p:cNvPr id="17" name="Freeform 8"/>
          <p:cNvSpPr/>
          <p:nvPr/>
        </p:nvSpPr>
        <p:spPr bwMode="auto">
          <a:xfrm>
            <a:off x="1789059" y="5853847"/>
            <a:ext cx="457271" cy="1974"/>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path>
            </a:pathLst>
          </a:custGeom>
          <a:noFill/>
          <a:ln w="9525">
            <a:noFill/>
            <a:round/>
          </a:ln>
        </p:spPr>
        <p:txBody>
          <a:bodyPr vert="horz" wrap="square" lIns="194770" tIns="97385" rIns="194770" bIns="97385" numCol="1" anchor="t" anchorCtr="0" compatLnSpc="1"/>
          <a:lstStyle/>
          <a:p>
            <a:endParaRPr lang="en-US" sz="3835"/>
          </a:p>
        </p:txBody>
      </p:sp>
      <p:sp>
        <p:nvSpPr>
          <p:cNvPr id="18" name="Freeform 10"/>
          <p:cNvSpPr>
            <a:spLocks noEditPoints="1"/>
          </p:cNvSpPr>
          <p:nvPr/>
        </p:nvSpPr>
        <p:spPr bwMode="auto">
          <a:xfrm>
            <a:off x="2246330" y="5334481"/>
            <a:ext cx="732037" cy="519367"/>
          </a:xfrm>
          <a:custGeom>
            <a:avLst/>
            <a:gdLst/>
            <a:ahLst/>
            <a:cxnLst>
              <a:cxn ang="0">
                <a:pos x="0" y="111"/>
              </a:cxn>
              <a:cxn ang="0">
                <a:pos x="0" y="111"/>
              </a:cxn>
              <a:cxn ang="0">
                <a:pos x="0"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3" y="111"/>
              </a:cxn>
              <a:cxn ang="0">
                <a:pos x="2" y="111"/>
              </a:cxn>
              <a:cxn ang="0">
                <a:pos x="3" y="111"/>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4" y="110"/>
              </a:cxn>
              <a:cxn ang="0">
                <a:pos x="3" y="110"/>
              </a:cxn>
              <a:cxn ang="0">
                <a:pos x="4" y="110"/>
              </a:cxn>
              <a:cxn ang="0">
                <a:pos x="4" y="110"/>
              </a:cxn>
              <a:cxn ang="0">
                <a:pos x="4" y="110"/>
              </a:cxn>
              <a:cxn ang="0">
                <a:pos x="4" y="110"/>
              </a:cxn>
              <a:cxn ang="0">
                <a:pos x="88" y="61"/>
              </a:cxn>
              <a:cxn ang="0">
                <a:pos x="4" y="110"/>
              </a:cxn>
              <a:cxn ang="0">
                <a:pos x="88" y="61"/>
              </a:cxn>
              <a:cxn ang="0">
                <a:pos x="88" y="61"/>
              </a:cxn>
              <a:cxn ang="0">
                <a:pos x="154" y="0"/>
              </a:cxn>
              <a:cxn ang="0">
                <a:pos x="154" y="0"/>
              </a:cxn>
              <a:cxn ang="0">
                <a:pos x="94" y="56"/>
              </a:cxn>
              <a:cxn ang="0">
                <a:pos x="94" y="56"/>
              </a:cxn>
              <a:cxn ang="0">
                <a:pos x="154" y="0"/>
              </a:cxn>
            </a:cxnLst>
            <a:rect l="0" t="0" r="r" b="b"/>
            <a:pathLst>
              <a:path w="154" h="111">
                <a:moveTo>
                  <a:pt x="0" y="111"/>
                </a:moveTo>
                <a:cubicBezTo>
                  <a:pt x="0" y="111"/>
                  <a:pt x="0" y="111"/>
                  <a:pt x="0" y="111"/>
                </a:cubicBezTo>
                <a:cubicBezTo>
                  <a:pt x="0" y="111"/>
                  <a:pt x="0" y="111"/>
                  <a:pt x="0"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3" y="111"/>
                </a:moveTo>
                <a:cubicBezTo>
                  <a:pt x="3" y="111"/>
                  <a:pt x="3" y="111"/>
                  <a:pt x="2" y="111"/>
                </a:cubicBezTo>
                <a:cubicBezTo>
                  <a:pt x="3" y="111"/>
                  <a:pt x="3" y="111"/>
                  <a:pt x="3" y="111"/>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4" y="110"/>
                </a:moveTo>
                <a:cubicBezTo>
                  <a:pt x="3" y="110"/>
                  <a:pt x="3" y="110"/>
                  <a:pt x="3" y="110"/>
                </a:cubicBezTo>
                <a:cubicBezTo>
                  <a:pt x="3" y="110"/>
                  <a:pt x="3" y="110"/>
                  <a:pt x="4" y="110"/>
                </a:cubicBezTo>
                <a:moveTo>
                  <a:pt x="4" y="110"/>
                </a:moveTo>
                <a:cubicBezTo>
                  <a:pt x="4" y="110"/>
                  <a:pt x="4" y="110"/>
                  <a:pt x="4" y="110"/>
                </a:cubicBezTo>
                <a:cubicBezTo>
                  <a:pt x="4" y="110"/>
                  <a:pt x="4" y="110"/>
                  <a:pt x="4" y="110"/>
                </a:cubicBezTo>
                <a:moveTo>
                  <a:pt x="88" y="61"/>
                </a:moveTo>
                <a:cubicBezTo>
                  <a:pt x="62" y="81"/>
                  <a:pt x="33" y="100"/>
                  <a:pt x="4" y="110"/>
                </a:cubicBezTo>
                <a:cubicBezTo>
                  <a:pt x="33" y="100"/>
                  <a:pt x="62" y="81"/>
                  <a:pt x="88" y="61"/>
                </a:cubicBezTo>
                <a:cubicBezTo>
                  <a:pt x="88" y="61"/>
                  <a:pt x="88" y="61"/>
                  <a:pt x="88" y="61"/>
                </a:cubicBezTo>
                <a:moveTo>
                  <a:pt x="154" y="0"/>
                </a:moveTo>
                <a:cubicBezTo>
                  <a:pt x="154" y="0"/>
                  <a:pt x="154" y="0"/>
                  <a:pt x="154" y="0"/>
                </a:cubicBezTo>
                <a:cubicBezTo>
                  <a:pt x="140" y="15"/>
                  <a:pt x="119" y="36"/>
                  <a:pt x="94" y="56"/>
                </a:cubicBezTo>
                <a:cubicBezTo>
                  <a:pt x="94" y="56"/>
                  <a:pt x="94" y="56"/>
                  <a:pt x="94" y="56"/>
                </a:cubicBezTo>
                <a:cubicBezTo>
                  <a:pt x="119" y="36"/>
                  <a:pt x="140" y="15"/>
                  <a:pt x="154"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19" name="Freeform 13"/>
          <p:cNvSpPr/>
          <p:nvPr/>
        </p:nvSpPr>
        <p:spPr bwMode="auto">
          <a:xfrm>
            <a:off x="1789059" y="4392512"/>
            <a:ext cx="66184" cy="1048607"/>
          </a:xfrm>
          <a:custGeom>
            <a:avLst/>
            <a:gdLst/>
            <a:ahLst/>
            <a:cxnLst>
              <a:cxn ang="0">
                <a:pos x="33" y="0"/>
              </a:cxn>
              <a:cxn ang="0">
                <a:pos x="0" y="0"/>
              </a:cxn>
              <a:cxn ang="0">
                <a:pos x="0" y="531"/>
              </a:cxn>
              <a:cxn ang="0">
                <a:pos x="33" y="522"/>
              </a:cxn>
              <a:cxn ang="0">
                <a:pos x="33" y="0"/>
              </a:cxn>
            </a:cxnLst>
            <a:rect l="0" t="0" r="r" b="b"/>
            <a:pathLst>
              <a:path w="33" h="531">
                <a:moveTo>
                  <a:pt x="33" y="0"/>
                </a:moveTo>
                <a:lnTo>
                  <a:pt x="0" y="0"/>
                </a:lnTo>
                <a:lnTo>
                  <a:pt x="0" y="531"/>
                </a:lnTo>
                <a:lnTo>
                  <a:pt x="33" y="522"/>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0" name="Freeform 15"/>
          <p:cNvSpPr/>
          <p:nvPr/>
        </p:nvSpPr>
        <p:spPr bwMode="auto">
          <a:xfrm>
            <a:off x="1789059" y="5423345"/>
            <a:ext cx="66184" cy="157982"/>
          </a:xfrm>
          <a:custGeom>
            <a:avLst/>
            <a:gdLst/>
            <a:ahLst/>
            <a:cxnLst>
              <a:cxn ang="0">
                <a:pos x="33" y="0"/>
              </a:cxn>
              <a:cxn ang="0">
                <a:pos x="0" y="9"/>
              </a:cxn>
              <a:cxn ang="0">
                <a:pos x="0" y="80"/>
              </a:cxn>
              <a:cxn ang="0">
                <a:pos x="33" y="73"/>
              </a:cxn>
              <a:cxn ang="0">
                <a:pos x="33" y="0"/>
              </a:cxn>
            </a:cxnLst>
            <a:rect l="0" t="0" r="r" b="b"/>
            <a:pathLst>
              <a:path w="33" h="80">
                <a:moveTo>
                  <a:pt x="33" y="0"/>
                </a:moveTo>
                <a:lnTo>
                  <a:pt x="0" y="9"/>
                </a:lnTo>
                <a:lnTo>
                  <a:pt x="0" y="80"/>
                </a:lnTo>
                <a:lnTo>
                  <a:pt x="33" y="73"/>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1" name="Freeform 17"/>
          <p:cNvSpPr/>
          <p:nvPr/>
        </p:nvSpPr>
        <p:spPr bwMode="auto">
          <a:xfrm>
            <a:off x="1789059" y="5567505"/>
            <a:ext cx="66184" cy="286343"/>
          </a:xfrm>
          <a:custGeom>
            <a:avLst/>
            <a:gdLst/>
            <a:ahLst/>
            <a:cxnLst>
              <a:cxn ang="0">
                <a:pos x="33" y="0"/>
              </a:cxn>
              <a:cxn ang="0">
                <a:pos x="0" y="7"/>
              </a:cxn>
              <a:cxn ang="0">
                <a:pos x="0" y="145"/>
              </a:cxn>
              <a:cxn ang="0">
                <a:pos x="33" y="145"/>
              </a:cxn>
              <a:cxn ang="0">
                <a:pos x="33" y="0"/>
              </a:cxn>
            </a:cxnLst>
            <a:rect l="0" t="0" r="r" b="b"/>
            <a:pathLst>
              <a:path w="33" h="145">
                <a:moveTo>
                  <a:pt x="33" y="0"/>
                </a:moveTo>
                <a:lnTo>
                  <a:pt x="0" y="7"/>
                </a:lnTo>
                <a:lnTo>
                  <a:pt x="0" y="145"/>
                </a:lnTo>
                <a:lnTo>
                  <a:pt x="33" y="145"/>
                </a:lnTo>
                <a:lnTo>
                  <a:pt x="33" y="0"/>
                </a:lnTo>
              </a:path>
            </a:pathLst>
          </a:custGeom>
          <a:noFill/>
          <a:ln w="9525">
            <a:noFill/>
            <a:round/>
          </a:ln>
        </p:spPr>
        <p:txBody>
          <a:bodyPr vert="horz" wrap="square" lIns="194770" tIns="97385" rIns="194770" bIns="97385" numCol="1" anchor="t" anchorCtr="0" compatLnSpc="1"/>
          <a:lstStyle/>
          <a:p>
            <a:endParaRPr lang="en-US" sz="3835"/>
          </a:p>
        </p:txBody>
      </p:sp>
      <p:sp>
        <p:nvSpPr>
          <p:cNvPr id="23" name="Freeform 19"/>
          <p:cNvSpPr/>
          <p:nvPr/>
        </p:nvSpPr>
        <p:spPr bwMode="auto">
          <a:xfrm>
            <a:off x="3335360" y="4135791"/>
            <a:ext cx="1245465" cy="730668"/>
          </a:xfrm>
          <a:custGeom>
            <a:avLst/>
            <a:gdLst/>
            <a:ahLst/>
            <a:cxnLst>
              <a:cxn ang="0">
                <a:pos x="258" y="54"/>
              </a:cxn>
              <a:cxn ang="0">
                <a:pos x="222" y="27"/>
              </a:cxn>
              <a:cxn ang="0">
                <a:pos x="140" y="40"/>
              </a:cxn>
              <a:cxn ang="0">
                <a:pos x="139" y="29"/>
              </a:cxn>
              <a:cxn ang="0">
                <a:pos x="144" y="20"/>
              </a:cxn>
              <a:cxn ang="0">
                <a:pos x="148" y="10"/>
              </a:cxn>
              <a:cxn ang="0">
                <a:pos x="137" y="0"/>
              </a:cxn>
              <a:cxn ang="0">
                <a:pos x="128" y="1"/>
              </a:cxn>
              <a:cxn ang="0">
                <a:pos x="118" y="13"/>
              </a:cxn>
              <a:cxn ang="0">
                <a:pos x="124" y="21"/>
              </a:cxn>
              <a:cxn ang="0">
                <a:pos x="125" y="22"/>
              </a:cxn>
              <a:cxn ang="0">
                <a:pos x="131" y="30"/>
              </a:cxn>
              <a:cxn ang="0">
                <a:pos x="131" y="30"/>
              </a:cxn>
              <a:cxn ang="0">
                <a:pos x="132" y="41"/>
              </a:cxn>
              <a:cxn ang="0">
                <a:pos x="34" y="51"/>
              </a:cxn>
              <a:cxn ang="0">
                <a:pos x="22" y="61"/>
              </a:cxn>
              <a:cxn ang="0">
                <a:pos x="5" y="134"/>
              </a:cxn>
              <a:cxn ang="0">
                <a:pos x="18" y="150"/>
              </a:cxn>
              <a:cxn ang="0">
                <a:pos x="125" y="154"/>
              </a:cxn>
              <a:cxn ang="0">
                <a:pos x="125" y="151"/>
              </a:cxn>
              <a:cxn ang="0">
                <a:pos x="121" y="147"/>
              </a:cxn>
              <a:cxn ang="0">
                <a:pos x="121" y="147"/>
              </a:cxn>
              <a:cxn ang="0">
                <a:pos x="113" y="133"/>
              </a:cxn>
              <a:cxn ang="0">
                <a:pos x="117" y="121"/>
              </a:cxn>
              <a:cxn ang="0">
                <a:pos x="129" y="116"/>
              </a:cxn>
              <a:cxn ang="0">
                <a:pos x="137" y="115"/>
              </a:cxn>
              <a:cxn ang="0">
                <a:pos x="149" y="120"/>
              </a:cxn>
              <a:cxn ang="0">
                <a:pos x="155" y="131"/>
              </a:cxn>
              <a:cxn ang="0">
                <a:pos x="148" y="146"/>
              </a:cxn>
              <a:cxn ang="0">
                <a:pos x="145" y="150"/>
              </a:cxn>
              <a:cxn ang="0">
                <a:pos x="145" y="153"/>
              </a:cxn>
              <a:cxn ang="0">
                <a:pos x="227" y="143"/>
              </a:cxn>
              <a:cxn ang="0">
                <a:pos x="228" y="143"/>
              </a:cxn>
              <a:cxn ang="0">
                <a:pos x="228" y="142"/>
              </a:cxn>
              <a:cxn ang="0">
                <a:pos x="261" y="110"/>
              </a:cxn>
              <a:cxn ang="0">
                <a:pos x="258" y="54"/>
              </a:cxn>
            </a:cxnLst>
            <a:rect l="0" t="0" r="r" b="b"/>
            <a:pathLst>
              <a:path w="262" h="156">
                <a:moveTo>
                  <a:pt x="258" y="54"/>
                </a:moveTo>
                <a:cubicBezTo>
                  <a:pt x="255" y="48"/>
                  <a:pt x="233" y="33"/>
                  <a:pt x="222" y="27"/>
                </a:cubicBezTo>
                <a:cubicBezTo>
                  <a:pt x="204" y="30"/>
                  <a:pt x="173" y="35"/>
                  <a:pt x="140" y="40"/>
                </a:cubicBezTo>
                <a:cubicBezTo>
                  <a:pt x="139" y="29"/>
                  <a:pt x="139" y="29"/>
                  <a:pt x="139" y="29"/>
                </a:cubicBezTo>
                <a:cubicBezTo>
                  <a:pt x="139" y="26"/>
                  <a:pt x="140" y="23"/>
                  <a:pt x="144" y="20"/>
                </a:cubicBezTo>
                <a:cubicBezTo>
                  <a:pt x="147" y="17"/>
                  <a:pt x="149" y="14"/>
                  <a:pt x="148" y="10"/>
                </a:cubicBezTo>
                <a:cubicBezTo>
                  <a:pt x="148" y="4"/>
                  <a:pt x="143" y="0"/>
                  <a:pt x="137" y="0"/>
                </a:cubicBezTo>
                <a:cubicBezTo>
                  <a:pt x="128" y="1"/>
                  <a:pt x="128" y="1"/>
                  <a:pt x="128" y="1"/>
                </a:cubicBezTo>
                <a:cubicBezTo>
                  <a:pt x="122" y="2"/>
                  <a:pt x="118" y="7"/>
                  <a:pt x="118" y="13"/>
                </a:cubicBezTo>
                <a:cubicBezTo>
                  <a:pt x="119" y="16"/>
                  <a:pt x="121" y="20"/>
                  <a:pt x="124" y="21"/>
                </a:cubicBezTo>
                <a:cubicBezTo>
                  <a:pt x="125" y="22"/>
                  <a:pt x="125" y="22"/>
                  <a:pt x="125" y="22"/>
                </a:cubicBezTo>
                <a:cubicBezTo>
                  <a:pt x="130" y="24"/>
                  <a:pt x="131" y="28"/>
                  <a:pt x="131" y="30"/>
                </a:cubicBezTo>
                <a:cubicBezTo>
                  <a:pt x="131" y="30"/>
                  <a:pt x="131" y="30"/>
                  <a:pt x="131" y="30"/>
                </a:cubicBezTo>
                <a:cubicBezTo>
                  <a:pt x="132" y="41"/>
                  <a:pt x="132" y="41"/>
                  <a:pt x="132" y="41"/>
                </a:cubicBezTo>
                <a:cubicBezTo>
                  <a:pt x="97" y="46"/>
                  <a:pt x="61" y="50"/>
                  <a:pt x="34" y="51"/>
                </a:cubicBezTo>
                <a:cubicBezTo>
                  <a:pt x="34" y="51"/>
                  <a:pt x="24" y="51"/>
                  <a:pt x="22" y="61"/>
                </a:cubicBezTo>
                <a:cubicBezTo>
                  <a:pt x="18" y="85"/>
                  <a:pt x="12" y="110"/>
                  <a:pt x="5" y="134"/>
                </a:cubicBezTo>
                <a:cubicBezTo>
                  <a:pt x="5" y="134"/>
                  <a:pt x="0" y="148"/>
                  <a:pt x="18" y="150"/>
                </a:cubicBezTo>
                <a:cubicBezTo>
                  <a:pt x="55" y="155"/>
                  <a:pt x="92" y="156"/>
                  <a:pt x="125" y="154"/>
                </a:cubicBezTo>
                <a:cubicBezTo>
                  <a:pt x="125" y="151"/>
                  <a:pt x="125" y="151"/>
                  <a:pt x="125" y="151"/>
                </a:cubicBezTo>
                <a:cubicBezTo>
                  <a:pt x="125" y="151"/>
                  <a:pt x="124" y="149"/>
                  <a:pt x="121" y="147"/>
                </a:cubicBezTo>
                <a:cubicBezTo>
                  <a:pt x="121" y="147"/>
                  <a:pt x="121" y="147"/>
                  <a:pt x="121" y="147"/>
                </a:cubicBezTo>
                <a:cubicBezTo>
                  <a:pt x="116" y="144"/>
                  <a:pt x="113" y="139"/>
                  <a:pt x="113" y="133"/>
                </a:cubicBezTo>
                <a:cubicBezTo>
                  <a:pt x="113" y="129"/>
                  <a:pt x="114" y="125"/>
                  <a:pt x="117" y="121"/>
                </a:cubicBezTo>
                <a:cubicBezTo>
                  <a:pt x="120" y="118"/>
                  <a:pt x="124" y="116"/>
                  <a:pt x="129" y="116"/>
                </a:cubicBezTo>
                <a:cubicBezTo>
                  <a:pt x="137" y="115"/>
                  <a:pt x="137" y="115"/>
                  <a:pt x="137" y="115"/>
                </a:cubicBezTo>
                <a:cubicBezTo>
                  <a:pt x="142" y="115"/>
                  <a:pt x="146" y="117"/>
                  <a:pt x="149" y="120"/>
                </a:cubicBezTo>
                <a:cubicBezTo>
                  <a:pt x="153" y="123"/>
                  <a:pt x="155" y="127"/>
                  <a:pt x="155" y="131"/>
                </a:cubicBezTo>
                <a:cubicBezTo>
                  <a:pt x="155" y="137"/>
                  <a:pt x="152" y="143"/>
                  <a:pt x="148" y="146"/>
                </a:cubicBezTo>
                <a:cubicBezTo>
                  <a:pt x="145" y="148"/>
                  <a:pt x="145" y="149"/>
                  <a:pt x="145" y="150"/>
                </a:cubicBezTo>
                <a:cubicBezTo>
                  <a:pt x="145" y="153"/>
                  <a:pt x="145" y="153"/>
                  <a:pt x="145" y="153"/>
                </a:cubicBezTo>
                <a:cubicBezTo>
                  <a:pt x="193" y="150"/>
                  <a:pt x="227" y="143"/>
                  <a:pt x="227" y="143"/>
                </a:cubicBezTo>
                <a:cubicBezTo>
                  <a:pt x="228" y="143"/>
                  <a:pt x="228" y="143"/>
                  <a:pt x="228" y="143"/>
                </a:cubicBezTo>
                <a:cubicBezTo>
                  <a:pt x="228" y="142"/>
                  <a:pt x="228" y="142"/>
                  <a:pt x="228" y="142"/>
                </a:cubicBezTo>
                <a:cubicBezTo>
                  <a:pt x="235" y="136"/>
                  <a:pt x="261" y="120"/>
                  <a:pt x="261" y="110"/>
                </a:cubicBezTo>
                <a:cubicBezTo>
                  <a:pt x="261" y="99"/>
                  <a:pt x="262" y="63"/>
                  <a:pt x="258" y="54"/>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4" name="Freeform 20"/>
          <p:cNvSpPr/>
          <p:nvPr/>
        </p:nvSpPr>
        <p:spPr bwMode="auto">
          <a:xfrm>
            <a:off x="3158870" y="4702552"/>
            <a:ext cx="1355772" cy="663525"/>
          </a:xfrm>
          <a:custGeom>
            <a:avLst/>
            <a:gdLst/>
            <a:ahLst/>
            <a:cxnLst>
              <a:cxn ang="0">
                <a:pos x="285" y="76"/>
              </a:cxn>
              <a:cxn ang="0">
                <a:pos x="266" y="39"/>
              </a:cxn>
              <a:cxn ang="0">
                <a:pos x="260" y="31"/>
              </a:cxn>
              <a:cxn ang="0">
                <a:pos x="176" y="41"/>
              </a:cxn>
              <a:cxn ang="0">
                <a:pos x="176" y="29"/>
              </a:cxn>
              <a:cxn ang="0">
                <a:pos x="181" y="20"/>
              </a:cxn>
              <a:cxn ang="0">
                <a:pos x="186" y="11"/>
              </a:cxn>
              <a:cxn ang="0">
                <a:pos x="175" y="0"/>
              </a:cxn>
              <a:cxn ang="0">
                <a:pos x="166" y="1"/>
              </a:cxn>
              <a:cxn ang="0">
                <a:pos x="156" y="12"/>
              </a:cxn>
              <a:cxn ang="0">
                <a:pos x="161" y="21"/>
              </a:cxn>
              <a:cxn ang="0">
                <a:pos x="162" y="21"/>
              </a:cxn>
              <a:cxn ang="0">
                <a:pos x="168" y="30"/>
              </a:cxn>
              <a:cxn ang="0">
                <a:pos x="168" y="30"/>
              </a:cxn>
              <a:cxn ang="0">
                <a:pos x="168" y="41"/>
              </a:cxn>
              <a:cxn ang="0">
                <a:pos x="134" y="42"/>
              </a:cxn>
              <a:cxn ang="0">
                <a:pos x="43" y="35"/>
              </a:cxn>
              <a:cxn ang="0">
                <a:pos x="33" y="41"/>
              </a:cxn>
              <a:cxn ang="0">
                <a:pos x="4" y="95"/>
              </a:cxn>
              <a:cxn ang="0">
                <a:pos x="6" y="103"/>
              </a:cxn>
              <a:cxn ang="0">
                <a:pos x="127" y="132"/>
              </a:cxn>
              <a:cxn ang="0">
                <a:pos x="128" y="129"/>
              </a:cxn>
              <a:cxn ang="0">
                <a:pos x="125" y="124"/>
              </a:cxn>
              <a:cxn ang="0">
                <a:pos x="125" y="123"/>
              </a:cxn>
              <a:cxn ang="0">
                <a:pos x="119" y="109"/>
              </a:cxn>
              <a:cxn ang="0">
                <a:pos x="126" y="98"/>
              </a:cxn>
              <a:cxn ang="0">
                <a:pos x="138" y="94"/>
              </a:cxn>
              <a:cxn ang="0">
                <a:pos x="146" y="95"/>
              </a:cxn>
              <a:cxn ang="0">
                <a:pos x="157" y="102"/>
              </a:cxn>
              <a:cxn ang="0">
                <a:pos x="161" y="114"/>
              </a:cxn>
              <a:cxn ang="0">
                <a:pos x="151" y="127"/>
              </a:cxn>
              <a:cxn ang="0">
                <a:pos x="148" y="131"/>
              </a:cxn>
              <a:cxn ang="0">
                <a:pos x="147" y="135"/>
              </a:cxn>
              <a:cxn ang="0">
                <a:pos x="234" y="142"/>
              </a:cxn>
              <a:cxn ang="0">
                <a:pos x="272" y="121"/>
              </a:cxn>
              <a:cxn ang="0">
                <a:pos x="285" y="76"/>
              </a:cxn>
            </a:cxnLst>
            <a:rect l="0" t="0" r="r" b="b"/>
            <a:pathLst>
              <a:path w="285" h="142">
                <a:moveTo>
                  <a:pt x="285" y="76"/>
                </a:moveTo>
                <a:cubicBezTo>
                  <a:pt x="285" y="65"/>
                  <a:pt x="280" y="57"/>
                  <a:pt x="266" y="39"/>
                </a:cubicBezTo>
                <a:cubicBezTo>
                  <a:pt x="263" y="35"/>
                  <a:pt x="261" y="33"/>
                  <a:pt x="260" y="31"/>
                </a:cubicBezTo>
                <a:cubicBezTo>
                  <a:pt x="248" y="33"/>
                  <a:pt x="216" y="38"/>
                  <a:pt x="176" y="41"/>
                </a:cubicBezTo>
                <a:cubicBezTo>
                  <a:pt x="176" y="29"/>
                  <a:pt x="176" y="29"/>
                  <a:pt x="176" y="29"/>
                </a:cubicBezTo>
                <a:cubicBezTo>
                  <a:pt x="176" y="27"/>
                  <a:pt x="177" y="23"/>
                  <a:pt x="181" y="20"/>
                </a:cubicBezTo>
                <a:cubicBezTo>
                  <a:pt x="184" y="18"/>
                  <a:pt x="186" y="14"/>
                  <a:pt x="186" y="11"/>
                </a:cubicBezTo>
                <a:cubicBezTo>
                  <a:pt x="186" y="5"/>
                  <a:pt x="181" y="0"/>
                  <a:pt x="175" y="0"/>
                </a:cubicBezTo>
                <a:cubicBezTo>
                  <a:pt x="166" y="1"/>
                  <a:pt x="166" y="1"/>
                  <a:pt x="166" y="1"/>
                </a:cubicBezTo>
                <a:cubicBezTo>
                  <a:pt x="160" y="1"/>
                  <a:pt x="156" y="6"/>
                  <a:pt x="156" y="12"/>
                </a:cubicBezTo>
                <a:cubicBezTo>
                  <a:pt x="156" y="16"/>
                  <a:pt x="158" y="19"/>
                  <a:pt x="161" y="21"/>
                </a:cubicBezTo>
                <a:cubicBezTo>
                  <a:pt x="162" y="21"/>
                  <a:pt x="162" y="21"/>
                  <a:pt x="162" y="21"/>
                </a:cubicBezTo>
                <a:cubicBezTo>
                  <a:pt x="166" y="24"/>
                  <a:pt x="167" y="28"/>
                  <a:pt x="168" y="30"/>
                </a:cubicBezTo>
                <a:cubicBezTo>
                  <a:pt x="168" y="30"/>
                  <a:pt x="168" y="30"/>
                  <a:pt x="168" y="30"/>
                </a:cubicBezTo>
                <a:cubicBezTo>
                  <a:pt x="168" y="41"/>
                  <a:pt x="168" y="41"/>
                  <a:pt x="168" y="41"/>
                </a:cubicBezTo>
                <a:cubicBezTo>
                  <a:pt x="157" y="42"/>
                  <a:pt x="146" y="42"/>
                  <a:pt x="134" y="42"/>
                </a:cubicBezTo>
                <a:cubicBezTo>
                  <a:pt x="105" y="42"/>
                  <a:pt x="74" y="40"/>
                  <a:pt x="43" y="35"/>
                </a:cubicBezTo>
                <a:cubicBezTo>
                  <a:pt x="35" y="34"/>
                  <a:pt x="33" y="41"/>
                  <a:pt x="33" y="41"/>
                </a:cubicBezTo>
                <a:cubicBezTo>
                  <a:pt x="25" y="61"/>
                  <a:pt x="15" y="80"/>
                  <a:pt x="4" y="95"/>
                </a:cubicBezTo>
                <a:cubicBezTo>
                  <a:pt x="4" y="95"/>
                  <a:pt x="0" y="101"/>
                  <a:pt x="6" y="103"/>
                </a:cubicBezTo>
                <a:cubicBezTo>
                  <a:pt x="46" y="117"/>
                  <a:pt x="89" y="126"/>
                  <a:pt x="127" y="132"/>
                </a:cubicBezTo>
                <a:cubicBezTo>
                  <a:pt x="128" y="129"/>
                  <a:pt x="128" y="129"/>
                  <a:pt x="128" y="129"/>
                </a:cubicBezTo>
                <a:cubicBezTo>
                  <a:pt x="128" y="128"/>
                  <a:pt x="128" y="126"/>
                  <a:pt x="125" y="124"/>
                </a:cubicBezTo>
                <a:cubicBezTo>
                  <a:pt x="125" y="123"/>
                  <a:pt x="125" y="123"/>
                  <a:pt x="125" y="123"/>
                </a:cubicBezTo>
                <a:cubicBezTo>
                  <a:pt x="121" y="120"/>
                  <a:pt x="118" y="114"/>
                  <a:pt x="119" y="109"/>
                </a:cubicBezTo>
                <a:cubicBezTo>
                  <a:pt x="120" y="104"/>
                  <a:pt x="122" y="100"/>
                  <a:pt x="126" y="98"/>
                </a:cubicBezTo>
                <a:cubicBezTo>
                  <a:pt x="129" y="95"/>
                  <a:pt x="134" y="94"/>
                  <a:pt x="138" y="94"/>
                </a:cubicBezTo>
                <a:cubicBezTo>
                  <a:pt x="146" y="95"/>
                  <a:pt x="146" y="95"/>
                  <a:pt x="146" y="95"/>
                </a:cubicBezTo>
                <a:cubicBezTo>
                  <a:pt x="151" y="96"/>
                  <a:pt x="155" y="98"/>
                  <a:pt x="157" y="102"/>
                </a:cubicBezTo>
                <a:cubicBezTo>
                  <a:pt x="160" y="105"/>
                  <a:pt x="161" y="110"/>
                  <a:pt x="161" y="114"/>
                </a:cubicBezTo>
                <a:cubicBezTo>
                  <a:pt x="160" y="120"/>
                  <a:pt x="157" y="125"/>
                  <a:pt x="151" y="127"/>
                </a:cubicBezTo>
                <a:cubicBezTo>
                  <a:pt x="149" y="129"/>
                  <a:pt x="148" y="130"/>
                  <a:pt x="148" y="131"/>
                </a:cubicBezTo>
                <a:cubicBezTo>
                  <a:pt x="147" y="135"/>
                  <a:pt x="147" y="135"/>
                  <a:pt x="147" y="135"/>
                </a:cubicBezTo>
                <a:cubicBezTo>
                  <a:pt x="190" y="140"/>
                  <a:pt x="223" y="142"/>
                  <a:pt x="234" y="142"/>
                </a:cubicBezTo>
                <a:cubicBezTo>
                  <a:pt x="241" y="139"/>
                  <a:pt x="266" y="129"/>
                  <a:pt x="272" y="121"/>
                </a:cubicBezTo>
                <a:cubicBezTo>
                  <a:pt x="285" y="106"/>
                  <a:pt x="285" y="86"/>
                  <a:pt x="285" y="76"/>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5" name="Freeform 21"/>
          <p:cNvSpPr/>
          <p:nvPr/>
        </p:nvSpPr>
        <p:spPr bwMode="auto">
          <a:xfrm>
            <a:off x="2978367" y="5164650"/>
            <a:ext cx="1273543" cy="576636"/>
          </a:xfrm>
          <a:custGeom>
            <a:avLst/>
            <a:gdLst/>
            <a:ahLst/>
            <a:cxnLst>
              <a:cxn ang="0">
                <a:pos x="267" y="51"/>
              </a:cxn>
              <a:cxn ang="0">
                <a:pos x="178" y="43"/>
              </a:cxn>
              <a:cxn ang="0">
                <a:pos x="180" y="30"/>
              </a:cxn>
              <a:cxn ang="0">
                <a:pos x="187" y="23"/>
              </a:cxn>
              <a:cxn ang="0">
                <a:pos x="193" y="14"/>
              </a:cxn>
              <a:cxn ang="0">
                <a:pos x="184" y="2"/>
              </a:cxn>
              <a:cxn ang="0">
                <a:pos x="175" y="1"/>
              </a:cxn>
              <a:cxn ang="0">
                <a:pos x="163" y="10"/>
              </a:cxn>
              <a:cxn ang="0">
                <a:pos x="167" y="20"/>
              </a:cxn>
              <a:cxn ang="0">
                <a:pos x="167" y="20"/>
              </a:cxn>
              <a:cxn ang="0">
                <a:pos x="172" y="30"/>
              </a:cxn>
              <a:cxn ang="0">
                <a:pos x="172" y="30"/>
              </a:cxn>
              <a:cxn ang="0">
                <a:pos x="170" y="42"/>
              </a:cxn>
              <a:cxn ang="0">
                <a:pos x="38" y="11"/>
              </a:cxn>
              <a:cxn ang="0">
                <a:pos x="29" y="13"/>
              </a:cxn>
              <a:cxn ang="0">
                <a:pos x="44" y="84"/>
              </a:cxn>
              <a:cxn ang="0">
                <a:pos x="85" y="96"/>
              </a:cxn>
              <a:cxn ang="0">
                <a:pos x="86" y="94"/>
              </a:cxn>
              <a:cxn ang="0">
                <a:pos x="84" y="89"/>
              </a:cxn>
              <a:cxn ang="0">
                <a:pos x="84" y="88"/>
              </a:cxn>
              <a:cxn ang="0">
                <a:pos x="80" y="73"/>
              </a:cxn>
              <a:cxn ang="0">
                <a:pos x="88" y="63"/>
              </a:cxn>
              <a:cxn ang="0">
                <a:pos x="101" y="61"/>
              </a:cxn>
              <a:cxn ang="0">
                <a:pos x="109" y="64"/>
              </a:cxn>
              <a:cxn ang="0">
                <a:pos x="119" y="71"/>
              </a:cxn>
              <a:cxn ang="0">
                <a:pos x="121" y="84"/>
              </a:cxn>
              <a:cxn ang="0">
                <a:pos x="109" y="96"/>
              </a:cxn>
              <a:cxn ang="0">
                <a:pos x="105" y="99"/>
              </a:cxn>
              <a:cxn ang="0">
                <a:pos x="105" y="101"/>
              </a:cxn>
              <a:cxn ang="0">
                <a:pos x="108" y="102"/>
              </a:cxn>
              <a:cxn ang="0">
                <a:pos x="181" y="118"/>
              </a:cxn>
              <a:cxn ang="0">
                <a:pos x="250" y="113"/>
              </a:cxn>
              <a:cxn ang="0">
                <a:pos x="265" y="67"/>
              </a:cxn>
              <a:cxn ang="0">
                <a:pos x="267" y="51"/>
              </a:cxn>
            </a:cxnLst>
            <a:rect l="0" t="0" r="r" b="b"/>
            <a:pathLst>
              <a:path w="268" h="123">
                <a:moveTo>
                  <a:pt x="267" y="51"/>
                </a:moveTo>
                <a:cubicBezTo>
                  <a:pt x="252" y="50"/>
                  <a:pt x="219" y="48"/>
                  <a:pt x="178" y="43"/>
                </a:cubicBezTo>
                <a:cubicBezTo>
                  <a:pt x="180" y="30"/>
                  <a:pt x="180" y="30"/>
                  <a:pt x="180" y="30"/>
                </a:cubicBezTo>
                <a:cubicBezTo>
                  <a:pt x="180" y="28"/>
                  <a:pt x="182" y="25"/>
                  <a:pt x="187" y="23"/>
                </a:cubicBezTo>
                <a:cubicBezTo>
                  <a:pt x="190" y="21"/>
                  <a:pt x="192" y="18"/>
                  <a:pt x="193" y="14"/>
                </a:cubicBezTo>
                <a:cubicBezTo>
                  <a:pt x="194" y="8"/>
                  <a:pt x="189" y="3"/>
                  <a:pt x="184" y="2"/>
                </a:cubicBezTo>
                <a:cubicBezTo>
                  <a:pt x="175" y="1"/>
                  <a:pt x="175" y="1"/>
                  <a:pt x="175" y="1"/>
                </a:cubicBezTo>
                <a:cubicBezTo>
                  <a:pt x="169" y="0"/>
                  <a:pt x="164" y="5"/>
                  <a:pt x="163" y="10"/>
                </a:cubicBezTo>
                <a:cubicBezTo>
                  <a:pt x="163" y="14"/>
                  <a:pt x="164" y="18"/>
                  <a:pt x="167" y="20"/>
                </a:cubicBezTo>
                <a:cubicBezTo>
                  <a:pt x="167" y="20"/>
                  <a:pt x="167" y="20"/>
                  <a:pt x="167" y="20"/>
                </a:cubicBezTo>
                <a:cubicBezTo>
                  <a:pt x="171" y="24"/>
                  <a:pt x="172" y="28"/>
                  <a:pt x="172" y="30"/>
                </a:cubicBezTo>
                <a:cubicBezTo>
                  <a:pt x="172" y="30"/>
                  <a:pt x="172" y="30"/>
                  <a:pt x="172" y="30"/>
                </a:cubicBezTo>
                <a:cubicBezTo>
                  <a:pt x="170" y="42"/>
                  <a:pt x="170" y="42"/>
                  <a:pt x="170" y="42"/>
                </a:cubicBezTo>
                <a:cubicBezTo>
                  <a:pt x="129" y="35"/>
                  <a:pt x="82" y="26"/>
                  <a:pt x="38" y="11"/>
                </a:cubicBezTo>
                <a:cubicBezTo>
                  <a:pt x="32" y="9"/>
                  <a:pt x="29" y="13"/>
                  <a:pt x="29" y="13"/>
                </a:cubicBezTo>
                <a:cubicBezTo>
                  <a:pt x="21" y="25"/>
                  <a:pt x="0" y="63"/>
                  <a:pt x="44" y="84"/>
                </a:cubicBezTo>
                <a:cubicBezTo>
                  <a:pt x="44" y="84"/>
                  <a:pt x="53" y="88"/>
                  <a:pt x="85" y="96"/>
                </a:cubicBezTo>
                <a:cubicBezTo>
                  <a:pt x="86" y="94"/>
                  <a:pt x="86" y="94"/>
                  <a:pt x="86" y="94"/>
                </a:cubicBezTo>
                <a:cubicBezTo>
                  <a:pt x="86" y="93"/>
                  <a:pt x="86" y="91"/>
                  <a:pt x="84" y="89"/>
                </a:cubicBezTo>
                <a:cubicBezTo>
                  <a:pt x="84" y="88"/>
                  <a:pt x="84" y="88"/>
                  <a:pt x="84" y="88"/>
                </a:cubicBezTo>
                <a:cubicBezTo>
                  <a:pt x="80" y="84"/>
                  <a:pt x="79" y="79"/>
                  <a:pt x="80" y="73"/>
                </a:cubicBezTo>
                <a:cubicBezTo>
                  <a:pt x="81" y="69"/>
                  <a:pt x="84" y="65"/>
                  <a:pt x="88" y="63"/>
                </a:cubicBezTo>
                <a:cubicBezTo>
                  <a:pt x="92" y="61"/>
                  <a:pt x="97" y="60"/>
                  <a:pt x="101" y="61"/>
                </a:cubicBezTo>
                <a:cubicBezTo>
                  <a:pt x="109" y="64"/>
                  <a:pt x="109" y="64"/>
                  <a:pt x="109" y="64"/>
                </a:cubicBezTo>
                <a:cubicBezTo>
                  <a:pt x="113" y="65"/>
                  <a:pt x="117" y="68"/>
                  <a:pt x="119" y="71"/>
                </a:cubicBezTo>
                <a:cubicBezTo>
                  <a:pt x="121" y="75"/>
                  <a:pt x="122" y="80"/>
                  <a:pt x="121" y="84"/>
                </a:cubicBezTo>
                <a:cubicBezTo>
                  <a:pt x="119" y="90"/>
                  <a:pt x="115" y="94"/>
                  <a:pt x="109" y="96"/>
                </a:cubicBezTo>
                <a:cubicBezTo>
                  <a:pt x="107" y="97"/>
                  <a:pt x="106" y="98"/>
                  <a:pt x="105" y="99"/>
                </a:cubicBezTo>
                <a:cubicBezTo>
                  <a:pt x="105" y="101"/>
                  <a:pt x="105" y="101"/>
                  <a:pt x="105" y="101"/>
                </a:cubicBezTo>
                <a:cubicBezTo>
                  <a:pt x="106" y="102"/>
                  <a:pt x="107" y="102"/>
                  <a:pt x="108" y="102"/>
                </a:cubicBezTo>
                <a:cubicBezTo>
                  <a:pt x="162" y="115"/>
                  <a:pt x="181" y="118"/>
                  <a:pt x="181" y="118"/>
                </a:cubicBezTo>
                <a:cubicBezTo>
                  <a:pt x="192" y="118"/>
                  <a:pt x="233" y="123"/>
                  <a:pt x="250" y="113"/>
                </a:cubicBezTo>
                <a:cubicBezTo>
                  <a:pt x="267" y="102"/>
                  <a:pt x="268" y="78"/>
                  <a:pt x="265" y="67"/>
                </a:cubicBezTo>
                <a:cubicBezTo>
                  <a:pt x="264" y="62"/>
                  <a:pt x="266" y="56"/>
                  <a:pt x="267" y="51"/>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6" name="Freeform 22"/>
          <p:cNvSpPr/>
          <p:nvPr/>
        </p:nvSpPr>
        <p:spPr bwMode="auto">
          <a:xfrm>
            <a:off x="2340592" y="5352254"/>
            <a:ext cx="1450034" cy="570710"/>
          </a:xfrm>
          <a:custGeom>
            <a:avLst/>
            <a:gdLst/>
            <a:ahLst/>
            <a:cxnLst>
              <a:cxn ang="0">
                <a:pos x="230" y="68"/>
              </a:cxn>
              <a:cxn ang="0">
                <a:pos x="234" y="57"/>
              </a:cxn>
              <a:cxn ang="0">
                <a:pos x="242" y="50"/>
              </a:cxn>
              <a:cxn ang="0">
                <a:pos x="249" y="43"/>
              </a:cxn>
              <a:cxn ang="0">
                <a:pos x="241" y="29"/>
              </a:cxn>
              <a:cxn ang="0">
                <a:pos x="233" y="27"/>
              </a:cxn>
              <a:cxn ang="0">
                <a:pos x="220" y="35"/>
              </a:cxn>
              <a:cxn ang="0">
                <a:pos x="222" y="45"/>
              </a:cxn>
              <a:cxn ang="0">
                <a:pos x="223" y="45"/>
              </a:cxn>
              <a:cxn ang="0">
                <a:pos x="226" y="55"/>
              </a:cxn>
              <a:cxn ang="0">
                <a:pos x="226" y="55"/>
              </a:cxn>
              <a:cxn ang="0">
                <a:pos x="223" y="66"/>
              </a:cxn>
              <a:cxn ang="0">
                <a:pos x="164" y="46"/>
              </a:cxn>
              <a:cxn ang="0">
                <a:pos x="141" y="0"/>
              </a:cxn>
              <a:cxn ang="0">
                <a:pos x="98" y="42"/>
              </a:cxn>
              <a:cxn ang="0">
                <a:pos x="84" y="54"/>
              </a:cxn>
              <a:cxn ang="0">
                <a:pos x="85" y="56"/>
              </a:cxn>
              <a:cxn ang="0">
                <a:pos x="90" y="57"/>
              </a:cxn>
              <a:cxn ang="0">
                <a:pos x="91" y="57"/>
              </a:cxn>
              <a:cxn ang="0">
                <a:pos x="105" y="63"/>
              </a:cxn>
              <a:cxn ang="0">
                <a:pos x="109" y="76"/>
              </a:cxn>
              <a:cxn ang="0">
                <a:pos x="102" y="87"/>
              </a:cxn>
              <a:cxn ang="0">
                <a:pos x="96" y="92"/>
              </a:cxn>
              <a:cxn ang="0">
                <a:pos x="83" y="96"/>
              </a:cxn>
              <a:cxn ang="0">
                <a:pos x="72" y="90"/>
              </a:cxn>
              <a:cxn ang="0">
                <a:pos x="69" y="74"/>
              </a:cxn>
              <a:cxn ang="0">
                <a:pos x="69" y="69"/>
              </a:cxn>
              <a:cxn ang="0">
                <a:pos x="68" y="67"/>
              </a:cxn>
              <a:cxn ang="0">
                <a:pos x="0" y="109"/>
              </a:cxn>
              <a:cxn ang="0">
                <a:pos x="140" y="117"/>
              </a:cxn>
              <a:cxn ang="0">
                <a:pos x="203" y="122"/>
              </a:cxn>
              <a:cxn ang="0">
                <a:pos x="255" y="106"/>
              </a:cxn>
              <a:cxn ang="0">
                <a:pos x="305" y="84"/>
              </a:cxn>
              <a:cxn ang="0">
                <a:pos x="230" y="68"/>
              </a:cxn>
            </a:cxnLst>
            <a:rect l="0" t="0" r="r" b="b"/>
            <a:pathLst>
              <a:path w="305" h="122">
                <a:moveTo>
                  <a:pt x="230" y="68"/>
                </a:moveTo>
                <a:cubicBezTo>
                  <a:pt x="234" y="57"/>
                  <a:pt x="234" y="57"/>
                  <a:pt x="234" y="57"/>
                </a:cubicBezTo>
                <a:cubicBezTo>
                  <a:pt x="235" y="55"/>
                  <a:pt x="237" y="52"/>
                  <a:pt x="242" y="50"/>
                </a:cubicBezTo>
                <a:cubicBezTo>
                  <a:pt x="245" y="49"/>
                  <a:pt x="248" y="46"/>
                  <a:pt x="249" y="43"/>
                </a:cubicBezTo>
                <a:cubicBezTo>
                  <a:pt x="251" y="37"/>
                  <a:pt x="247" y="31"/>
                  <a:pt x="241" y="29"/>
                </a:cubicBezTo>
                <a:cubicBezTo>
                  <a:pt x="233" y="27"/>
                  <a:pt x="233" y="27"/>
                  <a:pt x="233" y="27"/>
                </a:cubicBezTo>
                <a:cubicBezTo>
                  <a:pt x="227" y="26"/>
                  <a:pt x="222" y="29"/>
                  <a:pt x="220" y="35"/>
                </a:cubicBezTo>
                <a:cubicBezTo>
                  <a:pt x="219" y="38"/>
                  <a:pt x="220" y="42"/>
                  <a:pt x="222" y="45"/>
                </a:cubicBezTo>
                <a:cubicBezTo>
                  <a:pt x="223" y="45"/>
                  <a:pt x="223" y="45"/>
                  <a:pt x="223" y="45"/>
                </a:cubicBezTo>
                <a:cubicBezTo>
                  <a:pt x="226" y="49"/>
                  <a:pt x="226" y="53"/>
                  <a:pt x="226" y="55"/>
                </a:cubicBezTo>
                <a:cubicBezTo>
                  <a:pt x="226" y="55"/>
                  <a:pt x="226" y="55"/>
                  <a:pt x="226" y="55"/>
                </a:cubicBezTo>
                <a:cubicBezTo>
                  <a:pt x="223" y="66"/>
                  <a:pt x="223" y="66"/>
                  <a:pt x="223" y="66"/>
                </a:cubicBezTo>
                <a:cubicBezTo>
                  <a:pt x="200" y="60"/>
                  <a:pt x="178" y="53"/>
                  <a:pt x="164" y="46"/>
                </a:cubicBezTo>
                <a:cubicBezTo>
                  <a:pt x="141" y="33"/>
                  <a:pt x="138" y="15"/>
                  <a:pt x="141" y="0"/>
                </a:cubicBezTo>
                <a:cubicBezTo>
                  <a:pt x="131" y="11"/>
                  <a:pt x="116" y="26"/>
                  <a:pt x="98" y="42"/>
                </a:cubicBezTo>
                <a:cubicBezTo>
                  <a:pt x="93" y="46"/>
                  <a:pt x="88" y="50"/>
                  <a:pt x="84" y="54"/>
                </a:cubicBezTo>
                <a:cubicBezTo>
                  <a:pt x="85" y="56"/>
                  <a:pt x="85" y="56"/>
                  <a:pt x="85" y="56"/>
                </a:cubicBezTo>
                <a:cubicBezTo>
                  <a:pt x="85" y="56"/>
                  <a:pt x="87" y="57"/>
                  <a:pt x="90" y="57"/>
                </a:cubicBezTo>
                <a:cubicBezTo>
                  <a:pt x="91" y="57"/>
                  <a:pt x="91" y="57"/>
                  <a:pt x="91" y="57"/>
                </a:cubicBezTo>
                <a:cubicBezTo>
                  <a:pt x="96" y="57"/>
                  <a:pt x="101" y="59"/>
                  <a:pt x="105" y="63"/>
                </a:cubicBezTo>
                <a:cubicBezTo>
                  <a:pt x="108" y="67"/>
                  <a:pt x="109" y="71"/>
                  <a:pt x="109" y="76"/>
                </a:cubicBezTo>
                <a:cubicBezTo>
                  <a:pt x="108" y="80"/>
                  <a:pt x="106" y="84"/>
                  <a:pt x="102" y="87"/>
                </a:cubicBezTo>
                <a:cubicBezTo>
                  <a:pt x="96" y="92"/>
                  <a:pt x="96" y="92"/>
                  <a:pt x="96" y="92"/>
                </a:cubicBezTo>
                <a:cubicBezTo>
                  <a:pt x="92" y="95"/>
                  <a:pt x="88" y="96"/>
                  <a:pt x="83" y="96"/>
                </a:cubicBezTo>
                <a:cubicBezTo>
                  <a:pt x="79" y="95"/>
                  <a:pt x="75" y="93"/>
                  <a:pt x="72" y="90"/>
                </a:cubicBezTo>
                <a:cubicBezTo>
                  <a:pt x="68" y="85"/>
                  <a:pt x="67" y="79"/>
                  <a:pt x="69" y="74"/>
                </a:cubicBezTo>
                <a:cubicBezTo>
                  <a:pt x="70" y="71"/>
                  <a:pt x="70" y="69"/>
                  <a:pt x="69" y="69"/>
                </a:cubicBezTo>
                <a:cubicBezTo>
                  <a:pt x="68" y="67"/>
                  <a:pt x="68" y="67"/>
                  <a:pt x="68" y="67"/>
                </a:cubicBezTo>
                <a:cubicBezTo>
                  <a:pt x="44" y="85"/>
                  <a:pt x="21" y="99"/>
                  <a:pt x="0" y="109"/>
                </a:cubicBezTo>
                <a:cubicBezTo>
                  <a:pt x="140" y="117"/>
                  <a:pt x="140" y="117"/>
                  <a:pt x="140" y="117"/>
                </a:cubicBezTo>
                <a:cubicBezTo>
                  <a:pt x="203" y="122"/>
                  <a:pt x="203" y="122"/>
                  <a:pt x="203" y="122"/>
                </a:cubicBezTo>
                <a:cubicBezTo>
                  <a:pt x="255" y="106"/>
                  <a:pt x="255" y="106"/>
                  <a:pt x="255" y="106"/>
                </a:cubicBezTo>
                <a:cubicBezTo>
                  <a:pt x="265" y="102"/>
                  <a:pt x="298" y="87"/>
                  <a:pt x="305" y="84"/>
                </a:cubicBezTo>
                <a:cubicBezTo>
                  <a:pt x="290" y="81"/>
                  <a:pt x="260" y="76"/>
                  <a:pt x="230" y="68"/>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7" name="Freeform 25"/>
          <p:cNvSpPr>
            <a:spLocks noEditPoints="1"/>
          </p:cNvSpPr>
          <p:nvPr/>
        </p:nvSpPr>
        <p:spPr bwMode="auto">
          <a:xfrm>
            <a:off x="3419595" y="4368814"/>
            <a:ext cx="148414" cy="473947"/>
          </a:xfrm>
          <a:custGeom>
            <a:avLst/>
            <a:gdLst/>
            <a:ahLst/>
            <a:cxnLst>
              <a:cxn ang="0">
                <a:pos x="0" y="100"/>
              </a:cxn>
              <a:cxn ang="0">
                <a:pos x="9" y="101"/>
              </a:cxn>
              <a:cxn ang="0">
                <a:pos x="0" y="100"/>
              </a:cxn>
              <a:cxn ang="0">
                <a:pos x="31" y="0"/>
              </a:cxn>
              <a:cxn ang="0">
                <a:pos x="20" y="1"/>
              </a:cxn>
              <a:cxn ang="0">
                <a:pos x="31" y="0"/>
              </a:cxn>
              <a:cxn ang="0">
                <a:pos x="31" y="0"/>
              </a:cxn>
            </a:cxnLst>
            <a:rect l="0" t="0" r="r" b="b"/>
            <a:pathLst>
              <a:path w="31" h="101">
                <a:moveTo>
                  <a:pt x="0" y="100"/>
                </a:moveTo>
                <a:cubicBezTo>
                  <a:pt x="3" y="101"/>
                  <a:pt x="6" y="101"/>
                  <a:pt x="9" y="101"/>
                </a:cubicBezTo>
                <a:cubicBezTo>
                  <a:pt x="6" y="101"/>
                  <a:pt x="3" y="101"/>
                  <a:pt x="0" y="100"/>
                </a:cubicBezTo>
                <a:moveTo>
                  <a:pt x="31" y="0"/>
                </a:moveTo>
                <a:cubicBezTo>
                  <a:pt x="27" y="1"/>
                  <a:pt x="23" y="1"/>
                  <a:pt x="20" y="1"/>
                </a:cubicBezTo>
                <a:cubicBezTo>
                  <a:pt x="23" y="1"/>
                  <a:pt x="27" y="1"/>
                  <a:pt x="31" y="0"/>
                </a:cubicBezTo>
                <a:cubicBezTo>
                  <a:pt x="31" y="0"/>
                  <a:pt x="31" y="0"/>
                  <a:pt x="31"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8" name="Freeform 27"/>
          <p:cNvSpPr>
            <a:spLocks noEditPoints="1"/>
          </p:cNvSpPr>
          <p:nvPr/>
        </p:nvSpPr>
        <p:spPr bwMode="auto">
          <a:xfrm>
            <a:off x="3186948" y="4870409"/>
            <a:ext cx="252702" cy="379157"/>
          </a:xfrm>
          <a:custGeom>
            <a:avLst/>
            <a:gdLst/>
            <a:ahLst/>
            <a:cxnLst>
              <a:cxn ang="0">
                <a:pos x="30" y="77"/>
              </a:cxn>
              <a:cxn ang="0">
                <a:pos x="45" y="81"/>
              </a:cxn>
              <a:cxn ang="0">
                <a:pos x="45" y="81"/>
              </a:cxn>
              <a:cxn ang="0">
                <a:pos x="30" y="77"/>
              </a:cxn>
              <a:cxn ang="0">
                <a:pos x="29" y="76"/>
              </a:cxn>
              <a:cxn ang="0">
                <a:pos x="29" y="76"/>
              </a:cxn>
              <a:cxn ang="0">
                <a:pos x="29" y="76"/>
              </a:cxn>
              <a:cxn ang="0">
                <a:pos x="5" y="69"/>
              </a:cxn>
              <a:cxn ang="0">
                <a:pos x="5" y="69"/>
              </a:cxn>
              <a:cxn ang="0">
                <a:pos x="5" y="69"/>
              </a:cxn>
              <a:cxn ang="0">
                <a:pos x="4" y="69"/>
              </a:cxn>
              <a:cxn ang="0">
                <a:pos x="4" y="69"/>
              </a:cxn>
              <a:cxn ang="0">
                <a:pos x="4" y="69"/>
              </a:cxn>
              <a:cxn ang="0">
                <a:pos x="3" y="68"/>
              </a:cxn>
              <a:cxn ang="0">
                <a:pos x="3" y="69"/>
              </a:cxn>
              <a:cxn ang="0">
                <a:pos x="3" y="68"/>
              </a:cxn>
              <a:cxn ang="0">
                <a:pos x="3" y="68"/>
              </a:cxn>
              <a:cxn ang="0">
                <a:pos x="3" y="68"/>
              </a:cxn>
              <a:cxn ang="0">
                <a:pos x="3" y="68"/>
              </a:cxn>
              <a:cxn ang="0">
                <a:pos x="2" y="68"/>
              </a:cxn>
              <a:cxn ang="0">
                <a:pos x="2" y="68"/>
              </a:cxn>
              <a:cxn ang="0">
                <a:pos x="2" y="68"/>
              </a:cxn>
              <a:cxn ang="0">
                <a:pos x="2" y="68"/>
              </a:cxn>
              <a:cxn ang="0">
                <a:pos x="2" y="68"/>
              </a:cxn>
              <a:cxn ang="0">
                <a:pos x="2" y="68"/>
              </a:cxn>
              <a:cxn ang="0">
                <a:pos x="1" y="68"/>
              </a:cxn>
              <a:cxn ang="0">
                <a:pos x="2" y="68"/>
              </a:cxn>
              <a:cxn ang="0">
                <a:pos x="1" y="68"/>
              </a:cxn>
              <a:cxn ang="0">
                <a:pos x="1" y="68"/>
              </a:cxn>
              <a:cxn ang="0">
                <a:pos x="1" y="68"/>
              </a:cxn>
              <a:cxn ang="0">
                <a:pos x="1" y="68"/>
              </a:cxn>
              <a:cxn ang="0">
                <a:pos x="0" y="67"/>
              </a:cxn>
              <a:cxn ang="0">
                <a:pos x="1" y="68"/>
              </a:cxn>
              <a:cxn ang="0">
                <a:pos x="0" y="67"/>
              </a:cxn>
              <a:cxn ang="0">
                <a:pos x="38" y="0"/>
              </a:cxn>
              <a:cxn ang="0">
                <a:pos x="53" y="2"/>
              </a:cxn>
              <a:cxn ang="0">
                <a:pos x="53" y="2"/>
              </a:cxn>
              <a:cxn ang="0">
                <a:pos x="38" y="0"/>
              </a:cxn>
            </a:cxnLst>
            <a:rect l="0" t="0" r="r" b="b"/>
            <a:pathLst>
              <a:path w="53" h="81">
                <a:moveTo>
                  <a:pt x="30" y="77"/>
                </a:moveTo>
                <a:cubicBezTo>
                  <a:pt x="35" y="78"/>
                  <a:pt x="40" y="79"/>
                  <a:pt x="45" y="81"/>
                </a:cubicBezTo>
                <a:cubicBezTo>
                  <a:pt x="45" y="81"/>
                  <a:pt x="45" y="81"/>
                  <a:pt x="45" y="81"/>
                </a:cubicBezTo>
                <a:cubicBezTo>
                  <a:pt x="40" y="79"/>
                  <a:pt x="35" y="78"/>
                  <a:pt x="30" y="77"/>
                </a:cubicBezTo>
                <a:moveTo>
                  <a:pt x="29" y="76"/>
                </a:moveTo>
                <a:cubicBezTo>
                  <a:pt x="29" y="76"/>
                  <a:pt x="29" y="76"/>
                  <a:pt x="29" y="76"/>
                </a:cubicBezTo>
                <a:cubicBezTo>
                  <a:pt x="29" y="76"/>
                  <a:pt x="29" y="76"/>
                  <a:pt x="29" y="76"/>
                </a:cubicBezTo>
                <a:moveTo>
                  <a:pt x="5" y="69"/>
                </a:moveTo>
                <a:cubicBezTo>
                  <a:pt x="5" y="69"/>
                  <a:pt x="5" y="69"/>
                  <a:pt x="5" y="69"/>
                </a:cubicBezTo>
                <a:cubicBezTo>
                  <a:pt x="5" y="69"/>
                  <a:pt x="5" y="69"/>
                  <a:pt x="5" y="69"/>
                </a:cubicBezTo>
                <a:moveTo>
                  <a:pt x="4" y="69"/>
                </a:moveTo>
                <a:cubicBezTo>
                  <a:pt x="4" y="69"/>
                  <a:pt x="4" y="69"/>
                  <a:pt x="4" y="69"/>
                </a:cubicBezTo>
                <a:cubicBezTo>
                  <a:pt x="4" y="69"/>
                  <a:pt x="4" y="69"/>
                  <a:pt x="4" y="69"/>
                </a:cubicBezTo>
                <a:moveTo>
                  <a:pt x="3" y="68"/>
                </a:moveTo>
                <a:cubicBezTo>
                  <a:pt x="3" y="68"/>
                  <a:pt x="3" y="68"/>
                  <a:pt x="3" y="69"/>
                </a:cubicBezTo>
                <a:cubicBezTo>
                  <a:pt x="3" y="68"/>
                  <a:pt x="3" y="68"/>
                  <a:pt x="3" y="68"/>
                </a:cubicBezTo>
                <a:moveTo>
                  <a:pt x="3" y="68"/>
                </a:moveTo>
                <a:cubicBezTo>
                  <a:pt x="3" y="68"/>
                  <a:pt x="3" y="68"/>
                  <a:pt x="3" y="68"/>
                </a:cubicBezTo>
                <a:cubicBezTo>
                  <a:pt x="3" y="68"/>
                  <a:pt x="3" y="68"/>
                  <a:pt x="3" y="68"/>
                </a:cubicBezTo>
                <a:moveTo>
                  <a:pt x="2" y="68"/>
                </a:moveTo>
                <a:cubicBezTo>
                  <a:pt x="2" y="68"/>
                  <a:pt x="2" y="68"/>
                  <a:pt x="2" y="68"/>
                </a:cubicBezTo>
                <a:cubicBezTo>
                  <a:pt x="2" y="68"/>
                  <a:pt x="2" y="68"/>
                  <a:pt x="2" y="68"/>
                </a:cubicBezTo>
                <a:moveTo>
                  <a:pt x="2" y="68"/>
                </a:moveTo>
                <a:cubicBezTo>
                  <a:pt x="2" y="68"/>
                  <a:pt x="2" y="68"/>
                  <a:pt x="2" y="68"/>
                </a:cubicBezTo>
                <a:cubicBezTo>
                  <a:pt x="2" y="68"/>
                  <a:pt x="2" y="68"/>
                  <a:pt x="2" y="68"/>
                </a:cubicBezTo>
                <a:moveTo>
                  <a:pt x="1" y="68"/>
                </a:moveTo>
                <a:cubicBezTo>
                  <a:pt x="1" y="68"/>
                  <a:pt x="1" y="68"/>
                  <a:pt x="2" y="68"/>
                </a:cubicBezTo>
                <a:cubicBezTo>
                  <a:pt x="1" y="68"/>
                  <a:pt x="1" y="68"/>
                  <a:pt x="1" y="68"/>
                </a:cubicBezTo>
                <a:moveTo>
                  <a:pt x="1" y="68"/>
                </a:moveTo>
                <a:cubicBezTo>
                  <a:pt x="1" y="68"/>
                  <a:pt x="1" y="68"/>
                  <a:pt x="1" y="68"/>
                </a:cubicBezTo>
                <a:cubicBezTo>
                  <a:pt x="1" y="68"/>
                  <a:pt x="1" y="68"/>
                  <a:pt x="1" y="68"/>
                </a:cubicBezTo>
                <a:moveTo>
                  <a:pt x="0" y="67"/>
                </a:moveTo>
                <a:cubicBezTo>
                  <a:pt x="0" y="67"/>
                  <a:pt x="0" y="68"/>
                  <a:pt x="1" y="68"/>
                </a:cubicBezTo>
                <a:cubicBezTo>
                  <a:pt x="0" y="68"/>
                  <a:pt x="0" y="67"/>
                  <a:pt x="0" y="67"/>
                </a:cubicBezTo>
                <a:moveTo>
                  <a:pt x="38" y="0"/>
                </a:moveTo>
                <a:cubicBezTo>
                  <a:pt x="43" y="0"/>
                  <a:pt x="48" y="1"/>
                  <a:pt x="53" y="2"/>
                </a:cubicBezTo>
                <a:cubicBezTo>
                  <a:pt x="53" y="2"/>
                  <a:pt x="53" y="2"/>
                  <a:pt x="53" y="2"/>
                </a:cubicBezTo>
                <a:cubicBezTo>
                  <a:pt x="48" y="1"/>
                  <a:pt x="43" y="0"/>
                  <a:pt x="38"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29" name="Freeform 29"/>
          <p:cNvSpPr>
            <a:spLocks noEditPoints="1"/>
          </p:cNvSpPr>
          <p:nvPr/>
        </p:nvSpPr>
        <p:spPr bwMode="auto">
          <a:xfrm>
            <a:off x="3158870" y="5215994"/>
            <a:ext cx="56156" cy="341637"/>
          </a:xfrm>
          <a:custGeom>
            <a:avLst/>
            <a:gdLst/>
            <a:ahLst/>
            <a:cxnLst>
              <a:cxn ang="0">
                <a:pos x="6" y="73"/>
              </a:cxn>
              <a:cxn ang="0">
                <a:pos x="6" y="73"/>
              </a:cxn>
              <a:cxn ang="0">
                <a:pos x="6" y="73"/>
              </a:cxn>
              <a:cxn ang="0">
                <a:pos x="0" y="0"/>
              </a:cxn>
              <a:cxn ang="0">
                <a:pos x="12" y="4"/>
              </a:cxn>
              <a:cxn ang="0">
                <a:pos x="12" y="4"/>
              </a:cxn>
              <a:cxn ang="0">
                <a:pos x="0" y="0"/>
              </a:cxn>
            </a:cxnLst>
            <a:rect l="0" t="0" r="r" b="b"/>
            <a:pathLst>
              <a:path w="12" h="73">
                <a:moveTo>
                  <a:pt x="6" y="73"/>
                </a:moveTo>
                <a:cubicBezTo>
                  <a:pt x="6" y="73"/>
                  <a:pt x="6" y="73"/>
                  <a:pt x="6" y="73"/>
                </a:cubicBezTo>
                <a:cubicBezTo>
                  <a:pt x="6" y="73"/>
                  <a:pt x="6" y="73"/>
                  <a:pt x="6" y="73"/>
                </a:cubicBezTo>
                <a:moveTo>
                  <a:pt x="0" y="0"/>
                </a:moveTo>
                <a:cubicBezTo>
                  <a:pt x="4" y="1"/>
                  <a:pt x="8" y="3"/>
                  <a:pt x="12" y="4"/>
                </a:cubicBezTo>
                <a:cubicBezTo>
                  <a:pt x="12" y="4"/>
                  <a:pt x="12" y="4"/>
                  <a:pt x="12" y="4"/>
                </a:cubicBezTo>
                <a:cubicBezTo>
                  <a:pt x="8" y="3"/>
                  <a:pt x="4" y="1"/>
                  <a:pt x="0" y="0"/>
                </a:cubicBezTo>
              </a:path>
            </a:pathLst>
          </a:custGeom>
          <a:gradFill>
            <a:gsLst>
              <a:gs pos="0">
                <a:srgbClr val="1181E7"/>
              </a:gs>
              <a:gs pos="100000">
                <a:srgbClr val="2B398F"/>
              </a:gs>
            </a:gsLst>
            <a:lin ang="13200000" scaled="0"/>
          </a:gradFill>
          <a:ln w="9525">
            <a:noFill/>
            <a:round/>
          </a:ln>
        </p:spPr>
        <p:txBody>
          <a:bodyPr vert="horz" wrap="square" lIns="194770" tIns="97385" rIns="194770" bIns="97385" numCol="1" anchor="t" anchorCtr="0" compatLnSpc="1"/>
          <a:lstStyle/>
          <a:p>
            <a:endParaRPr lang="en-US" sz="3835"/>
          </a:p>
        </p:txBody>
      </p:sp>
      <p:sp>
        <p:nvSpPr>
          <p:cNvPr id="30" name="Freeform 34"/>
          <p:cNvSpPr/>
          <p:nvPr/>
        </p:nvSpPr>
        <p:spPr bwMode="auto">
          <a:xfrm>
            <a:off x="1115183" y="5703764"/>
            <a:ext cx="174485" cy="331763"/>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close/>
              </a:path>
            </a:pathLst>
          </a:custGeom>
          <a:solidFill>
            <a:srgbClr val="3C2916"/>
          </a:solidFill>
          <a:ln w="9525">
            <a:noFill/>
            <a:round/>
          </a:ln>
        </p:spPr>
        <p:txBody>
          <a:bodyPr vert="horz" wrap="square" lIns="194770" tIns="97385" rIns="194770" bIns="97385" numCol="1" anchor="t" anchorCtr="0" compatLnSpc="1"/>
          <a:lstStyle/>
          <a:p>
            <a:endParaRPr lang="en-US" sz="3835"/>
          </a:p>
        </p:txBody>
      </p:sp>
      <p:sp>
        <p:nvSpPr>
          <p:cNvPr id="31" name="Freeform 35"/>
          <p:cNvSpPr/>
          <p:nvPr/>
        </p:nvSpPr>
        <p:spPr bwMode="auto">
          <a:xfrm>
            <a:off x="1115183" y="5703764"/>
            <a:ext cx="174485" cy="331763"/>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path>
            </a:pathLst>
          </a:custGeom>
          <a:noFill/>
          <a:ln w="9525">
            <a:noFill/>
            <a:round/>
          </a:ln>
        </p:spPr>
        <p:txBody>
          <a:bodyPr vert="horz" wrap="square" lIns="194770" tIns="97385" rIns="194770" bIns="97385" numCol="1" anchor="t" anchorCtr="0" compatLnSpc="1"/>
          <a:lstStyle/>
          <a:p>
            <a:endParaRPr lang="en-US" sz="3835"/>
          </a:p>
        </p:txBody>
      </p:sp>
      <p:sp>
        <p:nvSpPr>
          <p:cNvPr id="32" name="Freeform 37"/>
          <p:cNvSpPr/>
          <p:nvPr/>
        </p:nvSpPr>
        <p:spPr bwMode="auto">
          <a:xfrm>
            <a:off x="443315" y="5782756"/>
            <a:ext cx="884460" cy="491719"/>
          </a:xfrm>
          <a:custGeom>
            <a:avLst/>
            <a:gdLst/>
            <a:ahLst/>
            <a:cxnLst>
              <a:cxn ang="0">
                <a:pos x="375" y="0"/>
              </a:cxn>
              <a:cxn ang="0">
                <a:pos x="0" y="81"/>
              </a:cxn>
              <a:cxn ang="0">
                <a:pos x="0" y="249"/>
              </a:cxn>
              <a:cxn ang="0">
                <a:pos x="441" y="249"/>
              </a:cxn>
              <a:cxn ang="0">
                <a:pos x="441" y="128"/>
              </a:cxn>
              <a:cxn ang="0">
                <a:pos x="375" y="128"/>
              </a:cxn>
              <a:cxn ang="0">
                <a:pos x="375" y="0"/>
              </a:cxn>
            </a:cxnLst>
            <a:rect l="0" t="0" r="r" b="b"/>
            <a:pathLst>
              <a:path w="441" h="249">
                <a:moveTo>
                  <a:pt x="375" y="0"/>
                </a:moveTo>
                <a:lnTo>
                  <a:pt x="0" y="81"/>
                </a:lnTo>
                <a:lnTo>
                  <a:pt x="0" y="249"/>
                </a:lnTo>
                <a:lnTo>
                  <a:pt x="441" y="249"/>
                </a:lnTo>
                <a:lnTo>
                  <a:pt x="441" y="128"/>
                </a:lnTo>
                <a:lnTo>
                  <a:pt x="375" y="128"/>
                </a:lnTo>
                <a:lnTo>
                  <a:pt x="375" y="0"/>
                </a:lnTo>
              </a:path>
            </a:pathLst>
          </a:custGeom>
          <a:noFill/>
          <a:ln w="9525">
            <a:noFill/>
            <a:round/>
          </a:ln>
        </p:spPr>
        <p:txBody>
          <a:bodyPr vert="horz" wrap="square" lIns="194770" tIns="97385" rIns="194770" bIns="97385" numCol="1" anchor="t" anchorCtr="0" compatLnSpc="1"/>
          <a:lstStyle/>
          <a:p>
            <a:endParaRPr lang="en-US" sz="3835"/>
          </a:p>
        </p:txBody>
      </p:sp>
      <p:sp>
        <p:nvSpPr>
          <p:cNvPr id="33" name="Freeform 38"/>
          <p:cNvSpPr/>
          <p:nvPr/>
        </p:nvSpPr>
        <p:spPr bwMode="auto">
          <a:xfrm>
            <a:off x="1115184" y="5751158"/>
            <a:ext cx="132368" cy="284368"/>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close/>
              </a:path>
            </a:pathLst>
          </a:custGeom>
          <a:solidFill>
            <a:srgbClr val="0A0500"/>
          </a:solidFill>
          <a:ln w="9525">
            <a:noFill/>
            <a:round/>
          </a:ln>
        </p:spPr>
        <p:txBody>
          <a:bodyPr vert="horz" wrap="square" lIns="194770" tIns="97385" rIns="194770" bIns="97385" numCol="1" anchor="t" anchorCtr="0" compatLnSpc="1"/>
          <a:lstStyle/>
          <a:p>
            <a:endParaRPr lang="en-US" sz="3835"/>
          </a:p>
        </p:txBody>
      </p:sp>
      <p:sp>
        <p:nvSpPr>
          <p:cNvPr id="34" name="Freeform 39"/>
          <p:cNvSpPr/>
          <p:nvPr/>
        </p:nvSpPr>
        <p:spPr bwMode="auto">
          <a:xfrm>
            <a:off x="1115184" y="5751158"/>
            <a:ext cx="132368" cy="284368"/>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path>
            </a:pathLst>
          </a:custGeom>
          <a:noFill/>
          <a:ln w="9525">
            <a:noFill/>
            <a:round/>
          </a:ln>
        </p:spPr>
        <p:txBody>
          <a:bodyPr vert="horz" wrap="square" lIns="194770" tIns="97385" rIns="194770" bIns="97385" numCol="1" anchor="t" anchorCtr="0" compatLnSpc="1"/>
          <a:lstStyle/>
          <a:p>
            <a:endParaRPr lang="en-US" sz="3835"/>
          </a:p>
        </p:txBody>
      </p:sp>
      <p:sp>
        <p:nvSpPr>
          <p:cNvPr id="35" name="Rectangle 31"/>
          <p:cNvSpPr>
            <a:spLocks noChangeArrowheads="1"/>
          </p:cNvSpPr>
          <p:nvPr/>
        </p:nvSpPr>
        <p:spPr bwMode="auto">
          <a:xfrm>
            <a:off x="1166040" y="4315845"/>
            <a:ext cx="695219" cy="1719682"/>
          </a:xfrm>
          <a:prstGeom prst="rect">
            <a:avLst/>
          </a:prstGeom>
          <a:solidFill>
            <a:schemeClr val="bg1">
              <a:lumMod val="85000"/>
            </a:schemeClr>
          </a:solidFill>
          <a:ln w="9525">
            <a:noFill/>
            <a:miter lim="800000"/>
          </a:ln>
        </p:spPr>
        <p:txBody>
          <a:bodyPr vert="horz" wrap="square" lIns="194770" tIns="97385" rIns="194770" bIns="97385" numCol="1" anchor="t" anchorCtr="0" compatLnSpc="1"/>
          <a:lstStyle/>
          <a:p>
            <a:endParaRPr lang="en-US" sz="3835"/>
          </a:p>
        </p:txBody>
      </p:sp>
      <p:sp>
        <p:nvSpPr>
          <p:cNvPr id="36" name="Rectangle 31"/>
          <p:cNvSpPr>
            <a:spLocks noChangeArrowheads="1"/>
          </p:cNvSpPr>
          <p:nvPr/>
        </p:nvSpPr>
        <p:spPr bwMode="auto">
          <a:xfrm>
            <a:off x="-16933" y="4214782"/>
            <a:ext cx="1344709" cy="2059693"/>
          </a:xfrm>
          <a:prstGeom prst="rect">
            <a:avLst/>
          </a:prstGeom>
          <a:gradFill>
            <a:gsLst>
              <a:gs pos="0">
                <a:schemeClr val="bg1">
                  <a:lumMod val="85000"/>
                </a:schemeClr>
              </a:gs>
              <a:gs pos="100000">
                <a:schemeClr val="bg1">
                  <a:lumMod val="75000"/>
                </a:schemeClr>
              </a:gs>
            </a:gsLst>
            <a:lin ang="0" scaled="0"/>
          </a:gradFill>
          <a:ln w="9525">
            <a:noFill/>
            <a:miter lim="800000"/>
          </a:ln>
        </p:spPr>
        <p:txBody>
          <a:bodyPr vert="horz" wrap="square" lIns="194770" tIns="97385" rIns="194770" bIns="97385" numCol="1" anchor="t" anchorCtr="0" compatLnSpc="1"/>
          <a:lstStyle/>
          <a:p>
            <a:endParaRPr lang="en-US" sz="3835"/>
          </a:p>
        </p:txBody>
      </p:sp>
      <p:sp>
        <p:nvSpPr>
          <p:cNvPr id="40" name="矩形 39"/>
          <p:cNvSpPr/>
          <p:nvPr/>
        </p:nvSpPr>
        <p:spPr bwMode="auto">
          <a:xfrm>
            <a:off x="4765675" y="1906270"/>
            <a:ext cx="6960870" cy="2061210"/>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1600">
                <a:solidFill>
                  <a:schemeClr val="tx1">
                    <a:lumMod val="50000"/>
                    <a:lumOff val="50000"/>
                  </a:schemeClr>
                </a:solidFill>
                <a:latin typeface="Calibri" panose="020F0502020204030204" pitchFamily="34" charset="0"/>
              </a:rPr>
              <a:t>Podríamos seguir indicando definiciones de calidad de numerosos ilustres en el tema, en donde cada uno nos diría su definición y su manera de llegar a esta calidad. Hay dos puntos principales que tienen casi todas las definiciones de calidad: la satisfacción del cliente y el cumplimiento de los requisitos del producto.</a:t>
            </a:r>
          </a:p>
          <a:p>
            <a:pPr eaLnBrk="1" fontAlgn="auto" hangingPunct="1">
              <a:spcBef>
                <a:spcPts val="0"/>
              </a:spcBef>
              <a:spcAft>
                <a:spcPts val="0"/>
              </a:spcAft>
              <a:defRPr/>
            </a:pPr>
            <a:r>
              <a:rPr lang="en-US" altLang="zh-CN" sz="1600">
                <a:solidFill>
                  <a:schemeClr val="tx1">
                    <a:lumMod val="50000"/>
                    <a:lumOff val="50000"/>
                  </a:schemeClr>
                </a:solidFill>
                <a:latin typeface="Calibri" panose="020F0502020204030204" pitchFamily="34" charset="0"/>
              </a:rPr>
              <a:t> </a:t>
            </a:r>
          </a:p>
          <a:p>
            <a:pPr eaLnBrk="1" fontAlgn="auto" hangingPunct="1">
              <a:spcBef>
                <a:spcPts val="0"/>
              </a:spcBef>
              <a:spcAft>
                <a:spcPts val="0"/>
              </a:spcAft>
              <a:defRPr/>
            </a:pPr>
            <a:r>
              <a:rPr lang="en-US" altLang="zh-CN" sz="1600">
                <a:solidFill>
                  <a:schemeClr val="tx1">
                    <a:lumMod val="50000"/>
                    <a:lumOff val="50000"/>
                  </a:schemeClr>
                </a:solidFill>
                <a:latin typeface="Calibri" panose="020F0502020204030204" pitchFamily="34" charset="0"/>
              </a:rPr>
              <a:t>La ISO 25010 (ISO, 2021), norma donde se trata la calidad del producto software, nos indica qué características tiene que tener un software para tener la calidad deseada:</a:t>
            </a: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21</a:t>
            </a:fld>
            <a:endParaRPr lang="zh-CN" altLang="en-US"/>
          </a:p>
        </p:txBody>
      </p:sp>
      <p:pic>
        <p:nvPicPr>
          <p:cNvPr id="41" name="Imagen 1" descr="Texto alternativo generado por el equipo:&#10;hv; -.&#10;Fundonal&#10;•nWnto&#10;F CALIDAD DEL]&#10;OROfl1JCWI&#10;Eada c1&#10;D..ampdo&#10;compatibilidad&#10;. C TêCcCfl&#10;funcaonal&#10;Piibn.ncl&#10;funcicna&#10;• Cox*stancla&#10;Fiabdidad&#10;UbHzcn d•&#10;ricursou&#10;•Capacìdad&#10;. InteHgIb+hdad&#10;. Apr.ndlzaj.&#10;•Op.rabbdad&#10;• ProticcOn&#10;frent. a rrores&#10;di usuano&#10;• Estbca&#10;•Acc.,bêIidad&#10;• ntiropiabiIdad&#10;Mantinibdidad&#10;-. . -ì .&#10;• Midurz&#10;• Disponibiftdad&#10;•Toliranciai&#10;f aliou&#10;•Cap.cld.d d.&#10;r•cup•rcìOr&#10;PodabWidad&#10;•Carifidancalldad&#10;. Inbgridad&#10;• Norapudlo&#10;. Autentoidad&#10;. Rsponsabiildad&#10;•Moduì.rld.d&#10;• RusabiIdad&#10;. Anal Izablhdad&#10;•Capacdad d.&#10;sir mod Iflcedo&#10;C.paQdad di&#10;sir prcbdo&#10;. FiclIldad da&#10;lnstalôcin&#10;. CapacIdad d•&#10;w r..mpl.z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89668" y="3948296"/>
            <a:ext cx="9948533" cy="27309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5892" r="15892"/>
          <a:stretch>
            <a:fillRect/>
          </a:stretch>
        </p:blipFill>
        <p:spPr>
          <a:xfrm>
            <a:off x="5872480" y="678815"/>
            <a:ext cx="6319520" cy="6179185"/>
          </a:xfrm>
        </p:spPr>
      </p:pic>
      <p:grpSp>
        <p:nvGrpSpPr>
          <p:cNvPr id="5" name="组合 4"/>
          <p:cNvGrpSpPr/>
          <p:nvPr/>
        </p:nvGrpSpPr>
        <p:grpSpPr bwMode="auto">
          <a:xfrm>
            <a:off x="391795" y="134620"/>
            <a:ext cx="5178425" cy="3207486"/>
            <a:chOff x="4806949" y="3579365"/>
            <a:chExt cx="4470361" cy="4206940"/>
          </a:xfrm>
        </p:grpSpPr>
        <p:sp>
          <p:nvSpPr>
            <p:cNvPr id="6" name="矩形 5"/>
            <p:cNvSpPr/>
            <p:nvPr/>
          </p:nvSpPr>
          <p:spPr>
            <a:xfrm>
              <a:off x="4806949" y="4835069"/>
              <a:ext cx="4470361" cy="2951236"/>
            </a:xfrm>
            <a:prstGeom prst="rect">
              <a:avLst/>
            </a:prstGeom>
          </p:spPr>
          <p:txBody>
            <a:bodyPr wrap="square">
              <a:spAutoFit/>
              <a:scene3d>
                <a:camera prst="orthographicFront"/>
                <a:lightRig rig="threePt" dir="t"/>
              </a:scene3d>
              <a:sp3d contourW="12700"/>
            </a:bodyPr>
            <a:lstStyle/>
            <a:p>
              <a:pPr marL="342900" lvl="0" indent="-342900">
                <a:lnSpc>
                  <a:spcPct val="107000"/>
                </a:lnSpc>
                <a:buFont typeface="Symbol" panose="05050102010706020507" pitchFamily="18" charset="2"/>
                <a:buChar char=""/>
              </a:pPr>
              <a:r>
                <a:rPr lang="es-SV"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Confianza del consumidor </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SV" dirty="0">
                  <a:solidFill>
                    <a:srgbClr val="000000"/>
                  </a:solidFill>
                  <a:latin typeface="Calibri" panose="020F0502020204030204" pitchFamily="34" charset="0"/>
                  <a:ea typeface="Times New Roman" panose="02020603050405020304" pitchFamily="18" charset="0"/>
                  <a:cs typeface="Calibri" panose="020F0502020204030204" pitchFamily="34" charset="0"/>
                </a:rPr>
                <a:t>M</a:t>
              </a:r>
              <a:r>
                <a:rPr lang="es-SV"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ejor rentabilidad del producto</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SV"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Mejora en los estándares generales del producto (Desarrollo)</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SV"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Motivación de los trabajadores de la empresa </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SV"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Mejora en la imagen y prestigio de la empresa</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eaLnBrk="1" fontAlgn="auto" hangingPunct="1">
                <a:spcBef>
                  <a:spcPts val="0"/>
                </a:spcBef>
                <a:spcAft>
                  <a:spcPts val="0"/>
                </a:spcAft>
                <a:defRPr/>
              </a:pPr>
              <a:endParaRPr lang="en-US" altLang="zh-CN" dirty="0">
                <a:solidFill>
                  <a:schemeClr val="tx1">
                    <a:lumMod val="95000"/>
                    <a:lumOff val="5000"/>
                  </a:schemeClr>
                </a:solidFill>
                <a:latin typeface="Calibri" panose="020F0502020204030204" pitchFamily="34" charset="0"/>
              </a:endParaRPr>
            </a:p>
          </p:txBody>
        </p:sp>
        <p:sp>
          <p:nvSpPr>
            <p:cNvPr id="7" name="矩形 6"/>
            <p:cNvSpPr/>
            <p:nvPr/>
          </p:nvSpPr>
          <p:spPr>
            <a:xfrm>
              <a:off x="4845672" y="3579365"/>
              <a:ext cx="4219407" cy="1412880"/>
            </a:xfrm>
            <a:prstGeom prst="rect">
              <a:avLst/>
            </a:prstGeom>
          </p:spPr>
          <p:txBody>
            <a:bodyPr wrap="square">
              <a:spAutoFit/>
              <a:scene3d>
                <a:camera prst="orthographicFront"/>
                <a:lightRig rig="threePt" dir="t"/>
              </a:scene3d>
              <a:sp3d contourW="12700"/>
            </a:bodyPr>
            <a:lstStyle/>
            <a:p>
              <a:pPr algn="ctr"/>
              <a:r>
                <a:rPr lang="es-SV" altLang="en-US" sz="3200" b="1" dirty="0">
                  <a:solidFill>
                    <a:schemeClr val="tx1">
                      <a:lumMod val="95000"/>
                      <a:lumOff val="5000"/>
                    </a:schemeClr>
                  </a:solidFill>
                  <a:latin typeface="Calibri" panose="020F0502020204030204" pitchFamily="34" charset="0"/>
                </a:rPr>
                <a:t>Calidad genera: </a:t>
              </a:r>
            </a:p>
            <a:p>
              <a:pPr algn="ctr"/>
              <a:endParaRPr lang="zh-CN" altLang="en-US" sz="3200" b="1" dirty="0">
                <a:solidFill>
                  <a:schemeClr val="tx1">
                    <a:lumMod val="95000"/>
                    <a:lumOff val="5000"/>
                  </a:schemeClr>
                </a:solidFill>
                <a:latin typeface="Calibri" panose="020F0502020204030204" pitchFamily="34" charset="0"/>
              </a:endParaRPr>
            </a:p>
          </p:txBody>
        </p:sp>
      </p:grpSp>
      <p:sp>
        <p:nvSpPr>
          <p:cNvPr id="8" name="CuadroTexto 7">
            <a:extLst>
              <a:ext uri="{FF2B5EF4-FFF2-40B4-BE49-F238E27FC236}">
                <a16:creationId xmlns:a16="http://schemas.microsoft.com/office/drawing/2014/main" id="{7FD70C94-BDC3-4E8D-AC12-529553A79A0E}"/>
              </a:ext>
            </a:extLst>
          </p:cNvPr>
          <p:cNvSpPr txBox="1"/>
          <p:nvPr/>
        </p:nvSpPr>
        <p:spPr>
          <a:xfrm>
            <a:off x="391795" y="6003516"/>
            <a:ext cx="6216554" cy="671915"/>
          </a:xfrm>
          <a:prstGeom prst="rect">
            <a:avLst/>
          </a:prstGeom>
          <a:noFill/>
        </p:spPr>
        <p:txBody>
          <a:bodyPr wrap="square">
            <a:spAutoFit/>
          </a:bodyPr>
          <a:lstStyle/>
          <a:p>
            <a:pPr>
              <a:lnSpc>
                <a:spcPct val="107000"/>
              </a:lnSpc>
              <a:spcAft>
                <a:spcPts val="800"/>
              </a:spcAft>
            </a:pPr>
            <a:r>
              <a:rPr lang="es-SV"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 coste de la calidad se obtiene de la suma de todos los costes que desaparecerían si no hubiese problemas de calidad.”</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500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PicPr>
            <a:picLocks noChangeAspect="1"/>
          </p:cNvPicPr>
          <p:nvPr/>
        </p:nvPicPr>
        <p:blipFill>
          <a:blip r:embed="rId2" cstate="print">
            <a:extLst>
              <a:ext uri="{28A0092B-C50C-407E-A947-70E740481C1C}">
                <a14:useLocalDpi xmlns:a14="http://schemas.microsoft.com/office/drawing/2010/main" val="0"/>
              </a:ext>
            </a:extLst>
          </a:blip>
          <a:srcRect t="17273" b="802"/>
          <a:stretch>
            <a:fillRect/>
          </a:stretch>
        </p:blipFill>
        <p:spPr>
          <a:xfrm>
            <a:off x="6511148" y="-10452"/>
            <a:ext cx="4974901" cy="2718474"/>
          </a:xfrm>
          <a:custGeom>
            <a:avLst/>
            <a:gdLst>
              <a:gd name="connsiteX0" fmla="*/ 1427334 w 4974901"/>
              <a:gd name="connsiteY0" fmla="*/ 0 h 2718474"/>
              <a:gd name="connsiteX1" fmla="*/ 1797828 w 4974901"/>
              <a:gd name="connsiteY1" fmla="*/ 0 h 2718474"/>
              <a:gd name="connsiteX2" fmla="*/ 2991235 w 4974901"/>
              <a:gd name="connsiteY2" fmla="*/ 0 h 2718474"/>
              <a:gd name="connsiteX3" fmla="*/ 3127371 w 4974901"/>
              <a:gd name="connsiteY3" fmla="*/ 0 h 2718474"/>
              <a:gd name="connsiteX4" fmla="*/ 3801733 w 4974901"/>
              <a:gd name="connsiteY4" fmla="*/ 0 h 2718474"/>
              <a:gd name="connsiteX5" fmla="*/ 4320777 w 4974901"/>
              <a:gd name="connsiteY5" fmla="*/ 0 h 2718474"/>
              <a:gd name="connsiteX6" fmla="*/ 4974901 w 4974901"/>
              <a:gd name="connsiteY6" fmla="*/ 0 h 2718474"/>
              <a:gd name="connsiteX7" fmla="*/ 4974901 w 4974901"/>
              <a:gd name="connsiteY7" fmla="*/ 38545 h 2718474"/>
              <a:gd name="connsiteX8" fmla="*/ 3567805 w 4974901"/>
              <a:gd name="connsiteY8" fmla="*/ 2718474 h 2718474"/>
              <a:gd name="connsiteX9" fmla="*/ 3197311 w 4974901"/>
              <a:gd name="connsiteY9" fmla="*/ 2718474 h 2718474"/>
              <a:gd name="connsiteX10" fmla="*/ 2522948 w 4974901"/>
              <a:gd name="connsiteY10" fmla="*/ 2718474 h 2718474"/>
              <a:gd name="connsiteX11" fmla="*/ 2003905 w 4974901"/>
              <a:gd name="connsiteY11" fmla="*/ 2718474 h 2718474"/>
              <a:gd name="connsiteX12" fmla="*/ 1329542 w 4974901"/>
              <a:gd name="connsiteY12" fmla="*/ 2718474 h 2718474"/>
              <a:gd name="connsiteX13" fmla="*/ 1193406 w 4974901"/>
              <a:gd name="connsiteY13" fmla="*/ 2718474 h 2718474"/>
              <a:gd name="connsiteX14" fmla="*/ 0 w 4974901"/>
              <a:gd name="connsiteY14" fmla="*/ 2718474 h 271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74901" h="2718474">
                <a:moveTo>
                  <a:pt x="1427334" y="0"/>
                </a:moveTo>
                <a:lnTo>
                  <a:pt x="1797828" y="0"/>
                </a:lnTo>
                <a:lnTo>
                  <a:pt x="2991235" y="0"/>
                </a:lnTo>
                <a:lnTo>
                  <a:pt x="3127371" y="0"/>
                </a:lnTo>
                <a:lnTo>
                  <a:pt x="3801733" y="0"/>
                </a:lnTo>
                <a:lnTo>
                  <a:pt x="4320777" y="0"/>
                </a:lnTo>
                <a:lnTo>
                  <a:pt x="4974901" y="0"/>
                </a:lnTo>
                <a:lnTo>
                  <a:pt x="4974901" y="38545"/>
                </a:lnTo>
                <a:lnTo>
                  <a:pt x="3567805" y="2718474"/>
                </a:lnTo>
                <a:lnTo>
                  <a:pt x="3197311" y="2718474"/>
                </a:lnTo>
                <a:lnTo>
                  <a:pt x="2522948" y="2718474"/>
                </a:lnTo>
                <a:lnTo>
                  <a:pt x="2003905" y="2718474"/>
                </a:lnTo>
                <a:lnTo>
                  <a:pt x="1329542" y="2718474"/>
                </a:lnTo>
                <a:lnTo>
                  <a:pt x="1193406" y="2718474"/>
                </a:lnTo>
                <a:lnTo>
                  <a:pt x="0" y="2718474"/>
                </a:lnTo>
                <a:close/>
              </a:path>
            </a:pathLst>
          </a:custGeom>
        </p:spPr>
      </p:pic>
      <p:sp>
        <p:nvSpPr>
          <p:cNvPr id="16" name="任意多边形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6511148" y="-21623"/>
            <a:ext cx="5004115" cy="2729646"/>
          </a:xfrm>
          <a:custGeom>
            <a:avLst/>
            <a:gdLst>
              <a:gd name="connsiteX0" fmla="*/ 1415021 w 3931536"/>
              <a:gd name="connsiteY0" fmla="*/ 0 h 2139636"/>
              <a:gd name="connsiteX1" fmla="*/ 2354318 w 3931536"/>
              <a:gd name="connsiteY1" fmla="*/ 0 h 2139636"/>
              <a:gd name="connsiteX2" fmla="*/ 2354318 w 3931536"/>
              <a:gd name="connsiteY2" fmla="*/ 0 h 2139636"/>
              <a:gd name="connsiteX3" fmla="*/ 2461467 w 3931536"/>
              <a:gd name="connsiteY3" fmla="*/ 0 h 2139636"/>
              <a:gd name="connsiteX4" fmla="*/ 2461467 w 3931536"/>
              <a:gd name="connsiteY4" fmla="*/ 0 h 2139636"/>
              <a:gd name="connsiteX5" fmla="*/ 2992239 w 3931536"/>
              <a:gd name="connsiteY5" fmla="*/ 0 h 2139636"/>
              <a:gd name="connsiteX6" fmla="*/ 3400764 w 3931536"/>
              <a:gd name="connsiteY6" fmla="*/ 0 h 2139636"/>
              <a:gd name="connsiteX7" fmla="*/ 3931536 w 3931536"/>
              <a:gd name="connsiteY7" fmla="*/ 0 h 2139636"/>
              <a:gd name="connsiteX8" fmla="*/ 2808121 w 3931536"/>
              <a:gd name="connsiteY8" fmla="*/ 2139636 h 2139636"/>
              <a:gd name="connsiteX9" fmla="*/ 2516515 w 3931536"/>
              <a:gd name="connsiteY9" fmla="*/ 2139636 h 2139636"/>
              <a:gd name="connsiteX10" fmla="*/ 2516515 w 3931536"/>
              <a:gd name="connsiteY10" fmla="*/ 2139636 h 2139636"/>
              <a:gd name="connsiteX11" fmla="*/ 1985743 w 3931536"/>
              <a:gd name="connsiteY11" fmla="*/ 2139636 h 2139636"/>
              <a:gd name="connsiteX12" fmla="*/ 1577218 w 3931536"/>
              <a:gd name="connsiteY12" fmla="*/ 2139636 h 2139636"/>
              <a:gd name="connsiteX13" fmla="*/ 1046446 w 3931536"/>
              <a:gd name="connsiteY13" fmla="*/ 2139636 h 2139636"/>
              <a:gd name="connsiteX14" fmla="*/ 1046446 w 3931536"/>
              <a:gd name="connsiteY14" fmla="*/ 2139636 h 2139636"/>
              <a:gd name="connsiteX15" fmla="*/ 939297 w 3931536"/>
              <a:gd name="connsiteY15" fmla="*/ 2139636 h 2139636"/>
              <a:gd name="connsiteX16" fmla="*/ 939297 w 3931536"/>
              <a:gd name="connsiteY16" fmla="*/ 2139636 h 2139636"/>
              <a:gd name="connsiteX17" fmla="*/ 0 w 3931536"/>
              <a:gd name="connsiteY17" fmla="*/ 2139636 h 2139636"/>
              <a:gd name="connsiteX18" fmla="*/ 1123415 w 3931536"/>
              <a:gd name="connsiteY18" fmla="*/ 0 h 2139636"/>
              <a:gd name="connsiteX19" fmla="*/ 1415021 w 3931536"/>
              <a:gd name="connsiteY19" fmla="*/ 0 h 21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1536" h="2139636">
                <a:moveTo>
                  <a:pt x="1415021" y="0"/>
                </a:moveTo>
                <a:lnTo>
                  <a:pt x="2354318" y="0"/>
                </a:lnTo>
                <a:lnTo>
                  <a:pt x="2354318" y="0"/>
                </a:lnTo>
                <a:lnTo>
                  <a:pt x="2461467" y="0"/>
                </a:lnTo>
                <a:lnTo>
                  <a:pt x="2461467" y="0"/>
                </a:lnTo>
                <a:lnTo>
                  <a:pt x="2992239" y="0"/>
                </a:lnTo>
                <a:lnTo>
                  <a:pt x="3400764" y="0"/>
                </a:lnTo>
                <a:lnTo>
                  <a:pt x="3931536" y="0"/>
                </a:lnTo>
                <a:lnTo>
                  <a:pt x="2808121" y="2139636"/>
                </a:lnTo>
                <a:lnTo>
                  <a:pt x="2516515" y="2139636"/>
                </a:lnTo>
                <a:lnTo>
                  <a:pt x="2516515" y="2139636"/>
                </a:lnTo>
                <a:lnTo>
                  <a:pt x="1985743" y="2139636"/>
                </a:lnTo>
                <a:lnTo>
                  <a:pt x="1577218" y="2139636"/>
                </a:lnTo>
                <a:lnTo>
                  <a:pt x="1046446" y="2139636"/>
                </a:lnTo>
                <a:lnTo>
                  <a:pt x="1046446" y="2139636"/>
                </a:lnTo>
                <a:lnTo>
                  <a:pt x="939297" y="2139636"/>
                </a:lnTo>
                <a:lnTo>
                  <a:pt x="939297" y="2139636"/>
                </a:lnTo>
                <a:lnTo>
                  <a:pt x="0" y="2139636"/>
                </a:lnTo>
                <a:lnTo>
                  <a:pt x="1123415" y="0"/>
                </a:lnTo>
                <a:lnTo>
                  <a:pt x="1415021" y="0"/>
                </a:lnTo>
                <a:close/>
              </a:path>
            </a:pathLst>
          </a:custGeom>
          <a:solidFill>
            <a:srgbClr val="1F77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321366" y="0"/>
            <a:ext cx="4911162" cy="5616545"/>
          </a:xfrm>
          <a:custGeom>
            <a:avLst/>
            <a:gdLst>
              <a:gd name="connsiteX0" fmla="*/ 4911162 w 4911162"/>
              <a:gd name="connsiteY0" fmla="*/ 0 h 5616545"/>
              <a:gd name="connsiteX1" fmla="*/ 2948965 w 4911162"/>
              <a:gd name="connsiteY1" fmla="*/ 0 h 5616545"/>
              <a:gd name="connsiteX2" fmla="*/ 0 w 4911162"/>
              <a:gd name="connsiteY2" fmla="*/ 5616545 h 5616545"/>
              <a:gd name="connsiteX3" fmla="*/ 1196732 w 4911162"/>
              <a:gd name="connsiteY3" fmla="*/ 5616545 h 5616545"/>
              <a:gd name="connsiteX4" fmla="*/ 1196733 w 4911162"/>
              <a:gd name="connsiteY4" fmla="*/ 5616544 h 5616545"/>
              <a:gd name="connsiteX5" fmla="*/ 1962198 w 4911162"/>
              <a:gd name="connsiteY5" fmla="*/ 5616544 h 561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11162" h="5616545">
                <a:moveTo>
                  <a:pt x="4911162" y="0"/>
                </a:moveTo>
                <a:lnTo>
                  <a:pt x="2948965" y="0"/>
                </a:lnTo>
                <a:lnTo>
                  <a:pt x="0" y="5616545"/>
                </a:lnTo>
                <a:lnTo>
                  <a:pt x="1196732" y="5616545"/>
                </a:lnTo>
                <a:lnTo>
                  <a:pt x="1196733" y="5616544"/>
                </a:lnTo>
                <a:lnTo>
                  <a:pt x="1962198" y="5616544"/>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1524791" y="3429001"/>
            <a:ext cx="2277624" cy="3457135"/>
          </a:xfrm>
          <a:custGeom>
            <a:avLst/>
            <a:gdLst>
              <a:gd name="connsiteX0" fmla="*/ 2277624 w 2277624"/>
              <a:gd name="connsiteY0" fmla="*/ 0 h 3457135"/>
              <a:gd name="connsiteX1" fmla="*/ 1815168 w 2277624"/>
              <a:gd name="connsiteY1" fmla="*/ 0 h 3457135"/>
              <a:gd name="connsiteX2" fmla="*/ 0 w 2277624"/>
              <a:gd name="connsiteY2" fmla="*/ 3457135 h 3457135"/>
              <a:gd name="connsiteX3" fmla="*/ 462456 w 2277624"/>
              <a:gd name="connsiteY3" fmla="*/ 3457135 h 3457135"/>
            </a:gdLst>
            <a:ahLst/>
            <a:cxnLst>
              <a:cxn ang="0">
                <a:pos x="connsiteX0" y="connsiteY0"/>
              </a:cxn>
              <a:cxn ang="0">
                <a:pos x="connsiteX1" y="connsiteY1"/>
              </a:cxn>
              <a:cxn ang="0">
                <a:pos x="connsiteX2" y="connsiteY2"/>
              </a:cxn>
              <a:cxn ang="0">
                <a:pos x="connsiteX3" y="connsiteY3"/>
              </a:cxn>
            </a:cxnLst>
            <a:rect l="l" t="t" r="r" b="b"/>
            <a:pathLst>
              <a:path w="2277624" h="3457135">
                <a:moveTo>
                  <a:pt x="2277624" y="0"/>
                </a:moveTo>
                <a:lnTo>
                  <a:pt x="1815168" y="0"/>
                </a:lnTo>
                <a:lnTo>
                  <a:pt x="0" y="3457135"/>
                </a:lnTo>
                <a:lnTo>
                  <a:pt x="462456" y="3457135"/>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任意多边形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5383036" y="194863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3740590" y="304930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txBox="1"/>
          <p:nvPr/>
        </p:nvSpPr>
        <p:spPr>
          <a:xfrm>
            <a:off x="5305425" y="3429000"/>
            <a:ext cx="6624320" cy="4923155"/>
          </a:xfrm>
          <a:prstGeom prst="rect">
            <a:avLst/>
          </a:prstGeom>
          <a:noFill/>
          <a:effectLst/>
        </p:spPr>
        <p:txBody>
          <a:bodyPr wrap="square" rtlCol="0">
            <a:spAutoFit/>
          </a:bodyPr>
          <a:lstStyle/>
          <a:p>
            <a:pPr algn="just"/>
            <a:endParaRPr lang="en-US" altLang="zh-CN" sz="2800" dirty="0">
              <a:solidFill>
                <a:prstClr val="black">
                  <a:lumMod val="85000"/>
                  <a:lumOff val="15000"/>
                </a:prstClr>
              </a:solidFill>
              <a:latin typeface="Calibri" panose="020F0502020204030204" pitchFamily="34" charset="0"/>
              <a:ea typeface="方正姚体" panose="02010601030101010101" pitchFamily="2" charset="-122"/>
            </a:endParaRPr>
          </a:p>
          <a:p>
            <a:pPr algn="just"/>
            <a:r>
              <a:rPr lang="en-US" altLang="zh-CN" sz="2800" dirty="0">
                <a:solidFill>
                  <a:prstClr val="black">
                    <a:lumMod val="85000"/>
                    <a:lumOff val="15000"/>
                  </a:prstClr>
                </a:solidFill>
                <a:latin typeface="Calibri" panose="020F0502020204030204" pitchFamily="34" charset="0"/>
                <a:ea typeface="方正姚体" panose="02010601030101010101" pitchFamily="2" charset="-122"/>
              </a:rPr>
              <a:t>Para llevar a cabo las pruebas verificaremos el comportamiento del programa sobre un conjunto de casos de prueba. Estos casos de prueba se generarán mediante técnicas y estrategias específicas de pruebas que nos ayudarán a conseguir la búsqueda de los errores de un programa.</a:t>
            </a:r>
            <a:r>
              <a:rPr lang="en-US" altLang="zh-CN" dirty="0">
                <a:solidFill>
                  <a:prstClr val="black">
                    <a:lumMod val="85000"/>
                    <a:lumOff val="15000"/>
                  </a:prstClr>
                </a:solidFill>
                <a:latin typeface="Calibri" panose="020F0502020204030204" pitchFamily="34" charset="0"/>
                <a:ea typeface="方正姚体" panose="02010601030101010101" pitchFamily="2" charset="-122"/>
              </a:rPr>
              <a:t></a:t>
            </a:r>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600" dirty="0">
              <a:solidFill>
                <a:prstClr val="black">
                  <a:lumMod val="85000"/>
                  <a:lumOff val="15000"/>
                </a:prstClr>
              </a:solidFill>
              <a:latin typeface="Agency FB" panose="020B0503020202020204" pitchFamily="34" charset="0"/>
              <a:ea typeface="华文宋体" panose="02010600040101010101" pitchFamily="2" charset="-122"/>
            </a:endParaRPr>
          </a:p>
          <a:p>
            <a:pPr algn="l"/>
            <a:endParaRPr lang="en-US" altLang="zh-CN" sz="1600" dirty="0">
              <a:solidFill>
                <a:prstClr val="black">
                  <a:lumMod val="85000"/>
                  <a:lumOff val="15000"/>
                </a:prstClr>
              </a:solidFill>
              <a:latin typeface="Microsoft YaHei" panose="020B0503020204020204" pitchFamily="34" charset="-122"/>
              <a:ea typeface="Microsoft YaHei" panose="020B0503020204020204" pitchFamily="34" charset="-122"/>
            </a:endParaRPr>
          </a:p>
          <a:p>
            <a:pPr algn="l"/>
            <a:endParaRPr lang="en-US" altLang="zh-CN" sz="1600" dirty="0">
              <a:solidFill>
                <a:prstClr val="black">
                  <a:lumMod val="85000"/>
                  <a:lumOff val="15000"/>
                </a:prstClr>
              </a:solidFill>
            </a:endParaRPr>
          </a:p>
          <a:p>
            <a:endParaRPr lang="en-US" altLang="zh-CN"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 name="Rectangle 42"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5539105" y="2832735"/>
            <a:ext cx="6156325" cy="1330960"/>
          </a:xfrm>
          <a:prstGeom prst="rect">
            <a:avLst/>
          </a:prstGeom>
          <a:noFill/>
          <a:ln w="12700" cap="flat" cmpd="sng" algn="ctr">
            <a:noFill/>
            <a:prstDash val="solid"/>
          </a:ln>
          <a:effectLst/>
        </p:spPr>
        <p:txBody>
          <a:bodyPr lIns="91440" tIns="0" rIns="91440" bIns="0" rtlCol="0" anchor="t"/>
          <a:lstStyle/>
          <a:p>
            <a:r>
              <a:rPr lang="en-US" altLang="zh-CN" sz="3600" b="1" dirty="0">
                <a:solidFill>
                  <a:srgbClr val="2D44A1"/>
                </a:solidFill>
                <a:latin typeface="Calibri" panose="020F0502020204030204" pitchFamily="34" charset="0"/>
                <a:cs typeface="Arial" panose="020B0604020202020204" pitchFamily="34" charset="0"/>
              </a:rPr>
              <a:t>¿Cómo llevamos a cabo las pruebas?</a:t>
            </a:r>
          </a:p>
        </p:txBody>
      </p:sp>
      <p:sp>
        <p:nvSpPr>
          <p:cNvPr id="4" name="e7d195523061f1c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hidden="1"/>
          <p:cNvSpPr txBox="1"/>
          <p:nvPr/>
        </p:nvSpPr>
        <p:spPr>
          <a:xfrm>
            <a:off x="-355600" y="1803400"/>
            <a:ext cx="293927" cy="1016000"/>
          </a:xfrm>
          <a:prstGeom prst="rect">
            <a:avLst/>
          </a:prstGeom>
          <a:noFill/>
        </p:spPr>
        <p:txBody>
          <a:bodyPr vert="wordArtVert" rtlCol="0">
            <a:spAutoFit/>
          </a:bodyPr>
          <a:lstStyle/>
          <a:p>
            <a:r>
              <a:rPr lang="en-US" altLang="zh-CN" sz="100">
                <a:solidFill>
                  <a:prstClr val="black"/>
                </a:solidFill>
              </a:rPr>
              <a:t>e7d195523061f1c0deeec63e560781cfd59afb0ea006f2a87ABB68BF51EA6619813959095094C18C62A12F549504892A4AAA8C1554C6663626E05CA27F281A14E6983772AFC3FB97135759321DEA3D7047B2D20B121D4E05A6D0F227958A32026FEBB3ABD36322023181A2FF8EA235E789B1C6FF9A70CDD2C90B48B40EB7806F7806DF616AB3CE63</a:t>
            </a:r>
            <a:endParaRPr lang="zh-CN" altLang="en-US" sz="100">
              <a:solidFill>
                <a:prstClr val="black"/>
              </a:solidFill>
            </a:endParaRPr>
          </a:p>
        </p:txBody>
      </p:sp>
      <p:sp>
        <p:nvSpPr>
          <p:cNvPr id="20" name="平行四边形 19"/>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23</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750"/>
                                        <p:tgtEl>
                                          <p:spTgt spid="9"/>
                                        </p:tgtEl>
                                      </p:cBhvr>
                                    </p:animEffect>
                                  </p:childTnLst>
                                </p:cTn>
                              </p:par>
                              <p:par>
                                <p:cTn id="8" presetID="2" presetClass="entr" presetSubtype="4" decel="2800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ppt_x"/>
                                          </p:val>
                                        </p:tav>
                                        <p:tav tm="100000">
                                          <p:val>
                                            <p:strVal val="#ppt_x"/>
                                          </p:val>
                                        </p:tav>
                                      </p:tavLst>
                                    </p:anim>
                                    <p:anim calcmode="lin" valueType="num">
                                      <p:cBhvr additive="base">
                                        <p:cTn id="11" dur="750" fill="hold"/>
                                        <p:tgtEl>
                                          <p:spTgt spid="14"/>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500"/>
                            </p:stCondLst>
                            <p:childTnLst>
                              <p:par>
                                <p:cTn id="20" presetID="25"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25" dur="1000" fill="hold"/>
                                        <p:tgtEl>
                                          <p:spTgt spid="15"/>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outVertical)">
                                      <p:cBhvr>
                                        <p:cTn id="37" dur="500"/>
                                        <p:tgtEl>
                                          <p:spTgt spid="1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9" grpId="0" bldLvl="0" animBg="1"/>
      <p:bldP spid="14" grpId="0" bldLvl="0" animBg="1"/>
      <p:bldP spid="17" grpId="0" bldLvl="0" animBg="1"/>
      <p:bldP spid="18" grpId="0" bldLvl="0" animBg="1"/>
      <p:bldP spid="10"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9411335" cy="829945"/>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¿Cómo llevamos a cabo las pruebas?</a:t>
            </a:r>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upo 1"/>
          <p:cNvGrpSpPr/>
          <p:nvPr/>
        </p:nvGrpSpPr>
        <p:grpSpPr>
          <a:xfrm>
            <a:off x="810260" y="1525905"/>
            <a:ext cx="10816209" cy="5141595"/>
            <a:chOff x="4293" y="3524"/>
            <a:chExt cx="10643" cy="6382"/>
          </a:xfrm>
        </p:grpSpPr>
        <p:sp>
          <p:nvSpPr>
            <p:cNvPr id="14" name="任意多边形 13"/>
            <p:cNvSpPr/>
            <p:nvPr/>
          </p:nvSpPr>
          <p:spPr>
            <a:xfrm flipH="1">
              <a:off x="9747" y="3524"/>
              <a:ext cx="5189" cy="6382"/>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400"/>
            </a:p>
          </p:txBody>
        </p:sp>
        <p:sp>
          <p:nvSpPr>
            <p:cNvPr id="15" name="任意多边形 14"/>
            <p:cNvSpPr/>
            <p:nvPr/>
          </p:nvSpPr>
          <p:spPr>
            <a:xfrm>
              <a:off x="4293" y="3524"/>
              <a:ext cx="5189" cy="6382"/>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400"/>
            </a:p>
          </p:txBody>
        </p:sp>
        <p:sp>
          <p:nvSpPr>
            <p:cNvPr id="16" name="矩形 15"/>
            <p:cNvSpPr/>
            <p:nvPr/>
          </p:nvSpPr>
          <p:spPr>
            <a:xfrm>
              <a:off x="4707" y="4206"/>
              <a:ext cx="3752" cy="7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r>
                <a:rPr lang="es-SV" altLang="en-US" sz="2000" b="1" dirty="0">
                  <a:gradFill>
                    <a:gsLst>
                      <a:gs pos="0">
                        <a:srgbClr val="1181E7"/>
                      </a:gs>
                      <a:gs pos="100000">
                        <a:srgbClr val="2B398F"/>
                      </a:gs>
                    </a:gsLst>
                    <a:lin ang="13200000" scaled="0"/>
                  </a:gradFill>
                  <a:latin typeface="Calibri" panose="020F0502020204030204" pitchFamily="34" charset="0"/>
                </a:rPr>
                <a:t>Técnica de pruebas de caja negra</a:t>
              </a:r>
            </a:p>
          </p:txBody>
        </p:sp>
        <p:sp>
          <p:nvSpPr>
            <p:cNvPr id="17" name="矩形 16"/>
            <p:cNvSpPr/>
            <p:nvPr/>
          </p:nvSpPr>
          <p:spPr>
            <a:xfrm>
              <a:off x="10697" y="4206"/>
              <a:ext cx="3752" cy="7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r>
                <a:rPr lang="es-SV" altLang="zh-CN" sz="2000" b="1" dirty="0">
                  <a:gradFill>
                    <a:gsLst>
                      <a:gs pos="0">
                        <a:srgbClr val="1181E7"/>
                      </a:gs>
                      <a:gs pos="100000">
                        <a:srgbClr val="2B398F"/>
                      </a:gs>
                    </a:gsLst>
                    <a:lin ang="13200000" scaled="0"/>
                  </a:gradFill>
                  <a:latin typeface="Calibri" panose="020F0502020204030204" pitchFamily="34" charset="0"/>
                </a:rPr>
                <a:t>Técnica de pruebas de caja blanca</a:t>
              </a:r>
            </a:p>
          </p:txBody>
        </p:sp>
        <p:sp>
          <p:nvSpPr>
            <p:cNvPr id="18" name="矩形 17"/>
            <p:cNvSpPr/>
            <p:nvPr/>
          </p:nvSpPr>
          <p:spPr bwMode="auto">
            <a:xfrm>
              <a:off x="4707" y="5596"/>
              <a:ext cx="4084" cy="3208"/>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en-US" altLang="zh-CN">
                  <a:solidFill>
                    <a:schemeClr val="bg1"/>
                  </a:solidFill>
                  <a:latin typeface="Calibri" panose="020F0502020204030204" pitchFamily="34" charset="0"/>
                </a:rPr>
                <a:t>La técnica de pruebas de caja negra, consiste en ver el programa que queremos probar como una caja negra despreocupándonos del comportamiento interno y concentrando el esfuerzo en encontrar el comportamiento incorrecto, de acuerdo a las especificaciones de dicho programa, teniendo sólo en cuenta las entradas y salidas de dicho programa.</a:t>
              </a:r>
            </a:p>
          </p:txBody>
        </p:sp>
        <p:sp>
          <p:nvSpPr>
            <p:cNvPr id="19" name="矩形 18"/>
            <p:cNvSpPr/>
            <p:nvPr/>
          </p:nvSpPr>
          <p:spPr bwMode="auto">
            <a:xfrm>
              <a:off x="10697" y="5940"/>
              <a:ext cx="4084" cy="1488"/>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a:solidFill>
                    <a:schemeClr val="bg1"/>
                  </a:solidFill>
                  <a:latin typeface="Calibri" panose="020F0502020204030204" pitchFamily="34" charset="0"/>
                </a:rPr>
                <a:t>La técnica de pruebas de caja blanca, al contrario de las pruebas de caja negra, consiste en verificar la estructura interna de un programa.</a:t>
              </a:r>
            </a:p>
          </p:txBody>
        </p:sp>
      </p:grpSp>
      <p:sp>
        <p:nvSpPr>
          <p:cNvPr id="20" name="Marcador de posición de número de diapositiva 19"/>
          <p:cNvSpPr>
            <a:spLocks noGrp="1"/>
          </p:cNvSpPr>
          <p:nvPr>
            <p:ph type="sldNum" sz="quarter" idx="12"/>
          </p:nvPr>
        </p:nvSpPr>
        <p:spPr/>
        <p:txBody>
          <a:bodyPr/>
          <a:lstStyle/>
          <a:p>
            <a:fld id="{498270EE-524A-45C3-93D8-E84E0C4390F1}"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9503307" cy="830997"/>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a:t>
            </a:r>
            <a:r>
              <a:rPr lang="en-US" altLang="zh-CN" sz="4800" b="1" dirty="0" err="1">
                <a:solidFill>
                  <a:srgbClr val="2D44A1"/>
                </a:solidFill>
                <a:latin typeface="Calibri" panose="020F0502020204030204" pitchFamily="34" charset="0"/>
                <a:cs typeface="Arial" panose="020B0604020202020204" pitchFamily="34" charset="0"/>
                <a:sym typeface="+mn-ea"/>
              </a:rPr>
              <a:t>Cómo</a:t>
            </a:r>
            <a:r>
              <a:rPr lang="en-US" altLang="zh-CN" sz="4800" b="1" dirty="0">
                <a:solidFill>
                  <a:srgbClr val="2D44A1"/>
                </a:solidFill>
                <a:latin typeface="Calibri" panose="020F0502020204030204" pitchFamily="34" charset="0"/>
                <a:cs typeface="Arial" panose="020B0604020202020204" pitchFamily="34" charset="0"/>
                <a:sym typeface="+mn-ea"/>
              </a:rPr>
              <a:t> llevamos a cabo las pruebas?</a:t>
            </a:r>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rot="8076271">
            <a:off x="1124776" y="2976372"/>
            <a:ext cx="1751472" cy="1287378"/>
          </a:xfrm>
          <a:custGeom>
            <a:avLst/>
            <a:gdLst>
              <a:gd name="connsiteX0" fmla="*/ 0 w 1874689"/>
              <a:gd name="connsiteY0" fmla="*/ 1377945 h 1377945"/>
              <a:gd name="connsiteX1" fmla="*/ 0 w 1874689"/>
              <a:gd name="connsiteY1" fmla="*/ 0 h 1377945"/>
              <a:gd name="connsiteX2" fmla="*/ 1874689 w 1874689"/>
              <a:gd name="connsiteY2" fmla="*/ 0 h 1377945"/>
              <a:gd name="connsiteX3" fmla="*/ 1754155 w 1874689"/>
              <a:gd name="connsiteY3" fmla="*/ 88595 h 1377945"/>
              <a:gd name="connsiteX4" fmla="*/ 87379 w 1874689"/>
              <a:gd name="connsiteY4" fmla="*/ 88595 h 1377945"/>
              <a:gd name="connsiteX5" fmla="*/ 87379 w 1874689"/>
              <a:gd name="connsiteY5" fmla="*/ 1313719 h 137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689" h="1377945">
                <a:moveTo>
                  <a:pt x="0" y="1377945"/>
                </a:moveTo>
                <a:lnTo>
                  <a:pt x="0" y="0"/>
                </a:lnTo>
                <a:lnTo>
                  <a:pt x="1874689" y="0"/>
                </a:lnTo>
                <a:lnTo>
                  <a:pt x="1754155" y="88595"/>
                </a:lnTo>
                <a:lnTo>
                  <a:pt x="87379" y="88595"/>
                </a:lnTo>
                <a:lnTo>
                  <a:pt x="87379" y="1313719"/>
                </a:lnTo>
                <a:close/>
              </a:path>
            </a:pathLst>
          </a:cu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五边形 14"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a:off x="1142104" y="2788645"/>
            <a:ext cx="1723855" cy="1327216"/>
          </a:xfrm>
          <a:prstGeom prst="homePlate">
            <a:avLst/>
          </a:pr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48"/>
          <p:cNvSpPr>
            <a:spLocks noEditPoints="1"/>
          </p:cNvSpPr>
          <p:nvPr/>
        </p:nvSpPr>
        <p:spPr bwMode="auto">
          <a:xfrm>
            <a:off x="1538827" y="3107497"/>
            <a:ext cx="564680" cy="540511"/>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EFEFE"/>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7" name="任意多边形 16"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rot="8076271">
            <a:off x="3854007" y="2976372"/>
            <a:ext cx="1751472" cy="1287378"/>
          </a:xfrm>
          <a:custGeom>
            <a:avLst/>
            <a:gdLst>
              <a:gd name="connsiteX0" fmla="*/ 0 w 1874689"/>
              <a:gd name="connsiteY0" fmla="*/ 1377945 h 1377945"/>
              <a:gd name="connsiteX1" fmla="*/ 0 w 1874689"/>
              <a:gd name="connsiteY1" fmla="*/ 0 h 1377945"/>
              <a:gd name="connsiteX2" fmla="*/ 1874689 w 1874689"/>
              <a:gd name="connsiteY2" fmla="*/ 0 h 1377945"/>
              <a:gd name="connsiteX3" fmla="*/ 1754155 w 1874689"/>
              <a:gd name="connsiteY3" fmla="*/ 88595 h 1377945"/>
              <a:gd name="connsiteX4" fmla="*/ 87379 w 1874689"/>
              <a:gd name="connsiteY4" fmla="*/ 88595 h 1377945"/>
              <a:gd name="connsiteX5" fmla="*/ 87379 w 1874689"/>
              <a:gd name="connsiteY5" fmla="*/ 1313719 h 137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689" h="1377945">
                <a:moveTo>
                  <a:pt x="0" y="1377945"/>
                </a:moveTo>
                <a:lnTo>
                  <a:pt x="0" y="0"/>
                </a:lnTo>
                <a:lnTo>
                  <a:pt x="1874689" y="0"/>
                </a:lnTo>
                <a:lnTo>
                  <a:pt x="1754155" y="88595"/>
                </a:lnTo>
                <a:lnTo>
                  <a:pt x="87379" y="88595"/>
                </a:lnTo>
                <a:lnTo>
                  <a:pt x="87379" y="1313719"/>
                </a:lnTo>
                <a:close/>
              </a:path>
            </a:pathLst>
          </a:cu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五边形 17"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a:off x="3871335" y="2788645"/>
            <a:ext cx="1723855" cy="1327216"/>
          </a:xfrm>
          <a:prstGeom prst="homePlate">
            <a:avLst/>
          </a:pr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6"/>
          <p:cNvSpPr>
            <a:spLocks noEditPoints="1"/>
          </p:cNvSpPr>
          <p:nvPr/>
        </p:nvSpPr>
        <p:spPr bwMode="auto">
          <a:xfrm>
            <a:off x="4420576" y="3207068"/>
            <a:ext cx="473513" cy="49748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0" name="任意多边形 19"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rot="8076271">
            <a:off x="6583237" y="2947323"/>
            <a:ext cx="1751472" cy="1287378"/>
          </a:xfrm>
          <a:custGeom>
            <a:avLst/>
            <a:gdLst>
              <a:gd name="connsiteX0" fmla="*/ 0 w 1874689"/>
              <a:gd name="connsiteY0" fmla="*/ 1377945 h 1377945"/>
              <a:gd name="connsiteX1" fmla="*/ 0 w 1874689"/>
              <a:gd name="connsiteY1" fmla="*/ 0 h 1377945"/>
              <a:gd name="connsiteX2" fmla="*/ 1874689 w 1874689"/>
              <a:gd name="connsiteY2" fmla="*/ 0 h 1377945"/>
              <a:gd name="connsiteX3" fmla="*/ 1754155 w 1874689"/>
              <a:gd name="connsiteY3" fmla="*/ 88595 h 1377945"/>
              <a:gd name="connsiteX4" fmla="*/ 87379 w 1874689"/>
              <a:gd name="connsiteY4" fmla="*/ 88595 h 1377945"/>
              <a:gd name="connsiteX5" fmla="*/ 87379 w 1874689"/>
              <a:gd name="connsiteY5" fmla="*/ 1313719 h 137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689" h="1377945">
                <a:moveTo>
                  <a:pt x="0" y="1377945"/>
                </a:moveTo>
                <a:lnTo>
                  <a:pt x="0" y="0"/>
                </a:lnTo>
                <a:lnTo>
                  <a:pt x="1874689" y="0"/>
                </a:lnTo>
                <a:lnTo>
                  <a:pt x="1754155" y="88595"/>
                </a:lnTo>
                <a:lnTo>
                  <a:pt x="87379" y="88595"/>
                </a:lnTo>
                <a:lnTo>
                  <a:pt x="87379" y="1313719"/>
                </a:lnTo>
                <a:close/>
              </a:path>
            </a:pathLst>
          </a:cu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五边形 20"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a:off x="6600565" y="2759595"/>
            <a:ext cx="1723855" cy="1327216"/>
          </a:xfrm>
          <a:prstGeom prst="homePlate">
            <a:avLst/>
          </a:pr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1"/>
          <p:cNvSpPr>
            <a:spLocks noEditPoints="1"/>
          </p:cNvSpPr>
          <p:nvPr/>
        </p:nvSpPr>
        <p:spPr bwMode="auto">
          <a:xfrm>
            <a:off x="7109989" y="3190868"/>
            <a:ext cx="435045" cy="547103"/>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EFEFE"/>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3" name="任意多边形 22"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rot="8076271">
            <a:off x="9312468" y="2947323"/>
            <a:ext cx="1751472" cy="1287378"/>
          </a:xfrm>
          <a:custGeom>
            <a:avLst/>
            <a:gdLst>
              <a:gd name="connsiteX0" fmla="*/ 0 w 1874689"/>
              <a:gd name="connsiteY0" fmla="*/ 1377945 h 1377945"/>
              <a:gd name="connsiteX1" fmla="*/ 0 w 1874689"/>
              <a:gd name="connsiteY1" fmla="*/ 0 h 1377945"/>
              <a:gd name="connsiteX2" fmla="*/ 1874689 w 1874689"/>
              <a:gd name="connsiteY2" fmla="*/ 0 h 1377945"/>
              <a:gd name="connsiteX3" fmla="*/ 1754155 w 1874689"/>
              <a:gd name="connsiteY3" fmla="*/ 88595 h 1377945"/>
              <a:gd name="connsiteX4" fmla="*/ 87379 w 1874689"/>
              <a:gd name="connsiteY4" fmla="*/ 88595 h 1377945"/>
              <a:gd name="connsiteX5" fmla="*/ 87379 w 1874689"/>
              <a:gd name="connsiteY5" fmla="*/ 1313719 h 137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689" h="1377945">
                <a:moveTo>
                  <a:pt x="0" y="1377945"/>
                </a:moveTo>
                <a:lnTo>
                  <a:pt x="0" y="0"/>
                </a:lnTo>
                <a:lnTo>
                  <a:pt x="1874689" y="0"/>
                </a:lnTo>
                <a:lnTo>
                  <a:pt x="1754155" y="88595"/>
                </a:lnTo>
                <a:lnTo>
                  <a:pt x="87379" y="88595"/>
                </a:lnTo>
                <a:lnTo>
                  <a:pt x="87379" y="1313719"/>
                </a:lnTo>
                <a:close/>
              </a:path>
            </a:pathLst>
          </a:cu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五边形 23" descr="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
          <p:cNvSpPr/>
          <p:nvPr/>
        </p:nvSpPr>
        <p:spPr>
          <a:xfrm>
            <a:off x="9329796" y="2759595"/>
            <a:ext cx="1723855" cy="1327216"/>
          </a:xfrm>
          <a:prstGeom prst="homePlate">
            <a:avLst/>
          </a:prstGeom>
          <a:gradFill>
            <a:gsLst>
              <a:gs pos="0">
                <a:srgbClr val="1181E7"/>
              </a:gs>
              <a:gs pos="100000">
                <a:srgbClr val="2B398F"/>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6"/>
          <p:cNvSpPr>
            <a:spLocks noEditPoints="1"/>
          </p:cNvSpPr>
          <p:nvPr/>
        </p:nvSpPr>
        <p:spPr bwMode="auto">
          <a:xfrm>
            <a:off x="9823913" y="3227548"/>
            <a:ext cx="640056" cy="510424"/>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8" name="文本框 27"/>
          <p:cNvSpPr txBox="1"/>
          <p:nvPr/>
        </p:nvSpPr>
        <p:spPr>
          <a:xfrm>
            <a:off x="454660" y="4933315"/>
            <a:ext cx="2801620" cy="13531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a:solidFill>
                  <a:schemeClr val="tx1">
                    <a:lumMod val="50000"/>
                    <a:lumOff val="50000"/>
                  </a:schemeClr>
                </a:solidFill>
                <a:latin typeface="Calibri" panose="020F0502020204030204" pitchFamily="34" charset="0"/>
                <a:ea typeface="+mj-ea"/>
              </a:rPr>
              <a:t>Identificar la magnitud y las fuentes de riesgo del desarrollo reducible por las pruebas.</a:t>
            </a: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25</a:t>
            </a:fld>
            <a:endParaRPr lang="zh-CN" altLang="en-US"/>
          </a:p>
        </p:txBody>
      </p:sp>
      <p:sp>
        <p:nvSpPr>
          <p:cNvPr id="38" name="Cuadro de texto 37"/>
          <p:cNvSpPr txBox="1"/>
          <p:nvPr/>
        </p:nvSpPr>
        <p:spPr>
          <a:xfrm>
            <a:off x="523240" y="1603375"/>
            <a:ext cx="11632565" cy="460375"/>
          </a:xfrm>
          <a:prstGeom prst="rect">
            <a:avLst/>
          </a:prstGeom>
          <a:noFill/>
        </p:spPr>
        <p:txBody>
          <a:bodyPr wrap="square" rtlCol="0">
            <a:spAutoFit/>
          </a:bodyPr>
          <a:lstStyle/>
          <a:p>
            <a:r>
              <a:rPr lang="en-US" altLang="zh-CN" sz="2400" dirty="0">
                <a:solidFill>
                  <a:schemeClr val="tx1">
                    <a:lumMod val="50000"/>
                    <a:lumOff val="50000"/>
                  </a:schemeClr>
                </a:solidFill>
                <a:latin typeface="Calibri" panose="020F0502020204030204" pitchFamily="34" charset="0"/>
                <a:ea typeface="+mj-ea"/>
              </a:rPr>
              <a:t>En el libro (Everett &amp; MacLeod Jr, 2007), establecen cuatro prioridades:</a:t>
            </a:r>
          </a:p>
        </p:txBody>
      </p:sp>
      <p:sp>
        <p:nvSpPr>
          <p:cNvPr id="39" name="文本框 27"/>
          <p:cNvSpPr txBox="1"/>
          <p:nvPr/>
        </p:nvSpPr>
        <p:spPr>
          <a:xfrm>
            <a:off x="3328670" y="5003165"/>
            <a:ext cx="2801620" cy="103759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a:solidFill>
                  <a:schemeClr val="tx1">
                    <a:lumMod val="50000"/>
                    <a:lumOff val="50000"/>
                  </a:schemeClr>
                </a:solidFill>
                <a:latin typeface="Calibri" panose="020F0502020204030204" pitchFamily="34" charset="0"/>
                <a:ea typeface="+mj-ea"/>
              </a:rPr>
              <a:t>Realizar pruebas para reducir los riesgos de un negocio identificados.</a:t>
            </a:r>
          </a:p>
        </p:txBody>
      </p:sp>
      <p:sp>
        <p:nvSpPr>
          <p:cNvPr id="40" name="文本框 27"/>
          <p:cNvSpPr txBox="1"/>
          <p:nvPr/>
        </p:nvSpPr>
        <p:spPr>
          <a:xfrm>
            <a:off x="6385560" y="5003165"/>
            <a:ext cx="2801620" cy="7219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a:solidFill>
                  <a:schemeClr val="tx1">
                    <a:lumMod val="50000"/>
                    <a:lumOff val="50000"/>
                  </a:schemeClr>
                </a:solidFill>
                <a:latin typeface="Calibri" panose="020F0502020204030204" pitchFamily="34" charset="0"/>
                <a:ea typeface="+mj-ea"/>
              </a:rPr>
              <a:t>Saber cuándo se ha completado la prueba.</a:t>
            </a:r>
          </a:p>
        </p:txBody>
      </p:sp>
      <p:sp>
        <p:nvSpPr>
          <p:cNvPr id="41" name="文本框 27"/>
          <p:cNvSpPr txBox="1"/>
          <p:nvPr/>
        </p:nvSpPr>
        <p:spPr>
          <a:xfrm>
            <a:off x="9076690" y="4994275"/>
            <a:ext cx="2801620" cy="13531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a:solidFill>
                  <a:schemeClr val="tx1">
                    <a:lumMod val="50000"/>
                    <a:lumOff val="50000"/>
                  </a:schemeClr>
                </a:solidFill>
                <a:latin typeface="Calibri" panose="020F0502020204030204" pitchFamily="34" charset="0"/>
                <a:ea typeface="+mj-ea"/>
              </a:rPr>
              <a:t>Administrar las pruebas como un proyecto más dentro del desarrollo del proyecto.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6064663" y="1549722"/>
            <a:ext cx="878607" cy="7774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1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543964" y="1549696"/>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16"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5839341" y="1621524"/>
            <a:ext cx="830131" cy="569651"/>
            <a:chOff x="897622" y="2399027"/>
            <a:chExt cx="1071121" cy="735024"/>
          </a:xfrm>
          <a:effectLst/>
        </p:grpSpPr>
        <p:sp>
          <p:nvSpPr>
            <p:cNvPr id="17" name="文本框 16"/>
            <p:cNvSpPr txBox="1"/>
            <p:nvPr/>
          </p:nvSpPr>
          <p:spPr>
            <a:xfrm>
              <a:off x="1166480" y="2399027"/>
              <a:ext cx="802263"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01</a:t>
              </a:r>
              <a:endParaRPr lang="zh-CN" altLang="en-US" sz="2400" dirty="0">
                <a:ln w="15875">
                  <a:noFill/>
                </a:ln>
                <a:solidFill>
                  <a:schemeClr val="bg1"/>
                </a:solidFill>
                <a:latin typeface="Impact" panose="020B0806030902050204" pitchFamily="34" charset="0"/>
              </a:endParaRPr>
            </a:p>
          </p:txBody>
        </p:sp>
        <p:sp>
          <p:nvSpPr>
            <p:cNvPr id="18" name="文本框 17"/>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36"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075234" y="1525742"/>
            <a:ext cx="4511675" cy="791617"/>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44" name="文本框 43"/>
          <p:cNvSpPr txBox="1"/>
          <p:nvPr/>
        </p:nvSpPr>
        <p:spPr>
          <a:xfrm>
            <a:off x="7647703" y="1600292"/>
            <a:ext cx="3575050" cy="6377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s-MX" altLang="zh-CN" sz="1600" dirty="0">
                <a:solidFill>
                  <a:schemeClr val="tx1">
                    <a:lumMod val="50000"/>
                    <a:lumOff val="50000"/>
                  </a:schemeClr>
                </a:solidFill>
                <a:latin typeface="Calibri" panose="020F0502020204030204" pitchFamily="34" charset="0"/>
                <a:ea typeface="+mj-ea"/>
              </a:rPr>
              <a:t>El proceso de pruebas demuestra </a:t>
            </a:r>
          </a:p>
          <a:p>
            <a:pPr algn="ctr">
              <a:lnSpc>
                <a:spcPct val="114000"/>
              </a:lnSpc>
            </a:pPr>
            <a:r>
              <a:rPr lang="es-MX" altLang="zh-CN" sz="1600" dirty="0">
                <a:solidFill>
                  <a:schemeClr val="tx1">
                    <a:lumMod val="50000"/>
                    <a:lumOff val="50000"/>
                  </a:schemeClr>
                </a:solidFill>
                <a:latin typeface="Calibri" panose="020F0502020204030204" pitchFamily="34" charset="0"/>
                <a:ea typeface="+mj-ea"/>
              </a:rPr>
              <a:t>la presencia de defectos.</a:t>
            </a:r>
            <a:endParaRPr lang="en-US" altLang="zh-CN" sz="2000" dirty="0">
              <a:solidFill>
                <a:schemeClr val="tx1">
                  <a:lumMod val="50000"/>
                  <a:lumOff val="50000"/>
                </a:schemeClr>
              </a:solidFill>
              <a:latin typeface="Calibri" panose="020F0502020204030204" pitchFamily="34" charset="0"/>
              <a:ea typeface="+mj-ea"/>
            </a:endParaRPr>
          </a:p>
        </p:txBody>
      </p:sp>
      <p:sp>
        <p:nvSpPr>
          <p:cNvPr id="2" name="Marcador de posición de número de diapositiva 1"/>
          <p:cNvSpPr>
            <a:spLocks noGrp="1"/>
          </p:cNvSpPr>
          <p:nvPr>
            <p:ph type="sldNum" sz="quarter" idx="12"/>
          </p:nvPr>
        </p:nvSpPr>
        <p:spPr>
          <a:xfrm>
            <a:off x="8731250" y="6371590"/>
            <a:ext cx="2743200" cy="365125"/>
          </a:xfrm>
        </p:spPr>
        <p:txBody>
          <a:bodyPr/>
          <a:lstStyle/>
          <a:p>
            <a:fld id="{498270EE-524A-45C3-93D8-E84E0C4390F1}" type="slidenum">
              <a:rPr lang="zh-CN" altLang="en-US" smtClean="0"/>
              <a:t>26</a:t>
            </a:fld>
            <a:endParaRPr lang="zh-CN" altLang="en-US"/>
          </a:p>
        </p:txBody>
      </p:sp>
      <p:sp>
        <p:nvSpPr>
          <p:cNvPr id="61" name="文本框 4">
            <a:extLst>
              <a:ext uri="{FF2B5EF4-FFF2-40B4-BE49-F238E27FC236}">
                <a16:creationId xmlns:a16="http://schemas.microsoft.com/office/drawing/2014/main" id="{F3584DE0-3A8B-49B2-93AD-CD033A2A820B}"/>
              </a:ext>
            </a:extLst>
          </p:cNvPr>
          <p:cNvSpPr txBox="1"/>
          <p:nvPr/>
        </p:nvSpPr>
        <p:spPr>
          <a:xfrm>
            <a:off x="2688984" y="309534"/>
            <a:ext cx="8604343" cy="461665"/>
          </a:xfrm>
          <a:prstGeom prst="rect">
            <a:avLst/>
          </a:prstGeom>
          <a:noFill/>
        </p:spPr>
        <p:txBody>
          <a:bodyPr wrap="none" rtlCol="0">
            <a:spAutoFit/>
          </a:bodyPr>
          <a:lstStyle/>
          <a:p>
            <a:pPr algn="l"/>
            <a:r>
              <a:rPr lang="es-ES" sz="2400" b="1" dirty="0">
                <a:solidFill>
                  <a:srgbClr val="2D44A1"/>
                </a:solidFill>
                <a:latin typeface="Calibri" panose="020F0502020204030204" pitchFamily="34" charset="0"/>
                <a:cs typeface="Arial" panose="020B0604020202020204" pitchFamily="34" charset="0"/>
              </a:rPr>
              <a:t>Los siete principios generales del proceso de pruebas de software.</a:t>
            </a:r>
            <a:endParaRPr lang="zh-CN" altLang="en-US" sz="2400" b="1" dirty="0">
              <a:solidFill>
                <a:srgbClr val="2D44A1"/>
              </a:solidFill>
              <a:latin typeface="Calibri" panose="020F0502020204030204" pitchFamily="34" charset="0"/>
              <a:cs typeface="Arial" panose="020B0604020202020204" pitchFamily="34" charset="0"/>
            </a:endParaRPr>
          </a:p>
        </p:txBody>
      </p:sp>
      <p:sp>
        <p:nvSpPr>
          <p:cNvPr id="62" name="Freeform 31">
            <a:extLst>
              <a:ext uri="{FF2B5EF4-FFF2-40B4-BE49-F238E27FC236}">
                <a16:creationId xmlns:a16="http://schemas.microsoft.com/office/drawing/2014/main" id="{E0BF507A-EC21-4553-97A3-FD87FF63C52F}"/>
              </a:ext>
            </a:extLst>
          </p:cNvPr>
          <p:cNvSpPr>
            <a:spLocks noEditPoints="1"/>
          </p:cNvSpPr>
          <p:nvPr/>
        </p:nvSpPr>
        <p:spPr bwMode="auto">
          <a:xfrm>
            <a:off x="7372905" y="1741926"/>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69"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15807BDD-85CE-4C84-B4AB-60A819F28E8D}"/>
              </a:ext>
            </a:extLst>
          </p:cNvPr>
          <p:cNvSpPr/>
          <p:nvPr/>
        </p:nvSpPr>
        <p:spPr bwMode="auto">
          <a:xfrm>
            <a:off x="6020001" y="2890093"/>
            <a:ext cx="878607" cy="7774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70"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81E262F5-6E20-4FDD-96E9-4C8481839827}"/>
              </a:ext>
            </a:extLst>
          </p:cNvPr>
          <p:cNvSpPr/>
          <p:nvPr/>
        </p:nvSpPr>
        <p:spPr bwMode="auto">
          <a:xfrm>
            <a:off x="5505049" y="2834333"/>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71"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E2C90446-AD43-4F24-B365-2E84F8376E0D}"/>
              </a:ext>
            </a:extLst>
          </p:cNvPr>
          <p:cNvGrpSpPr/>
          <p:nvPr/>
        </p:nvGrpSpPr>
        <p:grpSpPr>
          <a:xfrm>
            <a:off x="5794679" y="2961895"/>
            <a:ext cx="830131" cy="569651"/>
            <a:chOff x="897622" y="2399027"/>
            <a:chExt cx="1071121" cy="735024"/>
          </a:xfrm>
          <a:effectLst/>
        </p:grpSpPr>
        <p:sp>
          <p:nvSpPr>
            <p:cNvPr id="72" name="文本框 16">
              <a:extLst>
                <a:ext uri="{FF2B5EF4-FFF2-40B4-BE49-F238E27FC236}">
                  <a16:creationId xmlns:a16="http://schemas.microsoft.com/office/drawing/2014/main" id="{7C8E99FA-D99B-48DC-B3AD-AE2AFEDF80E4}"/>
                </a:ext>
              </a:extLst>
            </p:cNvPr>
            <p:cNvSpPr txBox="1"/>
            <p:nvPr/>
          </p:nvSpPr>
          <p:spPr>
            <a:xfrm>
              <a:off x="1166480" y="2399027"/>
              <a:ext cx="802263" cy="595689"/>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03</a:t>
              </a:r>
              <a:endParaRPr lang="zh-CN" altLang="en-US" sz="2400" dirty="0">
                <a:ln w="15875">
                  <a:noFill/>
                </a:ln>
                <a:solidFill>
                  <a:schemeClr val="bg1"/>
                </a:solidFill>
                <a:latin typeface="Impact" panose="020B0806030902050204" pitchFamily="34" charset="0"/>
              </a:endParaRPr>
            </a:p>
          </p:txBody>
        </p:sp>
        <p:sp>
          <p:nvSpPr>
            <p:cNvPr id="73" name="文本框 17">
              <a:extLst>
                <a:ext uri="{FF2B5EF4-FFF2-40B4-BE49-F238E27FC236}">
                  <a16:creationId xmlns:a16="http://schemas.microsoft.com/office/drawing/2014/main" id="{EED57663-C592-4393-BD6C-DD2366BFD192}"/>
                </a:ext>
              </a:extLst>
            </p:cNvPr>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74"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0F03ADB8-E216-4AA0-83B6-29796BC8A3E2}"/>
              </a:ext>
            </a:extLst>
          </p:cNvPr>
          <p:cNvSpPr/>
          <p:nvPr/>
        </p:nvSpPr>
        <p:spPr bwMode="auto">
          <a:xfrm>
            <a:off x="7030572" y="2866113"/>
            <a:ext cx="4511675" cy="791617"/>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75" name="文本框 43">
            <a:extLst>
              <a:ext uri="{FF2B5EF4-FFF2-40B4-BE49-F238E27FC236}">
                <a16:creationId xmlns:a16="http://schemas.microsoft.com/office/drawing/2014/main" id="{B07C298C-BB8B-4511-94AB-539FB95AA2B4}"/>
              </a:ext>
            </a:extLst>
          </p:cNvPr>
          <p:cNvSpPr txBox="1"/>
          <p:nvPr/>
        </p:nvSpPr>
        <p:spPr>
          <a:xfrm>
            <a:off x="7619029" y="3051438"/>
            <a:ext cx="3575050" cy="39010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err="1">
                <a:solidFill>
                  <a:schemeClr val="tx1">
                    <a:lumMod val="50000"/>
                    <a:lumOff val="50000"/>
                  </a:schemeClr>
                </a:solidFill>
                <a:latin typeface="Calibri" panose="020F0502020204030204" pitchFamily="34" charset="0"/>
                <a:ea typeface="+mj-ea"/>
              </a:rPr>
              <a:t>Pruebas</a:t>
            </a:r>
            <a:r>
              <a:rPr lang="en-US" altLang="zh-CN" dirty="0">
                <a:solidFill>
                  <a:schemeClr val="tx1">
                    <a:lumMod val="50000"/>
                    <a:lumOff val="50000"/>
                  </a:schemeClr>
                </a:solidFill>
                <a:latin typeface="Calibri" panose="020F0502020204030204" pitchFamily="34" charset="0"/>
                <a:ea typeface="+mj-ea"/>
              </a:rPr>
              <a:t> </a:t>
            </a:r>
            <a:r>
              <a:rPr lang="en-US" altLang="zh-CN" dirty="0" err="1">
                <a:solidFill>
                  <a:schemeClr val="tx1">
                    <a:lumMod val="50000"/>
                    <a:lumOff val="50000"/>
                  </a:schemeClr>
                </a:solidFill>
                <a:latin typeface="Calibri" panose="020F0502020204030204" pitchFamily="34" charset="0"/>
                <a:ea typeface="+mj-ea"/>
              </a:rPr>
              <a:t>tempranas</a:t>
            </a:r>
            <a:r>
              <a:rPr lang="en-US" altLang="zh-CN" dirty="0">
                <a:solidFill>
                  <a:schemeClr val="tx1">
                    <a:lumMod val="50000"/>
                    <a:lumOff val="50000"/>
                  </a:schemeClr>
                </a:solidFill>
                <a:latin typeface="Calibri" panose="020F0502020204030204" pitchFamily="34" charset="0"/>
                <a:ea typeface="+mj-ea"/>
              </a:rPr>
              <a:t> (early testing)</a:t>
            </a:r>
            <a:endParaRPr lang="en-US" altLang="zh-CN" sz="2400" dirty="0">
              <a:solidFill>
                <a:schemeClr val="tx1">
                  <a:lumMod val="50000"/>
                  <a:lumOff val="50000"/>
                </a:schemeClr>
              </a:solidFill>
              <a:latin typeface="Calibri" panose="020F0502020204030204" pitchFamily="34" charset="0"/>
              <a:ea typeface="+mj-ea"/>
            </a:endParaRPr>
          </a:p>
        </p:txBody>
      </p:sp>
      <p:sp>
        <p:nvSpPr>
          <p:cNvPr id="76" name="Freeform 31">
            <a:extLst>
              <a:ext uri="{FF2B5EF4-FFF2-40B4-BE49-F238E27FC236}">
                <a16:creationId xmlns:a16="http://schemas.microsoft.com/office/drawing/2014/main" id="{B899D575-858E-48DA-A975-6E16F00F0261}"/>
              </a:ext>
            </a:extLst>
          </p:cNvPr>
          <p:cNvSpPr>
            <a:spLocks noEditPoints="1"/>
          </p:cNvSpPr>
          <p:nvPr/>
        </p:nvSpPr>
        <p:spPr bwMode="auto">
          <a:xfrm>
            <a:off x="7328243" y="3082297"/>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77"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6FDE7DF7-1E41-44AF-83B4-59549F5F1F23}"/>
              </a:ext>
            </a:extLst>
          </p:cNvPr>
          <p:cNvSpPr/>
          <p:nvPr/>
        </p:nvSpPr>
        <p:spPr bwMode="auto">
          <a:xfrm>
            <a:off x="6064663" y="4260145"/>
            <a:ext cx="878607" cy="7774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78"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9277E0BE-C31F-41CD-AE96-996B13211C4E}"/>
              </a:ext>
            </a:extLst>
          </p:cNvPr>
          <p:cNvSpPr/>
          <p:nvPr/>
        </p:nvSpPr>
        <p:spPr bwMode="auto">
          <a:xfrm>
            <a:off x="5534770" y="4211280"/>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79"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6B3BBC9E-4BB2-4D01-A435-9EA50E7666EC}"/>
              </a:ext>
            </a:extLst>
          </p:cNvPr>
          <p:cNvGrpSpPr/>
          <p:nvPr/>
        </p:nvGrpSpPr>
        <p:grpSpPr>
          <a:xfrm>
            <a:off x="5839341" y="4331947"/>
            <a:ext cx="830131" cy="569651"/>
            <a:chOff x="897622" y="2399027"/>
            <a:chExt cx="1071121" cy="735024"/>
          </a:xfrm>
          <a:effectLst/>
        </p:grpSpPr>
        <p:sp>
          <p:nvSpPr>
            <p:cNvPr id="80" name="文本框 16">
              <a:extLst>
                <a:ext uri="{FF2B5EF4-FFF2-40B4-BE49-F238E27FC236}">
                  <a16:creationId xmlns:a16="http://schemas.microsoft.com/office/drawing/2014/main" id="{CCC4FB90-8B9D-4C24-AE83-12E9AC37CBA1}"/>
                </a:ext>
              </a:extLst>
            </p:cNvPr>
            <p:cNvSpPr txBox="1"/>
            <p:nvPr/>
          </p:nvSpPr>
          <p:spPr>
            <a:xfrm>
              <a:off x="1166480" y="2399027"/>
              <a:ext cx="802263" cy="595689"/>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05</a:t>
              </a:r>
              <a:endParaRPr lang="zh-CN" altLang="en-US" sz="2400" dirty="0">
                <a:ln w="15875">
                  <a:noFill/>
                </a:ln>
                <a:solidFill>
                  <a:schemeClr val="bg1"/>
                </a:solidFill>
                <a:latin typeface="Impact" panose="020B0806030902050204" pitchFamily="34" charset="0"/>
              </a:endParaRPr>
            </a:p>
          </p:txBody>
        </p:sp>
        <p:sp>
          <p:nvSpPr>
            <p:cNvPr id="81" name="文本框 17">
              <a:extLst>
                <a:ext uri="{FF2B5EF4-FFF2-40B4-BE49-F238E27FC236}">
                  <a16:creationId xmlns:a16="http://schemas.microsoft.com/office/drawing/2014/main" id="{F7C65D9E-E98D-4BF2-B5B1-1C7FCCF04D42}"/>
                </a:ext>
              </a:extLst>
            </p:cNvPr>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82"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33B5C6DD-23E3-493C-8424-4D0F3243AFBA}"/>
              </a:ext>
            </a:extLst>
          </p:cNvPr>
          <p:cNvSpPr/>
          <p:nvPr/>
        </p:nvSpPr>
        <p:spPr bwMode="auto">
          <a:xfrm>
            <a:off x="7075234" y="4236165"/>
            <a:ext cx="4511675" cy="791617"/>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83" name="文本框 43">
            <a:extLst>
              <a:ext uri="{FF2B5EF4-FFF2-40B4-BE49-F238E27FC236}">
                <a16:creationId xmlns:a16="http://schemas.microsoft.com/office/drawing/2014/main" id="{EEA155C1-A185-48D1-89D6-A802A5BC45CB}"/>
              </a:ext>
            </a:extLst>
          </p:cNvPr>
          <p:cNvSpPr txBox="1"/>
          <p:nvPr/>
        </p:nvSpPr>
        <p:spPr>
          <a:xfrm>
            <a:off x="7641772" y="4408198"/>
            <a:ext cx="3575050" cy="42319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dirty="0" err="1">
                <a:solidFill>
                  <a:schemeClr val="tx1">
                    <a:lumMod val="50000"/>
                    <a:lumOff val="50000"/>
                  </a:schemeClr>
                </a:solidFill>
                <a:latin typeface="Calibri" panose="020F0502020204030204" pitchFamily="34" charset="0"/>
                <a:ea typeface="+mj-ea"/>
              </a:rPr>
              <a:t>Paradoja</a:t>
            </a:r>
            <a:r>
              <a:rPr lang="en-US" altLang="zh-CN" sz="2000" dirty="0">
                <a:solidFill>
                  <a:schemeClr val="tx1">
                    <a:lumMod val="50000"/>
                    <a:lumOff val="50000"/>
                  </a:schemeClr>
                </a:solidFill>
                <a:latin typeface="Calibri" panose="020F0502020204030204" pitchFamily="34" charset="0"/>
                <a:ea typeface="+mj-ea"/>
              </a:rPr>
              <a:t> del </a:t>
            </a:r>
            <a:r>
              <a:rPr lang="en-US" altLang="zh-CN" sz="2000" dirty="0" err="1">
                <a:solidFill>
                  <a:schemeClr val="tx1">
                    <a:lumMod val="50000"/>
                    <a:lumOff val="50000"/>
                  </a:schemeClr>
                </a:solidFill>
                <a:latin typeface="Calibri" panose="020F0502020204030204" pitchFamily="34" charset="0"/>
                <a:ea typeface="+mj-ea"/>
              </a:rPr>
              <a:t>pesticida</a:t>
            </a:r>
            <a:endParaRPr lang="en-US" altLang="zh-CN" sz="2800" dirty="0">
              <a:solidFill>
                <a:schemeClr val="tx1">
                  <a:lumMod val="50000"/>
                  <a:lumOff val="50000"/>
                </a:schemeClr>
              </a:solidFill>
              <a:latin typeface="Calibri" panose="020F0502020204030204" pitchFamily="34" charset="0"/>
              <a:ea typeface="+mj-ea"/>
            </a:endParaRPr>
          </a:p>
        </p:txBody>
      </p:sp>
      <p:sp>
        <p:nvSpPr>
          <p:cNvPr id="84" name="Freeform 31">
            <a:extLst>
              <a:ext uri="{FF2B5EF4-FFF2-40B4-BE49-F238E27FC236}">
                <a16:creationId xmlns:a16="http://schemas.microsoft.com/office/drawing/2014/main" id="{AA5CA83C-69A7-4AEE-BB3D-E6FA4DC697DE}"/>
              </a:ext>
            </a:extLst>
          </p:cNvPr>
          <p:cNvSpPr>
            <a:spLocks noEditPoints="1"/>
          </p:cNvSpPr>
          <p:nvPr/>
        </p:nvSpPr>
        <p:spPr bwMode="auto">
          <a:xfrm>
            <a:off x="7372905" y="4452349"/>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8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81A63E66-C307-4FA7-B6CC-32E42FB74579}"/>
              </a:ext>
            </a:extLst>
          </p:cNvPr>
          <p:cNvSpPr/>
          <p:nvPr/>
        </p:nvSpPr>
        <p:spPr bwMode="auto">
          <a:xfrm>
            <a:off x="5150588" y="2194460"/>
            <a:ext cx="878607" cy="7774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grpSp>
        <p:nvGrpSpPr>
          <p:cNvPr id="86"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AEBD89AA-F9FE-47BE-ACB2-015B120C119D}"/>
              </a:ext>
            </a:extLst>
          </p:cNvPr>
          <p:cNvGrpSpPr/>
          <p:nvPr/>
        </p:nvGrpSpPr>
        <p:grpSpPr>
          <a:xfrm>
            <a:off x="4925266" y="2266262"/>
            <a:ext cx="830131" cy="569651"/>
            <a:chOff x="897622" y="2399027"/>
            <a:chExt cx="1071121" cy="735024"/>
          </a:xfrm>
          <a:effectLst/>
        </p:grpSpPr>
        <p:sp>
          <p:nvSpPr>
            <p:cNvPr id="87" name="文本框 16">
              <a:extLst>
                <a:ext uri="{FF2B5EF4-FFF2-40B4-BE49-F238E27FC236}">
                  <a16:creationId xmlns:a16="http://schemas.microsoft.com/office/drawing/2014/main" id="{4C7AA5AC-1A90-4B90-B261-37028E0BC2D4}"/>
                </a:ext>
              </a:extLst>
            </p:cNvPr>
            <p:cNvSpPr txBox="1"/>
            <p:nvPr/>
          </p:nvSpPr>
          <p:spPr>
            <a:xfrm>
              <a:off x="1166480" y="2399027"/>
              <a:ext cx="802263" cy="595689"/>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02</a:t>
              </a:r>
              <a:endParaRPr lang="zh-CN" altLang="en-US" sz="2400" dirty="0">
                <a:ln w="15875">
                  <a:noFill/>
                </a:ln>
                <a:solidFill>
                  <a:schemeClr val="bg1"/>
                </a:solidFill>
                <a:latin typeface="Impact" panose="020B0806030902050204" pitchFamily="34" charset="0"/>
              </a:endParaRPr>
            </a:p>
          </p:txBody>
        </p:sp>
        <p:sp>
          <p:nvSpPr>
            <p:cNvPr id="88" name="文本框 17">
              <a:extLst>
                <a:ext uri="{FF2B5EF4-FFF2-40B4-BE49-F238E27FC236}">
                  <a16:creationId xmlns:a16="http://schemas.microsoft.com/office/drawing/2014/main" id="{5EC85F2A-7D22-41FA-B20B-DAB731DE9548}"/>
                </a:ext>
              </a:extLst>
            </p:cNvPr>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89"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1FBA161E-9398-44F8-9214-A17E24A5034F}"/>
              </a:ext>
            </a:extLst>
          </p:cNvPr>
          <p:cNvSpPr/>
          <p:nvPr/>
        </p:nvSpPr>
        <p:spPr bwMode="auto">
          <a:xfrm>
            <a:off x="5192460" y="3660216"/>
            <a:ext cx="878607" cy="7774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grpSp>
        <p:nvGrpSpPr>
          <p:cNvPr id="90"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E34A6F76-4A7D-4C33-87E9-A1DD8CA91000}"/>
              </a:ext>
            </a:extLst>
          </p:cNvPr>
          <p:cNvGrpSpPr/>
          <p:nvPr/>
        </p:nvGrpSpPr>
        <p:grpSpPr>
          <a:xfrm>
            <a:off x="4967138" y="3732018"/>
            <a:ext cx="830131" cy="569651"/>
            <a:chOff x="897622" y="2399027"/>
            <a:chExt cx="1071121" cy="735024"/>
          </a:xfrm>
          <a:effectLst/>
        </p:grpSpPr>
        <p:sp>
          <p:nvSpPr>
            <p:cNvPr id="91" name="文本框 16">
              <a:extLst>
                <a:ext uri="{FF2B5EF4-FFF2-40B4-BE49-F238E27FC236}">
                  <a16:creationId xmlns:a16="http://schemas.microsoft.com/office/drawing/2014/main" id="{F4360842-4913-46CC-B120-37A195736691}"/>
                </a:ext>
              </a:extLst>
            </p:cNvPr>
            <p:cNvSpPr txBox="1"/>
            <p:nvPr/>
          </p:nvSpPr>
          <p:spPr>
            <a:xfrm>
              <a:off x="1166480" y="2399027"/>
              <a:ext cx="802263" cy="595689"/>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04</a:t>
              </a:r>
              <a:endParaRPr lang="zh-CN" altLang="en-US" sz="2400" dirty="0">
                <a:ln w="15875">
                  <a:noFill/>
                </a:ln>
                <a:solidFill>
                  <a:schemeClr val="bg1"/>
                </a:solidFill>
                <a:latin typeface="Impact" panose="020B0806030902050204" pitchFamily="34" charset="0"/>
              </a:endParaRPr>
            </a:p>
          </p:txBody>
        </p:sp>
        <p:sp>
          <p:nvSpPr>
            <p:cNvPr id="92" name="文本框 17">
              <a:extLst>
                <a:ext uri="{FF2B5EF4-FFF2-40B4-BE49-F238E27FC236}">
                  <a16:creationId xmlns:a16="http://schemas.microsoft.com/office/drawing/2014/main" id="{70EB9FED-A91D-47FD-9084-EE2FBCD3B4CF}"/>
                </a:ext>
              </a:extLst>
            </p:cNvPr>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93"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93BFAB6A-B784-4F40-ABF0-872FACB67A7D}"/>
              </a:ext>
            </a:extLst>
          </p:cNvPr>
          <p:cNvSpPr/>
          <p:nvPr/>
        </p:nvSpPr>
        <p:spPr bwMode="auto">
          <a:xfrm>
            <a:off x="6090056" y="5567392"/>
            <a:ext cx="878607" cy="7774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sp>
        <p:nvSpPr>
          <p:cNvPr id="94"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584513FA-D3A0-4FE7-BDC9-E4617D7DA5E4}"/>
              </a:ext>
            </a:extLst>
          </p:cNvPr>
          <p:cNvSpPr/>
          <p:nvPr/>
        </p:nvSpPr>
        <p:spPr bwMode="auto">
          <a:xfrm>
            <a:off x="5579432" y="5499139"/>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95"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DFE3A1FF-ADE3-43EE-96E4-95A8F873081A}"/>
              </a:ext>
            </a:extLst>
          </p:cNvPr>
          <p:cNvGrpSpPr/>
          <p:nvPr/>
        </p:nvGrpSpPr>
        <p:grpSpPr>
          <a:xfrm>
            <a:off x="5864734" y="5639194"/>
            <a:ext cx="830131" cy="569651"/>
            <a:chOff x="897622" y="2399027"/>
            <a:chExt cx="1071121" cy="735024"/>
          </a:xfrm>
          <a:effectLst/>
        </p:grpSpPr>
        <p:sp>
          <p:nvSpPr>
            <p:cNvPr id="96" name="文本框 16">
              <a:extLst>
                <a:ext uri="{FF2B5EF4-FFF2-40B4-BE49-F238E27FC236}">
                  <a16:creationId xmlns:a16="http://schemas.microsoft.com/office/drawing/2014/main" id="{A6687F96-1EEE-4934-AA03-3079CD5C7DF4}"/>
                </a:ext>
              </a:extLst>
            </p:cNvPr>
            <p:cNvSpPr txBox="1"/>
            <p:nvPr/>
          </p:nvSpPr>
          <p:spPr>
            <a:xfrm>
              <a:off x="1166480" y="2399027"/>
              <a:ext cx="802263" cy="595689"/>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07</a:t>
              </a:r>
              <a:endParaRPr lang="zh-CN" altLang="en-US" sz="2400" dirty="0">
                <a:ln w="15875">
                  <a:noFill/>
                </a:ln>
                <a:solidFill>
                  <a:schemeClr val="bg1"/>
                </a:solidFill>
                <a:latin typeface="Impact" panose="020B0806030902050204" pitchFamily="34" charset="0"/>
              </a:endParaRPr>
            </a:p>
          </p:txBody>
        </p:sp>
        <p:sp>
          <p:nvSpPr>
            <p:cNvPr id="97" name="文本框 17">
              <a:extLst>
                <a:ext uri="{FF2B5EF4-FFF2-40B4-BE49-F238E27FC236}">
                  <a16:creationId xmlns:a16="http://schemas.microsoft.com/office/drawing/2014/main" id="{F2082AD4-4004-4E1D-BC4E-8C6F049B62B3}"/>
                </a:ext>
              </a:extLst>
            </p:cNvPr>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98"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D11B1E27-F271-4AC3-8D79-0DE4F86DA43D}"/>
              </a:ext>
            </a:extLst>
          </p:cNvPr>
          <p:cNvSpPr/>
          <p:nvPr/>
        </p:nvSpPr>
        <p:spPr bwMode="auto">
          <a:xfrm>
            <a:off x="7100627" y="5543412"/>
            <a:ext cx="4511675" cy="791617"/>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99" name="文本框 43">
            <a:extLst>
              <a:ext uri="{FF2B5EF4-FFF2-40B4-BE49-F238E27FC236}">
                <a16:creationId xmlns:a16="http://schemas.microsoft.com/office/drawing/2014/main" id="{304278AF-7B4D-410D-9FEC-ACA9529EC037}"/>
              </a:ext>
            </a:extLst>
          </p:cNvPr>
          <p:cNvSpPr txBox="1"/>
          <p:nvPr/>
        </p:nvSpPr>
        <p:spPr>
          <a:xfrm>
            <a:off x="7683965" y="5728737"/>
            <a:ext cx="3575050" cy="39010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s-MX" altLang="zh-CN" dirty="0">
                <a:solidFill>
                  <a:schemeClr val="tx1">
                    <a:lumMod val="50000"/>
                    <a:lumOff val="50000"/>
                  </a:schemeClr>
                </a:solidFill>
                <a:latin typeface="Calibri" panose="020F0502020204030204" pitchFamily="34" charset="0"/>
                <a:ea typeface="+mj-ea"/>
              </a:rPr>
              <a:t>La falacia de la ausencia de errores</a:t>
            </a:r>
            <a:endParaRPr lang="en-US" altLang="zh-CN" sz="2400" dirty="0">
              <a:solidFill>
                <a:schemeClr val="tx1">
                  <a:lumMod val="50000"/>
                  <a:lumOff val="50000"/>
                </a:schemeClr>
              </a:solidFill>
              <a:latin typeface="Calibri" panose="020F0502020204030204" pitchFamily="34" charset="0"/>
              <a:ea typeface="+mj-ea"/>
            </a:endParaRPr>
          </a:p>
        </p:txBody>
      </p:sp>
      <p:sp>
        <p:nvSpPr>
          <p:cNvPr id="100" name="Freeform 31">
            <a:extLst>
              <a:ext uri="{FF2B5EF4-FFF2-40B4-BE49-F238E27FC236}">
                <a16:creationId xmlns:a16="http://schemas.microsoft.com/office/drawing/2014/main" id="{2F811152-25E7-40B6-BE29-C4126C12DE47}"/>
              </a:ext>
            </a:extLst>
          </p:cNvPr>
          <p:cNvSpPr>
            <a:spLocks noEditPoints="1"/>
          </p:cNvSpPr>
          <p:nvPr/>
        </p:nvSpPr>
        <p:spPr bwMode="auto">
          <a:xfrm>
            <a:off x="7398298" y="5759596"/>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01"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5A9C49EA-C695-40CB-A8FC-E29134245502}"/>
              </a:ext>
            </a:extLst>
          </p:cNvPr>
          <p:cNvSpPr/>
          <p:nvPr/>
        </p:nvSpPr>
        <p:spPr bwMode="auto">
          <a:xfrm>
            <a:off x="5210294" y="4929455"/>
            <a:ext cx="878607" cy="7774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1181E7"/>
              </a:gs>
              <a:gs pos="100000">
                <a:srgbClr val="2B398F"/>
              </a:gs>
            </a:gsLst>
            <a:lin ang="13200000" scaled="0"/>
          </a:gradFill>
          <a:ln w="12700">
            <a:noFill/>
          </a:ln>
          <a:effectLst/>
        </p:spPr>
        <p:txBody>
          <a:bodyPr vert="horz" wrap="square" lIns="68580" tIns="34290" rIns="68580" bIns="34290" numCol="1" anchor="t" anchorCtr="0" compatLnSpc="1"/>
          <a:lstStyle/>
          <a:p>
            <a:endParaRPr lang="zh-CN" altLang="en-US"/>
          </a:p>
        </p:txBody>
      </p:sp>
      <p:grpSp>
        <p:nvGrpSpPr>
          <p:cNvPr id="102" name="组合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B791CF43-8612-47CA-BA11-52931424959E}"/>
              </a:ext>
            </a:extLst>
          </p:cNvPr>
          <p:cNvGrpSpPr/>
          <p:nvPr/>
        </p:nvGrpSpPr>
        <p:grpSpPr>
          <a:xfrm>
            <a:off x="4984972" y="5001257"/>
            <a:ext cx="830131" cy="569651"/>
            <a:chOff x="897622" y="2399027"/>
            <a:chExt cx="1071121" cy="735024"/>
          </a:xfrm>
          <a:effectLst/>
        </p:grpSpPr>
        <p:sp>
          <p:nvSpPr>
            <p:cNvPr id="103" name="文本框 16">
              <a:extLst>
                <a:ext uri="{FF2B5EF4-FFF2-40B4-BE49-F238E27FC236}">
                  <a16:creationId xmlns:a16="http://schemas.microsoft.com/office/drawing/2014/main" id="{9BC40A76-64A1-41E3-865C-EDB2C903FA79}"/>
                </a:ext>
              </a:extLst>
            </p:cNvPr>
            <p:cNvSpPr txBox="1"/>
            <p:nvPr/>
          </p:nvSpPr>
          <p:spPr>
            <a:xfrm>
              <a:off x="1166480" y="2399027"/>
              <a:ext cx="802263" cy="595689"/>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06</a:t>
              </a:r>
              <a:endParaRPr lang="zh-CN" altLang="en-US" sz="2400" dirty="0">
                <a:ln w="15875">
                  <a:noFill/>
                </a:ln>
                <a:solidFill>
                  <a:schemeClr val="bg1"/>
                </a:solidFill>
                <a:latin typeface="Impact" panose="020B0806030902050204" pitchFamily="34" charset="0"/>
              </a:endParaRPr>
            </a:p>
          </p:txBody>
        </p:sp>
        <p:sp>
          <p:nvSpPr>
            <p:cNvPr id="104" name="文本框 17">
              <a:extLst>
                <a:ext uri="{FF2B5EF4-FFF2-40B4-BE49-F238E27FC236}">
                  <a16:creationId xmlns:a16="http://schemas.microsoft.com/office/drawing/2014/main" id="{C133B09C-E31E-4153-A69F-06640885742A}"/>
                </a:ext>
              </a:extLst>
            </p:cNvPr>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sp>
        <p:nvSpPr>
          <p:cNvPr id="105"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E5EF6D5F-A664-4670-B4CB-3E31D857E159}"/>
              </a:ext>
            </a:extLst>
          </p:cNvPr>
          <p:cNvSpPr/>
          <p:nvPr/>
        </p:nvSpPr>
        <p:spPr bwMode="auto">
          <a:xfrm>
            <a:off x="473297" y="2179723"/>
            <a:ext cx="4511675" cy="791617"/>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dirty="0"/>
          </a:p>
        </p:txBody>
      </p:sp>
      <p:sp>
        <p:nvSpPr>
          <p:cNvPr id="106" name="文本框 43">
            <a:extLst>
              <a:ext uri="{FF2B5EF4-FFF2-40B4-BE49-F238E27FC236}">
                <a16:creationId xmlns:a16="http://schemas.microsoft.com/office/drawing/2014/main" id="{40BD4D94-7D45-426A-A5D1-B3CBACB4371E}"/>
              </a:ext>
            </a:extLst>
          </p:cNvPr>
          <p:cNvSpPr txBox="1"/>
          <p:nvPr/>
        </p:nvSpPr>
        <p:spPr>
          <a:xfrm>
            <a:off x="727427" y="2264818"/>
            <a:ext cx="3575050" cy="6377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s-MX" altLang="zh-CN" sz="1600" dirty="0">
                <a:solidFill>
                  <a:schemeClr val="tx1">
                    <a:lumMod val="50000"/>
                    <a:lumOff val="50000"/>
                  </a:schemeClr>
                </a:solidFill>
                <a:latin typeface="Calibri" panose="020F0502020204030204" pitchFamily="34" charset="0"/>
                <a:ea typeface="+mj-ea"/>
              </a:rPr>
              <a:t>No es posible realizar pruebas exhaustivas </a:t>
            </a:r>
            <a:endParaRPr lang="en-US" altLang="zh-CN" sz="2000" dirty="0">
              <a:solidFill>
                <a:schemeClr val="tx1">
                  <a:lumMod val="50000"/>
                  <a:lumOff val="50000"/>
                </a:schemeClr>
              </a:solidFill>
              <a:latin typeface="Calibri" panose="020F0502020204030204" pitchFamily="34" charset="0"/>
              <a:ea typeface="+mj-ea"/>
            </a:endParaRPr>
          </a:p>
        </p:txBody>
      </p:sp>
      <p:sp>
        <p:nvSpPr>
          <p:cNvPr id="107" name="Freeform 31">
            <a:extLst>
              <a:ext uri="{FF2B5EF4-FFF2-40B4-BE49-F238E27FC236}">
                <a16:creationId xmlns:a16="http://schemas.microsoft.com/office/drawing/2014/main" id="{5ABEDBC3-7261-452A-9BEC-78F88F2E6942}"/>
              </a:ext>
            </a:extLst>
          </p:cNvPr>
          <p:cNvSpPr>
            <a:spLocks noEditPoints="1"/>
          </p:cNvSpPr>
          <p:nvPr/>
        </p:nvSpPr>
        <p:spPr bwMode="auto">
          <a:xfrm>
            <a:off x="4419448" y="2403585"/>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08"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7A4BDE1E-658B-4908-AA16-F6CC6F629CA7}"/>
              </a:ext>
            </a:extLst>
          </p:cNvPr>
          <p:cNvSpPr/>
          <p:nvPr/>
        </p:nvSpPr>
        <p:spPr bwMode="auto">
          <a:xfrm>
            <a:off x="548847" y="3636456"/>
            <a:ext cx="4511675" cy="791617"/>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109" name="文本框 43">
            <a:extLst>
              <a:ext uri="{FF2B5EF4-FFF2-40B4-BE49-F238E27FC236}">
                <a16:creationId xmlns:a16="http://schemas.microsoft.com/office/drawing/2014/main" id="{DDF3979C-B90E-4BE2-8904-DC46F84AAA54}"/>
              </a:ext>
            </a:extLst>
          </p:cNvPr>
          <p:cNvSpPr txBox="1"/>
          <p:nvPr/>
        </p:nvSpPr>
        <p:spPr>
          <a:xfrm>
            <a:off x="758454" y="3707892"/>
            <a:ext cx="3575050" cy="6377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600" dirty="0" err="1">
                <a:solidFill>
                  <a:schemeClr val="tx1">
                    <a:lumMod val="50000"/>
                    <a:lumOff val="50000"/>
                  </a:schemeClr>
                </a:solidFill>
                <a:latin typeface="Calibri" panose="020F0502020204030204" pitchFamily="34" charset="0"/>
                <a:ea typeface="+mj-ea"/>
              </a:rPr>
              <a:t>Agrupamiento</a:t>
            </a:r>
            <a:r>
              <a:rPr lang="en-US" altLang="zh-CN" sz="1600" dirty="0">
                <a:solidFill>
                  <a:schemeClr val="tx1">
                    <a:lumMod val="50000"/>
                    <a:lumOff val="50000"/>
                  </a:schemeClr>
                </a:solidFill>
                <a:latin typeface="Calibri" panose="020F0502020204030204" pitchFamily="34" charset="0"/>
                <a:ea typeface="+mj-ea"/>
              </a:rPr>
              <a:t> de </a:t>
            </a:r>
            <a:r>
              <a:rPr lang="en-US" altLang="zh-CN" sz="1600" dirty="0" err="1">
                <a:solidFill>
                  <a:schemeClr val="tx1">
                    <a:lumMod val="50000"/>
                    <a:lumOff val="50000"/>
                  </a:schemeClr>
                </a:solidFill>
                <a:latin typeface="Calibri" panose="020F0502020204030204" pitchFamily="34" charset="0"/>
                <a:ea typeface="+mj-ea"/>
              </a:rPr>
              <a:t>defectos</a:t>
            </a:r>
            <a:r>
              <a:rPr lang="en-US" altLang="zh-CN" sz="1600" dirty="0">
                <a:solidFill>
                  <a:schemeClr val="tx1">
                    <a:lumMod val="50000"/>
                    <a:lumOff val="50000"/>
                  </a:schemeClr>
                </a:solidFill>
                <a:latin typeface="Calibri" panose="020F0502020204030204" pitchFamily="34" charset="0"/>
                <a:ea typeface="+mj-ea"/>
              </a:rPr>
              <a:t> </a:t>
            </a:r>
          </a:p>
          <a:p>
            <a:pPr algn="ctr">
              <a:lnSpc>
                <a:spcPct val="114000"/>
              </a:lnSpc>
            </a:pPr>
            <a:r>
              <a:rPr lang="en-US" altLang="zh-CN" sz="1600" dirty="0">
                <a:solidFill>
                  <a:schemeClr val="tx1">
                    <a:lumMod val="50000"/>
                    <a:lumOff val="50000"/>
                  </a:schemeClr>
                </a:solidFill>
                <a:latin typeface="Calibri" panose="020F0502020204030204" pitchFamily="34" charset="0"/>
                <a:ea typeface="+mj-ea"/>
              </a:rPr>
              <a:t>(defect clustering) </a:t>
            </a:r>
            <a:endParaRPr lang="en-US" altLang="zh-CN" sz="2000" dirty="0">
              <a:solidFill>
                <a:schemeClr val="tx1">
                  <a:lumMod val="50000"/>
                  <a:lumOff val="50000"/>
                </a:schemeClr>
              </a:solidFill>
              <a:latin typeface="Calibri" panose="020F0502020204030204" pitchFamily="34" charset="0"/>
              <a:ea typeface="+mj-ea"/>
            </a:endParaRPr>
          </a:p>
        </p:txBody>
      </p:sp>
      <p:sp>
        <p:nvSpPr>
          <p:cNvPr id="110" name="Freeform 31">
            <a:extLst>
              <a:ext uri="{FF2B5EF4-FFF2-40B4-BE49-F238E27FC236}">
                <a16:creationId xmlns:a16="http://schemas.microsoft.com/office/drawing/2014/main" id="{47CFB1FE-9617-4271-AB7F-D9AD837FBEA7}"/>
              </a:ext>
            </a:extLst>
          </p:cNvPr>
          <p:cNvSpPr>
            <a:spLocks noEditPoints="1"/>
          </p:cNvSpPr>
          <p:nvPr/>
        </p:nvSpPr>
        <p:spPr bwMode="auto">
          <a:xfrm>
            <a:off x="4455862" y="3819995"/>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11" name="任意多边形 3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403394E3-CEF0-45BB-B837-02D0AC984C9B}"/>
              </a:ext>
            </a:extLst>
          </p:cNvPr>
          <p:cNvSpPr/>
          <p:nvPr/>
        </p:nvSpPr>
        <p:spPr bwMode="auto">
          <a:xfrm>
            <a:off x="544266" y="4929585"/>
            <a:ext cx="4511675" cy="791617"/>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solidFill>
            <a:srgbClr val="FFFFFF"/>
          </a:solidFill>
          <a:ln w="19050">
            <a:solidFill>
              <a:srgbClr val="1F77DB"/>
            </a:solidFill>
          </a:ln>
          <a:effectLst/>
        </p:spPr>
        <p:txBody>
          <a:bodyPr vert="horz" wrap="square" lIns="68580" tIns="34290" rIns="68580" bIns="34290" numCol="1" anchor="t" anchorCtr="0" compatLnSpc="1">
            <a:noAutofit/>
          </a:bodyPr>
          <a:lstStyle/>
          <a:p>
            <a:endParaRPr lang="zh-CN" altLang="en-US"/>
          </a:p>
        </p:txBody>
      </p:sp>
      <p:sp>
        <p:nvSpPr>
          <p:cNvPr id="112" name="文本框 43">
            <a:extLst>
              <a:ext uri="{FF2B5EF4-FFF2-40B4-BE49-F238E27FC236}">
                <a16:creationId xmlns:a16="http://schemas.microsoft.com/office/drawing/2014/main" id="{98F2DEA6-13A0-4B4E-98E7-944F806D875D}"/>
              </a:ext>
            </a:extLst>
          </p:cNvPr>
          <p:cNvSpPr txBox="1"/>
          <p:nvPr/>
        </p:nvSpPr>
        <p:spPr>
          <a:xfrm>
            <a:off x="790658" y="5109830"/>
            <a:ext cx="3575050" cy="39010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s-MX" altLang="zh-CN" dirty="0">
                <a:solidFill>
                  <a:schemeClr val="tx1">
                    <a:lumMod val="50000"/>
                    <a:lumOff val="50000"/>
                  </a:schemeClr>
                </a:solidFill>
                <a:latin typeface="Calibri" panose="020F0502020204030204" pitchFamily="34" charset="0"/>
                <a:ea typeface="+mj-ea"/>
              </a:rPr>
              <a:t>Las pruebas dependen del contexto</a:t>
            </a:r>
            <a:endParaRPr lang="en-US" altLang="zh-CN" sz="2400" dirty="0">
              <a:solidFill>
                <a:schemeClr val="tx1">
                  <a:lumMod val="50000"/>
                  <a:lumOff val="50000"/>
                </a:schemeClr>
              </a:solidFill>
              <a:latin typeface="Calibri" panose="020F0502020204030204" pitchFamily="34" charset="0"/>
              <a:ea typeface="+mj-ea"/>
            </a:endParaRPr>
          </a:p>
        </p:txBody>
      </p:sp>
      <p:sp>
        <p:nvSpPr>
          <p:cNvPr id="113" name="Freeform 31">
            <a:extLst>
              <a:ext uri="{FF2B5EF4-FFF2-40B4-BE49-F238E27FC236}">
                <a16:creationId xmlns:a16="http://schemas.microsoft.com/office/drawing/2014/main" id="{8A30FFE5-5341-4604-9589-FD6F44B56AEF}"/>
              </a:ext>
            </a:extLst>
          </p:cNvPr>
          <p:cNvSpPr>
            <a:spLocks noEditPoints="1"/>
          </p:cNvSpPr>
          <p:nvPr/>
        </p:nvSpPr>
        <p:spPr bwMode="auto">
          <a:xfrm>
            <a:off x="4480873" y="5160237"/>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gradFill>
            <a:gsLst>
              <a:gs pos="0">
                <a:srgbClr val="1181E7"/>
              </a:gs>
              <a:gs pos="100000">
                <a:srgbClr val="2B398F"/>
              </a:gs>
            </a:gsLst>
            <a:lin ang="13200000" scaled="0"/>
          </a:gra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1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2DFB21F3-F467-447B-848F-3F02FE87F898}"/>
              </a:ext>
            </a:extLst>
          </p:cNvPr>
          <p:cNvSpPr/>
          <p:nvPr/>
        </p:nvSpPr>
        <p:spPr bwMode="auto">
          <a:xfrm>
            <a:off x="4674385" y="4863157"/>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sp>
        <p:nvSpPr>
          <p:cNvPr id="116"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5CFA4064-B1D1-4D88-A7F6-703529C609DB}"/>
              </a:ext>
            </a:extLst>
          </p:cNvPr>
          <p:cNvSpPr/>
          <p:nvPr/>
        </p:nvSpPr>
        <p:spPr bwMode="auto">
          <a:xfrm>
            <a:off x="4647910" y="3637075"/>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sp>
        <p:nvSpPr>
          <p:cNvPr id="119" name="文本框 17">
            <a:extLst>
              <a:ext uri="{FF2B5EF4-FFF2-40B4-BE49-F238E27FC236}">
                <a16:creationId xmlns:a16="http://schemas.microsoft.com/office/drawing/2014/main" id="{54482A61-D3EB-4F8E-AD20-CC4473BF0445}"/>
              </a:ext>
            </a:extLst>
          </p:cNvPr>
          <p:cNvSpPr txBox="1"/>
          <p:nvPr/>
        </p:nvSpPr>
        <p:spPr>
          <a:xfrm>
            <a:off x="4961895" y="4110469"/>
            <a:ext cx="776055" cy="215444"/>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sp>
        <p:nvSpPr>
          <p:cNvPr id="123"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BAF6FF1A-042B-4CAE-ABDC-661617EA7EA0}"/>
              </a:ext>
            </a:extLst>
          </p:cNvPr>
          <p:cNvSpPr/>
          <p:nvPr/>
        </p:nvSpPr>
        <p:spPr bwMode="auto">
          <a:xfrm>
            <a:off x="4620816" y="2179321"/>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spTree>
    <p:extLst>
      <p:ext uri="{BB962C8B-B14F-4D97-AF65-F5344CB8AC3E}">
        <p14:creationId xmlns:p14="http://schemas.microsoft.com/office/powerpoint/2010/main" val="45366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r="16387"/>
          <a:stretch>
            <a:fillRect/>
          </a:stretch>
        </p:blipFill>
        <p:spPr>
          <a:xfrm>
            <a:off x="3614028" y="-1"/>
            <a:ext cx="8596730" cy="685800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l="63590" t="46564"/>
          <a:stretch>
            <a:fillRect/>
          </a:stretch>
        </p:blipFill>
        <p:spPr>
          <a:xfrm>
            <a:off x="8349901" y="3193367"/>
            <a:ext cx="3842099" cy="3664632"/>
          </a:xfrm>
          <a:custGeom>
            <a:avLst/>
            <a:gdLst>
              <a:gd name="connsiteX0" fmla="*/ 3842099 w 3842099"/>
              <a:gd name="connsiteY0" fmla="*/ 0 h 3664632"/>
              <a:gd name="connsiteX1" fmla="*/ 3842099 w 3842099"/>
              <a:gd name="connsiteY1" fmla="*/ 3664632 h 3664632"/>
              <a:gd name="connsiteX2" fmla="*/ 0 w 3842099"/>
              <a:gd name="connsiteY2" fmla="*/ 3664632 h 3664632"/>
            </a:gdLst>
            <a:ahLst/>
            <a:cxnLst>
              <a:cxn ang="0">
                <a:pos x="connsiteX0" y="connsiteY0"/>
              </a:cxn>
              <a:cxn ang="0">
                <a:pos x="connsiteX1" y="connsiteY1"/>
              </a:cxn>
              <a:cxn ang="0">
                <a:pos x="connsiteX2" y="connsiteY2"/>
              </a:cxn>
            </a:cxnLst>
            <a:rect l="l" t="t" r="r" b="b"/>
            <a:pathLst>
              <a:path w="3842099" h="3664632">
                <a:moveTo>
                  <a:pt x="3842099" y="0"/>
                </a:moveTo>
                <a:lnTo>
                  <a:pt x="3842099" y="3664632"/>
                </a:lnTo>
                <a:lnTo>
                  <a:pt x="0" y="3664632"/>
                </a:lnTo>
                <a:close/>
              </a:path>
            </a:pathLst>
          </a:cu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0"/>
            <a:ext cx="10552389" cy="6857999"/>
          </a:xfrm>
          <a:custGeom>
            <a:avLst/>
            <a:gdLst>
              <a:gd name="connsiteX0" fmla="*/ 0 w 10552389"/>
              <a:gd name="connsiteY0" fmla="*/ 0 h 6857999"/>
              <a:gd name="connsiteX1" fmla="*/ 10552389 w 10552389"/>
              <a:gd name="connsiteY1" fmla="*/ 0 h 6857999"/>
              <a:gd name="connsiteX2" fmla="*/ 10552389 w 10552389"/>
              <a:gd name="connsiteY2" fmla="*/ 36650 h 6857999"/>
              <a:gd name="connsiteX3" fmla="*/ 4298459 w 10552389"/>
              <a:gd name="connsiteY3" fmla="*/ 6857999 h 6857999"/>
              <a:gd name="connsiteX4" fmla="*/ 0 w 10552389"/>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2389" h="6857999">
                <a:moveTo>
                  <a:pt x="0" y="0"/>
                </a:moveTo>
                <a:lnTo>
                  <a:pt x="10552389" y="0"/>
                </a:lnTo>
                <a:lnTo>
                  <a:pt x="10552389" y="36650"/>
                </a:lnTo>
                <a:lnTo>
                  <a:pt x="4298459" y="6857999"/>
                </a:lnTo>
                <a:lnTo>
                  <a:pt x="0" y="6857999"/>
                </a:lnTo>
                <a:close/>
              </a:path>
            </a:pathLst>
          </a:custGeom>
        </p:spPr>
      </p:pic>
      <p:sp>
        <p:nvSpPr>
          <p:cNvPr id="18" name="文本框 17"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32212" y="1078065"/>
            <a:ext cx="3883882" cy="2585323"/>
          </a:xfrm>
          <a:prstGeom prst="rect">
            <a:avLst/>
          </a:prstGeom>
          <a:noFill/>
        </p:spPr>
        <p:txBody>
          <a:bodyPr wrap="square" rtlCol="0">
            <a:spAutoFit/>
          </a:bodyPr>
          <a:lstStyle/>
          <a:p>
            <a:r>
              <a:rPr lang="en-US" altLang="zh-CN" sz="5400" b="1" dirty="0">
                <a:solidFill>
                  <a:srgbClr val="FFFFFF"/>
                </a:solidFill>
                <a:latin typeface="Calibri" panose="020F0502020204030204" pitchFamily="34" charset="0"/>
                <a:ea typeface="方正兰亭超细黑简体" panose="02000000000000000000" pitchFamily="2" charset="-122"/>
                <a:cs typeface="Aharoni" panose="02010803020104030203" pitchFamily="2" charset="-79"/>
              </a:rPr>
              <a:t>THANK      YOU     FOR     WATCHING</a:t>
            </a:r>
            <a:endParaRPr lang="zh-CN" altLang="en-US" sz="5400" b="1" dirty="0">
              <a:solidFill>
                <a:srgbClr val="FFFFFF"/>
              </a:solidFill>
              <a:latin typeface="Calibri" panose="020F0502020204030204" pitchFamily="34" charset="0"/>
              <a:ea typeface="方正兰亭超细黑简体" panose="02000000000000000000" pitchFamily="2" charset="-122"/>
              <a:cs typeface="Aharoni" panose="02010803020104030203" pitchFamily="2" charset="-79"/>
            </a:endParaRPr>
          </a:p>
        </p:txBody>
      </p:sp>
      <p:sp>
        <p:nvSpPr>
          <p:cNvPr id="3" name="文本框 1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48335" y="4203065"/>
            <a:ext cx="3613150" cy="521970"/>
          </a:xfrm>
          <a:prstGeom prst="rect">
            <a:avLst/>
          </a:prstGeom>
          <a:noFill/>
        </p:spPr>
        <p:txBody>
          <a:bodyPr wrap="square" rtlCol="0">
            <a:spAutoFit/>
          </a:bodyPr>
          <a:lstStyle/>
          <a:p>
            <a:r>
              <a:rPr lang="es-SV" altLang="en-US"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Septiembre</a:t>
            </a:r>
            <a:r>
              <a:rPr lang="en-US" altLang="zh-CN"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-20</a:t>
            </a:r>
            <a:r>
              <a:rPr lang="es-SV" altLang="en-US"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21</a:t>
            </a:r>
          </a:p>
        </p:txBody>
      </p:sp>
      <p:sp>
        <p:nvSpPr>
          <p:cNvPr id="6" name="圆角矩形 18"/>
          <p:cNvSpPr/>
          <p:nvPr/>
        </p:nvSpPr>
        <p:spPr>
          <a:xfrm>
            <a:off x="432435" y="4181475"/>
            <a:ext cx="2917825" cy="5664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32435" y="4181475"/>
            <a:ext cx="3613150" cy="521970"/>
          </a:xfrm>
          <a:prstGeom prst="rect">
            <a:avLst/>
          </a:prstGeom>
          <a:noFill/>
        </p:spPr>
        <p:txBody>
          <a:bodyPr wrap="square" rtlCol="0">
            <a:spAutoFit/>
          </a:bodyPr>
          <a:lstStyle/>
          <a:p>
            <a:r>
              <a:rPr lang="es-SV" altLang="en-US"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Septiembre</a:t>
            </a:r>
            <a:r>
              <a:rPr lang="en-US" altLang="zh-CN"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-20</a:t>
            </a:r>
            <a:r>
              <a:rPr lang="es-SV" altLang="en-US" sz="2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cs typeface="Aharoni" panose="02010803020104030203" pitchFamily="2" charset="-79"/>
              </a:rPr>
              <a:t>21</a:t>
            </a:r>
          </a:p>
        </p:txBody>
      </p:sp>
      <p:sp>
        <p:nvSpPr>
          <p:cNvPr id="9" name="Marcador de posición de número de diapositiva 8"/>
          <p:cNvSpPr>
            <a:spLocks noGrp="1"/>
          </p:cNvSpPr>
          <p:nvPr>
            <p:ph type="sldNum" sz="quarter" idx="12"/>
          </p:nvPr>
        </p:nvSpPr>
        <p:spPr/>
        <p:txBody>
          <a:bodyPr/>
          <a:lstStyle/>
          <a:p>
            <a:fld id="{498270EE-524A-45C3-93D8-E84E0C4390F1}" type="slidenum">
              <a:rPr lang="zh-CN" altLang="en-US" smtClean="0"/>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750" fill="hold"/>
                                        <p:tgtEl>
                                          <p:spTgt spid="18"/>
                                        </p:tgtEl>
                                        <p:attrNameLst>
                                          <p:attrName>ppt_w</p:attrName>
                                        </p:attrNameLst>
                                      </p:cBhvr>
                                      <p:tavLst>
                                        <p:tav tm="0">
                                          <p:val>
                                            <p:fltVal val="0"/>
                                          </p:val>
                                        </p:tav>
                                        <p:tav tm="100000">
                                          <p:val>
                                            <p:strVal val="#ppt_w"/>
                                          </p:val>
                                        </p:tav>
                                      </p:tavLst>
                                    </p:anim>
                                    <p:anim calcmode="lin" valueType="num">
                                      <p:cBhvr>
                                        <p:cTn id="8" dur="750" fill="hold"/>
                                        <p:tgtEl>
                                          <p:spTgt spid="18"/>
                                        </p:tgtEl>
                                        <p:attrNameLst>
                                          <p:attrName>ppt_h</p:attrName>
                                        </p:attrNameLst>
                                      </p:cBhvr>
                                      <p:tavLst>
                                        <p:tav tm="0">
                                          <p:val>
                                            <p:fltVal val="0"/>
                                          </p:val>
                                        </p:tav>
                                        <p:tav tm="100000">
                                          <p:val>
                                            <p:strVal val="#ppt_h"/>
                                          </p:val>
                                        </p:tav>
                                      </p:tavLst>
                                    </p:anim>
                                    <p:animEffect transition="in" filter="fade">
                                      <p:cBhvr>
                                        <p:cTn id="9" dur="750"/>
                                        <p:tgtEl>
                                          <p:spTgt spid="1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fltVal val="0"/>
                                          </p:val>
                                        </p:tav>
                                        <p:tav tm="100000">
                                          <p:val>
                                            <p:strVal val="#ppt_w"/>
                                          </p:val>
                                        </p:tav>
                                      </p:tavLst>
                                    </p:anim>
                                    <p:anim calcmode="lin" valueType="num">
                                      <p:cBhvr>
                                        <p:cTn id="14" dur="750" fill="hold"/>
                                        <p:tgtEl>
                                          <p:spTgt spid="3"/>
                                        </p:tgtEl>
                                        <p:attrNameLst>
                                          <p:attrName>ppt_h</p:attrName>
                                        </p:attrNameLst>
                                      </p:cBhvr>
                                      <p:tavLst>
                                        <p:tav tm="0">
                                          <p:val>
                                            <p:fltVal val="0"/>
                                          </p:val>
                                        </p:tav>
                                        <p:tav tm="100000">
                                          <p:val>
                                            <p:strVal val="#ppt_h"/>
                                          </p:val>
                                        </p:tav>
                                      </p:tavLst>
                                    </p:anim>
                                    <p:animEffect transition="in" filter="fade">
                                      <p:cBhvr>
                                        <p:cTn id="15" dur="750"/>
                                        <p:tgtEl>
                                          <p:spTgt spid="3"/>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ppt_w</p:attrName>
                                        </p:attrNameLst>
                                      </p:cBhvr>
                                      <p:tavLst>
                                        <p:tav tm="0">
                                          <p:val>
                                            <p:fltVal val="0"/>
                                          </p:val>
                                        </p:tav>
                                        <p:tav tm="100000">
                                          <p:val>
                                            <p:strVal val="#ppt_w"/>
                                          </p:val>
                                        </p:tav>
                                      </p:tavLst>
                                    </p:anim>
                                    <p:anim calcmode="lin" valueType="num">
                                      <p:cBhvr>
                                        <p:cTn id="20" dur="750" fill="hold"/>
                                        <p:tgtEl>
                                          <p:spTgt spid="8"/>
                                        </p:tgtEl>
                                        <p:attrNameLst>
                                          <p:attrName>ppt_h</p:attrName>
                                        </p:attrNameLst>
                                      </p:cBhvr>
                                      <p:tavLst>
                                        <p:tav tm="0">
                                          <p:val>
                                            <p:fltVal val="0"/>
                                          </p:val>
                                        </p:tav>
                                        <p:tav tm="100000">
                                          <p:val>
                                            <p:strVal val="#ppt_h"/>
                                          </p:val>
                                        </p:tav>
                                      </p:tavLst>
                                    </p:anim>
                                    <p:animEffect transition="in" filter="fade">
                                      <p:cBhvr>
                                        <p:cTn id="2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47004"/>
            <a:ext cx="12227168" cy="1010996"/>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12107" y="0"/>
            <a:ext cx="10093244" cy="6858002"/>
            <a:chOff x="-185531" y="0"/>
            <a:chExt cx="10093244" cy="6858002"/>
          </a:xfrm>
          <a:blipFill>
            <a:blip r:embed="rId2"/>
            <a:stretch>
              <a:fillRect/>
            </a:stretch>
          </a:blipFill>
        </p:grpSpPr>
        <p:sp>
          <p:nvSpPr>
            <p:cNvPr id="4" name="平行四边形 3"/>
            <p:cNvSpPr/>
            <p:nvPr/>
          </p:nvSpPr>
          <p:spPr>
            <a:xfrm flipV="1">
              <a:off x="-185531" y="0"/>
              <a:ext cx="8971722" cy="6858002"/>
            </a:xfrm>
            <a:prstGeom prst="parallelogram">
              <a:avLst>
                <a:gd name="adj" fmla="val 809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V="1">
              <a:off x="3743739" y="0"/>
              <a:ext cx="6163974" cy="6858002"/>
            </a:xfrm>
            <a:custGeom>
              <a:avLst/>
              <a:gdLst>
                <a:gd name="connsiteX0" fmla="*/ 0 w 6163974"/>
                <a:gd name="connsiteY0" fmla="*/ 6858002 h 6858002"/>
                <a:gd name="connsiteX1" fmla="*/ 613519 w 6163974"/>
                <a:gd name="connsiteY1" fmla="*/ 6858002 h 6858002"/>
                <a:gd name="connsiteX2" fmla="*/ 6163974 w 6163974"/>
                <a:gd name="connsiteY2" fmla="*/ 0 h 6858002"/>
                <a:gd name="connsiteX3" fmla="*/ 5550455 w 6163974"/>
                <a:gd name="connsiteY3" fmla="*/ 0 h 6858002"/>
              </a:gdLst>
              <a:ahLst/>
              <a:cxnLst>
                <a:cxn ang="0">
                  <a:pos x="connsiteX0" y="connsiteY0"/>
                </a:cxn>
                <a:cxn ang="0">
                  <a:pos x="connsiteX1" y="connsiteY1"/>
                </a:cxn>
                <a:cxn ang="0">
                  <a:pos x="connsiteX2" y="connsiteY2"/>
                </a:cxn>
                <a:cxn ang="0">
                  <a:pos x="connsiteX3" y="connsiteY3"/>
                </a:cxn>
              </a:cxnLst>
              <a:rect l="l" t="t" r="r" b="b"/>
              <a:pathLst>
                <a:path w="6163974" h="6858002">
                  <a:moveTo>
                    <a:pt x="0" y="6858002"/>
                  </a:moveTo>
                  <a:lnTo>
                    <a:pt x="613519" y="6858002"/>
                  </a:lnTo>
                  <a:lnTo>
                    <a:pt x="6163974" y="0"/>
                  </a:lnTo>
                  <a:lnTo>
                    <a:pt x="55504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平行四边形 1"/>
          <p:cNvSpPr/>
          <p:nvPr/>
        </p:nvSpPr>
        <p:spPr>
          <a:xfrm flipV="1">
            <a:off x="-2747803" y="3245471"/>
            <a:ext cx="8551572" cy="2601533"/>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txBox="1"/>
          <p:nvPr/>
        </p:nvSpPr>
        <p:spPr>
          <a:xfrm>
            <a:off x="335492" y="4084573"/>
            <a:ext cx="3408305" cy="1107996"/>
          </a:xfrm>
          <a:prstGeom prst="rect">
            <a:avLst/>
          </a:prstGeom>
          <a:noFill/>
        </p:spPr>
        <p:txBody>
          <a:bodyPr wrap="none" rtlCol="0">
            <a:spAutoFit/>
          </a:bodyPr>
          <a:lstStyle/>
          <a:p>
            <a:r>
              <a:rPr lang="en-US" altLang="zh-CN" sz="6600" b="1" dirty="0">
                <a:solidFill>
                  <a:schemeClr val="bg1"/>
                </a:solidFill>
                <a:latin typeface="Calibri" panose="020F0502020204030204" pitchFamily="34" charset="0"/>
                <a:ea typeface="方正姚体" panose="02010601030101010101" pitchFamily="2" charset="-122"/>
                <a:cs typeface="Kartika" panose="02020503030404060203" pitchFamily="18" charset="0"/>
              </a:rPr>
              <a:t>PART   0</a:t>
            </a:r>
            <a:r>
              <a:rPr lang="es-SV" altLang="zh-CN" sz="6600" b="1" dirty="0">
                <a:solidFill>
                  <a:schemeClr val="bg1"/>
                </a:solidFill>
                <a:latin typeface="Calibri" panose="020F0502020204030204" pitchFamily="34" charset="0"/>
                <a:ea typeface="方正姚体" panose="02010601030101010101" pitchFamily="2" charset="-122"/>
                <a:cs typeface="Kartika" panose="02020503030404060203" pitchFamily="18" charset="0"/>
              </a:rPr>
              <a:t>1</a:t>
            </a:r>
            <a:endParaRPr lang="es-SV" altLang="en-US" sz="6600" b="1" dirty="0">
              <a:solidFill>
                <a:schemeClr val="bg1"/>
              </a:solidFill>
              <a:latin typeface="Calibri" panose="020F0502020204030204" pitchFamily="34" charset="0"/>
              <a:ea typeface="方正姚体" panose="02010601030101010101" pitchFamily="2" charset="-122"/>
              <a:cs typeface="Kartika" panose="02020503030404060203" pitchFamily="18" charset="0"/>
            </a:endParaRPr>
          </a:p>
        </p:txBody>
      </p:sp>
      <p:sp>
        <p:nvSpPr>
          <p:cNvPr id="24" name="文本框 23"/>
          <p:cNvSpPr txBox="1"/>
          <p:nvPr/>
        </p:nvSpPr>
        <p:spPr>
          <a:xfrm>
            <a:off x="7393940" y="1557655"/>
            <a:ext cx="4620260" cy="829945"/>
          </a:xfrm>
          <a:prstGeom prst="rect">
            <a:avLst/>
          </a:prstGeom>
          <a:noFill/>
        </p:spPr>
        <p:txBody>
          <a:bodyPr wrap="square" rtlCol="0">
            <a:spAutoFit/>
          </a:bodyPr>
          <a:lstStyle/>
          <a:p>
            <a:pPr algn="l"/>
            <a:r>
              <a:rPr lang="es-SV" altLang="en-US" sz="4800" b="1" dirty="0">
                <a:solidFill>
                  <a:srgbClr val="1F77DB"/>
                </a:solidFill>
                <a:latin typeface="Calibri" panose="020F0502020204030204" pitchFamily="34" charset="0"/>
                <a:ea typeface="张海山锐线体2.0" panose="02000000000000000000" pitchFamily="2" charset="-122"/>
              </a:rPr>
              <a:t>INTRODUCCION</a:t>
            </a:r>
          </a:p>
        </p:txBody>
      </p:sp>
      <p:sp>
        <p:nvSpPr>
          <p:cNvPr id="5" name="Marcador de posición de número de diapositiva 4"/>
          <p:cNvSpPr>
            <a:spLocks noGrp="1"/>
          </p:cNvSpPr>
          <p:nvPr>
            <p:ph type="sldNum" sz="quarter" idx="12"/>
          </p:nvPr>
        </p:nvSpPr>
        <p:spPr/>
        <p:txBody>
          <a:bodyPr/>
          <a:lstStyle/>
          <a:p>
            <a:fld id="{498270EE-524A-45C3-93D8-E84E0C4390F1}"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childTnLst>
                          </p:cTn>
                        </p:par>
                        <p:par>
                          <p:cTn id="15" fill="hold">
                            <p:stCondLst>
                              <p:cond delay="1000"/>
                            </p:stCondLst>
                            <p:childTnLst>
                              <p:par>
                                <p:cTn id="16" presetID="50" presetClass="entr" presetSubtype="0" decel="10000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1000" fill="hold"/>
                                        <p:tgtEl>
                                          <p:spTgt spid="24"/>
                                        </p:tgtEl>
                                        <p:attrNameLst>
                                          <p:attrName>ppt_w</p:attrName>
                                        </p:attrNameLst>
                                      </p:cBhvr>
                                      <p:tavLst>
                                        <p:tav tm="0">
                                          <p:val>
                                            <p:strVal val="#ppt_w+.3"/>
                                          </p:val>
                                        </p:tav>
                                        <p:tav tm="100000">
                                          <p:val>
                                            <p:strVal val="#ppt_w"/>
                                          </p:val>
                                        </p:tav>
                                      </p:tavLst>
                                    </p:anim>
                                    <p:anim calcmode="lin" valueType="num">
                                      <p:cBhvr>
                                        <p:cTn id="19" dur="1000" fill="hold"/>
                                        <p:tgtEl>
                                          <p:spTgt spid="24"/>
                                        </p:tgtEl>
                                        <p:attrNameLst>
                                          <p:attrName>ppt_h</p:attrName>
                                        </p:attrNameLst>
                                      </p:cBhvr>
                                      <p:tavLst>
                                        <p:tav tm="0">
                                          <p:val>
                                            <p:strVal val="#ppt_h"/>
                                          </p:val>
                                        </p:tav>
                                        <p:tav tm="100000">
                                          <p:val>
                                            <p:strVal val="#ppt_h"/>
                                          </p:val>
                                        </p:tav>
                                      </p:tavLst>
                                    </p:anim>
                                    <p:animEffect transition="in" filter="fade">
                                      <p:cBhvr>
                                        <p:cTn id="2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5892" r="15892"/>
          <a:stretch>
            <a:fillRect/>
          </a:stretch>
        </p:blipFill>
        <p:spPr>
          <a:xfrm>
            <a:off x="4928118" y="0"/>
            <a:ext cx="7013473" cy="6858000"/>
          </a:xfrm>
        </p:spPr>
      </p:pic>
      <p:grpSp>
        <p:nvGrpSpPr>
          <p:cNvPr id="5" name="组合 4"/>
          <p:cNvGrpSpPr/>
          <p:nvPr/>
        </p:nvGrpSpPr>
        <p:grpSpPr bwMode="auto">
          <a:xfrm>
            <a:off x="401375" y="1072647"/>
            <a:ext cx="3885238" cy="4670911"/>
            <a:chOff x="4806949" y="3579365"/>
            <a:chExt cx="4470361" cy="4670252"/>
          </a:xfrm>
        </p:grpSpPr>
        <p:sp>
          <p:nvSpPr>
            <p:cNvPr id="6" name="矩形 5"/>
            <p:cNvSpPr/>
            <p:nvPr/>
          </p:nvSpPr>
          <p:spPr>
            <a:xfrm>
              <a:off x="4806949" y="4835069"/>
              <a:ext cx="4470361" cy="3414548"/>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en-US" altLang="zh-CN">
                  <a:solidFill>
                    <a:schemeClr val="tx1">
                      <a:lumMod val="95000"/>
                      <a:lumOff val="5000"/>
                    </a:schemeClr>
                  </a:solidFill>
                  <a:latin typeface="Calibri" panose="020F0502020204030204" pitchFamily="34" charset="0"/>
                </a:rPr>
                <a:t>¿Es posible construir software que no falle? Hoy en día estamos acostumbrados a que el software falle.</a:t>
              </a:r>
            </a:p>
            <a:p>
              <a:pPr algn="just" eaLnBrk="1" fontAlgn="auto" hangingPunct="1">
                <a:spcBef>
                  <a:spcPts val="0"/>
                </a:spcBef>
                <a:spcAft>
                  <a:spcPts val="0"/>
                </a:spcAft>
                <a:defRPr/>
              </a:pPr>
              <a:endParaRPr lang="en-US" altLang="zh-CN">
                <a:solidFill>
                  <a:schemeClr val="tx1">
                    <a:lumMod val="95000"/>
                    <a:lumOff val="5000"/>
                  </a:schemeClr>
                </a:solidFill>
                <a:latin typeface="Calibri" panose="020F0502020204030204" pitchFamily="34" charset="0"/>
              </a:endParaRPr>
            </a:p>
            <a:p>
              <a:pPr algn="just" eaLnBrk="1" fontAlgn="auto" hangingPunct="1">
                <a:spcBef>
                  <a:spcPts val="0"/>
                </a:spcBef>
                <a:spcAft>
                  <a:spcPts val="0"/>
                </a:spcAft>
                <a:defRPr/>
              </a:pPr>
              <a:r>
                <a:rPr lang="en-US" altLang="zh-CN">
                  <a:solidFill>
                    <a:schemeClr val="tx1">
                      <a:lumMod val="95000"/>
                      <a:lumOff val="5000"/>
                    </a:schemeClr>
                  </a:solidFill>
                  <a:latin typeface="Calibri" panose="020F0502020204030204" pitchFamily="34" charset="0"/>
                </a:rPr>
                <a:t>Al construir software habitualmente se cometen errores. En la industria, la técnica para solucionar los problemas derivados de dichos errores, serán las pruebas de software (“testing”), que consistirán en una serie de pasos realizados antes y después de la construcción de este software.</a:t>
              </a:r>
            </a:p>
          </p:txBody>
        </p:sp>
        <p:sp>
          <p:nvSpPr>
            <p:cNvPr id="7" name="矩形 6"/>
            <p:cNvSpPr/>
            <p:nvPr/>
          </p:nvSpPr>
          <p:spPr>
            <a:xfrm>
              <a:off x="4845672" y="3579365"/>
              <a:ext cx="4219407" cy="583483"/>
            </a:xfrm>
            <a:prstGeom prst="rect">
              <a:avLst/>
            </a:prstGeom>
          </p:spPr>
          <p:txBody>
            <a:bodyPr wrap="square">
              <a:spAutoFit/>
              <a:scene3d>
                <a:camera prst="orthographicFront"/>
                <a:lightRig rig="threePt" dir="t"/>
              </a:scene3d>
              <a:sp3d contourW="12700"/>
            </a:bodyPr>
            <a:lstStyle/>
            <a:p>
              <a:pPr algn="ctr"/>
              <a:endParaRPr lang="zh-CN" altLang="en-US" sz="3200" b="1" dirty="0">
                <a:solidFill>
                  <a:schemeClr val="tx1">
                    <a:lumMod val="95000"/>
                    <a:lumOff val="5000"/>
                  </a:schemeClr>
                </a:solidFill>
                <a:latin typeface="Calibri" panose="020F0502020204030204" pitchFamily="34"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
          <p:cNvSpPr/>
          <p:nvPr/>
        </p:nvSpPr>
        <p:spPr>
          <a:xfrm>
            <a:off x="7467103" y="2791305"/>
            <a:ext cx="3060181" cy="3060182"/>
          </a:xfrm>
          <a:prstGeom prst="ellipse">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15" name="Group 2"/>
          <p:cNvGrpSpPr/>
          <p:nvPr/>
        </p:nvGrpSpPr>
        <p:grpSpPr>
          <a:xfrm rot="5400000">
            <a:off x="8183452" y="2822518"/>
            <a:ext cx="1892584" cy="1123688"/>
            <a:chOff x="1371600" y="1272983"/>
            <a:chExt cx="1603567" cy="952089"/>
          </a:xfrm>
          <a:gradFill>
            <a:gsLst>
              <a:gs pos="0">
                <a:srgbClr val="1181E7"/>
              </a:gs>
              <a:gs pos="100000">
                <a:srgbClr val="2B398F"/>
              </a:gs>
            </a:gsLst>
            <a:lin ang="13200000" scaled="0"/>
          </a:gradFill>
        </p:grpSpPr>
        <p:sp>
          <p:nvSpPr>
            <p:cNvPr id="16" name="Rectangle: Rounded Corners 3"/>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 name="Rectangle: Rounded Corners 4"/>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8" name="Rectangle: Rounded Corners 5"/>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grpSp>
        <p:nvGrpSpPr>
          <p:cNvPr id="19" name="Group 6"/>
          <p:cNvGrpSpPr/>
          <p:nvPr/>
        </p:nvGrpSpPr>
        <p:grpSpPr>
          <a:xfrm rot="10800000">
            <a:off x="9181980" y="3927693"/>
            <a:ext cx="1892584" cy="1123688"/>
            <a:chOff x="1371600" y="1272983"/>
            <a:chExt cx="1603567" cy="952089"/>
          </a:xfrm>
          <a:gradFill>
            <a:gsLst>
              <a:gs pos="0">
                <a:srgbClr val="1181E7"/>
              </a:gs>
              <a:gs pos="100000">
                <a:srgbClr val="2B398F"/>
              </a:gs>
            </a:gsLst>
            <a:lin ang="13200000" scaled="0"/>
          </a:gradFill>
        </p:grpSpPr>
        <p:sp>
          <p:nvSpPr>
            <p:cNvPr id="20" name="Rectangle: Rounded Corners 7"/>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1" name="Rectangle: Rounded Corners 8"/>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2" name="Rectangle: Rounded Corners 9"/>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grpSp>
        <p:nvGrpSpPr>
          <p:cNvPr id="23" name="Group 10"/>
          <p:cNvGrpSpPr/>
          <p:nvPr/>
        </p:nvGrpSpPr>
        <p:grpSpPr>
          <a:xfrm>
            <a:off x="6919826" y="3586222"/>
            <a:ext cx="1892584" cy="1123688"/>
            <a:chOff x="1371600" y="1272983"/>
            <a:chExt cx="1603567" cy="952089"/>
          </a:xfrm>
          <a:gradFill>
            <a:gsLst>
              <a:gs pos="0">
                <a:srgbClr val="1181E7"/>
              </a:gs>
              <a:gs pos="100000">
                <a:srgbClr val="2B398F"/>
              </a:gs>
            </a:gsLst>
            <a:lin ang="13200000" scaled="0"/>
          </a:gradFill>
        </p:grpSpPr>
        <p:sp>
          <p:nvSpPr>
            <p:cNvPr id="24" name="Rectangle: Rounded Corners 11"/>
            <p:cNvSpPr/>
            <p:nvPr/>
          </p:nvSpPr>
          <p:spPr>
            <a:xfrm>
              <a:off x="1371600" y="1733550"/>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5" name="Rectangle: Rounded Corners 12"/>
            <p:cNvSpPr/>
            <p:nvPr/>
          </p:nvSpPr>
          <p:spPr>
            <a:xfrm rot="2700000">
              <a:off x="2132204" y="1542065"/>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6" name="Rectangle: Rounded Corners 13"/>
            <p:cNvSpPr/>
            <p:nvPr/>
          </p:nvSpPr>
          <p:spPr>
            <a:xfrm rot="18900000" flipV="1">
              <a:off x="2132204" y="1920272"/>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grpSp>
        <p:nvGrpSpPr>
          <p:cNvPr id="27" name="Group 30"/>
          <p:cNvGrpSpPr/>
          <p:nvPr/>
        </p:nvGrpSpPr>
        <p:grpSpPr>
          <a:xfrm>
            <a:off x="8268834" y="4312139"/>
            <a:ext cx="1123688" cy="1892586"/>
            <a:chOff x="5513615" y="3097307"/>
            <a:chExt cx="952089" cy="1603568"/>
          </a:xfrm>
          <a:gradFill>
            <a:gsLst>
              <a:gs pos="0">
                <a:srgbClr val="1181E7"/>
              </a:gs>
              <a:gs pos="100000">
                <a:srgbClr val="2B398F"/>
              </a:gs>
            </a:gsLst>
            <a:lin ang="13200000" scaled="0"/>
          </a:gradFill>
        </p:grpSpPr>
        <p:sp>
          <p:nvSpPr>
            <p:cNvPr id="28" name="Rectangle: Rounded Corners 31"/>
            <p:cNvSpPr/>
            <p:nvPr/>
          </p:nvSpPr>
          <p:spPr>
            <a:xfrm rot="16200000">
              <a:off x="5364581" y="3786475"/>
              <a:ext cx="1524000"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9" name="Rectangle: Rounded Corners 32"/>
            <p:cNvSpPr/>
            <p:nvPr/>
          </p:nvSpPr>
          <p:spPr>
            <a:xfrm rot="18900000">
              <a:off x="5513615" y="3366389"/>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0" name="Rectangle: Rounded Corners 33"/>
            <p:cNvSpPr/>
            <p:nvPr/>
          </p:nvSpPr>
          <p:spPr>
            <a:xfrm rot="13500000" flipV="1">
              <a:off x="5891822" y="3366389"/>
              <a:ext cx="842963" cy="304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sp>
        <p:nvSpPr>
          <p:cNvPr id="31" name="Oval 15"/>
          <p:cNvSpPr/>
          <p:nvPr/>
        </p:nvSpPr>
        <p:spPr>
          <a:xfrm>
            <a:off x="377538" y="2000536"/>
            <a:ext cx="483443" cy="486891"/>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2" name="Freeform: Shape 16"/>
          <p:cNvSpPr/>
          <p:nvPr/>
        </p:nvSpPr>
        <p:spPr bwMode="auto">
          <a:xfrm>
            <a:off x="472463" y="2114747"/>
            <a:ext cx="300398" cy="269922"/>
          </a:xfrm>
          <a:custGeom>
            <a:avLst/>
            <a:gdLst/>
            <a:ahLst/>
            <a:cxnLst>
              <a:cxn ang="0">
                <a:pos x="23" y="39"/>
              </a:cxn>
              <a:cxn ang="0">
                <a:pos x="21" y="41"/>
              </a:cxn>
              <a:cxn ang="0">
                <a:pos x="20" y="41"/>
              </a:cxn>
              <a:cxn ang="0">
                <a:pos x="19" y="40"/>
              </a:cxn>
              <a:cxn ang="0">
                <a:pos x="0" y="22"/>
              </a:cxn>
              <a:cxn ang="0">
                <a:pos x="0" y="19"/>
              </a:cxn>
              <a:cxn ang="0">
                <a:pos x="19" y="1"/>
              </a:cxn>
              <a:cxn ang="0">
                <a:pos x="21" y="0"/>
              </a:cxn>
              <a:cxn ang="0">
                <a:pos x="23" y="2"/>
              </a:cxn>
              <a:cxn ang="0">
                <a:pos x="23" y="5"/>
              </a:cxn>
              <a:cxn ang="0">
                <a:pos x="8" y="19"/>
              </a:cxn>
              <a:cxn ang="0">
                <a:pos x="8" y="22"/>
              </a:cxn>
              <a:cxn ang="0">
                <a:pos x="23" y="36"/>
              </a:cxn>
              <a:cxn ang="0">
                <a:pos x="23" y="39"/>
              </a:cxn>
              <a:cxn ang="0">
                <a:pos x="58" y="57"/>
              </a:cxn>
              <a:cxn ang="0">
                <a:pos x="57" y="57"/>
              </a:cxn>
              <a:cxn ang="0">
                <a:pos x="57" y="57"/>
              </a:cxn>
              <a:cxn ang="0">
                <a:pos x="56" y="56"/>
              </a:cxn>
              <a:cxn ang="0">
                <a:pos x="52" y="36"/>
              </a:cxn>
              <a:cxn ang="0">
                <a:pos x="36" y="30"/>
              </a:cxn>
              <a:cxn ang="0">
                <a:pos x="36" y="39"/>
              </a:cxn>
              <a:cxn ang="0">
                <a:pos x="35" y="41"/>
              </a:cxn>
              <a:cxn ang="0">
                <a:pos x="34" y="41"/>
              </a:cxn>
              <a:cxn ang="0">
                <a:pos x="32" y="40"/>
              </a:cxn>
              <a:cxn ang="0">
                <a:pos x="14" y="22"/>
              </a:cxn>
              <a:cxn ang="0">
                <a:pos x="14" y="19"/>
              </a:cxn>
              <a:cxn ang="0">
                <a:pos x="32" y="1"/>
              </a:cxn>
              <a:cxn ang="0">
                <a:pos x="35" y="0"/>
              </a:cxn>
              <a:cxn ang="0">
                <a:pos x="36" y="2"/>
              </a:cxn>
              <a:cxn ang="0">
                <a:pos x="36" y="12"/>
              </a:cxn>
              <a:cxn ang="0">
                <a:pos x="58" y="20"/>
              </a:cxn>
              <a:cxn ang="0">
                <a:pos x="64" y="38"/>
              </a:cxn>
              <a:cxn ang="0">
                <a:pos x="58" y="57"/>
              </a:cxn>
            </a:cxnLst>
            <a:rect l="0" t="0" r="r" b="b"/>
            <a:pathLst>
              <a:path w="64" h="57">
                <a:moveTo>
                  <a:pt x="23" y="39"/>
                </a:moveTo>
                <a:cubicBezTo>
                  <a:pt x="23" y="40"/>
                  <a:pt x="22" y="41"/>
                  <a:pt x="21" y="41"/>
                </a:cubicBezTo>
                <a:cubicBezTo>
                  <a:pt x="21" y="41"/>
                  <a:pt x="21" y="41"/>
                  <a:pt x="20" y="41"/>
                </a:cubicBezTo>
                <a:cubicBezTo>
                  <a:pt x="20" y="41"/>
                  <a:pt x="19" y="41"/>
                  <a:pt x="19" y="40"/>
                </a:cubicBezTo>
                <a:cubicBezTo>
                  <a:pt x="0" y="22"/>
                  <a:pt x="0" y="22"/>
                  <a:pt x="0" y="22"/>
                </a:cubicBezTo>
                <a:cubicBezTo>
                  <a:pt x="0" y="21"/>
                  <a:pt x="0" y="20"/>
                  <a:pt x="0" y="19"/>
                </a:cubicBezTo>
                <a:cubicBezTo>
                  <a:pt x="19" y="1"/>
                  <a:pt x="19" y="1"/>
                  <a:pt x="19" y="1"/>
                </a:cubicBezTo>
                <a:cubicBezTo>
                  <a:pt x="19" y="0"/>
                  <a:pt x="20" y="0"/>
                  <a:pt x="21" y="0"/>
                </a:cubicBezTo>
                <a:cubicBezTo>
                  <a:pt x="22" y="1"/>
                  <a:pt x="23" y="1"/>
                  <a:pt x="23" y="2"/>
                </a:cubicBezTo>
                <a:cubicBezTo>
                  <a:pt x="23" y="5"/>
                  <a:pt x="23" y="5"/>
                  <a:pt x="23" y="5"/>
                </a:cubicBezTo>
                <a:cubicBezTo>
                  <a:pt x="8" y="19"/>
                  <a:pt x="8" y="19"/>
                  <a:pt x="8" y="19"/>
                </a:cubicBezTo>
                <a:cubicBezTo>
                  <a:pt x="8" y="20"/>
                  <a:pt x="8" y="21"/>
                  <a:pt x="8" y="22"/>
                </a:cubicBezTo>
                <a:cubicBezTo>
                  <a:pt x="23" y="36"/>
                  <a:pt x="23" y="36"/>
                  <a:pt x="23" y="36"/>
                </a:cubicBezTo>
                <a:lnTo>
                  <a:pt x="23" y="39"/>
                </a:lnTo>
                <a:close/>
                <a:moveTo>
                  <a:pt x="58" y="57"/>
                </a:moveTo>
                <a:cubicBezTo>
                  <a:pt x="58" y="57"/>
                  <a:pt x="57" y="57"/>
                  <a:pt x="57" y="57"/>
                </a:cubicBezTo>
                <a:cubicBezTo>
                  <a:pt x="57" y="57"/>
                  <a:pt x="57" y="57"/>
                  <a:pt x="57" y="57"/>
                </a:cubicBezTo>
                <a:cubicBezTo>
                  <a:pt x="56" y="57"/>
                  <a:pt x="56" y="56"/>
                  <a:pt x="56" y="56"/>
                </a:cubicBezTo>
                <a:cubicBezTo>
                  <a:pt x="57" y="46"/>
                  <a:pt x="56" y="40"/>
                  <a:pt x="52" y="36"/>
                </a:cubicBezTo>
                <a:cubicBezTo>
                  <a:pt x="49" y="32"/>
                  <a:pt x="44" y="31"/>
                  <a:pt x="36" y="30"/>
                </a:cubicBezTo>
                <a:cubicBezTo>
                  <a:pt x="36" y="39"/>
                  <a:pt x="36" y="39"/>
                  <a:pt x="36" y="39"/>
                </a:cubicBezTo>
                <a:cubicBezTo>
                  <a:pt x="36" y="40"/>
                  <a:pt x="36" y="41"/>
                  <a:pt x="35" y="41"/>
                </a:cubicBezTo>
                <a:cubicBezTo>
                  <a:pt x="35" y="41"/>
                  <a:pt x="34" y="41"/>
                  <a:pt x="34" y="41"/>
                </a:cubicBezTo>
                <a:cubicBezTo>
                  <a:pt x="33" y="41"/>
                  <a:pt x="33" y="41"/>
                  <a:pt x="32" y="40"/>
                </a:cubicBezTo>
                <a:cubicBezTo>
                  <a:pt x="14" y="22"/>
                  <a:pt x="14" y="22"/>
                  <a:pt x="14" y="22"/>
                </a:cubicBezTo>
                <a:cubicBezTo>
                  <a:pt x="13" y="21"/>
                  <a:pt x="13" y="20"/>
                  <a:pt x="14" y="19"/>
                </a:cubicBezTo>
                <a:cubicBezTo>
                  <a:pt x="32" y="1"/>
                  <a:pt x="32" y="1"/>
                  <a:pt x="32" y="1"/>
                </a:cubicBezTo>
                <a:cubicBezTo>
                  <a:pt x="33" y="0"/>
                  <a:pt x="34" y="0"/>
                  <a:pt x="35" y="0"/>
                </a:cubicBezTo>
                <a:cubicBezTo>
                  <a:pt x="36" y="1"/>
                  <a:pt x="36" y="1"/>
                  <a:pt x="36" y="2"/>
                </a:cubicBezTo>
                <a:cubicBezTo>
                  <a:pt x="36" y="12"/>
                  <a:pt x="36" y="12"/>
                  <a:pt x="36" y="12"/>
                </a:cubicBezTo>
                <a:cubicBezTo>
                  <a:pt x="46" y="12"/>
                  <a:pt x="53" y="15"/>
                  <a:pt x="58" y="20"/>
                </a:cubicBezTo>
                <a:cubicBezTo>
                  <a:pt x="63" y="25"/>
                  <a:pt x="64" y="33"/>
                  <a:pt x="64" y="38"/>
                </a:cubicBezTo>
                <a:cubicBezTo>
                  <a:pt x="64" y="45"/>
                  <a:pt x="58" y="56"/>
                  <a:pt x="58" y="57"/>
                </a:cubicBezTo>
                <a:close/>
              </a:path>
            </a:pathLst>
          </a:custGeom>
          <a:solidFill>
            <a:schemeClr val="bg1"/>
          </a:solidFill>
          <a:ln w="9525">
            <a:noFill/>
            <a:round/>
          </a:ln>
        </p:spPr>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3" name="Oval 19"/>
          <p:cNvSpPr/>
          <p:nvPr/>
        </p:nvSpPr>
        <p:spPr>
          <a:xfrm flipH="1">
            <a:off x="289273" y="3760372"/>
            <a:ext cx="483443" cy="486891"/>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4" name="Freeform: Shape 20"/>
          <p:cNvSpPr/>
          <p:nvPr/>
        </p:nvSpPr>
        <p:spPr bwMode="auto">
          <a:xfrm>
            <a:off x="402003" y="3882266"/>
            <a:ext cx="236387" cy="260464"/>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ln>
        </p:spPr>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7" name="Oval 27"/>
          <p:cNvSpPr/>
          <p:nvPr/>
        </p:nvSpPr>
        <p:spPr>
          <a:xfrm flipH="1">
            <a:off x="303878" y="5261378"/>
            <a:ext cx="483443" cy="486891"/>
          </a:xfrm>
          <a:prstGeom prst="ellipse">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8" name="Freeform: Shape 28"/>
          <p:cNvSpPr/>
          <p:nvPr/>
        </p:nvSpPr>
        <p:spPr bwMode="auto">
          <a:xfrm>
            <a:off x="364725" y="5396315"/>
            <a:ext cx="358523" cy="240287"/>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bg1"/>
          </a:solidFill>
          <a:ln w="9525">
            <a:noFill/>
            <a:round/>
          </a:ln>
        </p:spPr>
        <p:txBody>
          <a:bodyPr anchor="ctr"/>
          <a:lstStyle/>
          <a:p>
            <a:pPr algn="ctr"/>
            <a:endParaRPr sz="1865">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39" name="文本框 38"/>
          <p:cNvSpPr txBox="1"/>
          <p:nvPr/>
        </p:nvSpPr>
        <p:spPr>
          <a:xfrm>
            <a:off x="1129030" y="1696085"/>
            <a:ext cx="5796915" cy="450786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dirty="0">
                <a:solidFill>
                  <a:schemeClr val="tx1">
                    <a:lumMod val="75000"/>
                    <a:lumOff val="25000"/>
                  </a:schemeClr>
                </a:solidFill>
                <a:latin typeface="Calibri" panose="020F0502020204030204" pitchFamily="34" charset="0"/>
                <a:ea typeface="+mj-ea"/>
              </a:rPr>
              <a:t>Históricamente, por la ausencia o por la incorrecta realización de las pruebas sobre el software, se han producido varios desastres que han llegado, no solo a tener consecuencias económicas nefastas, sino a producir la pérdida de vidas humanas. </a:t>
            </a:r>
          </a:p>
          <a:p>
            <a:pPr>
              <a:lnSpc>
                <a:spcPct val="114000"/>
              </a:lnSpc>
            </a:pPr>
            <a:r>
              <a:rPr lang="en-US" altLang="zh-CN" dirty="0">
                <a:solidFill>
                  <a:schemeClr val="tx1">
                    <a:lumMod val="75000"/>
                    <a:lumOff val="25000"/>
                  </a:schemeClr>
                </a:solidFill>
                <a:latin typeface="Calibri" panose="020F0502020204030204" pitchFamily="34" charset="0"/>
                <a:ea typeface="+mj-ea"/>
              </a:rPr>
              <a:t>Las pruebas son parte fundamental de cualquier proyecto, ya que nos ayudarán a tener mejores resultados, ofreceremos una calidad mayor de nuestro producto y en consecuencia los clientes estarán más satisfechos.</a:t>
            </a:r>
          </a:p>
          <a:p>
            <a:pPr>
              <a:lnSpc>
                <a:spcPct val="114000"/>
              </a:lnSpc>
            </a:pPr>
            <a:r>
              <a:rPr lang="en-US" altLang="zh-CN" dirty="0">
                <a:solidFill>
                  <a:schemeClr val="tx1">
                    <a:lumMod val="75000"/>
                    <a:lumOff val="25000"/>
                  </a:schemeClr>
                </a:solidFill>
                <a:latin typeface="Calibri" panose="020F0502020204030204" pitchFamily="34" charset="0"/>
                <a:ea typeface="+mj-ea"/>
              </a:rPr>
              <a:t> </a:t>
            </a:r>
          </a:p>
          <a:p>
            <a:pPr>
              <a:lnSpc>
                <a:spcPct val="114000"/>
              </a:lnSpc>
            </a:pPr>
            <a:r>
              <a:rPr lang="en-US" altLang="zh-CN" dirty="0">
                <a:solidFill>
                  <a:schemeClr val="tx1">
                    <a:lumMod val="75000"/>
                    <a:lumOff val="25000"/>
                  </a:schemeClr>
                </a:solidFill>
                <a:latin typeface="Calibri" panose="020F0502020204030204" pitchFamily="34" charset="0"/>
                <a:ea typeface="+mj-ea"/>
              </a:rPr>
              <a:t>Según (Burnstein, 2003), el proceso de prueba de software tiene tres procesos principales: el desarrollo de los casos de prueba, la ejecución de estos casos de prueba y el análisis de los resultados de la ejecución.</a:t>
            </a: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47004"/>
            <a:ext cx="12227168" cy="1010996"/>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12107" y="0"/>
            <a:ext cx="10093244" cy="6858002"/>
            <a:chOff x="-185531" y="0"/>
            <a:chExt cx="10093244" cy="6858002"/>
          </a:xfrm>
          <a:blipFill>
            <a:blip r:embed="rId2"/>
            <a:stretch>
              <a:fillRect/>
            </a:stretch>
          </a:blipFill>
        </p:grpSpPr>
        <p:sp>
          <p:nvSpPr>
            <p:cNvPr id="4" name="平行四边形 3"/>
            <p:cNvSpPr/>
            <p:nvPr/>
          </p:nvSpPr>
          <p:spPr>
            <a:xfrm flipV="1">
              <a:off x="-185531" y="0"/>
              <a:ext cx="8971722" cy="6858002"/>
            </a:xfrm>
            <a:prstGeom prst="parallelogram">
              <a:avLst>
                <a:gd name="adj" fmla="val 809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V="1">
              <a:off x="3743739" y="0"/>
              <a:ext cx="6163974" cy="6858002"/>
            </a:xfrm>
            <a:custGeom>
              <a:avLst/>
              <a:gdLst>
                <a:gd name="connsiteX0" fmla="*/ 0 w 6163974"/>
                <a:gd name="connsiteY0" fmla="*/ 6858002 h 6858002"/>
                <a:gd name="connsiteX1" fmla="*/ 613519 w 6163974"/>
                <a:gd name="connsiteY1" fmla="*/ 6858002 h 6858002"/>
                <a:gd name="connsiteX2" fmla="*/ 6163974 w 6163974"/>
                <a:gd name="connsiteY2" fmla="*/ 0 h 6858002"/>
                <a:gd name="connsiteX3" fmla="*/ 5550455 w 6163974"/>
                <a:gd name="connsiteY3" fmla="*/ 0 h 6858002"/>
              </a:gdLst>
              <a:ahLst/>
              <a:cxnLst>
                <a:cxn ang="0">
                  <a:pos x="connsiteX0" y="connsiteY0"/>
                </a:cxn>
                <a:cxn ang="0">
                  <a:pos x="connsiteX1" y="connsiteY1"/>
                </a:cxn>
                <a:cxn ang="0">
                  <a:pos x="connsiteX2" y="connsiteY2"/>
                </a:cxn>
                <a:cxn ang="0">
                  <a:pos x="connsiteX3" y="connsiteY3"/>
                </a:cxn>
              </a:cxnLst>
              <a:rect l="l" t="t" r="r" b="b"/>
              <a:pathLst>
                <a:path w="6163974" h="6858002">
                  <a:moveTo>
                    <a:pt x="0" y="6858002"/>
                  </a:moveTo>
                  <a:lnTo>
                    <a:pt x="613519" y="6858002"/>
                  </a:lnTo>
                  <a:lnTo>
                    <a:pt x="6163974" y="0"/>
                  </a:lnTo>
                  <a:lnTo>
                    <a:pt x="555045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平行四边形 1"/>
          <p:cNvSpPr/>
          <p:nvPr/>
        </p:nvSpPr>
        <p:spPr>
          <a:xfrm flipV="1">
            <a:off x="-2747803" y="3245471"/>
            <a:ext cx="8551572" cy="2601533"/>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txBox="1"/>
          <p:nvPr/>
        </p:nvSpPr>
        <p:spPr>
          <a:xfrm>
            <a:off x="335492" y="4084573"/>
            <a:ext cx="3408305" cy="1107996"/>
          </a:xfrm>
          <a:prstGeom prst="rect">
            <a:avLst/>
          </a:prstGeom>
          <a:noFill/>
        </p:spPr>
        <p:txBody>
          <a:bodyPr wrap="none" rtlCol="0">
            <a:spAutoFit/>
          </a:bodyPr>
          <a:lstStyle/>
          <a:p>
            <a:r>
              <a:rPr lang="en-US" altLang="zh-CN" sz="6600" b="1" dirty="0">
                <a:solidFill>
                  <a:schemeClr val="bg1"/>
                </a:solidFill>
                <a:latin typeface="Calibri" panose="020F0502020204030204" pitchFamily="34" charset="0"/>
                <a:ea typeface="方正姚体" panose="02010601030101010101" pitchFamily="2" charset="-122"/>
                <a:cs typeface="Kartika" panose="02020503030404060203" pitchFamily="18" charset="0"/>
              </a:rPr>
              <a:t>PART   0</a:t>
            </a:r>
            <a:r>
              <a:rPr lang="es-SV" altLang="zh-CN" sz="6600" b="1" dirty="0">
                <a:solidFill>
                  <a:schemeClr val="bg1"/>
                </a:solidFill>
                <a:latin typeface="Calibri" panose="020F0502020204030204" pitchFamily="34" charset="0"/>
                <a:ea typeface="方正姚体" panose="02010601030101010101" pitchFamily="2" charset="-122"/>
                <a:cs typeface="Kartika" panose="02020503030404060203" pitchFamily="18" charset="0"/>
              </a:rPr>
              <a:t>2</a:t>
            </a:r>
            <a:endParaRPr lang="es-SV" altLang="en-US" sz="6600" b="1" dirty="0">
              <a:solidFill>
                <a:schemeClr val="bg1"/>
              </a:solidFill>
              <a:latin typeface="Calibri" panose="020F0502020204030204" pitchFamily="34" charset="0"/>
              <a:ea typeface="方正姚体" panose="02010601030101010101" pitchFamily="2" charset="-122"/>
              <a:cs typeface="Kartika" panose="02020503030404060203" pitchFamily="18" charset="0"/>
            </a:endParaRPr>
          </a:p>
        </p:txBody>
      </p:sp>
      <p:sp>
        <p:nvSpPr>
          <p:cNvPr id="24" name="文本框 23"/>
          <p:cNvSpPr txBox="1"/>
          <p:nvPr/>
        </p:nvSpPr>
        <p:spPr>
          <a:xfrm>
            <a:off x="7393940" y="1557655"/>
            <a:ext cx="4620260" cy="2306955"/>
          </a:xfrm>
          <a:prstGeom prst="rect">
            <a:avLst/>
          </a:prstGeom>
          <a:noFill/>
        </p:spPr>
        <p:txBody>
          <a:bodyPr wrap="square" rtlCol="0">
            <a:spAutoFit/>
          </a:bodyPr>
          <a:lstStyle/>
          <a:p>
            <a:pPr algn="l"/>
            <a:r>
              <a:rPr lang="en-US" altLang="zh-CN" sz="4800" b="1" dirty="0">
                <a:solidFill>
                  <a:srgbClr val="1F77DB"/>
                </a:solidFill>
                <a:latin typeface="Calibri" panose="020F0502020204030204" pitchFamily="34" charset="0"/>
                <a:ea typeface="张海山锐线体2.0" panose="02000000000000000000" pitchFamily="2" charset="-122"/>
              </a:rPr>
              <a:t>Fundamentos básicos de las pruebas</a:t>
            </a:r>
          </a:p>
        </p:txBody>
      </p:sp>
      <p:sp>
        <p:nvSpPr>
          <p:cNvPr id="5" name="Marcador de posición de número de diapositiva 4"/>
          <p:cNvSpPr>
            <a:spLocks noGrp="1"/>
          </p:cNvSpPr>
          <p:nvPr>
            <p:ph type="sldNum" sz="quarter" idx="12"/>
          </p:nvPr>
        </p:nvSpPr>
        <p:spPr/>
        <p:txBody>
          <a:bodyPr/>
          <a:lstStyle/>
          <a:p>
            <a:fld id="{498270EE-524A-45C3-93D8-E84E0C4390F1}"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childTnLst>
                          </p:cTn>
                        </p:par>
                        <p:par>
                          <p:cTn id="15" fill="hold">
                            <p:stCondLst>
                              <p:cond delay="1000"/>
                            </p:stCondLst>
                            <p:childTnLst>
                              <p:par>
                                <p:cTn id="16" presetID="50" presetClass="entr" presetSubtype="0" decel="10000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1000" fill="hold"/>
                                        <p:tgtEl>
                                          <p:spTgt spid="24"/>
                                        </p:tgtEl>
                                        <p:attrNameLst>
                                          <p:attrName>ppt_w</p:attrName>
                                        </p:attrNameLst>
                                      </p:cBhvr>
                                      <p:tavLst>
                                        <p:tav tm="0">
                                          <p:val>
                                            <p:strVal val="#ppt_w+.3"/>
                                          </p:val>
                                        </p:tav>
                                        <p:tav tm="100000">
                                          <p:val>
                                            <p:strVal val="#ppt_w"/>
                                          </p:val>
                                        </p:tav>
                                      </p:tavLst>
                                    </p:anim>
                                    <p:anim calcmode="lin" valueType="num">
                                      <p:cBhvr>
                                        <p:cTn id="19" dur="1000" fill="hold"/>
                                        <p:tgtEl>
                                          <p:spTgt spid="24"/>
                                        </p:tgtEl>
                                        <p:attrNameLst>
                                          <p:attrName>ppt_h</p:attrName>
                                        </p:attrNameLst>
                                      </p:cBhvr>
                                      <p:tavLst>
                                        <p:tav tm="0">
                                          <p:val>
                                            <p:strVal val="#ppt_h"/>
                                          </p:val>
                                        </p:tav>
                                        <p:tav tm="100000">
                                          <p:val>
                                            <p:strVal val="#ppt_h"/>
                                          </p:val>
                                        </p:tav>
                                      </p:tavLst>
                                    </p:anim>
                                    <p:animEffect transition="in" filter="fade">
                                      <p:cBhvr>
                                        <p:cTn id="2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PicPr>
            <a:picLocks noChangeAspect="1"/>
          </p:cNvPicPr>
          <p:nvPr/>
        </p:nvPicPr>
        <p:blipFill>
          <a:blip r:embed="rId2" cstate="print">
            <a:extLst>
              <a:ext uri="{28A0092B-C50C-407E-A947-70E740481C1C}">
                <a14:useLocalDpi xmlns:a14="http://schemas.microsoft.com/office/drawing/2010/main" val="0"/>
              </a:ext>
            </a:extLst>
          </a:blip>
          <a:srcRect t="17273" b="802"/>
          <a:stretch>
            <a:fillRect/>
          </a:stretch>
        </p:blipFill>
        <p:spPr>
          <a:xfrm>
            <a:off x="6511148" y="-10452"/>
            <a:ext cx="4974901" cy="2718474"/>
          </a:xfrm>
          <a:custGeom>
            <a:avLst/>
            <a:gdLst>
              <a:gd name="connsiteX0" fmla="*/ 1427334 w 4974901"/>
              <a:gd name="connsiteY0" fmla="*/ 0 h 2718474"/>
              <a:gd name="connsiteX1" fmla="*/ 1797828 w 4974901"/>
              <a:gd name="connsiteY1" fmla="*/ 0 h 2718474"/>
              <a:gd name="connsiteX2" fmla="*/ 2991235 w 4974901"/>
              <a:gd name="connsiteY2" fmla="*/ 0 h 2718474"/>
              <a:gd name="connsiteX3" fmla="*/ 3127371 w 4974901"/>
              <a:gd name="connsiteY3" fmla="*/ 0 h 2718474"/>
              <a:gd name="connsiteX4" fmla="*/ 3801733 w 4974901"/>
              <a:gd name="connsiteY4" fmla="*/ 0 h 2718474"/>
              <a:gd name="connsiteX5" fmla="*/ 4320777 w 4974901"/>
              <a:gd name="connsiteY5" fmla="*/ 0 h 2718474"/>
              <a:gd name="connsiteX6" fmla="*/ 4974901 w 4974901"/>
              <a:gd name="connsiteY6" fmla="*/ 0 h 2718474"/>
              <a:gd name="connsiteX7" fmla="*/ 4974901 w 4974901"/>
              <a:gd name="connsiteY7" fmla="*/ 38545 h 2718474"/>
              <a:gd name="connsiteX8" fmla="*/ 3567805 w 4974901"/>
              <a:gd name="connsiteY8" fmla="*/ 2718474 h 2718474"/>
              <a:gd name="connsiteX9" fmla="*/ 3197311 w 4974901"/>
              <a:gd name="connsiteY9" fmla="*/ 2718474 h 2718474"/>
              <a:gd name="connsiteX10" fmla="*/ 2522948 w 4974901"/>
              <a:gd name="connsiteY10" fmla="*/ 2718474 h 2718474"/>
              <a:gd name="connsiteX11" fmla="*/ 2003905 w 4974901"/>
              <a:gd name="connsiteY11" fmla="*/ 2718474 h 2718474"/>
              <a:gd name="connsiteX12" fmla="*/ 1329542 w 4974901"/>
              <a:gd name="connsiteY12" fmla="*/ 2718474 h 2718474"/>
              <a:gd name="connsiteX13" fmla="*/ 1193406 w 4974901"/>
              <a:gd name="connsiteY13" fmla="*/ 2718474 h 2718474"/>
              <a:gd name="connsiteX14" fmla="*/ 0 w 4974901"/>
              <a:gd name="connsiteY14" fmla="*/ 2718474 h 271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74901" h="2718474">
                <a:moveTo>
                  <a:pt x="1427334" y="0"/>
                </a:moveTo>
                <a:lnTo>
                  <a:pt x="1797828" y="0"/>
                </a:lnTo>
                <a:lnTo>
                  <a:pt x="2991235" y="0"/>
                </a:lnTo>
                <a:lnTo>
                  <a:pt x="3127371" y="0"/>
                </a:lnTo>
                <a:lnTo>
                  <a:pt x="3801733" y="0"/>
                </a:lnTo>
                <a:lnTo>
                  <a:pt x="4320777" y="0"/>
                </a:lnTo>
                <a:lnTo>
                  <a:pt x="4974901" y="0"/>
                </a:lnTo>
                <a:lnTo>
                  <a:pt x="4974901" y="38545"/>
                </a:lnTo>
                <a:lnTo>
                  <a:pt x="3567805" y="2718474"/>
                </a:lnTo>
                <a:lnTo>
                  <a:pt x="3197311" y="2718474"/>
                </a:lnTo>
                <a:lnTo>
                  <a:pt x="2522948" y="2718474"/>
                </a:lnTo>
                <a:lnTo>
                  <a:pt x="2003905" y="2718474"/>
                </a:lnTo>
                <a:lnTo>
                  <a:pt x="1329542" y="2718474"/>
                </a:lnTo>
                <a:lnTo>
                  <a:pt x="1193406" y="2718474"/>
                </a:lnTo>
                <a:lnTo>
                  <a:pt x="0" y="2718474"/>
                </a:lnTo>
                <a:close/>
              </a:path>
            </a:pathLst>
          </a:custGeom>
        </p:spPr>
      </p:pic>
      <p:sp>
        <p:nvSpPr>
          <p:cNvPr id="16" name="任意多边形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6511148" y="-21623"/>
            <a:ext cx="5004115" cy="2729646"/>
          </a:xfrm>
          <a:custGeom>
            <a:avLst/>
            <a:gdLst>
              <a:gd name="connsiteX0" fmla="*/ 1415021 w 3931536"/>
              <a:gd name="connsiteY0" fmla="*/ 0 h 2139636"/>
              <a:gd name="connsiteX1" fmla="*/ 2354318 w 3931536"/>
              <a:gd name="connsiteY1" fmla="*/ 0 h 2139636"/>
              <a:gd name="connsiteX2" fmla="*/ 2354318 w 3931536"/>
              <a:gd name="connsiteY2" fmla="*/ 0 h 2139636"/>
              <a:gd name="connsiteX3" fmla="*/ 2461467 w 3931536"/>
              <a:gd name="connsiteY3" fmla="*/ 0 h 2139636"/>
              <a:gd name="connsiteX4" fmla="*/ 2461467 w 3931536"/>
              <a:gd name="connsiteY4" fmla="*/ 0 h 2139636"/>
              <a:gd name="connsiteX5" fmla="*/ 2992239 w 3931536"/>
              <a:gd name="connsiteY5" fmla="*/ 0 h 2139636"/>
              <a:gd name="connsiteX6" fmla="*/ 3400764 w 3931536"/>
              <a:gd name="connsiteY6" fmla="*/ 0 h 2139636"/>
              <a:gd name="connsiteX7" fmla="*/ 3931536 w 3931536"/>
              <a:gd name="connsiteY7" fmla="*/ 0 h 2139636"/>
              <a:gd name="connsiteX8" fmla="*/ 2808121 w 3931536"/>
              <a:gd name="connsiteY8" fmla="*/ 2139636 h 2139636"/>
              <a:gd name="connsiteX9" fmla="*/ 2516515 w 3931536"/>
              <a:gd name="connsiteY9" fmla="*/ 2139636 h 2139636"/>
              <a:gd name="connsiteX10" fmla="*/ 2516515 w 3931536"/>
              <a:gd name="connsiteY10" fmla="*/ 2139636 h 2139636"/>
              <a:gd name="connsiteX11" fmla="*/ 1985743 w 3931536"/>
              <a:gd name="connsiteY11" fmla="*/ 2139636 h 2139636"/>
              <a:gd name="connsiteX12" fmla="*/ 1577218 w 3931536"/>
              <a:gd name="connsiteY12" fmla="*/ 2139636 h 2139636"/>
              <a:gd name="connsiteX13" fmla="*/ 1046446 w 3931536"/>
              <a:gd name="connsiteY13" fmla="*/ 2139636 h 2139636"/>
              <a:gd name="connsiteX14" fmla="*/ 1046446 w 3931536"/>
              <a:gd name="connsiteY14" fmla="*/ 2139636 h 2139636"/>
              <a:gd name="connsiteX15" fmla="*/ 939297 w 3931536"/>
              <a:gd name="connsiteY15" fmla="*/ 2139636 h 2139636"/>
              <a:gd name="connsiteX16" fmla="*/ 939297 w 3931536"/>
              <a:gd name="connsiteY16" fmla="*/ 2139636 h 2139636"/>
              <a:gd name="connsiteX17" fmla="*/ 0 w 3931536"/>
              <a:gd name="connsiteY17" fmla="*/ 2139636 h 2139636"/>
              <a:gd name="connsiteX18" fmla="*/ 1123415 w 3931536"/>
              <a:gd name="connsiteY18" fmla="*/ 0 h 2139636"/>
              <a:gd name="connsiteX19" fmla="*/ 1415021 w 3931536"/>
              <a:gd name="connsiteY19" fmla="*/ 0 h 21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1536" h="2139636">
                <a:moveTo>
                  <a:pt x="1415021" y="0"/>
                </a:moveTo>
                <a:lnTo>
                  <a:pt x="2354318" y="0"/>
                </a:lnTo>
                <a:lnTo>
                  <a:pt x="2354318" y="0"/>
                </a:lnTo>
                <a:lnTo>
                  <a:pt x="2461467" y="0"/>
                </a:lnTo>
                <a:lnTo>
                  <a:pt x="2461467" y="0"/>
                </a:lnTo>
                <a:lnTo>
                  <a:pt x="2992239" y="0"/>
                </a:lnTo>
                <a:lnTo>
                  <a:pt x="3400764" y="0"/>
                </a:lnTo>
                <a:lnTo>
                  <a:pt x="3931536" y="0"/>
                </a:lnTo>
                <a:lnTo>
                  <a:pt x="2808121" y="2139636"/>
                </a:lnTo>
                <a:lnTo>
                  <a:pt x="2516515" y="2139636"/>
                </a:lnTo>
                <a:lnTo>
                  <a:pt x="2516515" y="2139636"/>
                </a:lnTo>
                <a:lnTo>
                  <a:pt x="1985743" y="2139636"/>
                </a:lnTo>
                <a:lnTo>
                  <a:pt x="1577218" y="2139636"/>
                </a:lnTo>
                <a:lnTo>
                  <a:pt x="1046446" y="2139636"/>
                </a:lnTo>
                <a:lnTo>
                  <a:pt x="1046446" y="2139636"/>
                </a:lnTo>
                <a:lnTo>
                  <a:pt x="939297" y="2139636"/>
                </a:lnTo>
                <a:lnTo>
                  <a:pt x="939297" y="2139636"/>
                </a:lnTo>
                <a:lnTo>
                  <a:pt x="0" y="2139636"/>
                </a:lnTo>
                <a:lnTo>
                  <a:pt x="1123415" y="0"/>
                </a:lnTo>
                <a:lnTo>
                  <a:pt x="1415021" y="0"/>
                </a:lnTo>
                <a:close/>
              </a:path>
            </a:pathLst>
          </a:custGeom>
          <a:solidFill>
            <a:srgbClr val="1F77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321366" y="0"/>
            <a:ext cx="4911162" cy="5616545"/>
          </a:xfrm>
          <a:custGeom>
            <a:avLst/>
            <a:gdLst>
              <a:gd name="connsiteX0" fmla="*/ 4911162 w 4911162"/>
              <a:gd name="connsiteY0" fmla="*/ 0 h 5616545"/>
              <a:gd name="connsiteX1" fmla="*/ 2948965 w 4911162"/>
              <a:gd name="connsiteY1" fmla="*/ 0 h 5616545"/>
              <a:gd name="connsiteX2" fmla="*/ 0 w 4911162"/>
              <a:gd name="connsiteY2" fmla="*/ 5616545 h 5616545"/>
              <a:gd name="connsiteX3" fmla="*/ 1196732 w 4911162"/>
              <a:gd name="connsiteY3" fmla="*/ 5616545 h 5616545"/>
              <a:gd name="connsiteX4" fmla="*/ 1196733 w 4911162"/>
              <a:gd name="connsiteY4" fmla="*/ 5616544 h 5616545"/>
              <a:gd name="connsiteX5" fmla="*/ 1962198 w 4911162"/>
              <a:gd name="connsiteY5" fmla="*/ 5616544 h 561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11162" h="5616545">
                <a:moveTo>
                  <a:pt x="4911162" y="0"/>
                </a:moveTo>
                <a:lnTo>
                  <a:pt x="2948965" y="0"/>
                </a:lnTo>
                <a:lnTo>
                  <a:pt x="0" y="5616545"/>
                </a:lnTo>
                <a:lnTo>
                  <a:pt x="1196732" y="5616545"/>
                </a:lnTo>
                <a:lnTo>
                  <a:pt x="1196733" y="5616544"/>
                </a:lnTo>
                <a:lnTo>
                  <a:pt x="1962198" y="5616544"/>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1524791" y="3429001"/>
            <a:ext cx="2277624" cy="3457135"/>
          </a:xfrm>
          <a:custGeom>
            <a:avLst/>
            <a:gdLst>
              <a:gd name="connsiteX0" fmla="*/ 2277624 w 2277624"/>
              <a:gd name="connsiteY0" fmla="*/ 0 h 3457135"/>
              <a:gd name="connsiteX1" fmla="*/ 1815168 w 2277624"/>
              <a:gd name="connsiteY1" fmla="*/ 0 h 3457135"/>
              <a:gd name="connsiteX2" fmla="*/ 0 w 2277624"/>
              <a:gd name="connsiteY2" fmla="*/ 3457135 h 3457135"/>
              <a:gd name="connsiteX3" fmla="*/ 462456 w 2277624"/>
              <a:gd name="connsiteY3" fmla="*/ 3457135 h 3457135"/>
            </a:gdLst>
            <a:ahLst/>
            <a:cxnLst>
              <a:cxn ang="0">
                <a:pos x="connsiteX0" y="connsiteY0"/>
              </a:cxn>
              <a:cxn ang="0">
                <a:pos x="connsiteX1" y="connsiteY1"/>
              </a:cxn>
              <a:cxn ang="0">
                <a:pos x="connsiteX2" y="connsiteY2"/>
              </a:cxn>
              <a:cxn ang="0">
                <a:pos x="connsiteX3" y="connsiteY3"/>
              </a:cxn>
            </a:cxnLst>
            <a:rect l="l" t="t" r="r" b="b"/>
            <a:pathLst>
              <a:path w="2277624" h="3457135">
                <a:moveTo>
                  <a:pt x="2277624" y="0"/>
                </a:moveTo>
                <a:lnTo>
                  <a:pt x="1815168" y="0"/>
                </a:lnTo>
                <a:lnTo>
                  <a:pt x="0" y="3457135"/>
                </a:lnTo>
                <a:lnTo>
                  <a:pt x="462456" y="3457135"/>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任意多边形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5383036" y="194863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a:off x="3740590" y="3049308"/>
            <a:ext cx="1044795" cy="759384"/>
          </a:xfrm>
          <a:custGeom>
            <a:avLst/>
            <a:gdLst>
              <a:gd name="connsiteX0" fmla="*/ 835576 w 1044795"/>
              <a:gd name="connsiteY0" fmla="*/ 0 h 759384"/>
              <a:gd name="connsiteX1" fmla="*/ 502208 w 1044795"/>
              <a:gd name="connsiteY1" fmla="*/ 0 h 759384"/>
              <a:gd name="connsiteX2" fmla="*/ 502208 w 1044795"/>
              <a:gd name="connsiteY2" fmla="*/ 0 h 759384"/>
              <a:gd name="connsiteX3" fmla="*/ 398714 w 1044795"/>
              <a:gd name="connsiteY3" fmla="*/ 0 h 759384"/>
              <a:gd name="connsiteX4" fmla="*/ 0 w 1044795"/>
              <a:gd name="connsiteY4" fmla="*/ 759383 h 759384"/>
              <a:gd name="connsiteX5" fmla="*/ 209220 w 1044795"/>
              <a:gd name="connsiteY5" fmla="*/ 759383 h 759384"/>
              <a:gd name="connsiteX6" fmla="*/ 209219 w 1044795"/>
              <a:gd name="connsiteY6" fmla="*/ 759384 h 759384"/>
              <a:gd name="connsiteX7" fmla="*/ 542587 w 1044795"/>
              <a:gd name="connsiteY7" fmla="*/ 759384 h 759384"/>
              <a:gd name="connsiteX8" fmla="*/ 542587 w 1044795"/>
              <a:gd name="connsiteY8" fmla="*/ 759384 h 759384"/>
              <a:gd name="connsiteX9" fmla="*/ 646082 w 1044795"/>
              <a:gd name="connsiteY9" fmla="*/ 759384 h 759384"/>
              <a:gd name="connsiteX10" fmla="*/ 1044795 w 1044795"/>
              <a:gd name="connsiteY10" fmla="*/ 1 h 759384"/>
              <a:gd name="connsiteX11" fmla="*/ 835576 w 1044795"/>
              <a:gd name="connsiteY11" fmla="*/ 1 h 7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795" h="759384">
                <a:moveTo>
                  <a:pt x="835576" y="0"/>
                </a:moveTo>
                <a:lnTo>
                  <a:pt x="502208" y="0"/>
                </a:lnTo>
                <a:lnTo>
                  <a:pt x="502208" y="0"/>
                </a:lnTo>
                <a:lnTo>
                  <a:pt x="398714" y="0"/>
                </a:lnTo>
                <a:lnTo>
                  <a:pt x="0" y="759383"/>
                </a:lnTo>
                <a:lnTo>
                  <a:pt x="209220" y="759383"/>
                </a:lnTo>
                <a:lnTo>
                  <a:pt x="209219" y="759384"/>
                </a:lnTo>
                <a:lnTo>
                  <a:pt x="542587" y="759384"/>
                </a:lnTo>
                <a:lnTo>
                  <a:pt x="542587" y="759384"/>
                </a:lnTo>
                <a:lnTo>
                  <a:pt x="646082" y="759384"/>
                </a:lnTo>
                <a:lnTo>
                  <a:pt x="1044795" y="1"/>
                </a:lnTo>
                <a:lnTo>
                  <a:pt x="835576" y="1"/>
                </a:lnTo>
                <a:close/>
              </a:path>
            </a:pathLst>
          </a:cu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txBox="1"/>
          <p:nvPr/>
        </p:nvSpPr>
        <p:spPr>
          <a:xfrm>
            <a:off x="5382895" y="3808730"/>
            <a:ext cx="6624320" cy="4615815"/>
          </a:xfrm>
          <a:prstGeom prst="rect">
            <a:avLst/>
          </a:prstGeom>
          <a:noFill/>
          <a:effectLst/>
        </p:spPr>
        <p:txBody>
          <a:bodyPr wrap="square" rtlCol="0">
            <a:spAutoFit/>
          </a:bodyPr>
          <a:lstStyle/>
          <a:p>
            <a:pPr algn="just"/>
            <a:r>
              <a:rPr lang="en-US" altLang="zh-CN" sz="2800" dirty="0">
                <a:solidFill>
                  <a:prstClr val="black">
                    <a:lumMod val="85000"/>
                    <a:lumOff val="15000"/>
                  </a:prstClr>
                </a:solidFill>
                <a:latin typeface="Calibri" panose="020F0502020204030204" pitchFamily="34" charset="0"/>
                <a:ea typeface="方正姚体" panose="02010601030101010101" pitchFamily="2" charset="-122"/>
              </a:rPr>
              <a:t>Antes de ver una definición de prueba, veremos la percepción que tienen los desarrolladores acerca de las pruebas. Según (Myers, 2004), los desarrolladores siguen las siguientes definiciones que llevan a una percepción falsa:</a:t>
            </a:r>
          </a:p>
          <a:p>
            <a:pPr algn="l"/>
            <a:r>
              <a:rPr lang="en-US" altLang="zh-CN" dirty="0">
                <a:solidFill>
                  <a:prstClr val="black">
                    <a:lumMod val="85000"/>
                    <a:lumOff val="15000"/>
                  </a:prstClr>
                </a:solidFill>
                <a:latin typeface="Calibri" panose="020F0502020204030204" pitchFamily="34" charset="0"/>
                <a:ea typeface="方正姚体" panose="02010601030101010101" pitchFamily="2" charset="-122"/>
              </a:rPr>
              <a:t></a:t>
            </a:r>
          </a:p>
          <a:p>
            <a:pPr algn="l"/>
            <a:r>
              <a:rPr lang="en-US" altLang="zh-CN" dirty="0">
                <a:solidFill>
                  <a:prstClr val="black">
                    <a:lumMod val="85000"/>
                    <a:lumOff val="15000"/>
                  </a:prstClr>
                </a:solidFill>
                <a:latin typeface="Calibri" panose="020F0502020204030204" pitchFamily="34" charset="0"/>
                <a:ea typeface="方正姚体" panose="02010601030101010101" pitchFamily="2" charset="-122"/>
              </a:rPr>
              <a:t></a:t>
            </a:r>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200" dirty="0">
              <a:solidFill>
                <a:prstClr val="black">
                  <a:lumMod val="85000"/>
                  <a:lumOff val="15000"/>
                </a:prstClr>
              </a:solidFill>
              <a:latin typeface="方正姚体" panose="02010601030101010101" pitchFamily="2" charset="-122"/>
              <a:ea typeface="方正姚体" panose="02010601030101010101" pitchFamily="2" charset="-122"/>
            </a:endParaRPr>
          </a:p>
          <a:p>
            <a:pPr algn="l"/>
            <a:endParaRPr lang="en-US" altLang="zh-CN" sz="1600" dirty="0">
              <a:solidFill>
                <a:prstClr val="black">
                  <a:lumMod val="85000"/>
                  <a:lumOff val="15000"/>
                </a:prstClr>
              </a:solidFill>
              <a:latin typeface="Agency FB" panose="020B0503020202020204" pitchFamily="34" charset="0"/>
              <a:ea typeface="华文宋体" panose="02010600040101010101" pitchFamily="2" charset="-122"/>
            </a:endParaRPr>
          </a:p>
          <a:p>
            <a:pPr algn="l"/>
            <a:endParaRPr lang="en-US" altLang="zh-CN" sz="1600" dirty="0">
              <a:solidFill>
                <a:prstClr val="black">
                  <a:lumMod val="85000"/>
                  <a:lumOff val="15000"/>
                </a:prstClr>
              </a:solidFill>
              <a:latin typeface="Microsoft YaHei" panose="020B0503020204020204" pitchFamily="34" charset="-122"/>
              <a:ea typeface="Microsoft YaHei" panose="020B0503020204020204" pitchFamily="34" charset="-122"/>
            </a:endParaRPr>
          </a:p>
          <a:p>
            <a:pPr algn="l"/>
            <a:endParaRPr lang="en-US" altLang="zh-CN" sz="1600" dirty="0">
              <a:solidFill>
                <a:prstClr val="black">
                  <a:lumMod val="85000"/>
                  <a:lumOff val="15000"/>
                </a:prstClr>
              </a:solidFill>
            </a:endParaRPr>
          </a:p>
          <a:p>
            <a:endParaRPr lang="en-US" altLang="zh-CN"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 name="Rectangle 42"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SpPr/>
          <p:nvPr/>
        </p:nvSpPr>
        <p:spPr>
          <a:xfrm flipH="1">
            <a:off x="6077798" y="3318123"/>
            <a:ext cx="5539000" cy="851813"/>
          </a:xfrm>
          <a:prstGeom prst="rect">
            <a:avLst/>
          </a:prstGeom>
          <a:noFill/>
          <a:ln w="12700" cap="flat" cmpd="sng" algn="ctr">
            <a:noFill/>
            <a:prstDash val="solid"/>
          </a:ln>
          <a:effectLst/>
        </p:spPr>
        <p:txBody>
          <a:bodyPr lIns="91440" tIns="0" rIns="91440" bIns="0" rtlCol="0" anchor="t"/>
          <a:lstStyle/>
          <a:p>
            <a:r>
              <a:rPr lang="en-US" altLang="zh-CN" sz="3600" b="1" dirty="0">
                <a:solidFill>
                  <a:srgbClr val="2D44A1"/>
                </a:solidFill>
                <a:latin typeface="Calibri" panose="020F0502020204030204" pitchFamily="34" charset="0"/>
                <a:cs typeface="Arial" panose="020B0604020202020204" pitchFamily="34" charset="0"/>
              </a:rPr>
              <a:t>¿Qué son las pruebas?</a:t>
            </a:r>
          </a:p>
        </p:txBody>
      </p:sp>
      <p:sp>
        <p:nvSpPr>
          <p:cNvPr id="4" name="e7d195523061f1c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hidden="1"/>
          <p:cNvSpPr txBox="1"/>
          <p:nvPr/>
        </p:nvSpPr>
        <p:spPr>
          <a:xfrm>
            <a:off x="-355600" y="1803400"/>
            <a:ext cx="293927" cy="1016000"/>
          </a:xfrm>
          <a:prstGeom prst="rect">
            <a:avLst/>
          </a:prstGeom>
          <a:noFill/>
        </p:spPr>
        <p:txBody>
          <a:bodyPr vert="wordArtVert" rtlCol="0">
            <a:spAutoFit/>
          </a:bodyPr>
          <a:lstStyle/>
          <a:p>
            <a:r>
              <a:rPr lang="en-US" altLang="zh-CN" sz="100">
                <a:solidFill>
                  <a:prstClr val="black"/>
                </a:solidFill>
              </a:rPr>
              <a:t>e7d195523061f1c0deeec63e560781cfd59afb0ea006f2a87ABB68BF51EA6619813959095094C18C62A12F549504892A4AAA8C1554C6663626E05CA27F281A14E6983772AFC3FB97135759321DEA3D7047B2D20B121D4E05A6D0F227958A32026FEBB3ABD36322023181A2FF8EA235E789B1C6FF9A70CDD2C90B48B40EB7806F7806DF616AB3CE63</a:t>
            </a:r>
            <a:endParaRPr lang="zh-CN" altLang="en-US" sz="100">
              <a:solidFill>
                <a:prstClr val="black"/>
              </a:solidFill>
            </a:endParaRPr>
          </a:p>
        </p:txBody>
      </p:sp>
      <p:sp>
        <p:nvSpPr>
          <p:cNvPr id="20" name="平行四边形 19"/>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7</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750"/>
                                        <p:tgtEl>
                                          <p:spTgt spid="9"/>
                                        </p:tgtEl>
                                      </p:cBhvr>
                                    </p:animEffect>
                                  </p:childTnLst>
                                </p:cTn>
                              </p:par>
                              <p:par>
                                <p:cTn id="8" presetID="2" presetClass="entr" presetSubtype="4" decel="2800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ppt_x"/>
                                          </p:val>
                                        </p:tav>
                                        <p:tav tm="100000">
                                          <p:val>
                                            <p:strVal val="#ppt_x"/>
                                          </p:val>
                                        </p:tav>
                                      </p:tavLst>
                                    </p:anim>
                                    <p:anim calcmode="lin" valueType="num">
                                      <p:cBhvr additive="base">
                                        <p:cTn id="11" dur="750" fill="hold"/>
                                        <p:tgtEl>
                                          <p:spTgt spid="14"/>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500"/>
                            </p:stCondLst>
                            <p:childTnLst>
                              <p:par>
                                <p:cTn id="20" presetID="25"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25" dur="1000" fill="hold"/>
                                        <p:tgtEl>
                                          <p:spTgt spid="15"/>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outVertical)">
                                      <p:cBhvr>
                                        <p:cTn id="37" dur="500"/>
                                        <p:tgtEl>
                                          <p:spTgt spid="1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4" grpId="0" animBg="1"/>
      <p:bldP spid="17" grpId="0" animBg="1"/>
      <p:bldP spid="18" grpId="0" animBg="1"/>
      <p:bldP spid="10"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flipV="1">
            <a:off x="-1359871" y="0"/>
            <a:ext cx="3825489" cy="1163779"/>
          </a:xfrm>
          <a:prstGeom prst="parallelogram">
            <a:avLst>
              <a:gd name="adj" fmla="val 80941"/>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112" y="178735"/>
            <a:ext cx="5854065" cy="1568450"/>
          </a:xfrm>
          <a:prstGeom prst="rect">
            <a:avLst/>
          </a:prstGeom>
          <a:noFill/>
        </p:spPr>
        <p:txBody>
          <a:bodyPr wrap="none" rtlCol="0">
            <a:spAutoFit/>
          </a:bodyPr>
          <a:lstStyle/>
          <a:p>
            <a:pPr algn="l"/>
            <a:r>
              <a:rPr lang="en-US" altLang="zh-CN" sz="4800" b="1" dirty="0">
                <a:solidFill>
                  <a:srgbClr val="2D44A1"/>
                </a:solidFill>
                <a:latin typeface="Calibri" panose="020F0502020204030204" pitchFamily="34" charset="0"/>
                <a:cs typeface="Arial" panose="020B0604020202020204" pitchFamily="34" charset="0"/>
                <a:sym typeface="+mn-ea"/>
              </a:rPr>
              <a:t>¿Qué son las pruebas?</a:t>
            </a:r>
            <a:endParaRPr lang="en-US" altLang="zh-CN" sz="4800" b="1" dirty="0">
              <a:solidFill>
                <a:srgbClr val="2D44A1"/>
              </a:solidFill>
              <a:latin typeface="Calibri" panose="020F0502020204030204" pitchFamily="34" charset="0"/>
              <a:cs typeface="Arial" panose="020B0604020202020204" pitchFamily="34" charset="0"/>
            </a:endParaRPr>
          </a:p>
          <a:p>
            <a:endParaRPr lang="zh-CN" altLang="en-US" sz="4800" b="1" dirty="0">
              <a:gradFill>
                <a:gsLst>
                  <a:gs pos="0">
                    <a:srgbClr val="1181E7"/>
                  </a:gs>
                  <a:gs pos="100000">
                    <a:srgbClr val="2B398F"/>
                  </a:gs>
                </a:gsLst>
                <a:lin ang="13200000" scaled="0"/>
              </a:gradFill>
              <a:latin typeface="Calibri" panose="020F0502020204030204" pitchFamily="34" charset="0"/>
              <a:ea typeface="张海山锐线体2.0" panose="02000000000000000000" pitchFamily="2" charset="-122"/>
            </a:endParaRPr>
          </a:p>
        </p:txBody>
      </p:sp>
      <p:grpSp>
        <p:nvGrpSpPr>
          <p:cNvPr id="6" name="组合 5"/>
          <p:cNvGrpSpPr/>
          <p:nvPr/>
        </p:nvGrpSpPr>
        <p:grpSpPr>
          <a:xfrm>
            <a:off x="421085" y="226152"/>
            <a:ext cx="972222" cy="739377"/>
            <a:chOff x="4315637" y="2408725"/>
            <a:chExt cx="5250521" cy="3993035"/>
          </a:xfrm>
          <a:solidFill>
            <a:srgbClr val="FFFFFF"/>
          </a:solidFill>
          <a:effectLst/>
        </p:grpSpPr>
        <p:sp>
          <p:nvSpPr>
            <p:cNvPr id="7" name="圆角矩形 6"/>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平行四边形 12"/>
          <p:cNvSpPr/>
          <p:nvPr/>
        </p:nvSpPr>
        <p:spPr>
          <a:xfrm flipV="1">
            <a:off x="1967312" y="-1427732"/>
            <a:ext cx="909800" cy="1232800"/>
          </a:xfrm>
          <a:prstGeom prst="parallelogram">
            <a:avLst>
              <a:gd name="adj" fmla="val 0"/>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75554" y="1114792"/>
            <a:ext cx="8017326" cy="243919"/>
          </a:xfrm>
          <a:prstGeom prst="rect">
            <a:avLst/>
          </a:prstGeom>
          <a:gradFill>
            <a:gsLst>
              <a:gs pos="0">
                <a:srgbClr val="1181E7"/>
              </a:gs>
              <a:gs pos="100000">
                <a:srgbClr val="2B398F"/>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20"/>
          <p:cNvGrpSpPr/>
          <p:nvPr/>
        </p:nvGrpSpPr>
        <p:grpSpPr>
          <a:xfrm>
            <a:off x="4377628" y="3424776"/>
            <a:ext cx="2910126" cy="1410890"/>
            <a:chOff x="3995481" y="3075110"/>
            <a:chExt cx="2910126" cy="1410890"/>
          </a:xfrm>
          <a:gradFill>
            <a:gsLst>
              <a:gs pos="0">
                <a:srgbClr val="1181E7"/>
              </a:gs>
              <a:gs pos="100000">
                <a:srgbClr val="2B398F"/>
              </a:gs>
            </a:gsLst>
            <a:lin ang="13200000" scaled="0"/>
          </a:gradFill>
        </p:grpSpPr>
        <p:sp>
          <p:nvSpPr>
            <p:cNvPr id="18" name="Freeform 17"/>
            <p:cNvSpPr/>
            <p:nvPr/>
          </p:nvSpPr>
          <p:spPr bwMode="auto">
            <a:xfrm rot="5400000">
              <a:off x="3595238" y="3475353"/>
              <a:ext cx="1410890" cy="610404"/>
            </a:xfrm>
            <a:custGeom>
              <a:avLst/>
              <a:gdLst>
                <a:gd name="T0" fmla="*/ 264 w 527"/>
                <a:gd name="T1" fmla="*/ 228 h 228"/>
                <a:gd name="T2" fmla="*/ 527 w 527"/>
                <a:gd name="T3" fmla="*/ 0 h 228"/>
                <a:gd name="T4" fmla="*/ 264 w 527"/>
                <a:gd name="T5" fmla="*/ 0 h 228"/>
                <a:gd name="T6" fmla="*/ 0 w 527"/>
                <a:gd name="T7" fmla="*/ 0 h 228"/>
                <a:gd name="T8" fmla="*/ 264 w 527"/>
                <a:gd name="T9" fmla="*/ 228 h 228"/>
              </a:gdLst>
              <a:ahLst/>
              <a:cxnLst>
                <a:cxn ang="0">
                  <a:pos x="T0" y="T1"/>
                </a:cxn>
                <a:cxn ang="0">
                  <a:pos x="T2" y="T3"/>
                </a:cxn>
                <a:cxn ang="0">
                  <a:pos x="T4" y="T5"/>
                </a:cxn>
                <a:cxn ang="0">
                  <a:pos x="T6" y="T7"/>
                </a:cxn>
                <a:cxn ang="0">
                  <a:pos x="T8" y="T9"/>
                </a:cxn>
              </a:cxnLst>
              <a:rect l="0" t="0" r="r" b="b"/>
              <a:pathLst>
                <a:path w="527" h="228">
                  <a:moveTo>
                    <a:pt x="264" y="228"/>
                  </a:moveTo>
                  <a:lnTo>
                    <a:pt x="527" y="0"/>
                  </a:lnTo>
                  <a:lnTo>
                    <a:pt x="264" y="0"/>
                  </a:lnTo>
                  <a:lnTo>
                    <a:pt x="0" y="0"/>
                  </a:lnTo>
                  <a:lnTo>
                    <a:pt x="264" y="228"/>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9"/>
            <p:cNvSpPr/>
            <p:nvPr/>
          </p:nvSpPr>
          <p:spPr bwMode="auto">
            <a:xfrm rot="5400000">
              <a:off x="5396999" y="2634709"/>
              <a:ext cx="717492" cy="2299724"/>
            </a:xfrm>
            <a:custGeom>
              <a:avLst/>
              <a:gdLst>
                <a:gd name="T0" fmla="*/ 0 w 268"/>
                <a:gd name="T1" fmla="*/ 0 h 859"/>
                <a:gd name="T2" fmla="*/ 0 w 268"/>
                <a:gd name="T3" fmla="*/ 859 h 859"/>
                <a:gd name="T4" fmla="*/ 133 w 268"/>
                <a:gd name="T5" fmla="*/ 859 h 859"/>
                <a:gd name="T6" fmla="*/ 268 w 268"/>
                <a:gd name="T7" fmla="*/ 859 h 859"/>
                <a:gd name="T8" fmla="*/ 268 w 268"/>
                <a:gd name="T9" fmla="*/ 211 h 859"/>
                <a:gd name="T10" fmla="*/ 0 w 268"/>
                <a:gd name="T11" fmla="*/ 0 h 859"/>
              </a:gdLst>
              <a:ahLst/>
              <a:cxnLst>
                <a:cxn ang="0">
                  <a:pos x="T0" y="T1"/>
                </a:cxn>
                <a:cxn ang="0">
                  <a:pos x="T2" y="T3"/>
                </a:cxn>
                <a:cxn ang="0">
                  <a:pos x="T4" y="T5"/>
                </a:cxn>
                <a:cxn ang="0">
                  <a:pos x="T6" y="T7"/>
                </a:cxn>
                <a:cxn ang="0">
                  <a:pos x="T8" y="T9"/>
                </a:cxn>
                <a:cxn ang="0">
                  <a:pos x="T10" y="T11"/>
                </a:cxn>
              </a:cxnLst>
              <a:rect l="0" t="0" r="r" b="b"/>
              <a:pathLst>
                <a:path w="268" h="859">
                  <a:moveTo>
                    <a:pt x="0" y="0"/>
                  </a:moveTo>
                  <a:lnTo>
                    <a:pt x="0" y="859"/>
                  </a:lnTo>
                  <a:lnTo>
                    <a:pt x="133" y="859"/>
                  </a:lnTo>
                  <a:lnTo>
                    <a:pt x="268" y="859"/>
                  </a:lnTo>
                  <a:lnTo>
                    <a:pt x="268" y="211"/>
                  </a:lnTo>
                  <a:lnTo>
                    <a:pt x="0" y="0"/>
                  </a:lnTo>
                  <a:close/>
                </a:path>
              </a:pathLst>
            </a:custGeom>
            <a:grpFill/>
            <a:ln w="9525">
              <a:noFill/>
              <a:round/>
            </a:ln>
          </p:spPr>
          <p:txBody>
            <a:bodyPr vert="horz" wrap="square" lIns="91440" tIns="45720" rIns="91440" bIns="45720" numCol="1" anchor="t" anchorCtr="0" compatLnSpc="1"/>
            <a:lstStyle/>
            <a:p>
              <a:endParaRPr lang="en-US"/>
            </a:p>
          </p:txBody>
        </p:sp>
      </p:grpSp>
      <p:grpSp>
        <p:nvGrpSpPr>
          <p:cNvPr id="20" name="Group 12"/>
          <p:cNvGrpSpPr/>
          <p:nvPr/>
        </p:nvGrpSpPr>
        <p:grpSpPr>
          <a:xfrm>
            <a:off x="5641270" y="2707284"/>
            <a:ext cx="2998476" cy="1416245"/>
            <a:chOff x="5259123" y="2357618"/>
            <a:chExt cx="2998476" cy="1416245"/>
          </a:xfrm>
          <a:gradFill>
            <a:gsLst>
              <a:gs pos="0">
                <a:srgbClr val="1181E7"/>
              </a:gs>
              <a:gs pos="100000">
                <a:srgbClr val="2B398F"/>
              </a:gs>
            </a:gsLst>
            <a:lin ang="13200000" scaled="0"/>
          </a:gradFill>
        </p:grpSpPr>
        <p:sp>
          <p:nvSpPr>
            <p:cNvPr id="21" name="Freeform 25"/>
            <p:cNvSpPr/>
            <p:nvPr/>
          </p:nvSpPr>
          <p:spPr bwMode="auto">
            <a:xfrm rot="5400000">
              <a:off x="7244274" y="2760539"/>
              <a:ext cx="1416245" cy="610404"/>
            </a:xfrm>
            <a:custGeom>
              <a:avLst/>
              <a:gdLst>
                <a:gd name="T0" fmla="*/ 266 w 529"/>
                <a:gd name="T1" fmla="*/ 0 h 228"/>
                <a:gd name="T2" fmla="*/ 0 w 529"/>
                <a:gd name="T3" fmla="*/ 228 h 228"/>
                <a:gd name="T4" fmla="*/ 266 w 529"/>
                <a:gd name="T5" fmla="*/ 228 h 228"/>
                <a:gd name="T6" fmla="*/ 529 w 529"/>
                <a:gd name="T7" fmla="*/ 228 h 228"/>
                <a:gd name="T8" fmla="*/ 266 w 529"/>
                <a:gd name="T9" fmla="*/ 0 h 228"/>
              </a:gdLst>
              <a:ahLst/>
              <a:cxnLst>
                <a:cxn ang="0">
                  <a:pos x="T0" y="T1"/>
                </a:cxn>
                <a:cxn ang="0">
                  <a:pos x="T2" y="T3"/>
                </a:cxn>
                <a:cxn ang="0">
                  <a:pos x="T4" y="T5"/>
                </a:cxn>
                <a:cxn ang="0">
                  <a:pos x="T6" y="T7"/>
                </a:cxn>
                <a:cxn ang="0">
                  <a:pos x="T8" y="T9"/>
                </a:cxn>
              </a:cxnLst>
              <a:rect l="0" t="0" r="r" b="b"/>
              <a:pathLst>
                <a:path w="529" h="228">
                  <a:moveTo>
                    <a:pt x="266" y="0"/>
                  </a:moveTo>
                  <a:lnTo>
                    <a:pt x="0" y="228"/>
                  </a:lnTo>
                  <a:lnTo>
                    <a:pt x="266" y="228"/>
                  </a:lnTo>
                  <a:lnTo>
                    <a:pt x="529" y="228"/>
                  </a:lnTo>
                  <a:lnTo>
                    <a:pt x="266" y="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27"/>
            <p:cNvSpPr/>
            <p:nvPr/>
          </p:nvSpPr>
          <p:spPr bwMode="auto">
            <a:xfrm rot="5400000">
              <a:off x="6094413" y="1873044"/>
              <a:ext cx="717492" cy="2388071"/>
            </a:xfrm>
            <a:custGeom>
              <a:avLst/>
              <a:gdLst>
                <a:gd name="T0" fmla="*/ 268 w 268"/>
                <a:gd name="T1" fmla="*/ 0 h 892"/>
                <a:gd name="T2" fmla="*/ 135 w 268"/>
                <a:gd name="T3" fmla="*/ 0 h 892"/>
                <a:gd name="T4" fmla="*/ 0 w 268"/>
                <a:gd name="T5" fmla="*/ 0 h 892"/>
                <a:gd name="T6" fmla="*/ 0 w 268"/>
                <a:gd name="T7" fmla="*/ 310 h 892"/>
                <a:gd name="T8" fmla="*/ 0 w 268"/>
                <a:gd name="T9" fmla="*/ 310 h 892"/>
                <a:gd name="T10" fmla="*/ 0 w 268"/>
                <a:gd name="T11" fmla="*/ 680 h 892"/>
                <a:gd name="T12" fmla="*/ 268 w 268"/>
                <a:gd name="T13" fmla="*/ 892 h 892"/>
                <a:gd name="T14" fmla="*/ 268 w 268"/>
                <a:gd name="T15" fmla="*/ 0 h 8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892">
                  <a:moveTo>
                    <a:pt x="268" y="0"/>
                  </a:moveTo>
                  <a:lnTo>
                    <a:pt x="135" y="0"/>
                  </a:lnTo>
                  <a:lnTo>
                    <a:pt x="0" y="0"/>
                  </a:lnTo>
                  <a:lnTo>
                    <a:pt x="0" y="310"/>
                  </a:lnTo>
                  <a:lnTo>
                    <a:pt x="0" y="310"/>
                  </a:lnTo>
                  <a:lnTo>
                    <a:pt x="0" y="680"/>
                  </a:lnTo>
                  <a:lnTo>
                    <a:pt x="268" y="892"/>
                  </a:lnTo>
                  <a:lnTo>
                    <a:pt x="268" y="0"/>
                  </a:lnTo>
                  <a:close/>
                </a:path>
              </a:pathLst>
            </a:custGeom>
            <a:grpFill/>
            <a:ln w="9525">
              <a:noFill/>
              <a:round/>
            </a:ln>
          </p:spPr>
          <p:txBody>
            <a:bodyPr vert="horz" wrap="square" lIns="91440" tIns="45720" rIns="91440" bIns="45720" numCol="1" anchor="t" anchorCtr="0" compatLnSpc="1"/>
            <a:lstStyle/>
            <a:p>
              <a:endParaRPr lang="en-US"/>
            </a:p>
          </p:txBody>
        </p:sp>
      </p:grpSp>
      <p:grpSp>
        <p:nvGrpSpPr>
          <p:cNvPr id="23" name="Group 3"/>
          <p:cNvGrpSpPr/>
          <p:nvPr/>
        </p:nvGrpSpPr>
        <p:grpSpPr>
          <a:xfrm>
            <a:off x="3933211" y="1995146"/>
            <a:ext cx="3266196" cy="1410890"/>
            <a:chOff x="3551064" y="1645480"/>
            <a:chExt cx="3266196" cy="1410890"/>
          </a:xfrm>
          <a:gradFill>
            <a:gsLst>
              <a:gs pos="0">
                <a:srgbClr val="1181E7"/>
              </a:gs>
              <a:gs pos="100000">
                <a:srgbClr val="2B398F"/>
              </a:gs>
            </a:gsLst>
            <a:lin ang="13200000" scaled="0"/>
          </a:gradFill>
        </p:grpSpPr>
        <p:sp>
          <p:nvSpPr>
            <p:cNvPr id="24" name="Freeform 35"/>
            <p:cNvSpPr/>
            <p:nvPr/>
          </p:nvSpPr>
          <p:spPr bwMode="auto">
            <a:xfrm rot="5400000">
              <a:off x="5133295" y="1024368"/>
              <a:ext cx="712138" cy="2655792"/>
            </a:xfrm>
            <a:custGeom>
              <a:avLst/>
              <a:gdLst>
                <a:gd name="T0" fmla="*/ 266 w 266"/>
                <a:gd name="T1" fmla="*/ 0 h 992"/>
                <a:gd name="T2" fmla="*/ 0 w 266"/>
                <a:gd name="T3" fmla="*/ 212 h 992"/>
                <a:gd name="T4" fmla="*/ 0 w 266"/>
                <a:gd name="T5" fmla="*/ 992 h 992"/>
                <a:gd name="T6" fmla="*/ 133 w 266"/>
                <a:gd name="T7" fmla="*/ 992 h 992"/>
                <a:gd name="T8" fmla="*/ 266 w 266"/>
                <a:gd name="T9" fmla="*/ 992 h 992"/>
                <a:gd name="T10" fmla="*/ 266 w 266"/>
                <a:gd name="T11" fmla="*/ 0 h 992"/>
              </a:gdLst>
              <a:ahLst/>
              <a:cxnLst>
                <a:cxn ang="0">
                  <a:pos x="T0" y="T1"/>
                </a:cxn>
                <a:cxn ang="0">
                  <a:pos x="T2" y="T3"/>
                </a:cxn>
                <a:cxn ang="0">
                  <a:pos x="T4" y="T5"/>
                </a:cxn>
                <a:cxn ang="0">
                  <a:pos x="T6" y="T7"/>
                </a:cxn>
                <a:cxn ang="0">
                  <a:pos x="T8" y="T9"/>
                </a:cxn>
                <a:cxn ang="0">
                  <a:pos x="T10" y="T11"/>
                </a:cxn>
              </a:cxnLst>
              <a:rect l="0" t="0" r="r" b="b"/>
              <a:pathLst>
                <a:path w="266" h="992">
                  <a:moveTo>
                    <a:pt x="266" y="0"/>
                  </a:moveTo>
                  <a:lnTo>
                    <a:pt x="0" y="212"/>
                  </a:lnTo>
                  <a:lnTo>
                    <a:pt x="0" y="992"/>
                  </a:lnTo>
                  <a:lnTo>
                    <a:pt x="133" y="992"/>
                  </a:lnTo>
                  <a:lnTo>
                    <a:pt x="266" y="992"/>
                  </a:lnTo>
                  <a:lnTo>
                    <a:pt x="266"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37"/>
            <p:cNvSpPr/>
            <p:nvPr/>
          </p:nvSpPr>
          <p:spPr bwMode="auto">
            <a:xfrm rot="5400000">
              <a:off x="3150821" y="2045723"/>
              <a:ext cx="1410890" cy="610404"/>
            </a:xfrm>
            <a:custGeom>
              <a:avLst/>
              <a:gdLst>
                <a:gd name="T0" fmla="*/ 527 w 527"/>
                <a:gd name="T1" fmla="*/ 0 h 228"/>
                <a:gd name="T2" fmla="*/ 397 w 527"/>
                <a:gd name="T3" fmla="*/ 0 h 228"/>
                <a:gd name="T4" fmla="*/ 264 w 527"/>
                <a:gd name="T5" fmla="*/ 0 h 228"/>
                <a:gd name="T6" fmla="*/ 131 w 527"/>
                <a:gd name="T7" fmla="*/ 0 h 228"/>
                <a:gd name="T8" fmla="*/ 0 w 527"/>
                <a:gd name="T9" fmla="*/ 0 h 228"/>
                <a:gd name="T10" fmla="*/ 264 w 527"/>
                <a:gd name="T11" fmla="*/ 228 h 228"/>
                <a:gd name="T12" fmla="*/ 527 w 527"/>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527" h="228">
                  <a:moveTo>
                    <a:pt x="527" y="0"/>
                  </a:moveTo>
                  <a:lnTo>
                    <a:pt x="397" y="0"/>
                  </a:lnTo>
                  <a:lnTo>
                    <a:pt x="264" y="0"/>
                  </a:lnTo>
                  <a:lnTo>
                    <a:pt x="131" y="0"/>
                  </a:lnTo>
                  <a:lnTo>
                    <a:pt x="0" y="0"/>
                  </a:lnTo>
                  <a:lnTo>
                    <a:pt x="264" y="228"/>
                  </a:lnTo>
                  <a:lnTo>
                    <a:pt x="527" y="0"/>
                  </a:lnTo>
                  <a:close/>
                </a:path>
              </a:pathLst>
            </a:custGeom>
            <a:grpFill/>
            <a:ln w="9525">
              <a:noFill/>
              <a:round/>
            </a:ln>
          </p:spPr>
          <p:txBody>
            <a:bodyPr vert="horz" wrap="square" lIns="91440" tIns="45720" rIns="91440" bIns="45720" numCol="1" anchor="t" anchorCtr="0" compatLnSpc="1"/>
            <a:lstStyle/>
            <a:p>
              <a:endParaRPr lang="en-US"/>
            </a:p>
          </p:txBody>
        </p:sp>
      </p:grpSp>
      <p:grpSp>
        <p:nvGrpSpPr>
          <p:cNvPr id="29" name="Group 59"/>
          <p:cNvGrpSpPr/>
          <p:nvPr/>
        </p:nvGrpSpPr>
        <p:grpSpPr>
          <a:xfrm>
            <a:off x="6248386" y="2449603"/>
            <a:ext cx="392340" cy="469455"/>
            <a:chOff x="742950" y="3462338"/>
            <a:chExt cx="460375" cy="550863"/>
          </a:xfrm>
          <a:solidFill>
            <a:schemeClr val="bg1"/>
          </a:solidFill>
        </p:grpSpPr>
        <p:sp>
          <p:nvSpPr>
            <p:cNvPr id="30" name="Freeform 270"/>
            <p:cNvSpPr>
              <a:spLocks noEditPoints="1"/>
            </p:cNvSpPr>
            <p:nvPr/>
          </p:nvSpPr>
          <p:spPr bwMode="auto">
            <a:xfrm>
              <a:off x="895350" y="3562350"/>
              <a:ext cx="307975" cy="285750"/>
            </a:xfrm>
            <a:custGeom>
              <a:avLst/>
              <a:gdLst>
                <a:gd name="T0" fmla="*/ 262 w 1941"/>
                <a:gd name="T1" fmla="*/ 144 h 1805"/>
                <a:gd name="T2" fmla="*/ 208 w 1941"/>
                <a:gd name="T3" fmla="*/ 166 h 1805"/>
                <a:gd name="T4" fmla="*/ 167 w 1941"/>
                <a:gd name="T5" fmla="*/ 207 h 1805"/>
                <a:gd name="T6" fmla="*/ 143 w 1941"/>
                <a:gd name="T7" fmla="*/ 262 h 1805"/>
                <a:gd name="T8" fmla="*/ 140 w 1941"/>
                <a:gd name="T9" fmla="*/ 1118 h 1805"/>
                <a:gd name="T10" fmla="*/ 153 w 1941"/>
                <a:gd name="T11" fmla="*/ 1177 h 1805"/>
                <a:gd name="T12" fmla="*/ 186 w 1941"/>
                <a:gd name="T13" fmla="*/ 1226 h 1805"/>
                <a:gd name="T14" fmla="*/ 233 w 1941"/>
                <a:gd name="T15" fmla="*/ 1258 h 1805"/>
                <a:gd name="T16" fmla="*/ 294 w 1941"/>
                <a:gd name="T17" fmla="*/ 1270 h 1805"/>
                <a:gd name="T18" fmla="*/ 468 w 1941"/>
                <a:gd name="T19" fmla="*/ 1270 h 1805"/>
                <a:gd name="T20" fmla="*/ 504 w 1941"/>
                <a:gd name="T21" fmla="*/ 1280 h 1805"/>
                <a:gd name="T22" fmla="*/ 529 w 1941"/>
                <a:gd name="T23" fmla="*/ 1305 h 1805"/>
                <a:gd name="T24" fmla="*/ 538 w 1941"/>
                <a:gd name="T25" fmla="*/ 1341 h 1805"/>
                <a:gd name="T26" fmla="*/ 831 w 1941"/>
                <a:gd name="T27" fmla="*/ 1290 h 1805"/>
                <a:gd name="T28" fmla="*/ 862 w 1941"/>
                <a:gd name="T29" fmla="*/ 1273 h 1805"/>
                <a:gd name="T30" fmla="*/ 1646 w 1941"/>
                <a:gd name="T31" fmla="*/ 1270 h 1805"/>
                <a:gd name="T32" fmla="*/ 1706 w 1941"/>
                <a:gd name="T33" fmla="*/ 1258 h 1805"/>
                <a:gd name="T34" fmla="*/ 1754 w 1941"/>
                <a:gd name="T35" fmla="*/ 1226 h 1805"/>
                <a:gd name="T36" fmla="*/ 1787 w 1941"/>
                <a:gd name="T37" fmla="*/ 1177 h 1805"/>
                <a:gd name="T38" fmla="*/ 1799 w 1941"/>
                <a:gd name="T39" fmla="*/ 1118 h 1805"/>
                <a:gd name="T40" fmla="*/ 1796 w 1941"/>
                <a:gd name="T41" fmla="*/ 262 h 1805"/>
                <a:gd name="T42" fmla="*/ 1773 w 1941"/>
                <a:gd name="T43" fmla="*/ 207 h 1805"/>
                <a:gd name="T44" fmla="*/ 1732 w 1941"/>
                <a:gd name="T45" fmla="*/ 166 h 1805"/>
                <a:gd name="T46" fmla="*/ 1677 w 1941"/>
                <a:gd name="T47" fmla="*/ 144 h 1805"/>
                <a:gd name="T48" fmla="*/ 294 w 1941"/>
                <a:gd name="T49" fmla="*/ 141 h 1805"/>
                <a:gd name="T50" fmla="*/ 1647 w 1941"/>
                <a:gd name="T51" fmla="*/ 0 h 1805"/>
                <a:gd name="T52" fmla="*/ 1732 w 1941"/>
                <a:gd name="T53" fmla="*/ 13 h 1805"/>
                <a:gd name="T54" fmla="*/ 1807 w 1941"/>
                <a:gd name="T55" fmla="*/ 47 h 1805"/>
                <a:gd name="T56" fmla="*/ 1869 w 1941"/>
                <a:gd name="T57" fmla="*/ 100 h 1805"/>
                <a:gd name="T58" fmla="*/ 1913 w 1941"/>
                <a:gd name="T59" fmla="*/ 169 h 1805"/>
                <a:gd name="T60" fmla="*/ 1938 w 1941"/>
                <a:gd name="T61" fmla="*/ 250 h 1805"/>
                <a:gd name="T62" fmla="*/ 1941 w 1941"/>
                <a:gd name="T63" fmla="*/ 1118 h 1805"/>
                <a:gd name="T64" fmla="*/ 1928 w 1941"/>
                <a:gd name="T65" fmla="*/ 1203 h 1805"/>
                <a:gd name="T66" fmla="*/ 1893 w 1941"/>
                <a:gd name="T67" fmla="*/ 1277 h 1805"/>
                <a:gd name="T68" fmla="*/ 1840 w 1941"/>
                <a:gd name="T69" fmla="*/ 1339 h 1805"/>
                <a:gd name="T70" fmla="*/ 1771 w 1941"/>
                <a:gd name="T71" fmla="*/ 1384 h 1805"/>
                <a:gd name="T72" fmla="*/ 1691 w 1941"/>
                <a:gd name="T73" fmla="*/ 1407 h 1805"/>
                <a:gd name="T74" fmla="*/ 908 w 1941"/>
                <a:gd name="T75" fmla="*/ 1410 h 1805"/>
                <a:gd name="T76" fmla="*/ 502 w 1941"/>
                <a:gd name="T77" fmla="*/ 1796 h 1805"/>
                <a:gd name="T78" fmla="*/ 468 w 1941"/>
                <a:gd name="T79" fmla="*/ 1805 h 1805"/>
                <a:gd name="T80" fmla="*/ 440 w 1941"/>
                <a:gd name="T81" fmla="*/ 1799 h 1805"/>
                <a:gd name="T82" fmla="*/ 414 w 1941"/>
                <a:gd name="T83" fmla="*/ 1780 h 1805"/>
                <a:gd name="T84" fmla="*/ 400 w 1941"/>
                <a:gd name="T85" fmla="*/ 1751 h 1805"/>
                <a:gd name="T86" fmla="*/ 398 w 1941"/>
                <a:gd name="T87" fmla="*/ 1410 h 1805"/>
                <a:gd name="T88" fmla="*/ 250 w 1941"/>
                <a:gd name="T89" fmla="*/ 1407 h 1805"/>
                <a:gd name="T90" fmla="*/ 170 w 1941"/>
                <a:gd name="T91" fmla="*/ 1384 h 1805"/>
                <a:gd name="T92" fmla="*/ 101 w 1941"/>
                <a:gd name="T93" fmla="*/ 1339 h 1805"/>
                <a:gd name="T94" fmla="*/ 47 w 1941"/>
                <a:gd name="T95" fmla="*/ 1277 h 1805"/>
                <a:gd name="T96" fmla="*/ 13 w 1941"/>
                <a:gd name="T97" fmla="*/ 1203 h 1805"/>
                <a:gd name="T98" fmla="*/ 0 w 1941"/>
                <a:gd name="T99" fmla="*/ 1118 h 1805"/>
                <a:gd name="T100" fmla="*/ 4 w 1941"/>
                <a:gd name="T101" fmla="*/ 250 h 1805"/>
                <a:gd name="T102" fmla="*/ 28 w 1941"/>
                <a:gd name="T103" fmla="*/ 169 h 1805"/>
                <a:gd name="T104" fmla="*/ 72 w 1941"/>
                <a:gd name="T105" fmla="*/ 100 h 1805"/>
                <a:gd name="T106" fmla="*/ 134 w 1941"/>
                <a:gd name="T107" fmla="*/ 47 h 1805"/>
                <a:gd name="T108" fmla="*/ 209 w 1941"/>
                <a:gd name="T109" fmla="*/ 13 h 1805"/>
                <a:gd name="T110" fmla="*/ 294 w 1941"/>
                <a:gd name="T111" fmla="*/ 0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41" h="1805">
                  <a:moveTo>
                    <a:pt x="294" y="141"/>
                  </a:moveTo>
                  <a:lnTo>
                    <a:pt x="262" y="144"/>
                  </a:lnTo>
                  <a:lnTo>
                    <a:pt x="233" y="152"/>
                  </a:lnTo>
                  <a:lnTo>
                    <a:pt x="208" y="166"/>
                  </a:lnTo>
                  <a:lnTo>
                    <a:pt x="186" y="185"/>
                  </a:lnTo>
                  <a:lnTo>
                    <a:pt x="167" y="207"/>
                  </a:lnTo>
                  <a:lnTo>
                    <a:pt x="153" y="234"/>
                  </a:lnTo>
                  <a:lnTo>
                    <a:pt x="143" y="262"/>
                  </a:lnTo>
                  <a:lnTo>
                    <a:pt x="140" y="293"/>
                  </a:lnTo>
                  <a:lnTo>
                    <a:pt x="140" y="1118"/>
                  </a:lnTo>
                  <a:lnTo>
                    <a:pt x="143" y="1149"/>
                  </a:lnTo>
                  <a:lnTo>
                    <a:pt x="153" y="1177"/>
                  </a:lnTo>
                  <a:lnTo>
                    <a:pt x="167" y="1203"/>
                  </a:lnTo>
                  <a:lnTo>
                    <a:pt x="186" y="1226"/>
                  </a:lnTo>
                  <a:lnTo>
                    <a:pt x="208" y="1244"/>
                  </a:lnTo>
                  <a:lnTo>
                    <a:pt x="233" y="1258"/>
                  </a:lnTo>
                  <a:lnTo>
                    <a:pt x="262" y="1267"/>
                  </a:lnTo>
                  <a:lnTo>
                    <a:pt x="294" y="1270"/>
                  </a:lnTo>
                  <a:lnTo>
                    <a:pt x="294" y="1270"/>
                  </a:lnTo>
                  <a:lnTo>
                    <a:pt x="468" y="1270"/>
                  </a:lnTo>
                  <a:lnTo>
                    <a:pt x="487" y="1274"/>
                  </a:lnTo>
                  <a:lnTo>
                    <a:pt x="504" y="1280"/>
                  </a:lnTo>
                  <a:lnTo>
                    <a:pt x="517" y="1292"/>
                  </a:lnTo>
                  <a:lnTo>
                    <a:pt x="529" y="1305"/>
                  </a:lnTo>
                  <a:lnTo>
                    <a:pt x="535" y="1322"/>
                  </a:lnTo>
                  <a:lnTo>
                    <a:pt x="538" y="1341"/>
                  </a:lnTo>
                  <a:lnTo>
                    <a:pt x="538" y="1571"/>
                  </a:lnTo>
                  <a:lnTo>
                    <a:pt x="831" y="1290"/>
                  </a:lnTo>
                  <a:lnTo>
                    <a:pt x="846" y="1279"/>
                  </a:lnTo>
                  <a:lnTo>
                    <a:pt x="862" y="1273"/>
                  </a:lnTo>
                  <a:lnTo>
                    <a:pt x="880" y="1270"/>
                  </a:lnTo>
                  <a:lnTo>
                    <a:pt x="1646" y="1270"/>
                  </a:lnTo>
                  <a:lnTo>
                    <a:pt x="1677" y="1267"/>
                  </a:lnTo>
                  <a:lnTo>
                    <a:pt x="1706" y="1258"/>
                  </a:lnTo>
                  <a:lnTo>
                    <a:pt x="1732" y="1244"/>
                  </a:lnTo>
                  <a:lnTo>
                    <a:pt x="1754" y="1226"/>
                  </a:lnTo>
                  <a:lnTo>
                    <a:pt x="1773" y="1203"/>
                  </a:lnTo>
                  <a:lnTo>
                    <a:pt x="1787" y="1177"/>
                  </a:lnTo>
                  <a:lnTo>
                    <a:pt x="1796" y="1149"/>
                  </a:lnTo>
                  <a:lnTo>
                    <a:pt x="1799" y="1118"/>
                  </a:lnTo>
                  <a:lnTo>
                    <a:pt x="1799" y="293"/>
                  </a:lnTo>
                  <a:lnTo>
                    <a:pt x="1796" y="262"/>
                  </a:lnTo>
                  <a:lnTo>
                    <a:pt x="1787" y="234"/>
                  </a:lnTo>
                  <a:lnTo>
                    <a:pt x="1773" y="207"/>
                  </a:lnTo>
                  <a:lnTo>
                    <a:pt x="1754" y="185"/>
                  </a:lnTo>
                  <a:lnTo>
                    <a:pt x="1732" y="166"/>
                  </a:lnTo>
                  <a:lnTo>
                    <a:pt x="1706" y="152"/>
                  </a:lnTo>
                  <a:lnTo>
                    <a:pt x="1677" y="144"/>
                  </a:lnTo>
                  <a:lnTo>
                    <a:pt x="1646" y="141"/>
                  </a:lnTo>
                  <a:lnTo>
                    <a:pt x="294" y="141"/>
                  </a:lnTo>
                  <a:close/>
                  <a:moveTo>
                    <a:pt x="294" y="0"/>
                  </a:moveTo>
                  <a:lnTo>
                    <a:pt x="1647" y="0"/>
                  </a:lnTo>
                  <a:lnTo>
                    <a:pt x="1691" y="3"/>
                  </a:lnTo>
                  <a:lnTo>
                    <a:pt x="1732" y="13"/>
                  </a:lnTo>
                  <a:lnTo>
                    <a:pt x="1771" y="27"/>
                  </a:lnTo>
                  <a:lnTo>
                    <a:pt x="1807" y="47"/>
                  </a:lnTo>
                  <a:lnTo>
                    <a:pt x="1840" y="72"/>
                  </a:lnTo>
                  <a:lnTo>
                    <a:pt x="1869" y="100"/>
                  </a:lnTo>
                  <a:lnTo>
                    <a:pt x="1893" y="133"/>
                  </a:lnTo>
                  <a:lnTo>
                    <a:pt x="1913" y="169"/>
                  </a:lnTo>
                  <a:lnTo>
                    <a:pt x="1928" y="208"/>
                  </a:lnTo>
                  <a:lnTo>
                    <a:pt x="1938" y="250"/>
                  </a:lnTo>
                  <a:lnTo>
                    <a:pt x="1941" y="293"/>
                  </a:lnTo>
                  <a:lnTo>
                    <a:pt x="1941" y="1118"/>
                  </a:lnTo>
                  <a:lnTo>
                    <a:pt x="1938" y="1161"/>
                  </a:lnTo>
                  <a:lnTo>
                    <a:pt x="1928" y="1203"/>
                  </a:lnTo>
                  <a:lnTo>
                    <a:pt x="1913" y="1241"/>
                  </a:lnTo>
                  <a:lnTo>
                    <a:pt x="1893" y="1277"/>
                  </a:lnTo>
                  <a:lnTo>
                    <a:pt x="1869" y="1310"/>
                  </a:lnTo>
                  <a:lnTo>
                    <a:pt x="1840" y="1339"/>
                  </a:lnTo>
                  <a:lnTo>
                    <a:pt x="1807" y="1363"/>
                  </a:lnTo>
                  <a:lnTo>
                    <a:pt x="1771" y="1384"/>
                  </a:lnTo>
                  <a:lnTo>
                    <a:pt x="1732" y="1398"/>
                  </a:lnTo>
                  <a:lnTo>
                    <a:pt x="1691" y="1407"/>
                  </a:lnTo>
                  <a:lnTo>
                    <a:pt x="1647" y="1410"/>
                  </a:lnTo>
                  <a:lnTo>
                    <a:pt x="908" y="1410"/>
                  </a:lnTo>
                  <a:lnTo>
                    <a:pt x="517" y="1785"/>
                  </a:lnTo>
                  <a:lnTo>
                    <a:pt x="502" y="1796"/>
                  </a:lnTo>
                  <a:lnTo>
                    <a:pt x="486" y="1803"/>
                  </a:lnTo>
                  <a:lnTo>
                    <a:pt x="468" y="1805"/>
                  </a:lnTo>
                  <a:lnTo>
                    <a:pt x="454" y="1804"/>
                  </a:lnTo>
                  <a:lnTo>
                    <a:pt x="440" y="1799"/>
                  </a:lnTo>
                  <a:lnTo>
                    <a:pt x="426" y="1791"/>
                  </a:lnTo>
                  <a:lnTo>
                    <a:pt x="414" y="1780"/>
                  </a:lnTo>
                  <a:lnTo>
                    <a:pt x="405" y="1767"/>
                  </a:lnTo>
                  <a:lnTo>
                    <a:pt x="400" y="1751"/>
                  </a:lnTo>
                  <a:lnTo>
                    <a:pt x="398" y="1735"/>
                  </a:lnTo>
                  <a:lnTo>
                    <a:pt x="398" y="1410"/>
                  </a:lnTo>
                  <a:lnTo>
                    <a:pt x="294" y="1410"/>
                  </a:lnTo>
                  <a:lnTo>
                    <a:pt x="250" y="1407"/>
                  </a:lnTo>
                  <a:lnTo>
                    <a:pt x="209" y="1398"/>
                  </a:lnTo>
                  <a:lnTo>
                    <a:pt x="170" y="1384"/>
                  </a:lnTo>
                  <a:lnTo>
                    <a:pt x="134" y="1363"/>
                  </a:lnTo>
                  <a:lnTo>
                    <a:pt x="101" y="1339"/>
                  </a:lnTo>
                  <a:lnTo>
                    <a:pt x="72" y="1310"/>
                  </a:lnTo>
                  <a:lnTo>
                    <a:pt x="47" y="1277"/>
                  </a:lnTo>
                  <a:lnTo>
                    <a:pt x="28" y="1241"/>
                  </a:lnTo>
                  <a:lnTo>
                    <a:pt x="13" y="1203"/>
                  </a:lnTo>
                  <a:lnTo>
                    <a:pt x="4" y="1161"/>
                  </a:lnTo>
                  <a:lnTo>
                    <a:pt x="0" y="1118"/>
                  </a:lnTo>
                  <a:lnTo>
                    <a:pt x="0" y="293"/>
                  </a:lnTo>
                  <a:lnTo>
                    <a:pt x="4" y="250"/>
                  </a:lnTo>
                  <a:lnTo>
                    <a:pt x="13" y="208"/>
                  </a:lnTo>
                  <a:lnTo>
                    <a:pt x="28" y="169"/>
                  </a:lnTo>
                  <a:lnTo>
                    <a:pt x="47" y="133"/>
                  </a:lnTo>
                  <a:lnTo>
                    <a:pt x="72" y="100"/>
                  </a:lnTo>
                  <a:lnTo>
                    <a:pt x="101" y="72"/>
                  </a:lnTo>
                  <a:lnTo>
                    <a:pt x="134" y="47"/>
                  </a:lnTo>
                  <a:lnTo>
                    <a:pt x="170" y="27"/>
                  </a:lnTo>
                  <a:lnTo>
                    <a:pt x="209" y="13"/>
                  </a:lnTo>
                  <a:lnTo>
                    <a:pt x="250" y="3"/>
                  </a:lnTo>
                  <a:lnTo>
                    <a:pt x="29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1" name="Freeform 271"/>
            <p:cNvSpPr/>
            <p:nvPr/>
          </p:nvSpPr>
          <p:spPr bwMode="auto">
            <a:xfrm>
              <a:off x="954088" y="3633788"/>
              <a:ext cx="182563" cy="22225"/>
            </a:xfrm>
            <a:custGeom>
              <a:avLst/>
              <a:gdLst>
                <a:gd name="T0" fmla="*/ 70 w 1151"/>
                <a:gd name="T1" fmla="*/ 0 h 139"/>
                <a:gd name="T2" fmla="*/ 1081 w 1151"/>
                <a:gd name="T3" fmla="*/ 0 h 139"/>
                <a:gd name="T4" fmla="*/ 1099 w 1151"/>
                <a:gd name="T5" fmla="*/ 2 h 139"/>
                <a:gd name="T6" fmla="*/ 1116 w 1151"/>
                <a:gd name="T7" fmla="*/ 9 h 139"/>
                <a:gd name="T8" fmla="*/ 1131 w 1151"/>
                <a:gd name="T9" fmla="*/ 20 h 139"/>
                <a:gd name="T10" fmla="*/ 1141 w 1151"/>
                <a:gd name="T11" fmla="*/ 33 h 139"/>
                <a:gd name="T12" fmla="*/ 1149 w 1151"/>
                <a:gd name="T13" fmla="*/ 50 h 139"/>
                <a:gd name="T14" fmla="*/ 1151 w 1151"/>
                <a:gd name="T15" fmla="*/ 69 h 139"/>
                <a:gd name="T16" fmla="*/ 1149 w 1151"/>
                <a:gd name="T17" fmla="*/ 88 h 139"/>
                <a:gd name="T18" fmla="*/ 1141 w 1151"/>
                <a:gd name="T19" fmla="*/ 104 h 139"/>
                <a:gd name="T20" fmla="*/ 1131 w 1151"/>
                <a:gd name="T21" fmla="*/ 119 h 139"/>
                <a:gd name="T22" fmla="*/ 1116 w 1151"/>
                <a:gd name="T23" fmla="*/ 130 h 139"/>
                <a:gd name="T24" fmla="*/ 1099 w 1151"/>
                <a:gd name="T25" fmla="*/ 137 h 139"/>
                <a:gd name="T26" fmla="*/ 1081 w 1151"/>
                <a:gd name="T27" fmla="*/ 139 h 139"/>
                <a:gd name="T28" fmla="*/ 70 w 1151"/>
                <a:gd name="T29" fmla="*/ 139 h 139"/>
                <a:gd name="T30" fmla="*/ 52 w 1151"/>
                <a:gd name="T31" fmla="*/ 137 h 139"/>
                <a:gd name="T32" fmla="*/ 35 w 1151"/>
                <a:gd name="T33" fmla="*/ 130 h 139"/>
                <a:gd name="T34" fmla="*/ 22 w 1151"/>
                <a:gd name="T35" fmla="*/ 119 h 139"/>
                <a:gd name="T36" fmla="*/ 10 w 1151"/>
                <a:gd name="T37" fmla="*/ 104 h 139"/>
                <a:gd name="T38" fmla="*/ 3 w 1151"/>
                <a:gd name="T39" fmla="*/ 88 h 139"/>
                <a:gd name="T40" fmla="*/ 0 w 1151"/>
                <a:gd name="T41" fmla="*/ 69 h 139"/>
                <a:gd name="T42" fmla="*/ 3 w 1151"/>
                <a:gd name="T43" fmla="*/ 50 h 139"/>
                <a:gd name="T44" fmla="*/ 10 w 1151"/>
                <a:gd name="T45" fmla="*/ 33 h 139"/>
                <a:gd name="T46" fmla="*/ 21 w 1151"/>
                <a:gd name="T47" fmla="*/ 20 h 139"/>
                <a:gd name="T48" fmla="*/ 35 w 1151"/>
                <a:gd name="T49" fmla="*/ 9 h 139"/>
                <a:gd name="T50" fmla="*/ 52 w 1151"/>
                <a:gd name="T51" fmla="*/ 2 h 139"/>
                <a:gd name="T52" fmla="*/ 70 w 1151"/>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39">
                  <a:moveTo>
                    <a:pt x="70" y="0"/>
                  </a:moveTo>
                  <a:lnTo>
                    <a:pt x="1081" y="0"/>
                  </a:lnTo>
                  <a:lnTo>
                    <a:pt x="1099" y="2"/>
                  </a:lnTo>
                  <a:lnTo>
                    <a:pt x="1116" y="9"/>
                  </a:lnTo>
                  <a:lnTo>
                    <a:pt x="1131" y="20"/>
                  </a:lnTo>
                  <a:lnTo>
                    <a:pt x="1141" y="33"/>
                  </a:lnTo>
                  <a:lnTo>
                    <a:pt x="1149" y="50"/>
                  </a:lnTo>
                  <a:lnTo>
                    <a:pt x="1151" y="69"/>
                  </a:lnTo>
                  <a:lnTo>
                    <a:pt x="1149" y="88"/>
                  </a:lnTo>
                  <a:lnTo>
                    <a:pt x="1141" y="104"/>
                  </a:lnTo>
                  <a:lnTo>
                    <a:pt x="1131" y="119"/>
                  </a:lnTo>
                  <a:lnTo>
                    <a:pt x="1116" y="130"/>
                  </a:lnTo>
                  <a:lnTo>
                    <a:pt x="1099" y="137"/>
                  </a:lnTo>
                  <a:lnTo>
                    <a:pt x="1081" y="139"/>
                  </a:lnTo>
                  <a:lnTo>
                    <a:pt x="70" y="139"/>
                  </a:lnTo>
                  <a:lnTo>
                    <a:pt x="52" y="137"/>
                  </a:lnTo>
                  <a:lnTo>
                    <a:pt x="35" y="130"/>
                  </a:lnTo>
                  <a:lnTo>
                    <a:pt x="22" y="119"/>
                  </a:lnTo>
                  <a:lnTo>
                    <a:pt x="10" y="104"/>
                  </a:lnTo>
                  <a:lnTo>
                    <a:pt x="3" y="88"/>
                  </a:lnTo>
                  <a:lnTo>
                    <a:pt x="0" y="69"/>
                  </a:lnTo>
                  <a:lnTo>
                    <a:pt x="3" y="50"/>
                  </a:lnTo>
                  <a:lnTo>
                    <a:pt x="10" y="33"/>
                  </a:lnTo>
                  <a:lnTo>
                    <a:pt x="21" y="20"/>
                  </a:lnTo>
                  <a:lnTo>
                    <a:pt x="35" y="9"/>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2" name="Freeform 272"/>
            <p:cNvSpPr/>
            <p:nvPr/>
          </p:nvSpPr>
          <p:spPr bwMode="auto">
            <a:xfrm>
              <a:off x="954088" y="3694113"/>
              <a:ext cx="182563" cy="22225"/>
            </a:xfrm>
            <a:custGeom>
              <a:avLst/>
              <a:gdLst>
                <a:gd name="T0" fmla="*/ 70 w 1151"/>
                <a:gd name="T1" fmla="*/ 0 h 140"/>
                <a:gd name="T2" fmla="*/ 1081 w 1151"/>
                <a:gd name="T3" fmla="*/ 0 h 140"/>
                <a:gd name="T4" fmla="*/ 1099 w 1151"/>
                <a:gd name="T5" fmla="*/ 3 h 140"/>
                <a:gd name="T6" fmla="*/ 1116 w 1151"/>
                <a:gd name="T7" fmla="*/ 10 h 140"/>
                <a:gd name="T8" fmla="*/ 1131 w 1151"/>
                <a:gd name="T9" fmla="*/ 21 h 140"/>
                <a:gd name="T10" fmla="*/ 1141 w 1151"/>
                <a:gd name="T11" fmla="*/ 34 h 140"/>
                <a:gd name="T12" fmla="*/ 1149 w 1151"/>
                <a:gd name="T13" fmla="*/ 51 h 140"/>
                <a:gd name="T14" fmla="*/ 1151 w 1151"/>
                <a:gd name="T15" fmla="*/ 70 h 140"/>
                <a:gd name="T16" fmla="*/ 1149 w 1151"/>
                <a:gd name="T17" fmla="*/ 89 h 140"/>
                <a:gd name="T18" fmla="*/ 1141 w 1151"/>
                <a:gd name="T19" fmla="*/ 106 h 140"/>
                <a:gd name="T20" fmla="*/ 1131 w 1151"/>
                <a:gd name="T21" fmla="*/ 120 h 140"/>
                <a:gd name="T22" fmla="*/ 1116 w 1151"/>
                <a:gd name="T23" fmla="*/ 131 h 140"/>
                <a:gd name="T24" fmla="*/ 1099 w 1151"/>
                <a:gd name="T25" fmla="*/ 138 h 140"/>
                <a:gd name="T26" fmla="*/ 1081 w 1151"/>
                <a:gd name="T27" fmla="*/ 140 h 140"/>
                <a:gd name="T28" fmla="*/ 70 w 1151"/>
                <a:gd name="T29" fmla="*/ 140 h 140"/>
                <a:gd name="T30" fmla="*/ 52 w 1151"/>
                <a:gd name="T31" fmla="*/ 138 h 140"/>
                <a:gd name="T32" fmla="*/ 35 w 1151"/>
                <a:gd name="T33" fmla="*/ 131 h 140"/>
                <a:gd name="T34" fmla="*/ 21 w 1151"/>
                <a:gd name="T35" fmla="*/ 120 h 140"/>
                <a:gd name="T36" fmla="*/ 10 w 1151"/>
                <a:gd name="T37" fmla="*/ 106 h 140"/>
                <a:gd name="T38" fmla="*/ 3 w 1151"/>
                <a:gd name="T39" fmla="*/ 89 h 140"/>
                <a:gd name="T40" fmla="*/ 0 w 1151"/>
                <a:gd name="T41" fmla="*/ 70 h 140"/>
                <a:gd name="T42" fmla="*/ 3 w 1151"/>
                <a:gd name="T43" fmla="*/ 51 h 140"/>
                <a:gd name="T44" fmla="*/ 10 w 1151"/>
                <a:gd name="T45" fmla="*/ 34 h 140"/>
                <a:gd name="T46" fmla="*/ 21 w 1151"/>
                <a:gd name="T47" fmla="*/ 21 h 140"/>
                <a:gd name="T48" fmla="*/ 35 w 1151"/>
                <a:gd name="T49" fmla="*/ 10 h 140"/>
                <a:gd name="T50" fmla="*/ 52 w 1151"/>
                <a:gd name="T51" fmla="*/ 3 h 140"/>
                <a:gd name="T52" fmla="*/ 70 w 1151"/>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40">
                  <a:moveTo>
                    <a:pt x="70" y="0"/>
                  </a:moveTo>
                  <a:lnTo>
                    <a:pt x="1081" y="0"/>
                  </a:lnTo>
                  <a:lnTo>
                    <a:pt x="1099" y="3"/>
                  </a:lnTo>
                  <a:lnTo>
                    <a:pt x="1116" y="10"/>
                  </a:lnTo>
                  <a:lnTo>
                    <a:pt x="1131" y="21"/>
                  </a:lnTo>
                  <a:lnTo>
                    <a:pt x="1141" y="34"/>
                  </a:lnTo>
                  <a:lnTo>
                    <a:pt x="1149" y="51"/>
                  </a:lnTo>
                  <a:lnTo>
                    <a:pt x="1151" y="70"/>
                  </a:lnTo>
                  <a:lnTo>
                    <a:pt x="1149" y="89"/>
                  </a:lnTo>
                  <a:lnTo>
                    <a:pt x="1141" y="106"/>
                  </a:lnTo>
                  <a:lnTo>
                    <a:pt x="1131" y="120"/>
                  </a:lnTo>
                  <a:lnTo>
                    <a:pt x="1116" y="131"/>
                  </a:lnTo>
                  <a:lnTo>
                    <a:pt x="1099" y="138"/>
                  </a:lnTo>
                  <a:lnTo>
                    <a:pt x="1081" y="140"/>
                  </a:lnTo>
                  <a:lnTo>
                    <a:pt x="70" y="140"/>
                  </a:lnTo>
                  <a:lnTo>
                    <a:pt x="52" y="138"/>
                  </a:lnTo>
                  <a:lnTo>
                    <a:pt x="35" y="131"/>
                  </a:lnTo>
                  <a:lnTo>
                    <a:pt x="21" y="120"/>
                  </a:lnTo>
                  <a:lnTo>
                    <a:pt x="10" y="106"/>
                  </a:lnTo>
                  <a:lnTo>
                    <a:pt x="3" y="89"/>
                  </a:lnTo>
                  <a:lnTo>
                    <a:pt x="0" y="70"/>
                  </a:lnTo>
                  <a:lnTo>
                    <a:pt x="3" y="51"/>
                  </a:lnTo>
                  <a:lnTo>
                    <a:pt x="10" y="34"/>
                  </a:lnTo>
                  <a:lnTo>
                    <a:pt x="21" y="21"/>
                  </a:lnTo>
                  <a:lnTo>
                    <a:pt x="35" y="10"/>
                  </a:lnTo>
                  <a:lnTo>
                    <a:pt x="52" y="3"/>
                  </a:lnTo>
                  <a:lnTo>
                    <a:pt x="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3" name="Freeform 273"/>
            <p:cNvSpPr/>
            <p:nvPr/>
          </p:nvSpPr>
          <p:spPr bwMode="auto">
            <a:xfrm>
              <a:off x="742950" y="3462338"/>
              <a:ext cx="342900" cy="550863"/>
            </a:xfrm>
            <a:custGeom>
              <a:avLst/>
              <a:gdLst>
                <a:gd name="T0" fmla="*/ 1903 w 2162"/>
                <a:gd name="T1" fmla="*/ 0 h 3477"/>
                <a:gd name="T2" fmla="*/ 1977 w 2162"/>
                <a:gd name="T3" fmla="*/ 12 h 3477"/>
                <a:gd name="T4" fmla="*/ 2044 w 2162"/>
                <a:gd name="T5" fmla="*/ 43 h 3477"/>
                <a:gd name="T6" fmla="*/ 2098 w 2162"/>
                <a:gd name="T7" fmla="*/ 89 h 3477"/>
                <a:gd name="T8" fmla="*/ 2137 w 2162"/>
                <a:gd name="T9" fmla="*/ 150 h 3477"/>
                <a:gd name="T10" fmla="*/ 2159 w 2162"/>
                <a:gd name="T11" fmla="*/ 220 h 3477"/>
                <a:gd name="T12" fmla="*/ 2162 w 2162"/>
                <a:gd name="T13" fmla="*/ 404 h 3477"/>
                <a:gd name="T14" fmla="*/ 2152 w 2162"/>
                <a:gd name="T15" fmla="*/ 440 h 3477"/>
                <a:gd name="T16" fmla="*/ 2127 w 2162"/>
                <a:gd name="T17" fmla="*/ 466 h 3477"/>
                <a:gd name="T18" fmla="*/ 2091 w 2162"/>
                <a:gd name="T19" fmla="*/ 475 h 3477"/>
                <a:gd name="T20" fmla="*/ 2056 w 2162"/>
                <a:gd name="T21" fmla="*/ 466 h 3477"/>
                <a:gd name="T22" fmla="*/ 2030 w 2162"/>
                <a:gd name="T23" fmla="*/ 440 h 3477"/>
                <a:gd name="T24" fmla="*/ 2021 w 2162"/>
                <a:gd name="T25" fmla="*/ 404 h 3477"/>
                <a:gd name="T26" fmla="*/ 2018 w 2162"/>
                <a:gd name="T27" fmla="*/ 232 h 3477"/>
                <a:gd name="T28" fmla="*/ 1995 w 2162"/>
                <a:gd name="T29" fmla="*/ 185 h 3477"/>
                <a:gd name="T30" fmla="*/ 1955 w 2162"/>
                <a:gd name="T31" fmla="*/ 154 h 3477"/>
                <a:gd name="T32" fmla="*/ 1903 w 2162"/>
                <a:gd name="T33" fmla="*/ 142 h 3477"/>
                <a:gd name="T34" fmla="*/ 230 w 2162"/>
                <a:gd name="T35" fmla="*/ 145 h 3477"/>
                <a:gd name="T36" fmla="*/ 184 w 2162"/>
                <a:gd name="T37" fmla="*/ 167 h 3477"/>
                <a:gd name="T38" fmla="*/ 153 w 2162"/>
                <a:gd name="T39" fmla="*/ 207 h 3477"/>
                <a:gd name="T40" fmla="*/ 140 w 2162"/>
                <a:gd name="T41" fmla="*/ 258 h 3477"/>
                <a:gd name="T42" fmla="*/ 143 w 2162"/>
                <a:gd name="T43" fmla="*/ 3246 h 3477"/>
                <a:gd name="T44" fmla="*/ 166 w 2162"/>
                <a:gd name="T45" fmla="*/ 3293 h 3477"/>
                <a:gd name="T46" fmla="*/ 205 w 2162"/>
                <a:gd name="T47" fmla="*/ 3324 h 3477"/>
                <a:gd name="T48" fmla="*/ 257 w 2162"/>
                <a:gd name="T49" fmla="*/ 3336 h 3477"/>
                <a:gd name="T50" fmla="*/ 1931 w 2162"/>
                <a:gd name="T51" fmla="*/ 3333 h 3477"/>
                <a:gd name="T52" fmla="*/ 1976 w 2162"/>
                <a:gd name="T53" fmla="*/ 3311 h 3477"/>
                <a:gd name="T54" fmla="*/ 2009 w 2162"/>
                <a:gd name="T55" fmla="*/ 3270 h 3477"/>
                <a:gd name="T56" fmla="*/ 2021 w 2162"/>
                <a:gd name="T57" fmla="*/ 3218 h 3477"/>
                <a:gd name="T58" fmla="*/ 2023 w 2162"/>
                <a:gd name="T59" fmla="*/ 2261 h 3477"/>
                <a:gd name="T60" fmla="*/ 2041 w 2162"/>
                <a:gd name="T61" fmla="*/ 2230 h 3477"/>
                <a:gd name="T62" fmla="*/ 2073 w 2162"/>
                <a:gd name="T63" fmla="*/ 2212 h 3477"/>
                <a:gd name="T64" fmla="*/ 2110 w 2162"/>
                <a:gd name="T65" fmla="*/ 2212 h 3477"/>
                <a:gd name="T66" fmla="*/ 2141 w 2162"/>
                <a:gd name="T67" fmla="*/ 2230 h 3477"/>
                <a:gd name="T68" fmla="*/ 2159 w 2162"/>
                <a:gd name="T69" fmla="*/ 2261 h 3477"/>
                <a:gd name="T70" fmla="*/ 2162 w 2162"/>
                <a:gd name="T71" fmla="*/ 3218 h 3477"/>
                <a:gd name="T72" fmla="*/ 2150 w 2162"/>
                <a:gd name="T73" fmla="*/ 3293 h 3477"/>
                <a:gd name="T74" fmla="*/ 2119 w 2162"/>
                <a:gd name="T75" fmla="*/ 3358 h 3477"/>
                <a:gd name="T76" fmla="*/ 2073 w 2162"/>
                <a:gd name="T77" fmla="*/ 3412 h 3477"/>
                <a:gd name="T78" fmla="*/ 2012 w 2162"/>
                <a:gd name="T79" fmla="*/ 3452 h 3477"/>
                <a:gd name="T80" fmla="*/ 1941 w 2162"/>
                <a:gd name="T81" fmla="*/ 3473 h 3477"/>
                <a:gd name="T82" fmla="*/ 257 w 2162"/>
                <a:gd name="T83" fmla="*/ 3477 h 3477"/>
                <a:gd name="T84" fmla="*/ 183 w 2162"/>
                <a:gd name="T85" fmla="*/ 3465 h 3477"/>
                <a:gd name="T86" fmla="*/ 118 w 2162"/>
                <a:gd name="T87" fmla="*/ 3434 h 3477"/>
                <a:gd name="T88" fmla="*/ 62 w 2162"/>
                <a:gd name="T89" fmla="*/ 3388 h 3477"/>
                <a:gd name="T90" fmla="*/ 23 w 2162"/>
                <a:gd name="T91" fmla="*/ 3327 h 3477"/>
                <a:gd name="T92" fmla="*/ 2 w 2162"/>
                <a:gd name="T93" fmla="*/ 3257 h 3477"/>
                <a:gd name="T94" fmla="*/ 0 w 2162"/>
                <a:gd name="T95" fmla="*/ 258 h 3477"/>
                <a:gd name="T96" fmla="*/ 11 w 2162"/>
                <a:gd name="T97" fmla="*/ 183 h 3477"/>
                <a:gd name="T98" fmla="*/ 41 w 2162"/>
                <a:gd name="T99" fmla="*/ 118 h 3477"/>
                <a:gd name="T100" fmla="*/ 88 w 2162"/>
                <a:gd name="T101" fmla="*/ 64 h 3477"/>
                <a:gd name="T102" fmla="*/ 148 w 2162"/>
                <a:gd name="T103" fmla="*/ 25 h 3477"/>
                <a:gd name="T104" fmla="*/ 219 w 2162"/>
                <a:gd name="T105" fmla="*/ 4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2" h="3477">
                  <a:moveTo>
                    <a:pt x="257" y="0"/>
                  </a:moveTo>
                  <a:lnTo>
                    <a:pt x="1903" y="0"/>
                  </a:lnTo>
                  <a:lnTo>
                    <a:pt x="1941" y="4"/>
                  </a:lnTo>
                  <a:lnTo>
                    <a:pt x="1977" y="12"/>
                  </a:lnTo>
                  <a:lnTo>
                    <a:pt x="2012" y="25"/>
                  </a:lnTo>
                  <a:lnTo>
                    <a:pt x="2044" y="43"/>
                  </a:lnTo>
                  <a:lnTo>
                    <a:pt x="2073" y="64"/>
                  </a:lnTo>
                  <a:lnTo>
                    <a:pt x="2098" y="89"/>
                  </a:lnTo>
                  <a:lnTo>
                    <a:pt x="2119" y="118"/>
                  </a:lnTo>
                  <a:lnTo>
                    <a:pt x="2137" y="150"/>
                  </a:lnTo>
                  <a:lnTo>
                    <a:pt x="2150" y="183"/>
                  </a:lnTo>
                  <a:lnTo>
                    <a:pt x="2159" y="220"/>
                  </a:lnTo>
                  <a:lnTo>
                    <a:pt x="2162" y="258"/>
                  </a:lnTo>
                  <a:lnTo>
                    <a:pt x="2162" y="404"/>
                  </a:lnTo>
                  <a:lnTo>
                    <a:pt x="2159" y="424"/>
                  </a:lnTo>
                  <a:lnTo>
                    <a:pt x="2152" y="440"/>
                  </a:lnTo>
                  <a:lnTo>
                    <a:pt x="2141" y="454"/>
                  </a:lnTo>
                  <a:lnTo>
                    <a:pt x="2127" y="466"/>
                  </a:lnTo>
                  <a:lnTo>
                    <a:pt x="2110" y="472"/>
                  </a:lnTo>
                  <a:lnTo>
                    <a:pt x="2091" y="475"/>
                  </a:lnTo>
                  <a:lnTo>
                    <a:pt x="2073" y="472"/>
                  </a:lnTo>
                  <a:lnTo>
                    <a:pt x="2056" y="466"/>
                  </a:lnTo>
                  <a:lnTo>
                    <a:pt x="2041" y="454"/>
                  </a:lnTo>
                  <a:lnTo>
                    <a:pt x="2030" y="440"/>
                  </a:lnTo>
                  <a:lnTo>
                    <a:pt x="2023" y="424"/>
                  </a:lnTo>
                  <a:lnTo>
                    <a:pt x="2021" y="404"/>
                  </a:lnTo>
                  <a:lnTo>
                    <a:pt x="2021" y="258"/>
                  </a:lnTo>
                  <a:lnTo>
                    <a:pt x="2018" y="232"/>
                  </a:lnTo>
                  <a:lnTo>
                    <a:pt x="2009" y="207"/>
                  </a:lnTo>
                  <a:lnTo>
                    <a:pt x="1995" y="185"/>
                  </a:lnTo>
                  <a:lnTo>
                    <a:pt x="1976" y="167"/>
                  </a:lnTo>
                  <a:lnTo>
                    <a:pt x="1955" y="154"/>
                  </a:lnTo>
                  <a:lnTo>
                    <a:pt x="1931" y="145"/>
                  </a:lnTo>
                  <a:lnTo>
                    <a:pt x="1903" y="142"/>
                  </a:lnTo>
                  <a:lnTo>
                    <a:pt x="257" y="142"/>
                  </a:lnTo>
                  <a:lnTo>
                    <a:pt x="230" y="145"/>
                  </a:lnTo>
                  <a:lnTo>
                    <a:pt x="205" y="154"/>
                  </a:lnTo>
                  <a:lnTo>
                    <a:pt x="184" y="167"/>
                  </a:lnTo>
                  <a:lnTo>
                    <a:pt x="166" y="185"/>
                  </a:lnTo>
                  <a:lnTo>
                    <a:pt x="153" y="207"/>
                  </a:lnTo>
                  <a:lnTo>
                    <a:pt x="143" y="231"/>
                  </a:lnTo>
                  <a:lnTo>
                    <a:pt x="140" y="258"/>
                  </a:lnTo>
                  <a:lnTo>
                    <a:pt x="140" y="3218"/>
                  </a:lnTo>
                  <a:lnTo>
                    <a:pt x="143" y="3246"/>
                  </a:lnTo>
                  <a:lnTo>
                    <a:pt x="153" y="3270"/>
                  </a:lnTo>
                  <a:lnTo>
                    <a:pt x="166" y="3293"/>
                  </a:lnTo>
                  <a:lnTo>
                    <a:pt x="184" y="3311"/>
                  </a:lnTo>
                  <a:lnTo>
                    <a:pt x="205" y="3324"/>
                  </a:lnTo>
                  <a:lnTo>
                    <a:pt x="230" y="3333"/>
                  </a:lnTo>
                  <a:lnTo>
                    <a:pt x="257" y="3336"/>
                  </a:lnTo>
                  <a:lnTo>
                    <a:pt x="1903" y="3336"/>
                  </a:lnTo>
                  <a:lnTo>
                    <a:pt x="1931" y="3333"/>
                  </a:lnTo>
                  <a:lnTo>
                    <a:pt x="1955" y="3324"/>
                  </a:lnTo>
                  <a:lnTo>
                    <a:pt x="1976" y="3311"/>
                  </a:lnTo>
                  <a:lnTo>
                    <a:pt x="1995" y="3293"/>
                  </a:lnTo>
                  <a:lnTo>
                    <a:pt x="2009" y="3270"/>
                  </a:lnTo>
                  <a:lnTo>
                    <a:pt x="2018" y="3246"/>
                  </a:lnTo>
                  <a:lnTo>
                    <a:pt x="2021" y="3218"/>
                  </a:lnTo>
                  <a:lnTo>
                    <a:pt x="2021" y="2280"/>
                  </a:lnTo>
                  <a:lnTo>
                    <a:pt x="2023" y="2261"/>
                  </a:lnTo>
                  <a:lnTo>
                    <a:pt x="2030" y="2244"/>
                  </a:lnTo>
                  <a:lnTo>
                    <a:pt x="2041" y="2230"/>
                  </a:lnTo>
                  <a:lnTo>
                    <a:pt x="2056" y="2219"/>
                  </a:lnTo>
                  <a:lnTo>
                    <a:pt x="2073" y="2212"/>
                  </a:lnTo>
                  <a:lnTo>
                    <a:pt x="2091" y="2209"/>
                  </a:lnTo>
                  <a:lnTo>
                    <a:pt x="2110" y="2212"/>
                  </a:lnTo>
                  <a:lnTo>
                    <a:pt x="2127" y="2219"/>
                  </a:lnTo>
                  <a:lnTo>
                    <a:pt x="2141" y="2230"/>
                  </a:lnTo>
                  <a:lnTo>
                    <a:pt x="2152" y="2244"/>
                  </a:lnTo>
                  <a:lnTo>
                    <a:pt x="2159" y="2261"/>
                  </a:lnTo>
                  <a:lnTo>
                    <a:pt x="2162" y="2280"/>
                  </a:lnTo>
                  <a:lnTo>
                    <a:pt x="2162" y="3218"/>
                  </a:lnTo>
                  <a:lnTo>
                    <a:pt x="2159" y="3257"/>
                  </a:lnTo>
                  <a:lnTo>
                    <a:pt x="2150" y="3293"/>
                  </a:lnTo>
                  <a:lnTo>
                    <a:pt x="2137" y="3326"/>
                  </a:lnTo>
                  <a:lnTo>
                    <a:pt x="2119" y="3358"/>
                  </a:lnTo>
                  <a:lnTo>
                    <a:pt x="2098" y="3387"/>
                  </a:lnTo>
                  <a:lnTo>
                    <a:pt x="2073" y="3412"/>
                  </a:lnTo>
                  <a:lnTo>
                    <a:pt x="2044" y="3434"/>
                  </a:lnTo>
                  <a:lnTo>
                    <a:pt x="2012" y="3452"/>
                  </a:lnTo>
                  <a:lnTo>
                    <a:pt x="1979" y="3465"/>
                  </a:lnTo>
                  <a:lnTo>
                    <a:pt x="1941" y="3473"/>
                  </a:lnTo>
                  <a:lnTo>
                    <a:pt x="1903" y="3477"/>
                  </a:lnTo>
                  <a:lnTo>
                    <a:pt x="257" y="3477"/>
                  </a:lnTo>
                  <a:lnTo>
                    <a:pt x="219" y="3473"/>
                  </a:lnTo>
                  <a:lnTo>
                    <a:pt x="183" y="3465"/>
                  </a:lnTo>
                  <a:lnTo>
                    <a:pt x="148" y="3452"/>
                  </a:lnTo>
                  <a:lnTo>
                    <a:pt x="118" y="3434"/>
                  </a:lnTo>
                  <a:lnTo>
                    <a:pt x="88" y="3413"/>
                  </a:lnTo>
                  <a:lnTo>
                    <a:pt x="62" y="3388"/>
                  </a:lnTo>
                  <a:lnTo>
                    <a:pt x="41" y="3359"/>
                  </a:lnTo>
                  <a:lnTo>
                    <a:pt x="23" y="3327"/>
                  </a:lnTo>
                  <a:lnTo>
                    <a:pt x="11" y="3294"/>
                  </a:lnTo>
                  <a:lnTo>
                    <a:pt x="2" y="3257"/>
                  </a:lnTo>
                  <a:lnTo>
                    <a:pt x="0" y="3218"/>
                  </a:lnTo>
                  <a:lnTo>
                    <a:pt x="0" y="258"/>
                  </a:lnTo>
                  <a:lnTo>
                    <a:pt x="2" y="220"/>
                  </a:lnTo>
                  <a:lnTo>
                    <a:pt x="11" y="183"/>
                  </a:lnTo>
                  <a:lnTo>
                    <a:pt x="23" y="150"/>
                  </a:lnTo>
                  <a:lnTo>
                    <a:pt x="41" y="118"/>
                  </a:lnTo>
                  <a:lnTo>
                    <a:pt x="62" y="89"/>
                  </a:lnTo>
                  <a:lnTo>
                    <a:pt x="88" y="64"/>
                  </a:lnTo>
                  <a:lnTo>
                    <a:pt x="118" y="43"/>
                  </a:lnTo>
                  <a:lnTo>
                    <a:pt x="148" y="25"/>
                  </a:lnTo>
                  <a:lnTo>
                    <a:pt x="183" y="12"/>
                  </a:lnTo>
                  <a:lnTo>
                    <a:pt x="219" y="4"/>
                  </a:lnTo>
                  <a:lnTo>
                    <a:pt x="25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4" name="Freeform 274"/>
            <p:cNvSpPr/>
            <p:nvPr/>
          </p:nvSpPr>
          <p:spPr bwMode="auto">
            <a:xfrm>
              <a:off x="869950" y="3924300"/>
              <a:ext cx="88900" cy="22225"/>
            </a:xfrm>
            <a:custGeom>
              <a:avLst/>
              <a:gdLst>
                <a:gd name="T0" fmla="*/ 70 w 562"/>
                <a:gd name="T1" fmla="*/ 0 h 140"/>
                <a:gd name="T2" fmla="*/ 492 w 562"/>
                <a:gd name="T3" fmla="*/ 0 h 140"/>
                <a:gd name="T4" fmla="*/ 510 w 562"/>
                <a:gd name="T5" fmla="*/ 3 h 140"/>
                <a:gd name="T6" fmla="*/ 527 w 562"/>
                <a:gd name="T7" fmla="*/ 9 h 140"/>
                <a:gd name="T8" fmla="*/ 542 w 562"/>
                <a:gd name="T9" fmla="*/ 21 h 140"/>
                <a:gd name="T10" fmla="*/ 553 w 562"/>
                <a:gd name="T11" fmla="*/ 35 h 140"/>
                <a:gd name="T12" fmla="*/ 560 w 562"/>
                <a:gd name="T13" fmla="*/ 52 h 140"/>
                <a:gd name="T14" fmla="*/ 562 w 562"/>
                <a:gd name="T15" fmla="*/ 71 h 140"/>
                <a:gd name="T16" fmla="*/ 560 w 562"/>
                <a:gd name="T17" fmla="*/ 89 h 140"/>
                <a:gd name="T18" fmla="*/ 553 w 562"/>
                <a:gd name="T19" fmla="*/ 106 h 140"/>
                <a:gd name="T20" fmla="*/ 542 w 562"/>
                <a:gd name="T21" fmla="*/ 120 h 140"/>
                <a:gd name="T22" fmla="*/ 527 w 562"/>
                <a:gd name="T23" fmla="*/ 131 h 140"/>
                <a:gd name="T24" fmla="*/ 510 w 562"/>
                <a:gd name="T25" fmla="*/ 138 h 140"/>
                <a:gd name="T26" fmla="*/ 492 w 562"/>
                <a:gd name="T27" fmla="*/ 140 h 140"/>
                <a:gd name="T28" fmla="*/ 70 w 562"/>
                <a:gd name="T29" fmla="*/ 140 h 140"/>
                <a:gd name="T30" fmla="*/ 51 w 562"/>
                <a:gd name="T31" fmla="*/ 138 h 140"/>
                <a:gd name="T32" fmla="*/ 34 w 562"/>
                <a:gd name="T33" fmla="*/ 131 h 140"/>
                <a:gd name="T34" fmla="*/ 20 w 562"/>
                <a:gd name="T35" fmla="*/ 120 h 140"/>
                <a:gd name="T36" fmla="*/ 9 w 562"/>
                <a:gd name="T37" fmla="*/ 106 h 140"/>
                <a:gd name="T38" fmla="*/ 2 w 562"/>
                <a:gd name="T39" fmla="*/ 89 h 140"/>
                <a:gd name="T40" fmla="*/ 0 w 562"/>
                <a:gd name="T41" fmla="*/ 71 h 140"/>
                <a:gd name="T42" fmla="*/ 2 w 562"/>
                <a:gd name="T43" fmla="*/ 52 h 140"/>
                <a:gd name="T44" fmla="*/ 9 w 562"/>
                <a:gd name="T45" fmla="*/ 35 h 140"/>
                <a:gd name="T46" fmla="*/ 20 w 562"/>
                <a:gd name="T47" fmla="*/ 21 h 140"/>
                <a:gd name="T48" fmla="*/ 34 w 562"/>
                <a:gd name="T49" fmla="*/ 9 h 140"/>
                <a:gd name="T50" fmla="*/ 51 w 562"/>
                <a:gd name="T51" fmla="*/ 3 h 140"/>
                <a:gd name="T52" fmla="*/ 70 w 562"/>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2" h="140">
                  <a:moveTo>
                    <a:pt x="70" y="0"/>
                  </a:moveTo>
                  <a:lnTo>
                    <a:pt x="492" y="0"/>
                  </a:lnTo>
                  <a:lnTo>
                    <a:pt x="510" y="3"/>
                  </a:lnTo>
                  <a:lnTo>
                    <a:pt x="527" y="9"/>
                  </a:lnTo>
                  <a:lnTo>
                    <a:pt x="542" y="21"/>
                  </a:lnTo>
                  <a:lnTo>
                    <a:pt x="553" y="35"/>
                  </a:lnTo>
                  <a:lnTo>
                    <a:pt x="560" y="52"/>
                  </a:lnTo>
                  <a:lnTo>
                    <a:pt x="562" y="71"/>
                  </a:lnTo>
                  <a:lnTo>
                    <a:pt x="560" y="89"/>
                  </a:lnTo>
                  <a:lnTo>
                    <a:pt x="553" y="106"/>
                  </a:lnTo>
                  <a:lnTo>
                    <a:pt x="542" y="120"/>
                  </a:lnTo>
                  <a:lnTo>
                    <a:pt x="527" y="131"/>
                  </a:lnTo>
                  <a:lnTo>
                    <a:pt x="510" y="138"/>
                  </a:lnTo>
                  <a:lnTo>
                    <a:pt x="492" y="140"/>
                  </a:lnTo>
                  <a:lnTo>
                    <a:pt x="70" y="140"/>
                  </a:lnTo>
                  <a:lnTo>
                    <a:pt x="51" y="138"/>
                  </a:lnTo>
                  <a:lnTo>
                    <a:pt x="34" y="131"/>
                  </a:lnTo>
                  <a:lnTo>
                    <a:pt x="20" y="120"/>
                  </a:lnTo>
                  <a:lnTo>
                    <a:pt x="9" y="106"/>
                  </a:lnTo>
                  <a:lnTo>
                    <a:pt x="2" y="89"/>
                  </a:lnTo>
                  <a:lnTo>
                    <a:pt x="0" y="71"/>
                  </a:lnTo>
                  <a:lnTo>
                    <a:pt x="2" y="52"/>
                  </a:lnTo>
                  <a:lnTo>
                    <a:pt x="9" y="35"/>
                  </a:lnTo>
                  <a:lnTo>
                    <a:pt x="20" y="21"/>
                  </a:lnTo>
                  <a:lnTo>
                    <a:pt x="34" y="9"/>
                  </a:lnTo>
                  <a:lnTo>
                    <a:pt x="51" y="3"/>
                  </a:lnTo>
                  <a:lnTo>
                    <a:pt x="7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35" name="Group 65"/>
          <p:cNvGrpSpPr/>
          <p:nvPr/>
        </p:nvGrpSpPr>
        <p:grpSpPr>
          <a:xfrm>
            <a:off x="6175507" y="3168495"/>
            <a:ext cx="531674" cy="528626"/>
            <a:chOff x="685800" y="4235450"/>
            <a:chExt cx="554038" cy="550862"/>
          </a:xfrm>
          <a:solidFill>
            <a:schemeClr val="bg1"/>
          </a:solidFill>
        </p:grpSpPr>
        <p:sp>
          <p:nvSpPr>
            <p:cNvPr id="36" name="Freeform 390"/>
            <p:cNvSpPr>
              <a:spLocks noEditPoints="1"/>
            </p:cNvSpPr>
            <p:nvPr/>
          </p:nvSpPr>
          <p:spPr bwMode="auto">
            <a:xfrm>
              <a:off x="996950" y="4235450"/>
              <a:ext cx="242888" cy="242887"/>
            </a:xfrm>
            <a:custGeom>
              <a:avLst/>
              <a:gdLst>
                <a:gd name="T0" fmla="*/ 141 w 1531"/>
                <a:gd name="T1" fmla="*/ 1394 h 1534"/>
                <a:gd name="T2" fmla="*/ 1382 w 1531"/>
                <a:gd name="T3" fmla="*/ 1312 h 1534"/>
                <a:gd name="T4" fmla="*/ 1354 w 1531"/>
                <a:gd name="T5" fmla="*/ 1154 h 1534"/>
                <a:gd name="T6" fmla="*/ 1307 w 1531"/>
                <a:gd name="T7" fmla="*/ 1000 h 1534"/>
                <a:gd name="T8" fmla="*/ 1242 w 1531"/>
                <a:gd name="T9" fmla="*/ 854 h 1534"/>
                <a:gd name="T10" fmla="*/ 1160 w 1531"/>
                <a:gd name="T11" fmla="*/ 716 h 1534"/>
                <a:gd name="T12" fmla="*/ 1060 w 1531"/>
                <a:gd name="T13" fmla="*/ 588 h 1534"/>
                <a:gd name="T14" fmla="*/ 934 w 1531"/>
                <a:gd name="T15" fmla="*/ 464 h 1534"/>
                <a:gd name="T16" fmla="*/ 796 w 1531"/>
                <a:gd name="T17" fmla="*/ 359 h 1534"/>
                <a:gd name="T18" fmla="*/ 644 w 1531"/>
                <a:gd name="T19" fmla="*/ 273 h 1534"/>
                <a:gd name="T20" fmla="*/ 484 w 1531"/>
                <a:gd name="T21" fmla="*/ 207 h 1534"/>
                <a:gd name="T22" fmla="*/ 314 w 1531"/>
                <a:gd name="T23" fmla="*/ 164 h 1534"/>
                <a:gd name="T24" fmla="*/ 141 w 1531"/>
                <a:gd name="T25" fmla="*/ 142 h 1534"/>
                <a:gd name="T26" fmla="*/ 160 w 1531"/>
                <a:gd name="T27" fmla="*/ 2 h 1534"/>
                <a:gd name="T28" fmla="*/ 335 w 1531"/>
                <a:gd name="T29" fmla="*/ 25 h 1534"/>
                <a:gd name="T30" fmla="*/ 507 w 1531"/>
                <a:gd name="T31" fmla="*/ 67 h 1534"/>
                <a:gd name="T32" fmla="*/ 671 w 1531"/>
                <a:gd name="T33" fmla="*/ 130 h 1534"/>
                <a:gd name="T34" fmla="*/ 826 w 1531"/>
                <a:gd name="T35" fmla="*/ 211 h 1534"/>
                <a:gd name="T36" fmla="*/ 971 w 1531"/>
                <a:gd name="T37" fmla="*/ 311 h 1534"/>
                <a:gd name="T38" fmla="*/ 1103 w 1531"/>
                <a:gd name="T39" fmla="*/ 429 h 1534"/>
                <a:gd name="T40" fmla="*/ 1222 w 1531"/>
                <a:gd name="T41" fmla="*/ 563 h 1534"/>
                <a:gd name="T42" fmla="*/ 1321 w 1531"/>
                <a:gd name="T43" fmla="*/ 709 h 1534"/>
                <a:gd name="T44" fmla="*/ 1403 w 1531"/>
                <a:gd name="T45" fmla="*/ 865 h 1534"/>
                <a:gd name="T46" fmla="*/ 1464 w 1531"/>
                <a:gd name="T47" fmla="*/ 1028 h 1534"/>
                <a:gd name="T48" fmla="*/ 1506 w 1531"/>
                <a:gd name="T49" fmla="*/ 1199 h 1534"/>
                <a:gd name="T50" fmla="*/ 1528 w 1531"/>
                <a:gd name="T51" fmla="*/ 1375 h 1534"/>
                <a:gd name="T52" fmla="*/ 1528 w 1531"/>
                <a:gd name="T53" fmla="*/ 1483 h 1534"/>
                <a:gd name="T54" fmla="*/ 1510 w 1531"/>
                <a:gd name="T55" fmla="*/ 1514 h 1534"/>
                <a:gd name="T56" fmla="*/ 1479 w 1531"/>
                <a:gd name="T57" fmla="*/ 1532 h 1534"/>
                <a:gd name="T58" fmla="*/ 70 w 1531"/>
                <a:gd name="T59" fmla="*/ 1534 h 1534"/>
                <a:gd name="T60" fmla="*/ 35 w 1531"/>
                <a:gd name="T61" fmla="*/ 1524 h 1534"/>
                <a:gd name="T62" fmla="*/ 10 w 1531"/>
                <a:gd name="T63" fmla="*/ 1499 h 1534"/>
                <a:gd name="T64" fmla="*/ 0 w 1531"/>
                <a:gd name="T65" fmla="*/ 1464 h 1534"/>
                <a:gd name="T66" fmla="*/ 2 w 1531"/>
                <a:gd name="T67" fmla="*/ 51 h 1534"/>
                <a:gd name="T68" fmla="*/ 20 w 1531"/>
                <a:gd name="T69" fmla="*/ 20 h 1534"/>
                <a:gd name="T70" fmla="*/ 52 w 1531"/>
                <a:gd name="T71" fmla="*/ 2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1" h="1534">
                  <a:moveTo>
                    <a:pt x="141" y="142"/>
                  </a:moveTo>
                  <a:lnTo>
                    <a:pt x="141" y="1394"/>
                  </a:lnTo>
                  <a:lnTo>
                    <a:pt x="1389" y="1394"/>
                  </a:lnTo>
                  <a:lnTo>
                    <a:pt x="1382" y="1312"/>
                  </a:lnTo>
                  <a:lnTo>
                    <a:pt x="1370" y="1233"/>
                  </a:lnTo>
                  <a:lnTo>
                    <a:pt x="1354" y="1154"/>
                  </a:lnTo>
                  <a:lnTo>
                    <a:pt x="1333" y="1077"/>
                  </a:lnTo>
                  <a:lnTo>
                    <a:pt x="1307" y="1000"/>
                  </a:lnTo>
                  <a:lnTo>
                    <a:pt x="1277" y="926"/>
                  </a:lnTo>
                  <a:lnTo>
                    <a:pt x="1242" y="854"/>
                  </a:lnTo>
                  <a:lnTo>
                    <a:pt x="1203" y="784"/>
                  </a:lnTo>
                  <a:lnTo>
                    <a:pt x="1160" y="716"/>
                  </a:lnTo>
                  <a:lnTo>
                    <a:pt x="1112" y="650"/>
                  </a:lnTo>
                  <a:lnTo>
                    <a:pt x="1060" y="588"/>
                  </a:lnTo>
                  <a:lnTo>
                    <a:pt x="999" y="524"/>
                  </a:lnTo>
                  <a:lnTo>
                    <a:pt x="934" y="464"/>
                  </a:lnTo>
                  <a:lnTo>
                    <a:pt x="866" y="409"/>
                  </a:lnTo>
                  <a:lnTo>
                    <a:pt x="796" y="359"/>
                  </a:lnTo>
                  <a:lnTo>
                    <a:pt x="720" y="313"/>
                  </a:lnTo>
                  <a:lnTo>
                    <a:pt x="644" y="273"/>
                  </a:lnTo>
                  <a:lnTo>
                    <a:pt x="565" y="238"/>
                  </a:lnTo>
                  <a:lnTo>
                    <a:pt x="484" y="207"/>
                  </a:lnTo>
                  <a:lnTo>
                    <a:pt x="400" y="183"/>
                  </a:lnTo>
                  <a:lnTo>
                    <a:pt x="314" y="164"/>
                  </a:lnTo>
                  <a:lnTo>
                    <a:pt x="227" y="150"/>
                  </a:lnTo>
                  <a:lnTo>
                    <a:pt x="141" y="142"/>
                  </a:lnTo>
                  <a:close/>
                  <a:moveTo>
                    <a:pt x="70" y="0"/>
                  </a:moveTo>
                  <a:lnTo>
                    <a:pt x="160" y="2"/>
                  </a:lnTo>
                  <a:lnTo>
                    <a:pt x="248" y="11"/>
                  </a:lnTo>
                  <a:lnTo>
                    <a:pt x="335" y="25"/>
                  </a:lnTo>
                  <a:lnTo>
                    <a:pt x="422" y="43"/>
                  </a:lnTo>
                  <a:lnTo>
                    <a:pt x="507" y="67"/>
                  </a:lnTo>
                  <a:lnTo>
                    <a:pt x="589" y="96"/>
                  </a:lnTo>
                  <a:lnTo>
                    <a:pt x="671" y="130"/>
                  </a:lnTo>
                  <a:lnTo>
                    <a:pt x="749" y="168"/>
                  </a:lnTo>
                  <a:lnTo>
                    <a:pt x="826" y="211"/>
                  </a:lnTo>
                  <a:lnTo>
                    <a:pt x="899" y="259"/>
                  </a:lnTo>
                  <a:lnTo>
                    <a:pt x="971" y="311"/>
                  </a:lnTo>
                  <a:lnTo>
                    <a:pt x="1039" y="368"/>
                  </a:lnTo>
                  <a:lnTo>
                    <a:pt x="1103" y="429"/>
                  </a:lnTo>
                  <a:lnTo>
                    <a:pt x="1165" y="494"/>
                  </a:lnTo>
                  <a:lnTo>
                    <a:pt x="1222" y="563"/>
                  </a:lnTo>
                  <a:lnTo>
                    <a:pt x="1274" y="634"/>
                  </a:lnTo>
                  <a:lnTo>
                    <a:pt x="1321" y="709"/>
                  </a:lnTo>
                  <a:lnTo>
                    <a:pt x="1365" y="785"/>
                  </a:lnTo>
                  <a:lnTo>
                    <a:pt x="1403" y="865"/>
                  </a:lnTo>
                  <a:lnTo>
                    <a:pt x="1436" y="945"/>
                  </a:lnTo>
                  <a:lnTo>
                    <a:pt x="1464" y="1028"/>
                  </a:lnTo>
                  <a:lnTo>
                    <a:pt x="1489" y="1113"/>
                  </a:lnTo>
                  <a:lnTo>
                    <a:pt x="1506" y="1199"/>
                  </a:lnTo>
                  <a:lnTo>
                    <a:pt x="1520" y="1287"/>
                  </a:lnTo>
                  <a:lnTo>
                    <a:pt x="1528" y="1375"/>
                  </a:lnTo>
                  <a:lnTo>
                    <a:pt x="1531" y="1464"/>
                  </a:lnTo>
                  <a:lnTo>
                    <a:pt x="1528" y="1483"/>
                  </a:lnTo>
                  <a:lnTo>
                    <a:pt x="1521" y="1499"/>
                  </a:lnTo>
                  <a:lnTo>
                    <a:pt x="1510" y="1514"/>
                  </a:lnTo>
                  <a:lnTo>
                    <a:pt x="1496" y="1524"/>
                  </a:lnTo>
                  <a:lnTo>
                    <a:pt x="1479" y="1532"/>
                  </a:lnTo>
                  <a:lnTo>
                    <a:pt x="1460" y="1534"/>
                  </a:lnTo>
                  <a:lnTo>
                    <a:pt x="70" y="1534"/>
                  </a:lnTo>
                  <a:lnTo>
                    <a:pt x="52" y="1532"/>
                  </a:lnTo>
                  <a:lnTo>
                    <a:pt x="35" y="1524"/>
                  </a:lnTo>
                  <a:lnTo>
                    <a:pt x="20" y="1514"/>
                  </a:lnTo>
                  <a:lnTo>
                    <a:pt x="10" y="1499"/>
                  </a:lnTo>
                  <a:lnTo>
                    <a:pt x="2" y="1483"/>
                  </a:lnTo>
                  <a:lnTo>
                    <a:pt x="0" y="1464"/>
                  </a:lnTo>
                  <a:lnTo>
                    <a:pt x="0" y="70"/>
                  </a:lnTo>
                  <a:lnTo>
                    <a:pt x="2" y="51"/>
                  </a:lnTo>
                  <a:lnTo>
                    <a:pt x="10" y="34"/>
                  </a:lnTo>
                  <a:lnTo>
                    <a:pt x="20" y="20"/>
                  </a:lnTo>
                  <a:lnTo>
                    <a:pt x="35" y="10"/>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7" name="Freeform 391"/>
            <p:cNvSpPr>
              <a:spLocks noEditPoints="1"/>
            </p:cNvSpPr>
            <p:nvPr/>
          </p:nvSpPr>
          <p:spPr bwMode="auto">
            <a:xfrm>
              <a:off x="685800" y="4286250"/>
              <a:ext cx="498475" cy="500062"/>
            </a:xfrm>
            <a:custGeom>
              <a:avLst/>
              <a:gdLst>
                <a:gd name="T0" fmla="*/ 1309 w 3145"/>
                <a:gd name="T1" fmla="*/ 164 h 3152"/>
                <a:gd name="T2" fmla="*/ 1035 w 3145"/>
                <a:gd name="T3" fmla="*/ 245 h 3152"/>
                <a:gd name="T4" fmla="*/ 787 w 3145"/>
                <a:gd name="T5" fmla="*/ 376 h 3152"/>
                <a:gd name="T6" fmla="*/ 570 w 3145"/>
                <a:gd name="T7" fmla="*/ 551 h 3152"/>
                <a:gd name="T8" fmla="*/ 391 w 3145"/>
                <a:gd name="T9" fmla="*/ 765 h 3152"/>
                <a:gd name="T10" fmla="*/ 256 w 3145"/>
                <a:gd name="T11" fmla="*/ 1011 h 3152"/>
                <a:gd name="T12" fmla="*/ 170 w 3145"/>
                <a:gd name="T13" fmla="*/ 1284 h 3152"/>
                <a:gd name="T14" fmla="*/ 141 w 3145"/>
                <a:gd name="T15" fmla="*/ 1577 h 3152"/>
                <a:gd name="T16" fmla="*/ 169 w 3145"/>
                <a:gd name="T17" fmla="*/ 1865 h 3152"/>
                <a:gd name="T18" fmla="*/ 253 w 3145"/>
                <a:gd name="T19" fmla="*/ 2134 h 3152"/>
                <a:gd name="T20" fmla="*/ 385 w 3145"/>
                <a:gd name="T21" fmla="*/ 2378 h 3152"/>
                <a:gd name="T22" fmla="*/ 561 w 3145"/>
                <a:gd name="T23" fmla="*/ 2591 h 3152"/>
                <a:gd name="T24" fmla="*/ 772 w 3145"/>
                <a:gd name="T25" fmla="*/ 2766 h 3152"/>
                <a:gd name="T26" fmla="*/ 1016 w 3145"/>
                <a:gd name="T27" fmla="*/ 2899 h 3152"/>
                <a:gd name="T28" fmla="*/ 1284 w 3145"/>
                <a:gd name="T29" fmla="*/ 2983 h 3152"/>
                <a:gd name="T30" fmla="*/ 1573 w 3145"/>
                <a:gd name="T31" fmla="*/ 3012 h 3152"/>
                <a:gd name="T32" fmla="*/ 1865 w 3145"/>
                <a:gd name="T33" fmla="*/ 2983 h 3152"/>
                <a:gd name="T34" fmla="*/ 2136 w 3145"/>
                <a:gd name="T35" fmla="*/ 2897 h 3152"/>
                <a:gd name="T36" fmla="*/ 2381 w 3145"/>
                <a:gd name="T37" fmla="*/ 2761 h 3152"/>
                <a:gd name="T38" fmla="*/ 2595 w 3145"/>
                <a:gd name="T39" fmla="*/ 2581 h 3152"/>
                <a:gd name="T40" fmla="*/ 2770 w 3145"/>
                <a:gd name="T41" fmla="*/ 2363 h 3152"/>
                <a:gd name="T42" fmla="*/ 2901 w 3145"/>
                <a:gd name="T43" fmla="*/ 2115 h 3152"/>
                <a:gd name="T44" fmla="*/ 2981 w 3145"/>
                <a:gd name="T45" fmla="*/ 1841 h 3152"/>
                <a:gd name="T46" fmla="*/ 1573 w 3145"/>
                <a:gd name="T47" fmla="*/ 1646 h 3152"/>
                <a:gd name="T48" fmla="*/ 1523 w 3145"/>
                <a:gd name="T49" fmla="*/ 1625 h 3152"/>
                <a:gd name="T50" fmla="*/ 1503 w 3145"/>
                <a:gd name="T51" fmla="*/ 1576 h 3152"/>
                <a:gd name="T52" fmla="*/ 1592 w 3145"/>
                <a:gd name="T53" fmla="*/ 2 h 3152"/>
                <a:gd name="T54" fmla="*/ 1633 w 3145"/>
                <a:gd name="T55" fmla="*/ 35 h 3152"/>
                <a:gd name="T56" fmla="*/ 1643 w 3145"/>
                <a:gd name="T57" fmla="*/ 1506 h 3152"/>
                <a:gd name="T58" fmla="*/ 3110 w 3145"/>
                <a:gd name="T59" fmla="*/ 1515 h 3152"/>
                <a:gd name="T60" fmla="*/ 3143 w 3145"/>
                <a:gd name="T61" fmla="*/ 1558 h 3152"/>
                <a:gd name="T62" fmla="*/ 3131 w 3145"/>
                <a:gd name="T63" fmla="*/ 1781 h 3152"/>
                <a:gd name="T64" fmla="*/ 3065 w 3145"/>
                <a:gd name="T65" fmla="*/ 2074 h 3152"/>
                <a:gd name="T66" fmla="*/ 2946 w 3145"/>
                <a:gd name="T67" fmla="*/ 2343 h 3152"/>
                <a:gd name="T68" fmla="*/ 2782 w 3145"/>
                <a:gd name="T69" fmla="*/ 2583 h 3152"/>
                <a:gd name="T70" fmla="*/ 2577 w 3145"/>
                <a:gd name="T71" fmla="*/ 2789 h 3152"/>
                <a:gd name="T72" fmla="*/ 2338 w 3145"/>
                <a:gd name="T73" fmla="*/ 2953 h 3152"/>
                <a:gd name="T74" fmla="*/ 2069 w 3145"/>
                <a:gd name="T75" fmla="*/ 3072 h 3152"/>
                <a:gd name="T76" fmla="*/ 1777 w 3145"/>
                <a:gd name="T77" fmla="*/ 3140 h 3152"/>
                <a:gd name="T78" fmla="*/ 1469 w 3145"/>
                <a:gd name="T79" fmla="*/ 3149 h 3152"/>
                <a:gd name="T80" fmla="*/ 1171 w 3145"/>
                <a:gd name="T81" fmla="*/ 3100 h 3152"/>
                <a:gd name="T82" fmla="*/ 894 w 3145"/>
                <a:gd name="T83" fmla="*/ 2999 h 3152"/>
                <a:gd name="T84" fmla="*/ 644 w 3145"/>
                <a:gd name="T85" fmla="*/ 2848 h 3152"/>
                <a:gd name="T86" fmla="*/ 427 w 3145"/>
                <a:gd name="T87" fmla="*/ 2656 h 3152"/>
                <a:gd name="T88" fmla="*/ 249 w 3145"/>
                <a:gd name="T89" fmla="*/ 2426 h 3152"/>
                <a:gd name="T90" fmla="*/ 114 w 3145"/>
                <a:gd name="T91" fmla="*/ 2166 h 3152"/>
                <a:gd name="T92" fmla="*/ 30 w 3145"/>
                <a:gd name="T93" fmla="*/ 1881 h 3152"/>
                <a:gd name="T94" fmla="*/ 0 w 3145"/>
                <a:gd name="T95" fmla="*/ 1577 h 3152"/>
                <a:gd name="T96" fmla="*/ 30 w 3145"/>
                <a:gd name="T97" fmla="*/ 1271 h 3152"/>
                <a:gd name="T98" fmla="*/ 114 w 3145"/>
                <a:gd name="T99" fmla="*/ 986 h 3152"/>
                <a:gd name="T100" fmla="*/ 249 w 3145"/>
                <a:gd name="T101" fmla="*/ 725 h 3152"/>
                <a:gd name="T102" fmla="*/ 427 w 3145"/>
                <a:gd name="T103" fmla="*/ 496 h 3152"/>
                <a:gd name="T104" fmla="*/ 644 w 3145"/>
                <a:gd name="T105" fmla="*/ 304 h 3152"/>
                <a:gd name="T106" fmla="*/ 894 w 3145"/>
                <a:gd name="T107" fmla="*/ 153 h 3152"/>
                <a:gd name="T108" fmla="*/ 1171 w 3145"/>
                <a:gd name="T109" fmla="*/ 52 h 3152"/>
                <a:gd name="T110" fmla="*/ 1469 w 3145"/>
                <a:gd name="T111" fmla="*/ 3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45" h="3152">
                  <a:moveTo>
                    <a:pt x="1503" y="142"/>
                  </a:moveTo>
                  <a:lnTo>
                    <a:pt x="1405" y="149"/>
                  </a:lnTo>
                  <a:lnTo>
                    <a:pt x="1309" y="164"/>
                  </a:lnTo>
                  <a:lnTo>
                    <a:pt x="1215" y="185"/>
                  </a:lnTo>
                  <a:lnTo>
                    <a:pt x="1123" y="212"/>
                  </a:lnTo>
                  <a:lnTo>
                    <a:pt x="1035" y="245"/>
                  </a:lnTo>
                  <a:lnTo>
                    <a:pt x="949" y="284"/>
                  </a:lnTo>
                  <a:lnTo>
                    <a:pt x="866" y="327"/>
                  </a:lnTo>
                  <a:lnTo>
                    <a:pt x="787" y="376"/>
                  </a:lnTo>
                  <a:lnTo>
                    <a:pt x="711" y="430"/>
                  </a:lnTo>
                  <a:lnTo>
                    <a:pt x="638" y="489"/>
                  </a:lnTo>
                  <a:lnTo>
                    <a:pt x="570" y="551"/>
                  </a:lnTo>
                  <a:lnTo>
                    <a:pt x="506" y="619"/>
                  </a:lnTo>
                  <a:lnTo>
                    <a:pt x="446" y="690"/>
                  </a:lnTo>
                  <a:lnTo>
                    <a:pt x="391" y="765"/>
                  </a:lnTo>
                  <a:lnTo>
                    <a:pt x="341" y="844"/>
                  </a:lnTo>
                  <a:lnTo>
                    <a:pt x="295" y="927"/>
                  </a:lnTo>
                  <a:lnTo>
                    <a:pt x="256" y="1011"/>
                  </a:lnTo>
                  <a:lnTo>
                    <a:pt x="221" y="1099"/>
                  </a:lnTo>
                  <a:lnTo>
                    <a:pt x="192" y="1191"/>
                  </a:lnTo>
                  <a:lnTo>
                    <a:pt x="170" y="1284"/>
                  </a:lnTo>
                  <a:lnTo>
                    <a:pt x="153" y="1379"/>
                  </a:lnTo>
                  <a:lnTo>
                    <a:pt x="144" y="1477"/>
                  </a:lnTo>
                  <a:lnTo>
                    <a:pt x="141" y="1577"/>
                  </a:lnTo>
                  <a:lnTo>
                    <a:pt x="144" y="1674"/>
                  </a:lnTo>
                  <a:lnTo>
                    <a:pt x="153" y="1771"/>
                  </a:lnTo>
                  <a:lnTo>
                    <a:pt x="169" y="1865"/>
                  </a:lnTo>
                  <a:lnTo>
                    <a:pt x="191" y="1957"/>
                  </a:lnTo>
                  <a:lnTo>
                    <a:pt x="220" y="2047"/>
                  </a:lnTo>
                  <a:lnTo>
                    <a:pt x="253" y="2134"/>
                  </a:lnTo>
                  <a:lnTo>
                    <a:pt x="292" y="2219"/>
                  </a:lnTo>
                  <a:lnTo>
                    <a:pt x="336" y="2300"/>
                  </a:lnTo>
                  <a:lnTo>
                    <a:pt x="385" y="2378"/>
                  </a:lnTo>
                  <a:lnTo>
                    <a:pt x="439" y="2453"/>
                  </a:lnTo>
                  <a:lnTo>
                    <a:pt x="498" y="2524"/>
                  </a:lnTo>
                  <a:lnTo>
                    <a:pt x="561" y="2591"/>
                  </a:lnTo>
                  <a:lnTo>
                    <a:pt x="627" y="2654"/>
                  </a:lnTo>
                  <a:lnTo>
                    <a:pt x="698" y="2712"/>
                  </a:lnTo>
                  <a:lnTo>
                    <a:pt x="772" y="2766"/>
                  </a:lnTo>
                  <a:lnTo>
                    <a:pt x="850" y="2816"/>
                  </a:lnTo>
                  <a:lnTo>
                    <a:pt x="932" y="2860"/>
                  </a:lnTo>
                  <a:lnTo>
                    <a:pt x="1016" y="2899"/>
                  </a:lnTo>
                  <a:lnTo>
                    <a:pt x="1103" y="2933"/>
                  </a:lnTo>
                  <a:lnTo>
                    <a:pt x="1192" y="2961"/>
                  </a:lnTo>
                  <a:lnTo>
                    <a:pt x="1284" y="2983"/>
                  </a:lnTo>
                  <a:lnTo>
                    <a:pt x="1378" y="2999"/>
                  </a:lnTo>
                  <a:lnTo>
                    <a:pt x="1475" y="3009"/>
                  </a:lnTo>
                  <a:lnTo>
                    <a:pt x="1573" y="3012"/>
                  </a:lnTo>
                  <a:lnTo>
                    <a:pt x="1672" y="3009"/>
                  </a:lnTo>
                  <a:lnTo>
                    <a:pt x="1770" y="2999"/>
                  </a:lnTo>
                  <a:lnTo>
                    <a:pt x="1865" y="2983"/>
                  </a:lnTo>
                  <a:lnTo>
                    <a:pt x="1958" y="2959"/>
                  </a:lnTo>
                  <a:lnTo>
                    <a:pt x="2048" y="2931"/>
                  </a:lnTo>
                  <a:lnTo>
                    <a:pt x="2136" y="2897"/>
                  </a:lnTo>
                  <a:lnTo>
                    <a:pt x="2222" y="2857"/>
                  </a:lnTo>
                  <a:lnTo>
                    <a:pt x="2303" y="2811"/>
                  </a:lnTo>
                  <a:lnTo>
                    <a:pt x="2381" y="2761"/>
                  </a:lnTo>
                  <a:lnTo>
                    <a:pt x="2456" y="2705"/>
                  </a:lnTo>
                  <a:lnTo>
                    <a:pt x="2527" y="2646"/>
                  </a:lnTo>
                  <a:lnTo>
                    <a:pt x="2595" y="2581"/>
                  </a:lnTo>
                  <a:lnTo>
                    <a:pt x="2657" y="2513"/>
                  </a:lnTo>
                  <a:lnTo>
                    <a:pt x="2716" y="2440"/>
                  </a:lnTo>
                  <a:lnTo>
                    <a:pt x="2770" y="2363"/>
                  </a:lnTo>
                  <a:lnTo>
                    <a:pt x="2818" y="2284"/>
                  </a:lnTo>
                  <a:lnTo>
                    <a:pt x="2862" y="2201"/>
                  </a:lnTo>
                  <a:lnTo>
                    <a:pt x="2901" y="2115"/>
                  </a:lnTo>
                  <a:lnTo>
                    <a:pt x="2932" y="2026"/>
                  </a:lnTo>
                  <a:lnTo>
                    <a:pt x="2960" y="1934"/>
                  </a:lnTo>
                  <a:lnTo>
                    <a:pt x="2981" y="1841"/>
                  </a:lnTo>
                  <a:lnTo>
                    <a:pt x="2995" y="1744"/>
                  </a:lnTo>
                  <a:lnTo>
                    <a:pt x="3003" y="1646"/>
                  </a:lnTo>
                  <a:lnTo>
                    <a:pt x="1573" y="1646"/>
                  </a:lnTo>
                  <a:lnTo>
                    <a:pt x="1554" y="1643"/>
                  </a:lnTo>
                  <a:lnTo>
                    <a:pt x="1537" y="1636"/>
                  </a:lnTo>
                  <a:lnTo>
                    <a:pt x="1523" y="1625"/>
                  </a:lnTo>
                  <a:lnTo>
                    <a:pt x="1513" y="1612"/>
                  </a:lnTo>
                  <a:lnTo>
                    <a:pt x="1505" y="1595"/>
                  </a:lnTo>
                  <a:lnTo>
                    <a:pt x="1503" y="1576"/>
                  </a:lnTo>
                  <a:lnTo>
                    <a:pt x="1503" y="142"/>
                  </a:lnTo>
                  <a:close/>
                  <a:moveTo>
                    <a:pt x="1573" y="0"/>
                  </a:moveTo>
                  <a:lnTo>
                    <a:pt x="1592" y="2"/>
                  </a:lnTo>
                  <a:lnTo>
                    <a:pt x="1608" y="9"/>
                  </a:lnTo>
                  <a:lnTo>
                    <a:pt x="1623" y="20"/>
                  </a:lnTo>
                  <a:lnTo>
                    <a:pt x="1633" y="35"/>
                  </a:lnTo>
                  <a:lnTo>
                    <a:pt x="1641" y="51"/>
                  </a:lnTo>
                  <a:lnTo>
                    <a:pt x="1643" y="70"/>
                  </a:lnTo>
                  <a:lnTo>
                    <a:pt x="1643" y="1506"/>
                  </a:lnTo>
                  <a:lnTo>
                    <a:pt x="3075" y="1506"/>
                  </a:lnTo>
                  <a:lnTo>
                    <a:pt x="3093" y="1509"/>
                  </a:lnTo>
                  <a:lnTo>
                    <a:pt x="3110" y="1515"/>
                  </a:lnTo>
                  <a:lnTo>
                    <a:pt x="3125" y="1527"/>
                  </a:lnTo>
                  <a:lnTo>
                    <a:pt x="3136" y="1541"/>
                  </a:lnTo>
                  <a:lnTo>
                    <a:pt x="3143" y="1558"/>
                  </a:lnTo>
                  <a:lnTo>
                    <a:pt x="3145" y="1577"/>
                  </a:lnTo>
                  <a:lnTo>
                    <a:pt x="3142" y="1679"/>
                  </a:lnTo>
                  <a:lnTo>
                    <a:pt x="3131" y="1781"/>
                  </a:lnTo>
                  <a:lnTo>
                    <a:pt x="3115" y="1881"/>
                  </a:lnTo>
                  <a:lnTo>
                    <a:pt x="3093" y="1979"/>
                  </a:lnTo>
                  <a:lnTo>
                    <a:pt x="3065" y="2074"/>
                  </a:lnTo>
                  <a:lnTo>
                    <a:pt x="3031" y="2166"/>
                  </a:lnTo>
                  <a:lnTo>
                    <a:pt x="2992" y="2256"/>
                  </a:lnTo>
                  <a:lnTo>
                    <a:pt x="2946" y="2343"/>
                  </a:lnTo>
                  <a:lnTo>
                    <a:pt x="2896" y="2426"/>
                  </a:lnTo>
                  <a:lnTo>
                    <a:pt x="2841" y="2507"/>
                  </a:lnTo>
                  <a:lnTo>
                    <a:pt x="2782" y="2583"/>
                  </a:lnTo>
                  <a:lnTo>
                    <a:pt x="2718" y="2656"/>
                  </a:lnTo>
                  <a:lnTo>
                    <a:pt x="2650" y="2724"/>
                  </a:lnTo>
                  <a:lnTo>
                    <a:pt x="2577" y="2789"/>
                  </a:lnTo>
                  <a:lnTo>
                    <a:pt x="2501" y="2848"/>
                  </a:lnTo>
                  <a:lnTo>
                    <a:pt x="2421" y="2903"/>
                  </a:lnTo>
                  <a:lnTo>
                    <a:pt x="2338" y="2953"/>
                  </a:lnTo>
                  <a:lnTo>
                    <a:pt x="2251" y="2999"/>
                  </a:lnTo>
                  <a:lnTo>
                    <a:pt x="2162" y="3038"/>
                  </a:lnTo>
                  <a:lnTo>
                    <a:pt x="2069" y="3072"/>
                  </a:lnTo>
                  <a:lnTo>
                    <a:pt x="1975" y="3100"/>
                  </a:lnTo>
                  <a:lnTo>
                    <a:pt x="1878" y="3123"/>
                  </a:lnTo>
                  <a:lnTo>
                    <a:pt x="1777" y="3140"/>
                  </a:lnTo>
                  <a:lnTo>
                    <a:pt x="1676" y="3149"/>
                  </a:lnTo>
                  <a:lnTo>
                    <a:pt x="1573" y="3152"/>
                  </a:lnTo>
                  <a:lnTo>
                    <a:pt x="1469" y="3149"/>
                  </a:lnTo>
                  <a:lnTo>
                    <a:pt x="1368" y="3140"/>
                  </a:lnTo>
                  <a:lnTo>
                    <a:pt x="1268" y="3123"/>
                  </a:lnTo>
                  <a:lnTo>
                    <a:pt x="1171" y="3100"/>
                  </a:lnTo>
                  <a:lnTo>
                    <a:pt x="1076" y="3072"/>
                  </a:lnTo>
                  <a:lnTo>
                    <a:pt x="984" y="3038"/>
                  </a:lnTo>
                  <a:lnTo>
                    <a:pt x="894" y="2999"/>
                  </a:lnTo>
                  <a:lnTo>
                    <a:pt x="807" y="2953"/>
                  </a:lnTo>
                  <a:lnTo>
                    <a:pt x="725" y="2903"/>
                  </a:lnTo>
                  <a:lnTo>
                    <a:pt x="644" y="2848"/>
                  </a:lnTo>
                  <a:lnTo>
                    <a:pt x="568" y="2789"/>
                  </a:lnTo>
                  <a:lnTo>
                    <a:pt x="496" y="2724"/>
                  </a:lnTo>
                  <a:lnTo>
                    <a:pt x="427" y="2656"/>
                  </a:lnTo>
                  <a:lnTo>
                    <a:pt x="364" y="2583"/>
                  </a:lnTo>
                  <a:lnTo>
                    <a:pt x="304" y="2507"/>
                  </a:lnTo>
                  <a:lnTo>
                    <a:pt x="249" y="2426"/>
                  </a:lnTo>
                  <a:lnTo>
                    <a:pt x="199" y="2343"/>
                  </a:lnTo>
                  <a:lnTo>
                    <a:pt x="154" y="2256"/>
                  </a:lnTo>
                  <a:lnTo>
                    <a:pt x="114" y="2166"/>
                  </a:lnTo>
                  <a:lnTo>
                    <a:pt x="80" y="2074"/>
                  </a:lnTo>
                  <a:lnTo>
                    <a:pt x="52" y="1979"/>
                  </a:lnTo>
                  <a:lnTo>
                    <a:pt x="30" y="1881"/>
                  </a:lnTo>
                  <a:lnTo>
                    <a:pt x="14" y="1781"/>
                  </a:lnTo>
                  <a:lnTo>
                    <a:pt x="3" y="1679"/>
                  </a:lnTo>
                  <a:lnTo>
                    <a:pt x="0" y="1577"/>
                  </a:lnTo>
                  <a:lnTo>
                    <a:pt x="3" y="1473"/>
                  </a:lnTo>
                  <a:lnTo>
                    <a:pt x="14" y="1371"/>
                  </a:lnTo>
                  <a:lnTo>
                    <a:pt x="30" y="1271"/>
                  </a:lnTo>
                  <a:lnTo>
                    <a:pt x="52" y="1174"/>
                  </a:lnTo>
                  <a:lnTo>
                    <a:pt x="80" y="1078"/>
                  </a:lnTo>
                  <a:lnTo>
                    <a:pt x="114" y="986"/>
                  </a:lnTo>
                  <a:lnTo>
                    <a:pt x="154" y="896"/>
                  </a:lnTo>
                  <a:lnTo>
                    <a:pt x="199" y="809"/>
                  </a:lnTo>
                  <a:lnTo>
                    <a:pt x="249" y="725"/>
                  </a:lnTo>
                  <a:lnTo>
                    <a:pt x="304" y="646"/>
                  </a:lnTo>
                  <a:lnTo>
                    <a:pt x="364" y="569"/>
                  </a:lnTo>
                  <a:lnTo>
                    <a:pt x="427" y="496"/>
                  </a:lnTo>
                  <a:lnTo>
                    <a:pt x="496" y="428"/>
                  </a:lnTo>
                  <a:lnTo>
                    <a:pt x="568" y="363"/>
                  </a:lnTo>
                  <a:lnTo>
                    <a:pt x="644" y="304"/>
                  </a:lnTo>
                  <a:lnTo>
                    <a:pt x="725" y="249"/>
                  </a:lnTo>
                  <a:lnTo>
                    <a:pt x="807" y="199"/>
                  </a:lnTo>
                  <a:lnTo>
                    <a:pt x="894" y="153"/>
                  </a:lnTo>
                  <a:lnTo>
                    <a:pt x="984" y="114"/>
                  </a:lnTo>
                  <a:lnTo>
                    <a:pt x="1076" y="80"/>
                  </a:lnTo>
                  <a:lnTo>
                    <a:pt x="1171" y="52"/>
                  </a:lnTo>
                  <a:lnTo>
                    <a:pt x="1268" y="29"/>
                  </a:lnTo>
                  <a:lnTo>
                    <a:pt x="1368" y="12"/>
                  </a:lnTo>
                  <a:lnTo>
                    <a:pt x="1469" y="3"/>
                  </a:lnTo>
                  <a:lnTo>
                    <a:pt x="157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38" name="Group 68"/>
          <p:cNvGrpSpPr/>
          <p:nvPr/>
        </p:nvGrpSpPr>
        <p:grpSpPr>
          <a:xfrm>
            <a:off x="6148655" y="4551785"/>
            <a:ext cx="415925" cy="550863"/>
            <a:chOff x="5422900" y="5006975"/>
            <a:chExt cx="415925" cy="550863"/>
          </a:xfrm>
          <a:solidFill>
            <a:schemeClr val="bg1"/>
          </a:solidFill>
        </p:grpSpPr>
        <p:sp>
          <p:nvSpPr>
            <p:cNvPr id="39" name="Freeform 438"/>
            <p:cNvSpPr/>
            <p:nvPr/>
          </p:nvSpPr>
          <p:spPr bwMode="auto">
            <a:xfrm>
              <a:off x="5632450" y="5006975"/>
              <a:ext cx="22225" cy="111125"/>
            </a:xfrm>
            <a:custGeom>
              <a:avLst/>
              <a:gdLst>
                <a:gd name="T0" fmla="*/ 71 w 140"/>
                <a:gd name="T1" fmla="*/ 0 h 700"/>
                <a:gd name="T2" fmla="*/ 89 w 140"/>
                <a:gd name="T3" fmla="*/ 3 h 700"/>
                <a:gd name="T4" fmla="*/ 106 w 140"/>
                <a:gd name="T5" fmla="*/ 10 h 700"/>
                <a:gd name="T6" fmla="*/ 120 w 140"/>
                <a:gd name="T7" fmla="*/ 21 h 700"/>
                <a:gd name="T8" fmla="*/ 131 w 140"/>
                <a:gd name="T9" fmla="*/ 35 h 700"/>
                <a:gd name="T10" fmla="*/ 138 w 140"/>
                <a:gd name="T11" fmla="*/ 52 h 700"/>
                <a:gd name="T12" fmla="*/ 140 w 140"/>
                <a:gd name="T13" fmla="*/ 70 h 700"/>
                <a:gd name="T14" fmla="*/ 140 w 140"/>
                <a:gd name="T15" fmla="*/ 629 h 700"/>
                <a:gd name="T16" fmla="*/ 138 w 140"/>
                <a:gd name="T17" fmla="*/ 647 h 700"/>
                <a:gd name="T18" fmla="*/ 131 w 140"/>
                <a:gd name="T19" fmla="*/ 664 h 700"/>
                <a:gd name="T20" fmla="*/ 120 w 140"/>
                <a:gd name="T21" fmla="*/ 679 h 700"/>
                <a:gd name="T22" fmla="*/ 106 w 140"/>
                <a:gd name="T23" fmla="*/ 689 h 700"/>
                <a:gd name="T24" fmla="*/ 89 w 140"/>
                <a:gd name="T25" fmla="*/ 697 h 700"/>
                <a:gd name="T26" fmla="*/ 71 w 140"/>
                <a:gd name="T27" fmla="*/ 700 h 700"/>
                <a:gd name="T28" fmla="*/ 52 w 140"/>
                <a:gd name="T29" fmla="*/ 697 h 700"/>
                <a:gd name="T30" fmla="*/ 35 w 140"/>
                <a:gd name="T31" fmla="*/ 690 h 700"/>
                <a:gd name="T32" fmla="*/ 21 w 140"/>
                <a:gd name="T33" fmla="*/ 679 h 700"/>
                <a:gd name="T34" fmla="*/ 9 w 140"/>
                <a:gd name="T35" fmla="*/ 665 h 700"/>
                <a:gd name="T36" fmla="*/ 3 w 140"/>
                <a:gd name="T37" fmla="*/ 648 h 700"/>
                <a:gd name="T38" fmla="*/ 0 w 140"/>
                <a:gd name="T39" fmla="*/ 629 h 700"/>
                <a:gd name="T40" fmla="*/ 0 w 140"/>
                <a:gd name="T41" fmla="*/ 70 h 700"/>
                <a:gd name="T42" fmla="*/ 3 w 140"/>
                <a:gd name="T43" fmla="*/ 52 h 700"/>
                <a:gd name="T44" fmla="*/ 9 w 140"/>
                <a:gd name="T45" fmla="*/ 35 h 700"/>
                <a:gd name="T46" fmla="*/ 21 w 140"/>
                <a:gd name="T47" fmla="*/ 21 h 700"/>
                <a:gd name="T48" fmla="*/ 35 w 140"/>
                <a:gd name="T49" fmla="*/ 10 h 700"/>
                <a:gd name="T50" fmla="*/ 52 w 140"/>
                <a:gd name="T51" fmla="*/ 3 h 700"/>
                <a:gd name="T52" fmla="*/ 71 w 140"/>
                <a:gd name="T53"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700">
                  <a:moveTo>
                    <a:pt x="71" y="0"/>
                  </a:moveTo>
                  <a:lnTo>
                    <a:pt x="89" y="3"/>
                  </a:lnTo>
                  <a:lnTo>
                    <a:pt x="106" y="10"/>
                  </a:lnTo>
                  <a:lnTo>
                    <a:pt x="120" y="21"/>
                  </a:lnTo>
                  <a:lnTo>
                    <a:pt x="131" y="35"/>
                  </a:lnTo>
                  <a:lnTo>
                    <a:pt x="138" y="52"/>
                  </a:lnTo>
                  <a:lnTo>
                    <a:pt x="140" y="70"/>
                  </a:lnTo>
                  <a:lnTo>
                    <a:pt x="140" y="629"/>
                  </a:lnTo>
                  <a:lnTo>
                    <a:pt x="138" y="647"/>
                  </a:lnTo>
                  <a:lnTo>
                    <a:pt x="131" y="664"/>
                  </a:lnTo>
                  <a:lnTo>
                    <a:pt x="120" y="679"/>
                  </a:lnTo>
                  <a:lnTo>
                    <a:pt x="106" y="689"/>
                  </a:lnTo>
                  <a:lnTo>
                    <a:pt x="89" y="697"/>
                  </a:lnTo>
                  <a:lnTo>
                    <a:pt x="71" y="700"/>
                  </a:lnTo>
                  <a:lnTo>
                    <a:pt x="52" y="697"/>
                  </a:lnTo>
                  <a:lnTo>
                    <a:pt x="35" y="690"/>
                  </a:lnTo>
                  <a:lnTo>
                    <a:pt x="21" y="679"/>
                  </a:lnTo>
                  <a:lnTo>
                    <a:pt x="9" y="665"/>
                  </a:lnTo>
                  <a:lnTo>
                    <a:pt x="3" y="648"/>
                  </a:lnTo>
                  <a:lnTo>
                    <a:pt x="0" y="629"/>
                  </a:lnTo>
                  <a:lnTo>
                    <a:pt x="0" y="70"/>
                  </a:lnTo>
                  <a:lnTo>
                    <a:pt x="3" y="52"/>
                  </a:lnTo>
                  <a:lnTo>
                    <a:pt x="9" y="35"/>
                  </a:lnTo>
                  <a:lnTo>
                    <a:pt x="21" y="21"/>
                  </a:lnTo>
                  <a:lnTo>
                    <a:pt x="35" y="10"/>
                  </a:lnTo>
                  <a:lnTo>
                    <a:pt x="52" y="3"/>
                  </a:lnTo>
                  <a:lnTo>
                    <a:pt x="71"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0" name="Freeform 439"/>
            <p:cNvSpPr/>
            <p:nvPr/>
          </p:nvSpPr>
          <p:spPr bwMode="auto">
            <a:xfrm>
              <a:off x="5486400" y="5057775"/>
              <a:ext cx="84138" cy="84137"/>
            </a:xfrm>
            <a:custGeom>
              <a:avLst/>
              <a:gdLst>
                <a:gd name="T0" fmla="*/ 70 w 535"/>
                <a:gd name="T1" fmla="*/ 0 h 535"/>
                <a:gd name="T2" fmla="*/ 88 w 535"/>
                <a:gd name="T3" fmla="*/ 2 h 535"/>
                <a:gd name="T4" fmla="*/ 105 w 535"/>
                <a:gd name="T5" fmla="*/ 8 h 535"/>
                <a:gd name="T6" fmla="*/ 120 w 535"/>
                <a:gd name="T7" fmla="*/ 20 h 535"/>
                <a:gd name="T8" fmla="*/ 514 w 535"/>
                <a:gd name="T9" fmla="*/ 416 h 535"/>
                <a:gd name="T10" fmla="*/ 526 w 535"/>
                <a:gd name="T11" fmla="*/ 431 h 535"/>
                <a:gd name="T12" fmla="*/ 533 w 535"/>
                <a:gd name="T13" fmla="*/ 447 h 535"/>
                <a:gd name="T14" fmla="*/ 535 w 535"/>
                <a:gd name="T15" fmla="*/ 464 h 535"/>
                <a:gd name="T16" fmla="*/ 533 w 535"/>
                <a:gd name="T17" fmla="*/ 482 h 535"/>
                <a:gd name="T18" fmla="*/ 526 w 535"/>
                <a:gd name="T19" fmla="*/ 499 h 535"/>
                <a:gd name="T20" fmla="*/ 514 w 535"/>
                <a:gd name="T21" fmla="*/ 514 h 535"/>
                <a:gd name="T22" fmla="*/ 499 w 535"/>
                <a:gd name="T23" fmla="*/ 526 h 535"/>
                <a:gd name="T24" fmla="*/ 482 w 535"/>
                <a:gd name="T25" fmla="*/ 533 h 535"/>
                <a:gd name="T26" fmla="*/ 465 w 535"/>
                <a:gd name="T27" fmla="*/ 535 h 535"/>
                <a:gd name="T28" fmla="*/ 447 w 535"/>
                <a:gd name="T29" fmla="*/ 533 h 535"/>
                <a:gd name="T30" fmla="*/ 430 w 535"/>
                <a:gd name="T31" fmla="*/ 526 h 535"/>
                <a:gd name="T32" fmla="*/ 416 w 535"/>
                <a:gd name="T33" fmla="*/ 514 h 535"/>
                <a:gd name="T34" fmla="*/ 20 w 535"/>
                <a:gd name="T35" fmla="*/ 119 h 535"/>
                <a:gd name="T36" fmla="*/ 10 w 535"/>
                <a:gd name="T37" fmla="*/ 105 h 535"/>
                <a:gd name="T38" fmla="*/ 2 w 535"/>
                <a:gd name="T39" fmla="*/ 88 h 535"/>
                <a:gd name="T40" fmla="*/ 0 w 535"/>
                <a:gd name="T41" fmla="*/ 70 h 535"/>
                <a:gd name="T42" fmla="*/ 2 w 535"/>
                <a:gd name="T43" fmla="*/ 52 h 535"/>
                <a:gd name="T44" fmla="*/ 10 w 535"/>
                <a:gd name="T45" fmla="*/ 36 h 535"/>
                <a:gd name="T46" fmla="*/ 20 w 535"/>
                <a:gd name="T47" fmla="*/ 20 h 535"/>
                <a:gd name="T48" fmla="*/ 36 w 535"/>
                <a:gd name="T49" fmla="*/ 8 h 535"/>
                <a:gd name="T50" fmla="*/ 53 w 535"/>
                <a:gd name="T51" fmla="*/ 2 h 535"/>
                <a:gd name="T52" fmla="*/ 70 w 535"/>
                <a:gd name="T5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5" h="535">
                  <a:moveTo>
                    <a:pt x="70" y="0"/>
                  </a:moveTo>
                  <a:lnTo>
                    <a:pt x="88" y="2"/>
                  </a:lnTo>
                  <a:lnTo>
                    <a:pt x="105" y="8"/>
                  </a:lnTo>
                  <a:lnTo>
                    <a:pt x="120" y="20"/>
                  </a:lnTo>
                  <a:lnTo>
                    <a:pt x="514" y="416"/>
                  </a:lnTo>
                  <a:lnTo>
                    <a:pt x="526" y="431"/>
                  </a:lnTo>
                  <a:lnTo>
                    <a:pt x="533" y="447"/>
                  </a:lnTo>
                  <a:lnTo>
                    <a:pt x="535" y="464"/>
                  </a:lnTo>
                  <a:lnTo>
                    <a:pt x="533" y="482"/>
                  </a:lnTo>
                  <a:lnTo>
                    <a:pt x="526" y="499"/>
                  </a:lnTo>
                  <a:lnTo>
                    <a:pt x="514" y="514"/>
                  </a:lnTo>
                  <a:lnTo>
                    <a:pt x="499" y="526"/>
                  </a:lnTo>
                  <a:lnTo>
                    <a:pt x="482" y="533"/>
                  </a:lnTo>
                  <a:lnTo>
                    <a:pt x="465" y="535"/>
                  </a:lnTo>
                  <a:lnTo>
                    <a:pt x="447" y="533"/>
                  </a:lnTo>
                  <a:lnTo>
                    <a:pt x="430" y="526"/>
                  </a:lnTo>
                  <a:lnTo>
                    <a:pt x="416" y="514"/>
                  </a:lnTo>
                  <a:lnTo>
                    <a:pt x="20" y="119"/>
                  </a:lnTo>
                  <a:lnTo>
                    <a:pt x="10" y="105"/>
                  </a:lnTo>
                  <a:lnTo>
                    <a:pt x="2" y="88"/>
                  </a:lnTo>
                  <a:lnTo>
                    <a:pt x="0" y="70"/>
                  </a:lnTo>
                  <a:lnTo>
                    <a:pt x="2" y="52"/>
                  </a:lnTo>
                  <a:lnTo>
                    <a:pt x="10" y="36"/>
                  </a:lnTo>
                  <a:lnTo>
                    <a:pt x="20" y="20"/>
                  </a:lnTo>
                  <a:lnTo>
                    <a:pt x="36" y="8"/>
                  </a:lnTo>
                  <a:lnTo>
                    <a:pt x="53" y="2"/>
                  </a:lnTo>
                  <a:lnTo>
                    <a:pt x="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1" name="Freeform 440"/>
            <p:cNvSpPr/>
            <p:nvPr/>
          </p:nvSpPr>
          <p:spPr bwMode="auto">
            <a:xfrm>
              <a:off x="5727700" y="5205413"/>
              <a:ext cx="111125" cy="22225"/>
            </a:xfrm>
            <a:custGeom>
              <a:avLst/>
              <a:gdLst>
                <a:gd name="T0" fmla="*/ 71 w 699"/>
                <a:gd name="T1" fmla="*/ 0 h 141"/>
                <a:gd name="T2" fmla="*/ 629 w 699"/>
                <a:gd name="T3" fmla="*/ 0 h 141"/>
                <a:gd name="T4" fmla="*/ 647 w 699"/>
                <a:gd name="T5" fmla="*/ 2 h 141"/>
                <a:gd name="T6" fmla="*/ 664 w 699"/>
                <a:gd name="T7" fmla="*/ 10 h 141"/>
                <a:gd name="T8" fmla="*/ 679 w 699"/>
                <a:gd name="T9" fmla="*/ 20 h 141"/>
                <a:gd name="T10" fmla="*/ 689 w 699"/>
                <a:gd name="T11" fmla="*/ 35 h 141"/>
                <a:gd name="T12" fmla="*/ 697 w 699"/>
                <a:gd name="T13" fmla="*/ 52 h 141"/>
                <a:gd name="T14" fmla="*/ 699 w 699"/>
                <a:gd name="T15" fmla="*/ 70 h 141"/>
                <a:gd name="T16" fmla="*/ 697 w 699"/>
                <a:gd name="T17" fmla="*/ 89 h 141"/>
                <a:gd name="T18" fmla="*/ 689 w 699"/>
                <a:gd name="T19" fmla="*/ 106 h 141"/>
                <a:gd name="T20" fmla="*/ 679 w 699"/>
                <a:gd name="T21" fmla="*/ 120 h 141"/>
                <a:gd name="T22" fmla="*/ 664 w 699"/>
                <a:gd name="T23" fmla="*/ 131 h 141"/>
                <a:gd name="T24" fmla="*/ 647 w 699"/>
                <a:gd name="T25" fmla="*/ 138 h 141"/>
                <a:gd name="T26" fmla="*/ 629 w 699"/>
                <a:gd name="T27" fmla="*/ 141 h 141"/>
                <a:gd name="T28" fmla="*/ 71 w 699"/>
                <a:gd name="T29" fmla="*/ 141 h 141"/>
                <a:gd name="T30" fmla="*/ 52 w 699"/>
                <a:gd name="T31" fmla="*/ 138 h 141"/>
                <a:gd name="T32" fmla="*/ 35 w 699"/>
                <a:gd name="T33" fmla="*/ 131 h 141"/>
                <a:gd name="T34" fmla="*/ 21 w 699"/>
                <a:gd name="T35" fmla="*/ 120 h 141"/>
                <a:gd name="T36" fmla="*/ 10 w 699"/>
                <a:gd name="T37" fmla="*/ 106 h 141"/>
                <a:gd name="T38" fmla="*/ 3 w 699"/>
                <a:gd name="T39" fmla="*/ 89 h 141"/>
                <a:gd name="T40" fmla="*/ 0 w 699"/>
                <a:gd name="T41" fmla="*/ 70 h 141"/>
                <a:gd name="T42" fmla="*/ 3 w 699"/>
                <a:gd name="T43" fmla="*/ 52 h 141"/>
                <a:gd name="T44" fmla="*/ 10 w 699"/>
                <a:gd name="T45" fmla="*/ 35 h 141"/>
                <a:gd name="T46" fmla="*/ 21 w 699"/>
                <a:gd name="T47" fmla="*/ 20 h 141"/>
                <a:gd name="T48" fmla="*/ 35 w 699"/>
                <a:gd name="T49" fmla="*/ 10 h 141"/>
                <a:gd name="T50" fmla="*/ 52 w 699"/>
                <a:gd name="T51" fmla="*/ 2 h 141"/>
                <a:gd name="T52" fmla="*/ 71 w 699"/>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9" h="141">
                  <a:moveTo>
                    <a:pt x="71" y="0"/>
                  </a:moveTo>
                  <a:lnTo>
                    <a:pt x="629" y="0"/>
                  </a:lnTo>
                  <a:lnTo>
                    <a:pt x="647" y="2"/>
                  </a:lnTo>
                  <a:lnTo>
                    <a:pt x="664" y="10"/>
                  </a:lnTo>
                  <a:lnTo>
                    <a:pt x="679" y="20"/>
                  </a:lnTo>
                  <a:lnTo>
                    <a:pt x="689" y="35"/>
                  </a:lnTo>
                  <a:lnTo>
                    <a:pt x="697" y="52"/>
                  </a:lnTo>
                  <a:lnTo>
                    <a:pt x="699" y="70"/>
                  </a:lnTo>
                  <a:lnTo>
                    <a:pt x="697" y="89"/>
                  </a:lnTo>
                  <a:lnTo>
                    <a:pt x="689" y="106"/>
                  </a:lnTo>
                  <a:lnTo>
                    <a:pt x="679" y="120"/>
                  </a:lnTo>
                  <a:lnTo>
                    <a:pt x="664" y="131"/>
                  </a:lnTo>
                  <a:lnTo>
                    <a:pt x="647" y="138"/>
                  </a:lnTo>
                  <a:lnTo>
                    <a:pt x="629" y="141"/>
                  </a:lnTo>
                  <a:lnTo>
                    <a:pt x="71" y="141"/>
                  </a:lnTo>
                  <a:lnTo>
                    <a:pt x="52" y="138"/>
                  </a:lnTo>
                  <a:lnTo>
                    <a:pt x="35" y="131"/>
                  </a:lnTo>
                  <a:lnTo>
                    <a:pt x="21" y="120"/>
                  </a:lnTo>
                  <a:lnTo>
                    <a:pt x="10" y="106"/>
                  </a:lnTo>
                  <a:lnTo>
                    <a:pt x="3" y="89"/>
                  </a:lnTo>
                  <a:lnTo>
                    <a:pt x="0" y="70"/>
                  </a:lnTo>
                  <a:lnTo>
                    <a:pt x="3" y="52"/>
                  </a:lnTo>
                  <a:lnTo>
                    <a:pt x="10" y="35"/>
                  </a:lnTo>
                  <a:lnTo>
                    <a:pt x="21" y="20"/>
                  </a:lnTo>
                  <a:lnTo>
                    <a:pt x="35" y="10"/>
                  </a:lnTo>
                  <a:lnTo>
                    <a:pt x="52" y="2"/>
                  </a:lnTo>
                  <a:lnTo>
                    <a:pt x="71"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2" name="Freeform 441"/>
            <p:cNvSpPr/>
            <p:nvPr/>
          </p:nvSpPr>
          <p:spPr bwMode="auto">
            <a:xfrm>
              <a:off x="5448300" y="5205413"/>
              <a:ext cx="111125" cy="22225"/>
            </a:xfrm>
            <a:custGeom>
              <a:avLst/>
              <a:gdLst>
                <a:gd name="T0" fmla="*/ 70 w 698"/>
                <a:gd name="T1" fmla="*/ 0 h 141"/>
                <a:gd name="T2" fmla="*/ 628 w 698"/>
                <a:gd name="T3" fmla="*/ 0 h 141"/>
                <a:gd name="T4" fmla="*/ 647 w 698"/>
                <a:gd name="T5" fmla="*/ 2 h 141"/>
                <a:gd name="T6" fmla="*/ 664 w 698"/>
                <a:gd name="T7" fmla="*/ 10 h 141"/>
                <a:gd name="T8" fmla="*/ 678 w 698"/>
                <a:gd name="T9" fmla="*/ 20 h 141"/>
                <a:gd name="T10" fmla="*/ 689 w 698"/>
                <a:gd name="T11" fmla="*/ 35 h 141"/>
                <a:gd name="T12" fmla="*/ 696 w 698"/>
                <a:gd name="T13" fmla="*/ 52 h 141"/>
                <a:gd name="T14" fmla="*/ 698 w 698"/>
                <a:gd name="T15" fmla="*/ 70 h 141"/>
                <a:gd name="T16" fmla="*/ 696 w 698"/>
                <a:gd name="T17" fmla="*/ 89 h 141"/>
                <a:gd name="T18" fmla="*/ 689 w 698"/>
                <a:gd name="T19" fmla="*/ 106 h 141"/>
                <a:gd name="T20" fmla="*/ 678 w 698"/>
                <a:gd name="T21" fmla="*/ 120 h 141"/>
                <a:gd name="T22" fmla="*/ 664 w 698"/>
                <a:gd name="T23" fmla="*/ 131 h 141"/>
                <a:gd name="T24" fmla="*/ 647 w 698"/>
                <a:gd name="T25" fmla="*/ 138 h 141"/>
                <a:gd name="T26" fmla="*/ 628 w 698"/>
                <a:gd name="T27" fmla="*/ 141 h 141"/>
                <a:gd name="T28" fmla="*/ 70 w 698"/>
                <a:gd name="T29" fmla="*/ 141 h 141"/>
                <a:gd name="T30" fmla="*/ 51 w 698"/>
                <a:gd name="T31" fmla="*/ 138 h 141"/>
                <a:gd name="T32" fmla="*/ 35 w 698"/>
                <a:gd name="T33" fmla="*/ 131 h 141"/>
                <a:gd name="T34" fmla="*/ 21 w 698"/>
                <a:gd name="T35" fmla="*/ 120 h 141"/>
                <a:gd name="T36" fmla="*/ 10 w 698"/>
                <a:gd name="T37" fmla="*/ 106 h 141"/>
                <a:gd name="T38" fmla="*/ 3 w 698"/>
                <a:gd name="T39" fmla="*/ 89 h 141"/>
                <a:gd name="T40" fmla="*/ 0 w 698"/>
                <a:gd name="T41" fmla="*/ 70 h 141"/>
                <a:gd name="T42" fmla="*/ 3 w 698"/>
                <a:gd name="T43" fmla="*/ 52 h 141"/>
                <a:gd name="T44" fmla="*/ 10 w 698"/>
                <a:gd name="T45" fmla="*/ 35 h 141"/>
                <a:gd name="T46" fmla="*/ 21 w 698"/>
                <a:gd name="T47" fmla="*/ 21 h 141"/>
                <a:gd name="T48" fmla="*/ 35 w 698"/>
                <a:gd name="T49" fmla="*/ 10 h 141"/>
                <a:gd name="T50" fmla="*/ 52 w 698"/>
                <a:gd name="T51" fmla="*/ 2 h 141"/>
                <a:gd name="T52" fmla="*/ 70 w 698"/>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8" h="141">
                  <a:moveTo>
                    <a:pt x="70" y="0"/>
                  </a:moveTo>
                  <a:lnTo>
                    <a:pt x="628" y="0"/>
                  </a:lnTo>
                  <a:lnTo>
                    <a:pt x="647" y="2"/>
                  </a:lnTo>
                  <a:lnTo>
                    <a:pt x="664" y="10"/>
                  </a:lnTo>
                  <a:lnTo>
                    <a:pt x="678" y="20"/>
                  </a:lnTo>
                  <a:lnTo>
                    <a:pt x="689" y="35"/>
                  </a:lnTo>
                  <a:lnTo>
                    <a:pt x="696" y="52"/>
                  </a:lnTo>
                  <a:lnTo>
                    <a:pt x="698" y="70"/>
                  </a:lnTo>
                  <a:lnTo>
                    <a:pt x="696" y="89"/>
                  </a:lnTo>
                  <a:lnTo>
                    <a:pt x="689" y="106"/>
                  </a:lnTo>
                  <a:lnTo>
                    <a:pt x="678" y="120"/>
                  </a:lnTo>
                  <a:lnTo>
                    <a:pt x="664" y="131"/>
                  </a:lnTo>
                  <a:lnTo>
                    <a:pt x="647" y="138"/>
                  </a:lnTo>
                  <a:lnTo>
                    <a:pt x="628" y="141"/>
                  </a:lnTo>
                  <a:lnTo>
                    <a:pt x="70" y="141"/>
                  </a:lnTo>
                  <a:lnTo>
                    <a:pt x="51" y="138"/>
                  </a:lnTo>
                  <a:lnTo>
                    <a:pt x="35" y="131"/>
                  </a:lnTo>
                  <a:lnTo>
                    <a:pt x="21" y="120"/>
                  </a:lnTo>
                  <a:lnTo>
                    <a:pt x="10" y="106"/>
                  </a:lnTo>
                  <a:lnTo>
                    <a:pt x="3" y="89"/>
                  </a:lnTo>
                  <a:lnTo>
                    <a:pt x="0" y="70"/>
                  </a:lnTo>
                  <a:lnTo>
                    <a:pt x="3" y="52"/>
                  </a:lnTo>
                  <a:lnTo>
                    <a:pt x="10" y="35"/>
                  </a:lnTo>
                  <a:lnTo>
                    <a:pt x="21" y="21"/>
                  </a:lnTo>
                  <a:lnTo>
                    <a:pt x="35" y="10"/>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3" name="Freeform 442"/>
            <p:cNvSpPr/>
            <p:nvPr/>
          </p:nvSpPr>
          <p:spPr bwMode="auto">
            <a:xfrm>
              <a:off x="5707063" y="5064125"/>
              <a:ext cx="84138" cy="84137"/>
            </a:xfrm>
            <a:custGeom>
              <a:avLst/>
              <a:gdLst>
                <a:gd name="T0" fmla="*/ 465 w 535"/>
                <a:gd name="T1" fmla="*/ 0 h 535"/>
                <a:gd name="T2" fmla="*/ 483 w 535"/>
                <a:gd name="T3" fmla="*/ 2 h 535"/>
                <a:gd name="T4" fmla="*/ 500 w 535"/>
                <a:gd name="T5" fmla="*/ 10 h 535"/>
                <a:gd name="T6" fmla="*/ 515 w 535"/>
                <a:gd name="T7" fmla="*/ 21 h 535"/>
                <a:gd name="T8" fmla="*/ 526 w 535"/>
                <a:gd name="T9" fmla="*/ 36 h 535"/>
                <a:gd name="T10" fmla="*/ 533 w 535"/>
                <a:gd name="T11" fmla="*/ 53 h 535"/>
                <a:gd name="T12" fmla="*/ 535 w 535"/>
                <a:gd name="T13" fmla="*/ 70 h 535"/>
                <a:gd name="T14" fmla="*/ 533 w 535"/>
                <a:gd name="T15" fmla="*/ 88 h 535"/>
                <a:gd name="T16" fmla="*/ 526 w 535"/>
                <a:gd name="T17" fmla="*/ 105 h 535"/>
                <a:gd name="T18" fmla="*/ 515 w 535"/>
                <a:gd name="T19" fmla="*/ 120 h 535"/>
                <a:gd name="T20" fmla="*/ 121 w 535"/>
                <a:gd name="T21" fmla="*/ 515 h 535"/>
                <a:gd name="T22" fmla="*/ 105 w 535"/>
                <a:gd name="T23" fmla="*/ 526 h 535"/>
                <a:gd name="T24" fmla="*/ 88 w 535"/>
                <a:gd name="T25" fmla="*/ 533 h 535"/>
                <a:gd name="T26" fmla="*/ 71 w 535"/>
                <a:gd name="T27" fmla="*/ 535 h 535"/>
                <a:gd name="T28" fmla="*/ 53 w 535"/>
                <a:gd name="T29" fmla="*/ 533 h 535"/>
                <a:gd name="T30" fmla="*/ 36 w 535"/>
                <a:gd name="T31" fmla="*/ 526 h 535"/>
                <a:gd name="T32" fmla="*/ 21 w 535"/>
                <a:gd name="T33" fmla="*/ 515 h 535"/>
                <a:gd name="T34" fmla="*/ 10 w 535"/>
                <a:gd name="T35" fmla="*/ 499 h 535"/>
                <a:gd name="T36" fmla="*/ 2 w 535"/>
                <a:gd name="T37" fmla="*/ 483 h 535"/>
                <a:gd name="T38" fmla="*/ 0 w 535"/>
                <a:gd name="T39" fmla="*/ 466 h 535"/>
                <a:gd name="T40" fmla="*/ 2 w 535"/>
                <a:gd name="T41" fmla="*/ 448 h 535"/>
                <a:gd name="T42" fmla="*/ 10 w 535"/>
                <a:gd name="T43" fmla="*/ 431 h 535"/>
                <a:gd name="T44" fmla="*/ 21 w 535"/>
                <a:gd name="T45" fmla="*/ 416 h 535"/>
                <a:gd name="T46" fmla="*/ 415 w 535"/>
                <a:gd name="T47" fmla="*/ 21 h 535"/>
                <a:gd name="T48" fmla="*/ 430 w 535"/>
                <a:gd name="T49" fmla="*/ 10 h 535"/>
                <a:gd name="T50" fmla="*/ 447 w 535"/>
                <a:gd name="T51" fmla="*/ 2 h 535"/>
                <a:gd name="T52" fmla="*/ 465 w 535"/>
                <a:gd name="T5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5" h="535">
                  <a:moveTo>
                    <a:pt x="465" y="0"/>
                  </a:moveTo>
                  <a:lnTo>
                    <a:pt x="483" y="2"/>
                  </a:lnTo>
                  <a:lnTo>
                    <a:pt x="500" y="10"/>
                  </a:lnTo>
                  <a:lnTo>
                    <a:pt x="515" y="21"/>
                  </a:lnTo>
                  <a:lnTo>
                    <a:pt x="526" y="36"/>
                  </a:lnTo>
                  <a:lnTo>
                    <a:pt x="533" y="53"/>
                  </a:lnTo>
                  <a:lnTo>
                    <a:pt x="535" y="70"/>
                  </a:lnTo>
                  <a:lnTo>
                    <a:pt x="533" y="88"/>
                  </a:lnTo>
                  <a:lnTo>
                    <a:pt x="526" y="105"/>
                  </a:lnTo>
                  <a:lnTo>
                    <a:pt x="515" y="120"/>
                  </a:lnTo>
                  <a:lnTo>
                    <a:pt x="121" y="515"/>
                  </a:lnTo>
                  <a:lnTo>
                    <a:pt x="105" y="526"/>
                  </a:lnTo>
                  <a:lnTo>
                    <a:pt x="88" y="533"/>
                  </a:lnTo>
                  <a:lnTo>
                    <a:pt x="71" y="535"/>
                  </a:lnTo>
                  <a:lnTo>
                    <a:pt x="53" y="533"/>
                  </a:lnTo>
                  <a:lnTo>
                    <a:pt x="36" y="526"/>
                  </a:lnTo>
                  <a:lnTo>
                    <a:pt x="21" y="515"/>
                  </a:lnTo>
                  <a:lnTo>
                    <a:pt x="10" y="499"/>
                  </a:lnTo>
                  <a:lnTo>
                    <a:pt x="2" y="483"/>
                  </a:lnTo>
                  <a:lnTo>
                    <a:pt x="0" y="466"/>
                  </a:lnTo>
                  <a:lnTo>
                    <a:pt x="2" y="448"/>
                  </a:lnTo>
                  <a:lnTo>
                    <a:pt x="10" y="431"/>
                  </a:lnTo>
                  <a:lnTo>
                    <a:pt x="21" y="416"/>
                  </a:lnTo>
                  <a:lnTo>
                    <a:pt x="415" y="21"/>
                  </a:lnTo>
                  <a:lnTo>
                    <a:pt x="430" y="10"/>
                  </a:lnTo>
                  <a:lnTo>
                    <a:pt x="447" y="2"/>
                  </a:lnTo>
                  <a:lnTo>
                    <a:pt x="46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4" name="Freeform 443"/>
            <p:cNvSpPr>
              <a:spLocks noEditPoints="1"/>
            </p:cNvSpPr>
            <p:nvPr/>
          </p:nvSpPr>
          <p:spPr bwMode="auto">
            <a:xfrm>
              <a:off x="5422900" y="5157788"/>
              <a:ext cx="414338" cy="400050"/>
            </a:xfrm>
            <a:custGeom>
              <a:avLst/>
              <a:gdLst>
                <a:gd name="T0" fmla="*/ 550 w 2606"/>
                <a:gd name="T1" fmla="*/ 1124 h 2518"/>
                <a:gd name="T2" fmla="*/ 1266 w 2606"/>
                <a:gd name="T3" fmla="*/ 142 h 2518"/>
                <a:gd name="T4" fmla="*/ 1235 w 2606"/>
                <a:gd name="T5" fmla="*/ 645 h 2518"/>
                <a:gd name="T6" fmla="*/ 1171 w 2606"/>
                <a:gd name="T7" fmla="*/ 820 h 2518"/>
                <a:gd name="T8" fmla="*/ 1064 w 2606"/>
                <a:gd name="T9" fmla="*/ 953 h 2518"/>
                <a:gd name="T10" fmla="*/ 942 w 2606"/>
                <a:gd name="T11" fmla="*/ 1049 h 2518"/>
                <a:gd name="T12" fmla="*/ 826 w 2606"/>
                <a:gd name="T13" fmla="*/ 1112 h 2518"/>
                <a:gd name="T14" fmla="*/ 743 w 2606"/>
                <a:gd name="T15" fmla="*/ 1144 h 2518"/>
                <a:gd name="T16" fmla="*/ 703 w 2606"/>
                <a:gd name="T17" fmla="*/ 1155 h 2518"/>
                <a:gd name="T18" fmla="*/ 702 w 2606"/>
                <a:gd name="T19" fmla="*/ 2220 h 2518"/>
                <a:gd name="T20" fmla="*/ 783 w 2606"/>
                <a:gd name="T21" fmla="*/ 2331 h 2518"/>
                <a:gd name="T22" fmla="*/ 916 w 2606"/>
                <a:gd name="T23" fmla="*/ 2376 h 2518"/>
                <a:gd name="T24" fmla="*/ 2150 w 2606"/>
                <a:gd name="T25" fmla="*/ 2358 h 2518"/>
                <a:gd name="T26" fmla="*/ 2265 w 2606"/>
                <a:gd name="T27" fmla="*/ 2281 h 2518"/>
                <a:gd name="T28" fmla="*/ 2318 w 2606"/>
                <a:gd name="T29" fmla="*/ 2141 h 2518"/>
                <a:gd name="T30" fmla="*/ 2453 w 2606"/>
                <a:gd name="T31" fmla="*/ 1126 h 2518"/>
                <a:gd name="T32" fmla="*/ 2372 w 2606"/>
                <a:gd name="T33" fmla="*/ 1017 h 2518"/>
                <a:gd name="T34" fmla="*/ 2239 w 2606"/>
                <a:gd name="T35" fmla="*/ 975 h 2518"/>
                <a:gd name="T36" fmla="*/ 1566 w 2606"/>
                <a:gd name="T37" fmla="*/ 955 h 2518"/>
                <a:gd name="T38" fmla="*/ 1546 w 2606"/>
                <a:gd name="T39" fmla="*/ 438 h 2518"/>
                <a:gd name="T40" fmla="*/ 1523 w 2606"/>
                <a:gd name="T41" fmla="*/ 280 h 2518"/>
                <a:gd name="T42" fmla="*/ 1453 w 2606"/>
                <a:gd name="T43" fmla="*/ 182 h 2518"/>
                <a:gd name="T44" fmla="*/ 1345 w 2606"/>
                <a:gd name="T45" fmla="*/ 142 h 2518"/>
                <a:gd name="T46" fmla="*/ 1393 w 2606"/>
                <a:gd name="T47" fmla="*/ 8 h 2518"/>
                <a:gd name="T48" fmla="*/ 1537 w 2606"/>
                <a:gd name="T49" fmla="*/ 69 h 2518"/>
                <a:gd name="T50" fmla="*/ 1640 w 2606"/>
                <a:gd name="T51" fmla="*/ 197 h 2518"/>
                <a:gd name="T52" fmla="*/ 1685 w 2606"/>
                <a:gd name="T53" fmla="*/ 383 h 2518"/>
                <a:gd name="T54" fmla="*/ 2289 w 2606"/>
                <a:gd name="T55" fmla="*/ 839 h 2518"/>
                <a:gd name="T56" fmla="*/ 2464 w 2606"/>
                <a:gd name="T57" fmla="*/ 913 h 2518"/>
                <a:gd name="T58" fmla="*/ 2577 w 2606"/>
                <a:gd name="T59" fmla="*/ 1060 h 2518"/>
                <a:gd name="T60" fmla="*/ 2605 w 2606"/>
                <a:gd name="T61" fmla="*/ 1208 h 2518"/>
                <a:gd name="T62" fmla="*/ 2434 w 2606"/>
                <a:gd name="T63" fmla="*/ 2257 h 2518"/>
                <a:gd name="T64" fmla="*/ 2338 w 2606"/>
                <a:gd name="T65" fmla="*/ 2409 h 2518"/>
                <a:gd name="T66" fmla="*/ 2179 w 2606"/>
                <a:gd name="T67" fmla="*/ 2496 h 2518"/>
                <a:gd name="T68" fmla="*/ 916 w 2606"/>
                <a:gd name="T69" fmla="*/ 2518 h 2518"/>
                <a:gd name="T70" fmla="*/ 738 w 2606"/>
                <a:gd name="T71" fmla="*/ 2471 h 2518"/>
                <a:gd name="T72" fmla="*/ 628 w 2606"/>
                <a:gd name="T73" fmla="*/ 2454 h 2518"/>
                <a:gd name="T74" fmla="*/ 138 w 2606"/>
                <a:gd name="T75" fmla="*/ 2476 h 2518"/>
                <a:gd name="T76" fmla="*/ 41 w 2606"/>
                <a:gd name="T77" fmla="*/ 2436 h 2518"/>
                <a:gd name="T78" fmla="*/ 0 w 2606"/>
                <a:gd name="T79" fmla="*/ 2339 h 2518"/>
                <a:gd name="T80" fmla="*/ 24 w 2606"/>
                <a:gd name="T81" fmla="*/ 1045 h 2518"/>
                <a:gd name="T82" fmla="*/ 111 w 2606"/>
                <a:gd name="T83" fmla="*/ 987 h 2518"/>
                <a:gd name="T84" fmla="*/ 609 w 2606"/>
                <a:gd name="T85" fmla="*/ 996 h 2518"/>
                <a:gd name="T86" fmla="*/ 678 w 2606"/>
                <a:gd name="T87" fmla="*/ 1017 h 2518"/>
                <a:gd name="T88" fmla="*/ 722 w 2606"/>
                <a:gd name="T89" fmla="*/ 1003 h 2518"/>
                <a:gd name="T90" fmla="*/ 814 w 2606"/>
                <a:gd name="T91" fmla="*/ 961 h 2518"/>
                <a:gd name="T92" fmla="*/ 926 w 2606"/>
                <a:gd name="T93" fmla="*/ 887 h 2518"/>
                <a:gd name="T94" fmla="*/ 1029 w 2606"/>
                <a:gd name="T95" fmla="*/ 779 h 2518"/>
                <a:gd name="T96" fmla="*/ 1095 w 2606"/>
                <a:gd name="T97" fmla="*/ 630 h 2518"/>
                <a:gd name="T98" fmla="*/ 1106 w 2606"/>
                <a:gd name="T99" fmla="*/ 71 h 2518"/>
                <a:gd name="T100" fmla="*/ 1153 w 2606"/>
                <a:gd name="T101" fmla="*/ 21 h 2518"/>
                <a:gd name="T102" fmla="*/ 1206 w 2606"/>
                <a:gd name="T103" fmla="*/ 9 h 2518"/>
                <a:gd name="T104" fmla="*/ 1322 w 2606"/>
                <a:gd name="T105" fmla="*/ 0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6" h="2518">
                  <a:moveTo>
                    <a:pt x="141" y="1124"/>
                  </a:moveTo>
                  <a:lnTo>
                    <a:pt x="141" y="2337"/>
                  </a:lnTo>
                  <a:lnTo>
                    <a:pt x="550" y="2337"/>
                  </a:lnTo>
                  <a:lnTo>
                    <a:pt x="550" y="1124"/>
                  </a:lnTo>
                  <a:lnTo>
                    <a:pt x="141" y="1124"/>
                  </a:lnTo>
                  <a:close/>
                  <a:moveTo>
                    <a:pt x="1318" y="139"/>
                  </a:moveTo>
                  <a:lnTo>
                    <a:pt x="1291" y="141"/>
                  </a:lnTo>
                  <a:lnTo>
                    <a:pt x="1266" y="142"/>
                  </a:lnTo>
                  <a:lnTo>
                    <a:pt x="1245" y="145"/>
                  </a:lnTo>
                  <a:lnTo>
                    <a:pt x="1245" y="541"/>
                  </a:lnTo>
                  <a:lnTo>
                    <a:pt x="1242" y="594"/>
                  </a:lnTo>
                  <a:lnTo>
                    <a:pt x="1235" y="645"/>
                  </a:lnTo>
                  <a:lnTo>
                    <a:pt x="1225" y="693"/>
                  </a:lnTo>
                  <a:lnTo>
                    <a:pt x="1210" y="738"/>
                  </a:lnTo>
                  <a:lnTo>
                    <a:pt x="1192" y="779"/>
                  </a:lnTo>
                  <a:lnTo>
                    <a:pt x="1171" y="820"/>
                  </a:lnTo>
                  <a:lnTo>
                    <a:pt x="1147" y="857"/>
                  </a:lnTo>
                  <a:lnTo>
                    <a:pt x="1121" y="892"/>
                  </a:lnTo>
                  <a:lnTo>
                    <a:pt x="1094" y="923"/>
                  </a:lnTo>
                  <a:lnTo>
                    <a:pt x="1064" y="953"/>
                  </a:lnTo>
                  <a:lnTo>
                    <a:pt x="1035" y="980"/>
                  </a:lnTo>
                  <a:lnTo>
                    <a:pt x="1004" y="1006"/>
                  </a:lnTo>
                  <a:lnTo>
                    <a:pt x="973" y="1028"/>
                  </a:lnTo>
                  <a:lnTo>
                    <a:pt x="942" y="1049"/>
                  </a:lnTo>
                  <a:lnTo>
                    <a:pt x="911" y="1067"/>
                  </a:lnTo>
                  <a:lnTo>
                    <a:pt x="881" y="1084"/>
                  </a:lnTo>
                  <a:lnTo>
                    <a:pt x="853" y="1099"/>
                  </a:lnTo>
                  <a:lnTo>
                    <a:pt x="826" y="1112"/>
                  </a:lnTo>
                  <a:lnTo>
                    <a:pt x="801" y="1122"/>
                  </a:lnTo>
                  <a:lnTo>
                    <a:pt x="779" y="1132"/>
                  </a:lnTo>
                  <a:lnTo>
                    <a:pt x="760" y="1139"/>
                  </a:lnTo>
                  <a:lnTo>
                    <a:pt x="743" y="1144"/>
                  </a:lnTo>
                  <a:lnTo>
                    <a:pt x="729" y="1149"/>
                  </a:lnTo>
                  <a:lnTo>
                    <a:pt x="721" y="1152"/>
                  </a:lnTo>
                  <a:lnTo>
                    <a:pt x="715" y="1153"/>
                  </a:lnTo>
                  <a:lnTo>
                    <a:pt x="703" y="1155"/>
                  </a:lnTo>
                  <a:lnTo>
                    <a:pt x="690" y="1155"/>
                  </a:lnTo>
                  <a:lnTo>
                    <a:pt x="690" y="2149"/>
                  </a:lnTo>
                  <a:lnTo>
                    <a:pt x="693" y="2186"/>
                  </a:lnTo>
                  <a:lnTo>
                    <a:pt x="702" y="2220"/>
                  </a:lnTo>
                  <a:lnTo>
                    <a:pt x="715" y="2253"/>
                  </a:lnTo>
                  <a:lnTo>
                    <a:pt x="733" y="2283"/>
                  </a:lnTo>
                  <a:lnTo>
                    <a:pt x="757" y="2309"/>
                  </a:lnTo>
                  <a:lnTo>
                    <a:pt x="783" y="2331"/>
                  </a:lnTo>
                  <a:lnTo>
                    <a:pt x="813" y="2350"/>
                  </a:lnTo>
                  <a:lnTo>
                    <a:pt x="844" y="2364"/>
                  </a:lnTo>
                  <a:lnTo>
                    <a:pt x="879" y="2373"/>
                  </a:lnTo>
                  <a:lnTo>
                    <a:pt x="916" y="2376"/>
                  </a:lnTo>
                  <a:lnTo>
                    <a:pt x="2022" y="2376"/>
                  </a:lnTo>
                  <a:lnTo>
                    <a:pt x="2068" y="2374"/>
                  </a:lnTo>
                  <a:lnTo>
                    <a:pt x="2111" y="2367"/>
                  </a:lnTo>
                  <a:lnTo>
                    <a:pt x="2150" y="2358"/>
                  </a:lnTo>
                  <a:lnTo>
                    <a:pt x="2185" y="2344"/>
                  </a:lnTo>
                  <a:lnTo>
                    <a:pt x="2215" y="2327"/>
                  </a:lnTo>
                  <a:lnTo>
                    <a:pt x="2242" y="2305"/>
                  </a:lnTo>
                  <a:lnTo>
                    <a:pt x="2265" y="2281"/>
                  </a:lnTo>
                  <a:lnTo>
                    <a:pt x="2284" y="2251"/>
                  </a:lnTo>
                  <a:lnTo>
                    <a:pt x="2299" y="2218"/>
                  </a:lnTo>
                  <a:lnTo>
                    <a:pt x="2310" y="2181"/>
                  </a:lnTo>
                  <a:lnTo>
                    <a:pt x="2318" y="2141"/>
                  </a:lnTo>
                  <a:lnTo>
                    <a:pt x="2318" y="2139"/>
                  </a:lnTo>
                  <a:lnTo>
                    <a:pt x="2466" y="1196"/>
                  </a:lnTo>
                  <a:lnTo>
                    <a:pt x="2461" y="1160"/>
                  </a:lnTo>
                  <a:lnTo>
                    <a:pt x="2453" y="1126"/>
                  </a:lnTo>
                  <a:lnTo>
                    <a:pt x="2439" y="1095"/>
                  </a:lnTo>
                  <a:lnTo>
                    <a:pt x="2420" y="1066"/>
                  </a:lnTo>
                  <a:lnTo>
                    <a:pt x="2398" y="1040"/>
                  </a:lnTo>
                  <a:lnTo>
                    <a:pt x="2372" y="1017"/>
                  </a:lnTo>
                  <a:lnTo>
                    <a:pt x="2342" y="1001"/>
                  </a:lnTo>
                  <a:lnTo>
                    <a:pt x="2310" y="987"/>
                  </a:lnTo>
                  <a:lnTo>
                    <a:pt x="2275" y="978"/>
                  </a:lnTo>
                  <a:lnTo>
                    <a:pt x="2239" y="975"/>
                  </a:lnTo>
                  <a:lnTo>
                    <a:pt x="1616" y="975"/>
                  </a:lnTo>
                  <a:lnTo>
                    <a:pt x="1598" y="973"/>
                  </a:lnTo>
                  <a:lnTo>
                    <a:pt x="1581" y="966"/>
                  </a:lnTo>
                  <a:lnTo>
                    <a:pt x="1566" y="955"/>
                  </a:lnTo>
                  <a:lnTo>
                    <a:pt x="1556" y="941"/>
                  </a:lnTo>
                  <a:lnTo>
                    <a:pt x="1548" y="924"/>
                  </a:lnTo>
                  <a:lnTo>
                    <a:pt x="1546" y="905"/>
                  </a:lnTo>
                  <a:lnTo>
                    <a:pt x="1546" y="438"/>
                  </a:lnTo>
                  <a:lnTo>
                    <a:pt x="1545" y="392"/>
                  </a:lnTo>
                  <a:lnTo>
                    <a:pt x="1541" y="351"/>
                  </a:lnTo>
                  <a:lnTo>
                    <a:pt x="1533" y="314"/>
                  </a:lnTo>
                  <a:lnTo>
                    <a:pt x="1523" y="280"/>
                  </a:lnTo>
                  <a:lnTo>
                    <a:pt x="1510" y="249"/>
                  </a:lnTo>
                  <a:lnTo>
                    <a:pt x="1494" y="223"/>
                  </a:lnTo>
                  <a:lnTo>
                    <a:pt x="1475" y="201"/>
                  </a:lnTo>
                  <a:lnTo>
                    <a:pt x="1453" y="182"/>
                  </a:lnTo>
                  <a:lnTo>
                    <a:pt x="1428" y="166"/>
                  </a:lnTo>
                  <a:lnTo>
                    <a:pt x="1401" y="154"/>
                  </a:lnTo>
                  <a:lnTo>
                    <a:pt x="1374" y="147"/>
                  </a:lnTo>
                  <a:lnTo>
                    <a:pt x="1345" y="142"/>
                  </a:lnTo>
                  <a:lnTo>
                    <a:pt x="1318" y="139"/>
                  </a:lnTo>
                  <a:close/>
                  <a:moveTo>
                    <a:pt x="1322" y="0"/>
                  </a:moveTo>
                  <a:lnTo>
                    <a:pt x="1357" y="3"/>
                  </a:lnTo>
                  <a:lnTo>
                    <a:pt x="1393" y="8"/>
                  </a:lnTo>
                  <a:lnTo>
                    <a:pt x="1430" y="17"/>
                  </a:lnTo>
                  <a:lnTo>
                    <a:pt x="1466" y="29"/>
                  </a:lnTo>
                  <a:lnTo>
                    <a:pt x="1502" y="46"/>
                  </a:lnTo>
                  <a:lnTo>
                    <a:pt x="1537" y="69"/>
                  </a:lnTo>
                  <a:lnTo>
                    <a:pt x="1568" y="95"/>
                  </a:lnTo>
                  <a:lnTo>
                    <a:pt x="1596" y="125"/>
                  </a:lnTo>
                  <a:lnTo>
                    <a:pt x="1620" y="158"/>
                  </a:lnTo>
                  <a:lnTo>
                    <a:pt x="1640" y="197"/>
                  </a:lnTo>
                  <a:lnTo>
                    <a:pt x="1657" y="237"/>
                  </a:lnTo>
                  <a:lnTo>
                    <a:pt x="1670" y="282"/>
                  </a:lnTo>
                  <a:lnTo>
                    <a:pt x="1679" y="331"/>
                  </a:lnTo>
                  <a:lnTo>
                    <a:pt x="1685" y="383"/>
                  </a:lnTo>
                  <a:lnTo>
                    <a:pt x="1687" y="438"/>
                  </a:lnTo>
                  <a:lnTo>
                    <a:pt x="1687" y="836"/>
                  </a:lnTo>
                  <a:lnTo>
                    <a:pt x="2239" y="836"/>
                  </a:lnTo>
                  <a:lnTo>
                    <a:pt x="2289" y="839"/>
                  </a:lnTo>
                  <a:lnTo>
                    <a:pt x="2337" y="849"/>
                  </a:lnTo>
                  <a:lnTo>
                    <a:pt x="2382" y="865"/>
                  </a:lnTo>
                  <a:lnTo>
                    <a:pt x="2424" y="886"/>
                  </a:lnTo>
                  <a:lnTo>
                    <a:pt x="2464" y="913"/>
                  </a:lnTo>
                  <a:lnTo>
                    <a:pt x="2498" y="943"/>
                  </a:lnTo>
                  <a:lnTo>
                    <a:pt x="2529" y="978"/>
                  </a:lnTo>
                  <a:lnTo>
                    <a:pt x="2555" y="1017"/>
                  </a:lnTo>
                  <a:lnTo>
                    <a:pt x="2577" y="1060"/>
                  </a:lnTo>
                  <a:lnTo>
                    <a:pt x="2592" y="1105"/>
                  </a:lnTo>
                  <a:lnTo>
                    <a:pt x="2602" y="1153"/>
                  </a:lnTo>
                  <a:lnTo>
                    <a:pt x="2606" y="1203"/>
                  </a:lnTo>
                  <a:lnTo>
                    <a:pt x="2605" y="1208"/>
                  </a:lnTo>
                  <a:lnTo>
                    <a:pt x="2605" y="1213"/>
                  </a:lnTo>
                  <a:lnTo>
                    <a:pt x="2456" y="2160"/>
                  </a:lnTo>
                  <a:lnTo>
                    <a:pt x="2448" y="2211"/>
                  </a:lnTo>
                  <a:lnTo>
                    <a:pt x="2434" y="2257"/>
                  </a:lnTo>
                  <a:lnTo>
                    <a:pt x="2416" y="2301"/>
                  </a:lnTo>
                  <a:lnTo>
                    <a:pt x="2395" y="2341"/>
                  </a:lnTo>
                  <a:lnTo>
                    <a:pt x="2368" y="2377"/>
                  </a:lnTo>
                  <a:lnTo>
                    <a:pt x="2338" y="2409"/>
                  </a:lnTo>
                  <a:lnTo>
                    <a:pt x="2304" y="2437"/>
                  </a:lnTo>
                  <a:lnTo>
                    <a:pt x="2266" y="2462"/>
                  </a:lnTo>
                  <a:lnTo>
                    <a:pt x="2225" y="2482"/>
                  </a:lnTo>
                  <a:lnTo>
                    <a:pt x="2179" y="2496"/>
                  </a:lnTo>
                  <a:lnTo>
                    <a:pt x="2130" y="2508"/>
                  </a:lnTo>
                  <a:lnTo>
                    <a:pt x="2078" y="2514"/>
                  </a:lnTo>
                  <a:lnTo>
                    <a:pt x="2022" y="2518"/>
                  </a:lnTo>
                  <a:lnTo>
                    <a:pt x="916" y="2518"/>
                  </a:lnTo>
                  <a:lnTo>
                    <a:pt x="869" y="2514"/>
                  </a:lnTo>
                  <a:lnTo>
                    <a:pt x="822" y="2505"/>
                  </a:lnTo>
                  <a:lnTo>
                    <a:pt x="779" y="2490"/>
                  </a:lnTo>
                  <a:lnTo>
                    <a:pt x="738" y="2471"/>
                  </a:lnTo>
                  <a:lnTo>
                    <a:pt x="700" y="2446"/>
                  </a:lnTo>
                  <a:lnTo>
                    <a:pt x="666" y="2417"/>
                  </a:lnTo>
                  <a:lnTo>
                    <a:pt x="648" y="2437"/>
                  </a:lnTo>
                  <a:lnTo>
                    <a:pt x="628" y="2454"/>
                  </a:lnTo>
                  <a:lnTo>
                    <a:pt x="604" y="2466"/>
                  </a:lnTo>
                  <a:lnTo>
                    <a:pt x="579" y="2474"/>
                  </a:lnTo>
                  <a:lnTo>
                    <a:pt x="552" y="2476"/>
                  </a:lnTo>
                  <a:lnTo>
                    <a:pt x="138" y="2476"/>
                  </a:lnTo>
                  <a:lnTo>
                    <a:pt x="111" y="2474"/>
                  </a:lnTo>
                  <a:lnTo>
                    <a:pt x="84" y="2466"/>
                  </a:lnTo>
                  <a:lnTo>
                    <a:pt x="61" y="2453"/>
                  </a:lnTo>
                  <a:lnTo>
                    <a:pt x="41" y="2436"/>
                  </a:lnTo>
                  <a:lnTo>
                    <a:pt x="24" y="2416"/>
                  </a:lnTo>
                  <a:lnTo>
                    <a:pt x="12" y="2393"/>
                  </a:lnTo>
                  <a:lnTo>
                    <a:pt x="3" y="2366"/>
                  </a:lnTo>
                  <a:lnTo>
                    <a:pt x="0" y="2339"/>
                  </a:lnTo>
                  <a:lnTo>
                    <a:pt x="0" y="1123"/>
                  </a:lnTo>
                  <a:lnTo>
                    <a:pt x="3" y="1095"/>
                  </a:lnTo>
                  <a:lnTo>
                    <a:pt x="12" y="1069"/>
                  </a:lnTo>
                  <a:lnTo>
                    <a:pt x="24" y="1045"/>
                  </a:lnTo>
                  <a:lnTo>
                    <a:pt x="41" y="1025"/>
                  </a:lnTo>
                  <a:lnTo>
                    <a:pt x="61" y="1008"/>
                  </a:lnTo>
                  <a:lnTo>
                    <a:pt x="84" y="995"/>
                  </a:lnTo>
                  <a:lnTo>
                    <a:pt x="111" y="987"/>
                  </a:lnTo>
                  <a:lnTo>
                    <a:pt x="138" y="984"/>
                  </a:lnTo>
                  <a:lnTo>
                    <a:pt x="552" y="984"/>
                  </a:lnTo>
                  <a:lnTo>
                    <a:pt x="581" y="987"/>
                  </a:lnTo>
                  <a:lnTo>
                    <a:pt x="609" y="996"/>
                  </a:lnTo>
                  <a:lnTo>
                    <a:pt x="634" y="1011"/>
                  </a:lnTo>
                  <a:lnTo>
                    <a:pt x="655" y="1030"/>
                  </a:lnTo>
                  <a:lnTo>
                    <a:pt x="666" y="1023"/>
                  </a:lnTo>
                  <a:lnTo>
                    <a:pt x="678" y="1017"/>
                  </a:lnTo>
                  <a:lnTo>
                    <a:pt x="683" y="1016"/>
                  </a:lnTo>
                  <a:lnTo>
                    <a:pt x="692" y="1013"/>
                  </a:lnTo>
                  <a:lnTo>
                    <a:pt x="705" y="1009"/>
                  </a:lnTo>
                  <a:lnTo>
                    <a:pt x="722" y="1003"/>
                  </a:lnTo>
                  <a:lnTo>
                    <a:pt x="741" y="995"/>
                  </a:lnTo>
                  <a:lnTo>
                    <a:pt x="763" y="986"/>
                  </a:lnTo>
                  <a:lnTo>
                    <a:pt x="787" y="974"/>
                  </a:lnTo>
                  <a:lnTo>
                    <a:pt x="814" y="961"/>
                  </a:lnTo>
                  <a:lnTo>
                    <a:pt x="841" y="946"/>
                  </a:lnTo>
                  <a:lnTo>
                    <a:pt x="869" y="929"/>
                  </a:lnTo>
                  <a:lnTo>
                    <a:pt x="897" y="910"/>
                  </a:lnTo>
                  <a:lnTo>
                    <a:pt x="926" y="887"/>
                  </a:lnTo>
                  <a:lnTo>
                    <a:pt x="953" y="864"/>
                  </a:lnTo>
                  <a:lnTo>
                    <a:pt x="981" y="839"/>
                  </a:lnTo>
                  <a:lnTo>
                    <a:pt x="1006" y="810"/>
                  </a:lnTo>
                  <a:lnTo>
                    <a:pt x="1029" y="779"/>
                  </a:lnTo>
                  <a:lnTo>
                    <a:pt x="1050" y="746"/>
                  </a:lnTo>
                  <a:lnTo>
                    <a:pt x="1068" y="710"/>
                  </a:lnTo>
                  <a:lnTo>
                    <a:pt x="1083" y="672"/>
                  </a:lnTo>
                  <a:lnTo>
                    <a:pt x="1095" y="630"/>
                  </a:lnTo>
                  <a:lnTo>
                    <a:pt x="1102" y="587"/>
                  </a:lnTo>
                  <a:lnTo>
                    <a:pt x="1104" y="540"/>
                  </a:lnTo>
                  <a:lnTo>
                    <a:pt x="1104" y="88"/>
                  </a:lnTo>
                  <a:lnTo>
                    <a:pt x="1106" y="71"/>
                  </a:lnTo>
                  <a:lnTo>
                    <a:pt x="1113" y="54"/>
                  </a:lnTo>
                  <a:lnTo>
                    <a:pt x="1123" y="40"/>
                  </a:lnTo>
                  <a:lnTo>
                    <a:pt x="1137" y="29"/>
                  </a:lnTo>
                  <a:lnTo>
                    <a:pt x="1153" y="21"/>
                  </a:lnTo>
                  <a:lnTo>
                    <a:pt x="1158" y="20"/>
                  </a:lnTo>
                  <a:lnTo>
                    <a:pt x="1169" y="17"/>
                  </a:lnTo>
                  <a:lnTo>
                    <a:pt x="1185" y="14"/>
                  </a:lnTo>
                  <a:lnTo>
                    <a:pt x="1206" y="9"/>
                  </a:lnTo>
                  <a:lnTo>
                    <a:pt x="1230" y="5"/>
                  </a:lnTo>
                  <a:lnTo>
                    <a:pt x="1259" y="2"/>
                  </a:lnTo>
                  <a:lnTo>
                    <a:pt x="1289" y="1"/>
                  </a:lnTo>
                  <a:lnTo>
                    <a:pt x="132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45" name="Group 75"/>
          <p:cNvGrpSpPr/>
          <p:nvPr/>
        </p:nvGrpSpPr>
        <p:grpSpPr>
          <a:xfrm>
            <a:off x="6129807" y="3924983"/>
            <a:ext cx="590344" cy="385280"/>
            <a:chOff x="685800" y="5899150"/>
            <a:chExt cx="550863" cy="311150"/>
          </a:xfrm>
          <a:solidFill>
            <a:schemeClr val="bg1"/>
          </a:solidFill>
        </p:grpSpPr>
        <p:sp>
          <p:nvSpPr>
            <p:cNvPr id="46" name="Freeform 572"/>
            <p:cNvSpPr/>
            <p:nvPr/>
          </p:nvSpPr>
          <p:spPr bwMode="auto">
            <a:xfrm>
              <a:off x="1068388" y="5965825"/>
              <a:ext cx="168275" cy="244475"/>
            </a:xfrm>
            <a:custGeom>
              <a:avLst/>
              <a:gdLst>
                <a:gd name="T0" fmla="*/ 409 w 1059"/>
                <a:gd name="T1" fmla="*/ 2 h 1545"/>
                <a:gd name="T2" fmla="*/ 524 w 1059"/>
                <a:gd name="T3" fmla="*/ 43 h 1545"/>
                <a:gd name="T4" fmla="*/ 613 w 1059"/>
                <a:gd name="T5" fmla="*/ 121 h 1545"/>
                <a:gd name="T6" fmla="*/ 666 w 1059"/>
                <a:gd name="T7" fmla="*/ 229 h 1545"/>
                <a:gd name="T8" fmla="*/ 678 w 1059"/>
                <a:gd name="T9" fmla="*/ 578 h 1545"/>
                <a:gd name="T10" fmla="*/ 658 w 1059"/>
                <a:gd name="T11" fmla="*/ 664 h 1545"/>
                <a:gd name="T12" fmla="*/ 624 w 1059"/>
                <a:gd name="T13" fmla="*/ 901 h 1545"/>
                <a:gd name="T14" fmla="*/ 706 w 1059"/>
                <a:gd name="T15" fmla="*/ 946 h 1545"/>
                <a:gd name="T16" fmla="*/ 817 w 1059"/>
                <a:gd name="T17" fmla="*/ 1014 h 1545"/>
                <a:gd name="T18" fmla="*/ 943 w 1059"/>
                <a:gd name="T19" fmla="*/ 1104 h 1545"/>
                <a:gd name="T20" fmla="*/ 1025 w 1059"/>
                <a:gd name="T21" fmla="*/ 1181 h 1545"/>
                <a:gd name="T22" fmla="*/ 1057 w 1059"/>
                <a:gd name="T23" fmla="*/ 1262 h 1545"/>
                <a:gd name="T24" fmla="*/ 1056 w 1059"/>
                <a:gd name="T25" fmla="*/ 1494 h 1545"/>
                <a:gd name="T26" fmla="*/ 1024 w 1059"/>
                <a:gd name="T27" fmla="*/ 1536 h 1545"/>
                <a:gd name="T28" fmla="*/ 969 w 1059"/>
                <a:gd name="T29" fmla="*/ 1543 h 1545"/>
                <a:gd name="T30" fmla="*/ 928 w 1059"/>
                <a:gd name="T31" fmla="*/ 1511 h 1545"/>
                <a:gd name="T32" fmla="*/ 918 w 1059"/>
                <a:gd name="T33" fmla="*/ 1292 h 1545"/>
                <a:gd name="T34" fmla="*/ 896 w 1059"/>
                <a:gd name="T35" fmla="*/ 1246 h 1545"/>
                <a:gd name="T36" fmla="*/ 786 w 1059"/>
                <a:gd name="T37" fmla="*/ 1162 h 1545"/>
                <a:gd name="T38" fmla="*/ 682 w 1059"/>
                <a:gd name="T39" fmla="*/ 1094 h 1545"/>
                <a:gd name="T40" fmla="*/ 597 w 1059"/>
                <a:gd name="T41" fmla="*/ 1045 h 1545"/>
                <a:gd name="T42" fmla="*/ 541 w 1059"/>
                <a:gd name="T43" fmla="*/ 1015 h 1545"/>
                <a:gd name="T44" fmla="*/ 502 w 1059"/>
                <a:gd name="T45" fmla="*/ 987 h 1545"/>
                <a:gd name="T46" fmla="*/ 485 w 1059"/>
                <a:gd name="T47" fmla="*/ 937 h 1545"/>
                <a:gd name="T48" fmla="*/ 492 w 1059"/>
                <a:gd name="T49" fmla="*/ 645 h 1545"/>
                <a:gd name="T50" fmla="*/ 528 w 1059"/>
                <a:gd name="T51" fmla="*/ 609 h 1545"/>
                <a:gd name="T52" fmla="*/ 539 w 1059"/>
                <a:gd name="T53" fmla="*/ 311 h 1545"/>
                <a:gd name="T54" fmla="*/ 516 w 1059"/>
                <a:gd name="T55" fmla="*/ 225 h 1545"/>
                <a:gd name="T56" fmla="*/ 454 w 1059"/>
                <a:gd name="T57" fmla="*/ 164 h 1545"/>
                <a:gd name="T58" fmla="*/ 368 w 1059"/>
                <a:gd name="T59" fmla="*/ 141 h 1545"/>
                <a:gd name="T60" fmla="*/ 251 w 1059"/>
                <a:gd name="T61" fmla="*/ 151 h 1545"/>
                <a:gd name="T62" fmla="*/ 180 w 1059"/>
                <a:gd name="T63" fmla="*/ 201 h 1545"/>
                <a:gd name="T64" fmla="*/ 143 w 1059"/>
                <a:gd name="T65" fmla="*/ 280 h 1545"/>
                <a:gd name="T66" fmla="*/ 143 w 1059"/>
                <a:gd name="T67" fmla="*/ 595 h 1545"/>
                <a:gd name="T68" fmla="*/ 176 w 1059"/>
                <a:gd name="T69" fmla="*/ 632 h 1545"/>
                <a:gd name="T70" fmla="*/ 194 w 1059"/>
                <a:gd name="T71" fmla="*/ 679 h 1545"/>
                <a:gd name="T72" fmla="*/ 184 w 1059"/>
                <a:gd name="T73" fmla="*/ 838 h 1545"/>
                <a:gd name="T74" fmla="*/ 142 w 1059"/>
                <a:gd name="T75" fmla="*/ 870 h 1545"/>
                <a:gd name="T76" fmla="*/ 88 w 1059"/>
                <a:gd name="T77" fmla="*/ 864 h 1545"/>
                <a:gd name="T78" fmla="*/ 56 w 1059"/>
                <a:gd name="T79" fmla="*/ 822 h 1545"/>
                <a:gd name="T80" fmla="*/ 35 w 1059"/>
                <a:gd name="T81" fmla="*/ 688 h 1545"/>
                <a:gd name="T82" fmla="*/ 2 w 1059"/>
                <a:gd name="T83" fmla="*/ 608 h 1545"/>
                <a:gd name="T84" fmla="*/ 3 w 1059"/>
                <a:gd name="T85" fmla="*/ 269 h 1545"/>
                <a:gd name="T86" fmla="*/ 42 w 1059"/>
                <a:gd name="T87" fmla="*/ 155 h 1545"/>
                <a:gd name="T88" fmla="*/ 120 w 1059"/>
                <a:gd name="T89" fmla="*/ 65 h 1545"/>
                <a:gd name="T90" fmla="*/ 228 w 1059"/>
                <a:gd name="T91" fmla="*/ 11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9" h="1545">
                  <a:moveTo>
                    <a:pt x="310" y="0"/>
                  </a:moveTo>
                  <a:lnTo>
                    <a:pt x="368" y="0"/>
                  </a:lnTo>
                  <a:lnTo>
                    <a:pt x="409" y="2"/>
                  </a:lnTo>
                  <a:lnTo>
                    <a:pt x="450" y="11"/>
                  </a:lnTo>
                  <a:lnTo>
                    <a:pt x="488" y="25"/>
                  </a:lnTo>
                  <a:lnTo>
                    <a:pt x="524" y="43"/>
                  </a:lnTo>
                  <a:lnTo>
                    <a:pt x="557" y="65"/>
                  </a:lnTo>
                  <a:lnTo>
                    <a:pt x="586" y="91"/>
                  </a:lnTo>
                  <a:lnTo>
                    <a:pt x="613" y="121"/>
                  </a:lnTo>
                  <a:lnTo>
                    <a:pt x="636" y="154"/>
                  </a:lnTo>
                  <a:lnTo>
                    <a:pt x="654" y="190"/>
                  </a:lnTo>
                  <a:lnTo>
                    <a:pt x="666" y="229"/>
                  </a:lnTo>
                  <a:lnTo>
                    <a:pt x="675" y="269"/>
                  </a:lnTo>
                  <a:lnTo>
                    <a:pt x="678" y="311"/>
                  </a:lnTo>
                  <a:lnTo>
                    <a:pt x="678" y="578"/>
                  </a:lnTo>
                  <a:lnTo>
                    <a:pt x="676" y="608"/>
                  </a:lnTo>
                  <a:lnTo>
                    <a:pt x="668" y="637"/>
                  </a:lnTo>
                  <a:lnTo>
                    <a:pt x="658" y="664"/>
                  </a:lnTo>
                  <a:lnTo>
                    <a:pt x="643" y="688"/>
                  </a:lnTo>
                  <a:lnTo>
                    <a:pt x="624" y="712"/>
                  </a:lnTo>
                  <a:lnTo>
                    <a:pt x="624" y="901"/>
                  </a:lnTo>
                  <a:lnTo>
                    <a:pt x="647" y="913"/>
                  </a:lnTo>
                  <a:lnTo>
                    <a:pt x="675" y="928"/>
                  </a:lnTo>
                  <a:lnTo>
                    <a:pt x="706" y="946"/>
                  </a:lnTo>
                  <a:lnTo>
                    <a:pt x="740" y="966"/>
                  </a:lnTo>
                  <a:lnTo>
                    <a:pt x="778" y="989"/>
                  </a:lnTo>
                  <a:lnTo>
                    <a:pt x="817" y="1014"/>
                  </a:lnTo>
                  <a:lnTo>
                    <a:pt x="858" y="1041"/>
                  </a:lnTo>
                  <a:lnTo>
                    <a:pt x="900" y="1071"/>
                  </a:lnTo>
                  <a:lnTo>
                    <a:pt x="943" y="1104"/>
                  </a:lnTo>
                  <a:lnTo>
                    <a:pt x="985" y="1138"/>
                  </a:lnTo>
                  <a:lnTo>
                    <a:pt x="1007" y="1158"/>
                  </a:lnTo>
                  <a:lnTo>
                    <a:pt x="1025" y="1181"/>
                  </a:lnTo>
                  <a:lnTo>
                    <a:pt x="1040" y="1206"/>
                  </a:lnTo>
                  <a:lnTo>
                    <a:pt x="1050" y="1234"/>
                  </a:lnTo>
                  <a:lnTo>
                    <a:pt x="1057" y="1262"/>
                  </a:lnTo>
                  <a:lnTo>
                    <a:pt x="1059" y="1292"/>
                  </a:lnTo>
                  <a:lnTo>
                    <a:pt x="1059" y="1475"/>
                  </a:lnTo>
                  <a:lnTo>
                    <a:pt x="1056" y="1494"/>
                  </a:lnTo>
                  <a:lnTo>
                    <a:pt x="1049" y="1511"/>
                  </a:lnTo>
                  <a:lnTo>
                    <a:pt x="1038" y="1525"/>
                  </a:lnTo>
                  <a:lnTo>
                    <a:pt x="1024" y="1536"/>
                  </a:lnTo>
                  <a:lnTo>
                    <a:pt x="1007" y="1543"/>
                  </a:lnTo>
                  <a:lnTo>
                    <a:pt x="988" y="1545"/>
                  </a:lnTo>
                  <a:lnTo>
                    <a:pt x="969" y="1543"/>
                  </a:lnTo>
                  <a:lnTo>
                    <a:pt x="952" y="1536"/>
                  </a:lnTo>
                  <a:lnTo>
                    <a:pt x="938" y="1525"/>
                  </a:lnTo>
                  <a:lnTo>
                    <a:pt x="928" y="1511"/>
                  </a:lnTo>
                  <a:lnTo>
                    <a:pt x="921" y="1494"/>
                  </a:lnTo>
                  <a:lnTo>
                    <a:pt x="918" y="1475"/>
                  </a:lnTo>
                  <a:lnTo>
                    <a:pt x="918" y="1292"/>
                  </a:lnTo>
                  <a:lnTo>
                    <a:pt x="915" y="1274"/>
                  </a:lnTo>
                  <a:lnTo>
                    <a:pt x="908" y="1259"/>
                  </a:lnTo>
                  <a:lnTo>
                    <a:pt x="896" y="1246"/>
                  </a:lnTo>
                  <a:lnTo>
                    <a:pt x="859" y="1216"/>
                  </a:lnTo>
                  <a:lnTo>
                    <a:pt x="822" y="1188"/>
                  </a:lnTo>
                  <a:lnTo>
                    <a:pt x="786" y="1162"/>
                  </a:lnTo>
                  <a:lnTo>
                    <a:pt x="750" y="1138"/>
                  </a:lnTo>
                  <a:lnTo>
                    <a:pt x="715" y="1115"/>
                  </a:lnTo>
                  <a:lnTo>
                    <a:pt x="682" y="1094"/>
                  </a:lnTo>
                  <a:lnTo>
                    <a:pt x="651" y="1075"/>
                  </a:lnTo>
                  <a:lnTo>
                    <a:pt x="622" y="1059"/>
                  </a:lnTo>
                  <a:lnTo>
                    <a:pt x="597" y="1045"/>
                  </a:lnTo>
                  <a:lnTo>
                    <a:pt x="574" y="1033"/>
                  </a:lnTo>
                  <a:lnTo>
                    <a:pt x="556" y="1022"/>
                  </a:lnTo>
                  <a:lnTo>
                    <a:pt x="541" y="1015"/>
                  </a:lnTo>
                  <a:lnTo>
                    <a:pt x="530" y="1010"/>
                  </a:lnTo>
                  <a:lnTo>
                    <a:pt x="515" y="1000"/>
                  </a:lnTo>
                  <a:lnTo>
                    <a:pt x="502" y="987"/>
                  </a:lnTo>
                  <a:lnTo>
                    <a:pt x="492" y="972"/>
                  </a:lnTo>
                  <a:lnTo>
                    <a:pt x="486" y="955"/>
                  </a:lnTo>
                  <a:lnTo>
                    <a:pt x="485" y="937"/>
                  </a:lnTo>
                  <a:lnTo>
                    <a:pt x="485" y="679"/>
                  </a:lnTo>
                  <a:lnTo>
                    <a:pt x="486" y="662"/>
                  </a:lnTo>
                  <a:lnTo>
                    <a:pt x="492" y="645"/>
                  </a:lnTo>
                  <a:lnTo>
                    <a:pt x="503" y="631"/>
                  </a:lnTo>
                  <a:lnTo>
                    <a:pt x="516" y="621"/>
                  </a:lnTo>
                  <a:lnTo>
                    <a:pt x="528" y="609"/>
                  </a:lnTo>
                  <a:lnTo>
                    <a:pt x="536" y="595"/>
                  </a:lnTo>
                  <a:lnTo>
                    <a:pt x="539" y="578"/>
                  </a:lnTo>
                  <a:lnTo>
                    <a:pt x="539" y="311"/>
                  </a:lnTo>
                  <a:lnTo>
                    <a:pt x="536" y="280"/>
                  </a:lnTo>
                  <a:lnTo>
                    <a:pt x="527" y="252"/>
                  </a:lnTo>
                  <a:lnTo>
                    <a:pt x="516" y="225"/>
                  </a:lnTo>
                  <a:lnTo>
                    <a:pt x="499" y="201"/>
                  </a:lnTo>
                  <a:lnTo>
                    <a:pt x="478" y="181"/>
                  </a:lnTo>
                  <a:lnTo>
                    <a:pt x="454" y="164"/>
                  </a:lnTo>
                  <a:lnTo>
                    <a:pt x="428" y="151"/>
                  </a:lnTo>
                  <a:lnTo>
                    <a:pt x="399" y="143"/>
                  </a:lnTo>
                  <a:lnTo>
                    <a:pt x="368" y="141"/>
                  </a:lnTo>
                  <a:lnTo>
                    <a:pt x="311" y="141"/>
                  </a:lnTo>
                  <a:lnTo>
                    <a:pt x="280" y="143"/>
                  </a:lnTo>
                  <a:lnTo>
                    <a:pt x="251" y="151"/>
                  </a:lnTo>
                  <a:lnTo>
                    <a:pt x="225" y="164"/>
                  </a:lnTo>
                  <a:lnTo>
                    <a:pt x="201" y="181"/>
                  </a:lnTo>
                  <a:lnTo>
                    <a:pt x="180" y="201"/>
                  </a:lnTo>
                  <a:lnTo>
                    <a:pt x="163" y="225"/>
                  </a:lnTo>
                  <a:lnTo>
                    <a:pt x="151" y="252"/>
                  </a:lnTo>
                  <a:lnTo>
                    <a:pt x="143" y="280"/>
                  </a:lnTo>
                  <a:lnTo>
                    <a:pt x="140" y="311"/>
                  </a:lnTo>
                  <a:lnTo>
                    <a:pt x="140" y="580"/>
                  </a:lnTo>
                  <a:lnTo>
                    <a:pt x="143" y="595"/>
                  </a:lnTo>
                  <a:lnTo>
                    <a:pt x="151" y="610"/>
                  </a:lnTo>
                  <a:lnTo>
                    <a:pt x="163" y="621"/>
                  </a:lnTo>
                  <a:lnTo>
                    <a:pt x="176" y="632"/>
                  </a:lnTo>
                  <a:lnTo>
                    <a:pt x="186" y="646"/>
                  </a:lnTo>
                  <a:lnTo>
                    <a:pt x="192" y="662"/>
                  </a:lnTo>
                  <a:lnTo>
                    <a:pt x="194" y="679"/>
                  </a:lnTo>
                  <a:lnTo>
                    <a:pt x="194" y="803"/>
                  </a:lnTo>
                  <a:lnTo>
                    <a:pt x="192" y="822"/>
                  </a:lnTo>
                  <a:lnTo>
                    <a:pt x="184" y="838"/>
                  </a:lnTo>
                  <a:lnTo>
                    <a:pt x="174" y="852"/>
                  </a:lnTo>
                  <a:lnTo>
                    <a:pt x="159" y="864"/>
                  </a:lnTo>
                  <a:lnTo>
                    <a:pt x="142" y="870"/>
                  </a:lnTo>
                  <a:lnTo>
                    <a:pt x="124" y="873"/>
                  </a:lnTo>
                  <a:lnTo>
                    <a:pt x="105" y="870"/>
                  </a:lnTo>
                  <a:lnTo>
                    <a:pt x="88" y="864"/>
                  </a:lnTo>
                  <a:lnTo>
                    <a:pt x="74" y="852"/>
                  </a:lnTo>
                  <a:lnTo>
                    <a:pt x="63" y="838"/>
                  </a:lnTo>
                  <a:lnTo>
                    <a:pt x="56" y="822"/>
                  </a:lnTo>
                  <a:lnTo>
                    <a:pt x="54" y="803"/>
                  </a:lnTo>
                  <a:lnTo>
                    <a:pt x="54" y="712"/>
                  </a:lnTo>
                  <a:lnTo>
                    <a:pt x="35" y="688"/>
                  </a:lnTo>
                  <a:lnTo>
                    <a:pt x="20" y="664"/>
                  </a:lnTo>
                  <a:lnTo>
                    <a:pt x="9" y="637"/>
                  </a:lnTo>
                  <a:lnTo>
                    <a:pt x="2" y="608"/>
                  </a:lnTo>
                  <a:lnTo>
                    <a:pt x="0" y="578"/>
                  </a:lnTo>
                  <a:lnTo>
                    <a:pt x="0" y="311"/>
                  </a:lnTo>
                  <a:lnTo>
                    <a:pt x="3" y="269"/>
                  </a:lnTo>
                  <a:lnTo>
                    <a:pt x="12" y="229"/>
                  </a:lnTo>
                  <a:lnTo>
                    <a:pt x="24" y="191"/>
                  </a:lnTo>
                  <a:lnTo>
                    <a:pt x="42" y="155"/>
                  </a:lnTo>
                  <a:lnTo>
                    <a:pt x="64" y="121"/>
                  </a:lnTo>
                  <a:lnTo>
                    <a:pt x="91" y="91"/>
                  </a:lnTo>
                  <a:lnTo>
                    <a:pt x="120" y="65"/>
                  </a:lnTo>
                  <a:lnTo>
                    <a:pt x="154" y="43"/>
                  </a:lnTo>
                  <a:lnTo>
                    <a:pt x="190" y="25"/>
                  </a:lnTo>
                  <a:lnTo>
                    <a:pt x="228" y="11"/>
                  </a:lnTo>
                  <a:lnTo>
                    <a:pt x="268" y="2"/>
                  </a:lnTo>
                  <a:lnTo>
                    <a:pt x="31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7" name="Freeform 573"/>
            <p:cNvSpPr/>
            <p:nvPr/>
          </p:nvSpPr>
          <p:spPr bwMode="auto">
            <a:xfrm>
              <a:off x="685800" y="5965825"/>
              <a:ext cx="168275" cy="244475"/>
            </a:xfrm>
            <a:custGeom>
              <a:avLst/>
              <a:gdLst>
                <a:gd name="T0" fmla="*/ 789 w 1058"/>
                <a:gd name="T1" fmla="*/ 4 h 1547"/>
                <a:gd name="T2" fmla="*/ 904 w 1058"/>
                <a:gd name="T3" fmla="*/ 43 h 1547"/>
                <a:gd name="T4" fmla="*/ 992 w 1058"/>
                <a:gd name="T5" fmla="*/ 122 h 1547"/>
                <a:gd name="T6" fmla="*/ 1046 w 1058"/>
                <a:gd name="T7" fmla="*/ 229 h 1547"/>
                <a:gd name="T8" fmla="*/ 1058 w 1058"/>
                <a:gd name="T9" fmla="*/ 580 h 1547"/>
                <a:gd name="T10" fmla="*/ 1038 w 1058"/>
                <a:gd name="T11" fmla="*/ 664 h 1547"/>
                <a:gd name="T12" fmla="*/ 1004 w 1058"/>
                <a:gd name="T13" fmla="*/ 809 h 1547"/>
                <a:gd name="T14" fmla="*/ 983 w 1058"/>
                <a:gd name="T15" fmla="*/ 859 h 1547"/>
                <a:gd name="T16" fmla="*/ 933 w 1058"/>
                <a:gd name="T17" fmla="*/ 879 h 1547"/>
                <a:gd name="T18" fmla="*/ 884 w 1058"/>
                <a:gd name="T19" fmla="*/ 859 h 1547"/>
                <a:gd name="T20" fmla="*/ 864 w 1058"/>
                <a:gd name="T21" fmla="*/ 809 h 1547"/>
                <a:gd name="T22" fmla="*/ 872 w 1058"/>
                <a:gd name="T23" fmla="*/ 646 h 1547"/>
                <a:gd name="T24" fmla="*/ 907 w 1058"/>
                <a:gd name="T25" fmla="*/ 610 h 1547"/>
                <a:gd name="T26" fmla="*/ 917 w 1058"/>
                <a:gd name="T27" fmla="*/ 311 h 1547"/>
                <a:gd name="T28" fmla="*/ 894 w 1058"/>
                <a:gd name="T29" fmla="*/ 225 h 1547"/>
                <a:gd name="T30" fmla="*/ 833 w 1058"/>
                <a:gd name="T31" fmla="*/ 164 h 1547"/>
                <a:gd name="T32" fmla="*/ 748 w 1058"/>
                <a:gd name="T33" fmla="*/ 141 h 1547"/>
                <a:gd name="T34" fmla="*/ 631 w 1058"/>
                <a:gd name="T35" fmla="*/ 151 h 1547"/>
                <a:gd name="T36" fmla="*/ 560 w 1058"/>
                <a:gd name="T37" fmla="*/ 201 h 1547"/>
                <a:gd name="T38" fmla="*/ 523 w 1058"/>
                <a:gd name="T39" fmla="*/ 280 h 1547"/>
                <a:gd name="T40" fmla="*/ 523 w 1058"/>
                <a:gd name="T41" fmla="*/ 595 h 1547"/>
                <a:gd name="T42" fmla="*/ 556 w 1058"/>
                <a:gd name="T43" fmla="*/ 632 h 1547"/>
                <a:gd name="T44" fmla="*/ 574 w 1058"/>
                <a:gd name="T45" fmla="*/ 679 h 1547"/>
                <a:gd name="T46" fmla="*/ 565 w 1058"/>
                <a:gd name="T47" fmla="*/ 973 h 1547"/>
                <a:gd name="T48" fmla="*/ 527 w 1058"/>
                <a:gd name="T49" fmla="*/ 1011 h 1547"/>
                <a:gd name="T50" fmla="*/ 484 w 1058"/>
                <a:gd name="T51" fmla="*/ 1033 h 1547"/>
                <a:gd name="T52" fmla="*/ 407 w 1058"/>
                <a:gd name="T53" fmla="*/ 1076 h 1547"/>
                <a:gd name="T54" fmla="*/ 309 w 1058"/>
                <a:gd name="T55" fmla="*/ 1139 h 1547"/>
                <a:gd name="T56" fmla="*/ 198 w 1058"/>
                <a:gd name="T57" fmla="*/ 1217 h 1547"/>
                <a:gd name="T58" fmla="*/ 142 w 1058"/>
                <a:gd name="T59" fmla="*/ 1275 h 1547"/>
                <a:gd name="T60" fmla="*/ 138 w 1058"/>
                <a:gd name="T61" fmla="*/ 1495 h 1547"/>
                <a:gd name="T62" fmla="*/ 105 w 1058"/>
                <a:gd name="T63" fmla="*/ 1537 h 1547"/>
                <a:gd name="T64" fmla="*/ 52 w 1058"/>
                <a:gd name="T65" fmla="*/ 1543 h 1547"/>
                <a:gd name="T66" fmla="*/ 9 w 1058"/>
                <a:gd name="T67" fmla="*/ 1512 h 1547"/>
                <a:gd name="T68" fmla="*/ 0 w 1058"/>
                <a:gd name="T69" fmla="*/ 1293 h 1547"/>
                <a:gd name="T70" fmla="*/ 19 w 1058"/>
                <a:gd name="T71" fmla="*/ 1207 h 1547"/>
                <a:gd name="T72" fmla="*/ 73 w 1058"/>
                <a:gd name="T73" fmla="*/ 1138 h 1547"/>
                <a:gd name="T74" fmla="*/ 200 w 1058"/>
                <a:gd name="T75" fmla="*/ 1042 h 1547"/>
                <a:gd name="T76" fmla="*/ 317 w 1058"/>
                <a:gd name="T77" fmla="*/ 967 h 1547"/>
                <a:gd name="T78" fmla="*/ 410 w 1058"/>
                <a:gd name="T79" fmla="*/ 913 h 1547"/>
                <a:gd name="T80" fmla="*/ 414 w 1058"/>
                <a:gd name="T81" fmla="*/ 689 h 1547"/>
                <a:gd name="T82" fmla="*/ 382 w 1058"/>
                <a:gd name="T83" fmla="*/ 609 h 1547"/>
                <a:gd name="T84" fmla="*/ 383 w 1058"/>
                <a:gd name="T85" fmla="*/ 270 h 1547"/>
                <a:gd name="T86" fmla="*/ 422 w 1058"/>
                <a:gd name="T87" fmla="*/ 155 h 1547"/>
                <a:gd name="T88" fmla="*/ 500 w 1058"/>
                <a:gd name="T89" fmla="*/ 66 h 1547"/>
                <a:gd name="T90" fmla="*/ 607 w 1058"/>
                <a:gd name="T91" fmla="*/ 12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8" h="1547">
                  <a:moveTo>
                    <a:pt x="690" y="0"/>
                  </a:moveTo>
                  <a:lnTo>
                    <a:pt x="748" y="0"/>
                  </a:lnTo>
                  <a:lnTo>
                    <a:pt x="789" y="4"/>
                  </a:lnTo>
                  <a:lnTo>
                    <a:pt x="830" y="12"/>
                  </a:lnTo>
                  <a:lnTo>
                    <a:pt x="868" y="25"/>
                  </a:lnTo>
                  <a:lnTo>
                    <a:pt x="904" y="43"/>
                  </a:lnTo>
                  <a:lnTo>
                    <a:pt x="936" y="66"/>
                  </a:lnTo>
                  <a:lnTo>
                    <a:pt x="967" y="91"/>
                  </a:lnTo>
                  <a:lnTo>
                    <a:pt x="992" y="122"/>
                  </a:lnTo>
                  <a:lnTo>
                    <a:pt x="1016" y="155"/>
                  </a:lnTo>
                  <a:lnTo>
                    <a:pt x="1033" y="191"/>
                  </a:lnTo>
                  <a:lnTo>
                    <a:pt x="1046" y="229"/>
                  </a:lnTo>
                  <a:lnTo>
                    <a:pt x="1055" y="270"/>
                  </a:lnTo>
                  <a:lnTo>
                    <a:pt x="1058" y="311"/>
                  </a:lnTo>
                  <a:lnTo>
                    <a:pt x="1058" y="580"/>
                  </a:lnTo>
                  <a:lnTo>
                    <a:pt x="1056" y="609"/>
                  </a:lnTo>
                  <a:lnTo>
                    <a:pt x="1048" y="638"/>
                  </a:lnTo>
                  <a:lnTo>
                    <a:pt x="1038" y="664"/>
                  </a:lnTo>
                  <a:lnTo>
                    <a:pt x="1023" y="689"/>
                  </a:lnTo>
                  <a:lnTo>
                    <a:pt x="1004" y="712"/>
                  </a:lnTo>
                  <a:lnTo>
                    <a:pt x="1004" y="809"/>
                  </a:lnTo>
                  <a:lnTo>
                    <a:pt x="1002" y="827"/>
                  </a:lnTo>
                  <a:lnTo>
                    <a:pt x="994" y="844"/>
                  </a:lnTo>
                  <a:lnTo>
                    <a:pt x="983" y="859"/>
                  </a:lnTo>
                  <a:lnTo>
                    <a:pt x="969" y="869"/>
                  </a:lnTo>
                  <a:lnTo>
                    <a:pt x="952" y="876"/>
                  </a:lnTo>
                  <a:lnTo>
                    <a:pt x="933" y="879"/>
                  </a:lnTo>
                  <a:lnTo>
                    <a:pt x="915" y="876"/>
                  </a:lnTo>
                  <a:lnTo>
                    <a:pt x="898" y="869"/>
                  </a:lnTo>
                  <a:lnTo>
                    <a:pt x="884" y="859"/>
                  </a:lnTo>
                  <a:lnTo>
                    <a:pt x="873" y="844"/>
                  </a:lnTo>
                  <a:lnTo>
                    <a:pt x="866" y="827"/>
                  </a:lnTo>
                  <a:lnTo>
                    <a:pt x="864" y="809"/>
                  </a:lnTo>
                  <a:lnTo>
                    <a:pt x="864" y="679"/>
                  </a:lnTo>
                  <a:lnTo>
                    <a:pt x="866" y="662"/>
                  </a:lnTo>
                  <a:lnTo>
                    <a:pt x="872" y="646"/>
                  </a:lnTo>
                  <a:lnTo>
                    <a:pt x="882" y="632"/>
                  </a:lnTo>
                  <a:lnTo>
                    <a:pt x="894" y="621"/>
                  </a:lnTo>
                  <a:lnTo>
                    <a:pt x="907" y="610"/>
                  </a:lnTo>
                  <a:lnTo>
                    <a:pt x="914" y="595"/>
                  </a:lnTo>
                  <a:lnTo>
                    <a:pt x="917" y="580"/>
                  </a:lnTo>
                  <a:lnTo>
                    <a:pt x="917" y="311"/>
                  </a:lnTo>
                  <a:lnTo>
                    <a:pt x="914" y="281"/>
                  </a:lnTo>
                  <a:lnTo>
                    <a:pt x="907" y="252"/>
                  </a:lnTo>
                  <a:lnTo>
                    <a:pt x="894" y="225"/>
                  </a:lnTo>
                  <a:lnTo>
                    <a:pt x="877" y="202"/>
                  </a:lnTo>
                  <a:lnTo>
                    <a:pt x="857" y="181"/>
                  </a:lnTo>
                  <a:lnTo>
                    <a:pt x="833" y="164"/>
                  </a:lnTo>
                  <a:lnTo>
                    <a:pt x="807" y="151"/>
                  </a:lnTo>
                  <a:lnTo>
                    <a:pt x="778" y="144"/>
                  </a:lnTo>
                  <a:lnTo>
                    <a:pt x="748" y="141"/>
                  </a:lnTo>
                  <a:lnTo>
                    <a:pt x="690" y="141"/>
                  </a:lnTo>
                  <a:lnTo>
                    <a:pt x="659" y="144"/>
                  </a:lnTo>
                  <a:lnTo>
                    <a:pt x="631" y="151"/>
                  </a:lnTo>
                  <a:lnTo>
                    <a:pt x="604" y="164"/>
                  </a:lnTo>
                  <a:lnTo>
                    <a:pt x="581" y="181"/>
                  </a:lnTo>
                  <a:lnTo>
                    <a:pt x="560" y="201"/>
                  </a:lnTo>
                  <a:lnTo>
                    <a:pt x="543" y="225"/>
                  </a:lnTo>
                  <a:lnTo>
                    <a:pt x="530" y="252"/>
                  </a:lnTo>
                  <a:lnTo>
                    <a:pt x="523" y="280"/>
                  </a:lnTo>
                  <a:lnTo>
                    <a:pt x="520" y="311"/>
                  </a:lnTo>
                  <a:lnTo>
                    <a:pt x="520" y="580"/>
                  </a:lnTo>
                  <a:lnTo>
                    <a:pt x="523" y="595"/>
                  </a:lnTo>
                  <a:lnTo>
                    <a:pt x="530" y="610"/>
                  </a:lnTo>
                  <a:lnTo>
                    <a:pt x="543" y="621"/>
                  </a:lnTo>
                  <a:lnTo>
                    <a:pt x="556" y="632"/>
                  </a:lnTo>
                  <a:lnTo>
                    <a:pt x="565" y="646"/>
                  </a:lnTo>
                  <a:lnTo>
                    <a:pt x="572" y="662"/>
                  </a:lnTo>
                  <a:lnTo>
                    <a:pt x="574" y="679"/>
                  </a:lnTo>
                  <a:lnTo>
                    <a:pt x="574" y="937"/>
                  </a:lnTo>
                  <a:lnTo>
                    <a:pt x="572" y="956"/>
                  </a:lnTo>
                  <a:lnTo>
                    <a:pt x="565" y="973"/>
                  </a:lnTo>
                  <a:lnTo>
                    <a:pt x="556" y="987"/>
                  </a:lnTo>
                  <a:lnTo>
                    <a:pt x="543" y="1001"/>
                  </a:lnTo>
                  <a:lnTo>
                    <a:pt x="527" y="1011"/>
                  </a:lnTo>
                  <a:lnTo>
                    <a:pt x="518" y="1016"/>
                  </a:lnTo>
                  <a:lnTo>
                    <a:pt x="503" y="1023"/>
                  </a:lnTo>
                  <a:lnTo>
                    <a:pt x="484" y="1033"/>
                  </a:lnTo>
                  <a:lnTo>
                    <a:pt x="462" y="1046"/>
                  </a:lnTo>
                  <a:lnTo>
                    <a:pt x="437" y="1060"/>
                  </a:lnTo>
                  <a:lnTo>
                    <a:pt x="407" y="1076"/>
                  </a:lnTo>
                  <a:lnTo>
                    <a:pt x="376" y="1095"/>
                  </a:lnTo>
                  <a:lnTo>
                    <a:pt x="343" y="1115"/>
                  </a:lnTo>
                  <a:lnTo>
                    <a:pt x="309" y="1139"/>
                  </a:lnTo>
                  <a:lnTo>
                    <a:pt x="272" y="1163"/>
                  </a:lnTo>
                  <a:lnTo>
                    <a:pt x="236" y="1189"/>
                  </a:lnTo>
                  <a:lnTo>
                    <a:pt x="198" y="1217"/>
                  </a:lnTo>
                  <a:lnTo>
                    <a:pt x="161" y="1246"/>
                  </a:lnTo>
                  <a:lnTo>
                    <a:pt x="150" y="1260"/>
                  </a:lnTo>
                  <a:lnTo>
                    <a:pt x="142" y="1275"/>
                  </a:lnTo>
                  <a:lnTo>
                    <a:pt x="140" y="1293"/>
                  </a:lnTo>
                  <a:lnTo>
                    <a:pt x="140" y="1476"/>
                  </a:lnTo>
                  <a:lnTo>
                    <a:pt x="138" y="1495"/>
                  </a:lnTo>
                  <a:lnTo>
                    <a:pt x="131" y="1512"/>
                  </a:lnTo>
                  <a:lnTo>
                    <a:pt x="120" y="1525"/>
                  </a:lnTo>
                  <a:lnTo>
                    <a:pt x="105" y="1537"/>
                  </a:lnTo>
                  <a:lnTo>
                    <a:pt x="89" y="1543"/>
                  </a:lnTo>
                  <a:lnTo>
                    <a:pt x="71" y="1547"/>
                  </a:lnTo>
                  <a:lnTo>
                    <a:pt x="52" y="1543"/>
                  </a:lnTo>
                  <a:lnTo>
                    <a:pt x="35" y="1537"/>
                  </a:lnTo>
                  <a:lnTo>
                    <a:pt x="20" y="1525"/>
                  </a:lnTo>
                  <a:lnTo>
                    <a:pt x="9" y="1512"/>
                  </a:lnTo>
                  <a:lnTo>
                    <a:pt x="2" y="1495"/>
                  </a:lnTo>
                  <a:lnTo>
                    <a:pt x="0" y="1476"/>
                  </a:lnTo>
                  <a:lnTo>
                    <a:pt x="0" y="1293"/>
                  </a:lnTo>
                  <a:lnTo>
                    <a:pt x="2" y="1263"/>
                  </a:lnTo>
                  <a:lnTo>
                    <a:pt x="8" y="1235"/>
                  </a:lnTo>
                  <a:lnTo>
                    <a:pt x="19" y="1207"/>
                  </a:lnTo>
                  <a:lnTo>
                    <a:pt x="34" y="1182"/>
                  </a:lnTo>
                  <a:lnTo>
                    <a:pt x="52" y="1159"/>
                  </a:lnTo>
                  <a:lnTo>
                    <a:pt x="73" y="1138"/>
                  </a:lnTo>
                  <a:lnTo>
                    <a:pt x="115" y="1104"/>
                  </a:lnTo>
                  <a:lnTo>
                    <a:pt x="158" y="1072"/>
                  </a:lnTo>
                  <a:lnTo>
                    <a:pt x="200" y="1042"/>
                  </a:lnTo>
                  <a:lnTo>
                    <a:pt x="241" y="1015"/>
                  </a:lnTo>
                  <a:lnTo>
                    <a:pt x="281" y="990"/>
                  </a:lnTo>
                  <a:lnTo>
                    <a:pt x="317" y="967"/>
                  </a:lnTo>
                  <a:lnTo>
                    <a:pt x="352" y="946"/>
                  </a:lnTo>
                  <a:lnTo>
                    <a:pt x="383" y="929"/>
                  </a:lnTo>
                  <a:lnTo>
                    <a:pt x="410" y="913"/>
                  </a:lnTo>
                  <a:lnTo>
                    <a:pt x="433" y="902"/>
                  </a:lnTo>
                  <a:lnTo>
                    <a:pt x="433" y="712"/>
                  </a:lnTo>
                  <a:lnTo>
                    <a:pt x="414" y="689"/>
                  </a:lnTo>
                  <a:lnTo>
                    <a:pt x="400" y="664"/>
                  </a:lnTo>
                  <a:lnTo>
                    <a:pt x="389" y="638"/>
                  </a:lnTo>
                  <a:lnTo>
                    <a:pt x="382" y="609"/>
                  </a:lnTo>
                  <a:lnTo>
                    <a:pt x="380" y="580"/>
                  </a:lnTo>
                  <a:lnTo>
                    <a:pt x="380" y="311"/>
                  </a:lnTo>
                  <a:lnTo>
                    <a:pt x="383" y="270"/>
                  </a:lnTo>
                  <a:lnTo>
                    <a:pt x="391" y="229"/>
                  </a:lnTo>
                  <a:lnTo>
                    <a:pt x="404" y="191"/>
                  </a:lnTo>
                  <a:lnTo>
                    <a:pt x="422" y="155"/>
                  </a:lnTo>
                  <a:lnTo>
                    <a:pt x="444" y="122"/>
                  </a:lnTo>
                  <a:lnTo>
                    <a:pt x="470" y="92"/>
                  </a:lnTo>
                  <a:lnTo>
                    <a:pt x="500" y="66"/>
                  </a:lnTo>
                  <a:lnTo>
                    <a:pt x="534" y="44"/>
                  </a:lnTo>
                  <a:lnTo>
                    <a:pt x="569" y="25"/>
                  </a:lnTo>
                  <a:lnTo>
                    <a:pt x="607" y="12"/>
                  </a:lnTo>
                  <a:lnTo>
                    <a:pt x="647" y="4"/>
                  </a:lnTo>
                  <a:lnTo>
                    <a:pt x="69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8" name="Freeform 574"/>
            <p:cNvSpPr/>
            <p:nvPr/>
          </p:nvSpPr>
          <p:spPr bwMode="auto">
            <a:xfrm>
              <a:off x="817563" y="5899150"/>
              <a:ext cx="288925" cy="311150"/>
            </a:xfrm>
            <a:custGeom>
              <a:avLst/>
              <a:gdLst>
                <a:gd name="T0" fmla="*/ 1041 w 1820"/>
                <a:gd name="T1" fmla="*/ 12 h 1960"/>
                <a:gd name="T2" fmla="*/ 1200 w 1820"/>
                <a:gd name="T3" fmla="*/ 96 h 1960"/>
                <a:gd name="T4" fmla="*/ 1302 w 1820"/>
                <a:gd name="T5" fmla="*/ 243 h 1960"/>
                <a:gd name="T6" fmla="*/ 1329 w 1820"/>
                <a:gd name="T7" fmla="*/ 728 h 1960"/>
                <a:gd name="T8" fmla="*/ 1283 w 1820"/>
                <a:gd name="T9" fmla="*/ 864 h 1960"/>
                <a:gd name="T10" fmla="*/ 1310 w 1820"/>
                <a:gd name="T11" fmla="*/ 1185 h 1960"/>
                <a:gd name="T12" fmla="*/ 1456 w 1820"/>
                <a:gd name="T13" fmla="*/ 1270 h 1960"/>
                <a:gd name="T14" fmla="*/ 1639 w 1820"/>
                <a:gd name="T15" fmla="*/ 1394 h 1960"/>
                <a:gd name="T16" fmla="*/ 1781 w 1820"/>
                <a:gd name="T17" fmla="*/ 1520 h 1960"/>
                <a:gd name="T18" fmla="*/ 1820 w 1820"/>
                <a:gd name="T19" fmla="*/ 1652 h 1960"/>
                <a:gd name="T20" fmla="*/ 1800 w 1820"/>
                <a:gd name="T21" fmla="*/ 1938 h 1960"/>
                <a:gd name="T22" fmla="*/ 1731 w 1820"/>
                <a:gd name="T23" fmla="*/ 1956 h 1960"/>
                <a:gd name="T24" fmla="*/ 1683 w 1820"/>
                <a:gd name="T25" fmla="*/ 1908 h 1960"/>
                <a:gd name="T26" fmla="*/ 1672 w 1820"/>
                <a:gd name="T27" fmla="*/ 1611 h 1960"/>
                <a:gd name="T28" fmla="*/ 1555 w 1820"/>
                <a:gd name="T29" fmla="*/ 1507 h 1960"/>
                <a:gd name="T30" fmla="*/ 1383 w 1820"/>
                <a:gd name="T31" fmla="*/ 1391 h 1960"/>
                <a:gd name="T32" fmla="*/ 1245 w 1820"/>
                <a:gd name="T33" fmla="*/ 1310 h 1960"/>
                <a:gd name="T34" fmla="*/ 1167 w 1820"/>
                <a:gd name="T35" fmla="*/ 1269 h 1960"/>
                <a:gd name="T36" fmla="*/ 1122 w 1820"/>
                <a:gd name="T37" fmla="*/ 1211 h 1960"/>
                <a:gd name="T38" fmla="*/ 1127 w 1820"/>
                <a:gd name="T39" fmla="*/ 826 h 1960"/>
                <a:gd name="T40" fmla="*/ 1179 w 1820"/>
                <a:gd name="T41" fmla="*/ 770 h 1960"/>
                <a:gd name="T42" fmla="*/ 1186 w 1820"/>
                <a:gd name="T43" fmla="*/ 344 h 1960"/>
                <a:gd name="T44" fmla="*/ 1119 w 1820"/>
                <a:gd name="T45" fmla="*/ 211 h 1960"/>
                <a:gd name="T46" fmla="*/ 987 w 1820"/>
                <a:gd name="T47" fmla="*/ 144 h 1960"/>
                <a:gd name="T48" fmla="*/ 798 w 1820"/>
                <a:gd name="T49" fmla="*/ 153 h 1960"/>
                <a:gd name="T50" fmla="*/ 679 w 1820"/>
                <a:gd name="T51" fmla="*/ 240 h 1960"/>
                <a:gd name="T52" fmla="*/ 633 w 1820"/>
                <a:gd name="T53" fmla="*/ 383 h 1960"/>
                <a:gd name="T54" fmla="*/ 655 w 1820"/>
                <a:gd name="T55" fmla="*/ 786 h 1960"/>
                <a:gd name="T56" fmla="*/ 700 w 1820"/>
                <a:gd name="T57" fmla="*/ 841 h 1960"/>
                <a:gd name="T58" fmla="*/ 694 w 1820"/>
                <a:gd name="T59" fmla="*/ 1229 h 1960"/>
                <a:gd name="T60" fmla="*/ 642 w 1820"/>
                <a:gd name="T61" fmla="*/ 1275 h 1960"/>
                <a:gd name="T62" fmla="*/ 547 w 1820"/>
                <a:gd name="T63" fmla="*/ 1325 h 1960"/>
                <a:gd name="T64" fmla="*/ 397 w 1820"/>
                <a:gd name="T65" fmla="*/ 1416 h 1960"/>
                <a:gd name="T66" fmla="*/ 221 w 1820"/>
                <a:gd name="T67" fmla="*/ 1541 h 1960"/>
                <a:gd name="T68" fmla="*/ 143 w 1820"/>
                <a:gd name="T69" fmla="*/ 1631 h 1960"/>
                <a:gd name="T70" fmla="*/ 131 w 1820"/>
                <a:gd name="T71" fmla="*/ 1925 h 1960"/>
                <a:gd name="T72" fmla="*/ 71 w 1820"/>
                <a:gd name="T73" fmla="*/ 1960 h 1960"/>
                <a:gd name="T74" fmla="*/ 9 w 1820"/>
                <a:gd name="T75" fmla="*/ 1925 h 1960"/>
                <a:gd name="T76" fmla="*/ 3 w 1820"/>
                <a:gd name="T77" fmla="*/ 1616 h 1960"/>
                <a:gd name="T78" fmla="*/ 61 w 1820"/>
                <a:gd name="T79" fmla="*/ 1492 h 1960"/>
                <a:gd name="T80" fmla="*/ 229 w 1820"/>
                <a:gd name="T81" fmla="*/ 1359 h 1960"/>
                <a:gd name="T82" fmla="*/ 405 w 1820"/>
                <a:gd name="T83" fmla="*/ 1245 h 1960"/>
                <a:gd name="T84" fmla="*/ 538 w 1820"/>
                <a:gd name="T85" fmla="*/ 1170 h 1960"/>
                <a:gd name="T86" fmla="*/ 518 w 1820"/>
                <a:gd name="T87" fmla="*/ 834 h 1960"/>
                <a:gd name="T88" fmla="*/ 492 w 1820"/>
                <a:gd name="T89" fmla="*/ 382 h 1960"/>
                <a:gd name="T90" fmla="*/ 537 w 1820"/>
                <a:gd name="T91" fmla="*/ 202 h 1960"/>
                <a:gd name="T92" fmla="*/ 655 w 1820"/>
                <a:gd name="T93" fmla="*/ 69 h 1960"/>
                <a:gd name="T94" fmla="*/ 826 w 1820"/>
                <a:gd name="T95" fmla="*/ 2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0" h="1960">
                  <a:moveTo>
                    <a:pt x="873" y="0"/>
                  </a:moveTo>
                  <a:lnTo>
                    <a:pt x="947" y="0"/>
                  </a:lnTo>
                  <a:lnTo>
                    <a:pt x="995" y="2"/>
                  </a:lnTo>
                  <a:lnTo>
                    <a:pt x="1041" y="12"/>
                  </a:lnTo>
                  <a:lnTo>
                    <a:pt x="1085" y="25"/>
                  </a:lnTo>
                  <a:lnTo>
                    <a:pt x="1126" y="45"/>
                  </a:lnTo>
                  <a:lnTo>
                    <a:pt x="1165" y="68"/>
                  </a:lnTo>
                  <a:lnTo>
                    <a:pt x="1200" y="96"/>
                  </a:lnTo>
                  <a:lnTo>
                    <a:pt x="1232" y="128"/>
                  </a:lnTo>
                  <a:lnTo>
                    <a:pt x="1260" y="164"/>
                  </a:lnTo>
                  <a:lnTo>
                    <a:pt x="1283" y="202"/>
                  </a:lnTo>
                  <a:lnTo>
                    <a:pt x="1302" y="243"/>
                  </a:lnTo>
                  <a:lnTo>
                    <a:pt x="1317" y="288"/>
                  </a:lnTo>
                  <a:lnTo>
                    <a:pt x="1325" y="334"/>
                  </a:lnTo>
                  <a:lnTo>
                    <a:pt x="1329" y="382"/>
                  </a:lnTo>
                  <a:lnTo>
                    <a:pt x="1329" y="728"/>
                  </a:lnTo>
                  <a:lnTo>
                    <a:pt x="1325" y="765"/>
                  </a:lnTo>
                  <a:lnTo>
                    <a:pt x="1317" y="800"/>
                  </a:lnTo>
                  <a:lnTo>
                    <a:pt x="1302" y="834"/>
                  </a:lnTo>
                  <a:lnTo>
                    <a:pt x="1283" y="864"/>
                  </a:lnTo>
                  <a:lnTo>
                    <a:pt x="1259" y="891"/>
                  </a:lnTo>
                  <a:lnTo>
                    <a:pt x="1259" y="1158"/>
                  </a:lnTo>
                  <a:lnTo>
                    <a:pt x="1282" y="1170"/>
                  </a:lnTo>
                  <a:lnTo>
                    <a:pt x="1310" y="1185"/>
                  </a:lnTo>
                  <a:lnTo>
                    <a:pt x="1341" y="1203"/>
                  </a:lnTo>
                  <a:lnTo>
                    <a:pt x="1377" y="1223"/>
                  </a:lnTo>
                  <a:lnTo>
                    <a:pt x="1415" y="1245"/>
                  </a:lnTo>
                  <a:lnTo>
                    <a:pt x="1456" y="1270"/>
                  </a:lnTo>
                  <a:lnTo>
                    <a:pt x="1499" y="1298"/>
                  </a:lnTo>
                  <a:lnTo>
                    <a:pt x="1545" y="1328"/>
                  </a:lnTo>
                  <a:lnTo>
                    <a:pt x="1591" y="1359"/>
                  </a:lnTo>
                  <a:lnTo>
                    <a:pt x="1639" y="1394"/>
                  </a:lnTo>
                  <a:lnTo>
                    <a:pt x="1686" y="1430"/>
                  </a:lnTo>
                  <a:lnTo>
                    <a:pt x="1734" y="1468"/>
                  </a:lnTo>
                  <a:lnTo>
                    <a:pt x="1759" y="1492"/>
                  </a:lnTo>
                  <a:lnTo>
                    <a:pt x="1781" y="1520"/>
                  </a:lnTo>
                  <a:lnTo>
                    <a:pt x="1798" y="1549"/>
                  </a:lnTo>
                  <a:lnTo>
                    <a:pt x="1810" y="1582"/>
                  </a:lnTo>
                  <a:lnTo>
                    <a:pt x="1818" y="1616"/>
                  </a:lnTo>
                  <a:lnTo>
                    <a:pt x="1820" y="1652"/>
                  </a:lnTo>
                  <a:lnTo>
                    <a:pt x="1820" y="1889"/>
                  </a:lnTo>
                  <a:lnTo>
                    <a:pt x="1818" y="1908"/>
                  </a:lnTo>
                  <a:lnTo>
                    <a:pt x="1811" y="1925"/>
                  </a:lnTo>
                  <a:lnTo>
                    <a:pt x="1800" y="1938"/>
                  </a:lnTo>
                  <a:lnTo>
                    <a:pt x="1785" y="1950"/>
                  </a:lnTo>
                  <a:lnTo>
                    <a:pt x="1768" y="1956"/>
                  </a:lnTo>
                  <a:lnTo>
                    <a:pt x="1750" y="1960"/>
                  </a:lnTo>
                  <a:lnTo>
                    <a:pt x="1731" y="1956"/>
                  </a:lnTo>
                  <a:lnTo>
                    <a:pt x="1715" y="1950"/>
                  </a:lnTo>
                  <a:lnTo>
                    <a:pt x="1701" y="1938"/>
                  </a:lnTo>
                  <a:lnTo>
                    <a:pt x="1689" y="1925"/>
                  </a:lnTo>
                  <a:lnTo>
                    <a:pt x="1683" y="1908"/>
                  </a:lnTo>
                  <a:lnTo>
                    <a:pt x="1681" y="1890"/>
                  </a:lnTo>
                  <a:lnTo>
                    <a:pt x="1681" y="1652"/>
                  </a:lnTo>
                  <a:lnTo>
                    <a:pt x="1679" y="1631"/>
                  </a:lnTo>
                  <a:lnTo>
                    <a:pt x="1672" y="1611"/>
                  </a:lnTo>
                  <a:lnTo>
                    <a:pt x="1661" y="1593"/>
                  </a:lnTo>
                  <a:lnTo>
                    <a:pt x="1646" y="1577"/>
                  </a:lnTo>
                  <a:lnTo>
                    <a:pt x="1601" y="1541"/>
                  </a:lnTo>
                  <a:lnTo>
                    <a:pt x="1555" y="1507"/>
                  </a:lnTo>
                  <a:lnTo>
                    <a:pt x="1511" y="1476"/>
                  </a:lnTo>
                  <a:lnTo>
                    <a:pt x="1467" y="1445"/>
                  </a:lnTo>
                  <a:lnTo>
                    <a:pt x="1425" y="1416"/>
                  </a:lnTo>
                  <a:lnTo>
                    <a:pt x="1383" y="1391"/>
                  </a:lnTo>
                  <a:lnTo>
                    <a:pt x="1344" y="1367"/>
                  </a:lnTo>
                  <a:lnTo>
                    <a:pt x="1309" y="1346"/>
                  </a:lnTo>
                  <a:lnTo>
                    <a:pt x="1275" y="1326"/>
                  </a:lnTo>
                  <a:lnTo>
                    <a:pt x="1245" y="1310"/>
                  </a:lnTo>
                  <a:lnTo>
                    <a:pt x="1219" y="1296"/>
                  </a:lnTo>
                  <a:lnTo>
                    <a:pt x="1197" y="1284"/>
                  </a:lnTo>
                  <a:lnTo>
                    <a:pt x="1180" y="1276"/>
                  </a:lnTo>
                  <a:lnTo>
                    <a:pt x="1167" y="1269"/>
                  </a:lnTo>
                  <a:lnTo>
                    <a:pt x="1151" y="1259"/>
                  </a:lnTo>
                  <a:lnTo>
                    <a:pt x="1138" y="1245"/>
                  </a:lnTo>
                  <a:lnTo>
                    <a:pt x="1128" y="1229"/>
                  </a:lnTo>
                  <a:lnTo>
                    <a:pt x="1122" y="1211"/>
                  </a:lnTo>
                  <a:lnTo>
                    <a:pt x="1120" y="1192"/>
                  </a:lnTo>
                  <a:lnTo>
                    <a:pt x="1120" y="858"/>
                  </a:lnTo>
                  <a:lnTo>
                    <a:pt x="1122" y="841"/>
                  </a:lnTo>
                  <a:lnTo>
                    <a:pt x="1127" y="826"/>
                  </a:lnTo>
                  <a:lnTo>
                    <a:pt x="1138" y="812"/>
                  </a:lnTo>
                  <a:lnTo>
                    <a:pt x="1150" y="800"/>
                  </a:lnTo>
                  <a:lnTo>
                    <a:pt x="1167" y="786"/>
                  </a:lnTo>
                  <a:lnTo>
                    <a:pt x="1179" y="770"/>
                  </a:lnTo>
                  <a:lnTo>
                    <a:pt x="1186" y="749"/>
                  </a:lnTo>
                  <a:lnTo>
                    <a:pt x="1189" y="729"/>
                  </a:lnTo>
                  <a:lnTo>
                    <a:pt x="1189" y="383"/>
                  </a:lnTo>
                  <a:lnTo>
                    <a:pt x="1186" y="344"/>
                  </a:lnTo>
                  <a:lnTo>
                    <a:pt x="1177" y="307"/>
                  </a:lnTo>
                  <a:lnTo>
                    <a:pt x="1162" y="272"/>
                  </a:lnTo>
                  <a:lnTo>
                    <a:pt x="1142" y="240"/>
                  </a:lnTo>
                  <a:lnTo>
                    <a:pt x="1119" y="211"/>
                  </a:lnTo>
                  <a:lnTo>
                    <a:pt x="1090" y="188"/>
                  </a:lnTo>
                  <a:lnTo>
                    <a:pt x="1059" y="168"/>
                  </a:lnTo>
                  <a:lnTo>
                    <a:pt x="1024" y="153"/>
                  </a:lnTo>
                  <a:lnTo>
                    <a:pt x="987" y="144"/>
                  </a:lnTo>
                  <a:lnTo>
                    <a:pt x="948" y="141"/>
                  </a:lnTo>
                  <a:lnTo>
                    <a:pt x="874" y="141"/>
                  </a:lnTo>
                  <a:lnTo>
                    <a:pt x="835" y="144"/>
                  </a:lnTo>
                  <a:lnTo>
                    <a:pt x="798" y="153"/>
                  </a:lnTo>
                  <a:lnTo>
                    <a:pt x="763" y="168"/>
                  </a:lnTo>
                  <a:lnTo>
                    <a:pt x="732" y="187"/>
                  </a:lnTo>
                  <a:lnTo>
                    <a:pt x="703" y="211"/>
                  </a:lnTo>
                  <a:lnTo>
                    <a:pt x="679" y="240"/>
                  </a:lnTo>
                  <a:lnTo>
                    <a:pt x="660" y="272"/>
                  </a:lnTo>
                  <a:lnTo>
                    <a:pt x="645" y="306"/>
                  </a:lnTo>
                  <a:lnTo>
                    <a:pt x="636" y="344"/>
                  </a:lnTo>
                  <a:lnTo>
                    <a:pt x="633" y="383"/>
                  </a:lnTo>
                  <a:lnTo>
                    <a:pt x="633" y="729"/>
                  </a:lnTo>
                  <a:lnTo>
                    <a:pt x="636" y="750"/>
                  </a:lnTo>
                  <a:lnTo>
                    <a:pt x="643" y="770"/>
                  </a:lnTo>
                  <a:lnTo>
                    <a:pt x="655" y="786"/>
                  </a:lnTo>
                  <a:lnTo>
                    <a:pt x="671" y="800"/>
                  </a:lnTo>
                  <a:lnTo>
                    <a:pt x="684" y="812"/>
                  </a:lnTo>
                  <a:lnTo>
                    <a:pt x="694" y="826"/>
                  </a:lnTo>
                  <a:lnTo>
                    <a:pt x="700" y="841"/>
                  </a:lnTo>
                  <a:lnTo>
                    <a:pt x="702" y="858"/>
                  </a:lnTo>
                  <a:lnTo>
                    <a:pt x="702" y="1192"/>
                  </a:lnTo>
                  <a:lnTo>
                    <a:pt x="700" y="1211"/>
                  </a:lnTo>
                  <a:lnTo>
                    <a:pt x="694" y="1229"/>
                  </a:lnTo>
                  <a:lnTo>
                    <a:pt x="684" y="1245"/>
                  </a:lnTo>
                  <a:lnTo>
                    <a:pt x="671" y="1259"/>
                  </a:lnTo>
                  <a:lnTo>
                    <a:pt x="654" y="1269"/>
                  </a:lnTo>
                  <a:lnTo>
                    <a:pt x="642" y="1275"/>
                  </a:lnTo>
                  <a:lnTo>
                    <a:pt x="625" y="1284"/>
                  </a:lnTo>
                  <a:lnTo>
                    <a:pt x="603" y="1295"/>
                  </a:lnTo>
                  <a:lnTo>
                    <a:pt x="577" y="1310"/>
                  </a:lnTo>
                  <a:lnTo>
                    <a:pt x="547" y="1325"/>
                  </a:lnTo>
                  <a:lnTo>
                    <a:pt x="513" y="1344"/>
                  </a:lnTo>
                  <a:lnTo>
                    <a:pt x="478" y="1367"/>
                  </a:lnTo>
                  <a:lnTo>
                    <a:pt x="439" y="1390"/>
                  </a:lnTo>
                  <a:lnTo>
                    <a:pt x="397" y="1416"/>
                  </a:lnTo>
                  <a:lnTo>
                    <a:pt x="354" y="1444"/>
                  </a:lnTo>
                  <a:lnTo>
                    <a:pt x="311" y="1474"/>
                  </a:lnTo>
                  <a:lnTo>
                    <a:pt x="266" y="1506"/>
                  </a:lnTo>
                  <a:lnTo>
                    <a:pt x="221" y="1541"/>
                  </a:lnTo>
                  <a:lnTo>
                    <a:pt x="176" y="1577"/>
                  </a:lnTo>
                  <a:lnTo>
                    <a:pt x="161" y="1592"/>
                  </a:lnTo>
                  <a:lnTo>
                    <a:pt x="150" y="1610"/>
                  </a:lnTo>
                  <a:lnTo>
                    <a:pt x="143" y="1631"/>
                  </a:lnTo>
                  <a:lnTo>
                    <a:pt x="140" y="1652"/>
                  </a:lnTo>
                  <a:lnTo>
                    <a:pt x="140" y="1889"/>
                  </a:lnTo>
                  <a:lnTo>
                    <a:pt x="138" y="1908"/>
                  </a:lnTo>
                  <a:lnTo>
                    <a:pt x="131" y="1925"/>
                  </a:lnTo>
                  <a:lnTo>
                    <a:pt x="120" y="1938"/>
                  </a:lnTo>
                  <a:lnTo>
                    <a:pt x="105" y="1950"/>
                  </a:lnTo>
                  <a:lnTo>
                    <a:pt x="90" y="1956"/>
                  </a:lnTo>
                  <a:lnTo>
                    <a:pt x="71" y="1960"/>
                  </a:lnTo>
                  <a:lnTo>
                    <a:pt x="52" y="1956"/>
                  </a:lnTo>
                  <a:lnTo>
                    <a:pt x="35" y="1950"/>
                  </a:lnTo>
                  <a:lnTo>
                    <a:pt x="21" y="1938"/>
                  </a:lnTo>
                  <a:lnTo>
                    <a:pt x="9" y="1925"/>
                  </a:lnTo>
                  <a:lnTo>
                    <a:pt x="3" y="1908"/>
                  </a:lnTo>
                  <a:lnTo>
                    <a:pt x="0" y="1889"/>
                  </a:lnTo>
                  <a:lnTo>
                    <a:pt x="0" y="1652"/>
                  </a:lnTo>
                  <a:lnTo>
                    <a:pt x="3" y="1616"/>
                  </a:lnTo>
                  <a:lnTo>
                    <a:pt x="10" y="1582"/>
                  </a:lnTo>
                  <a:lnTo>
                    <a:pt x="23" y="1549"/>
                  </a:lnTo>
                  <a:lnTo>
                    <a:pt x="40" y="1520"/>
                  </a:lnTo>
                  <a:lnTo>
                    <a:pt x="61" y="1492"/>
                  </a:lnTo>
                  <a:lnTo>
                    <a:pt x="86" y="1468"/>
                  </a:lnTo>
                  <a:lnTo>
                    <a:pt x="134" y="1430"/>
                  </a:lnTo>
                  <a:lnTo>
                    <a:pt x="181" y="1394"/>
                  </a:lnTo>
                  <a:lnTo>
                    <a:pt x="229" y="1359"/>
                  </a:lnTo>
                  <a:lnTo>
                    <a:pt x="275" y="1328"/>
                  </a:lnTo>
                  <a:lnTo>
                    <a:pt x="321" y="1298"/>
                  </a:lnTo>
                  <a:lnTo>
                    <a:pt x="364" y="1270"/>
                  </a:lnTo>
                  <a:lnTo>
                    <a:pt x="405" y="1245"/>
                  </a:lnTo>
                  <a:lnTo>
                    <a:pt x="444" y="1223"/>
                  </a:lnTo>
                  <a:lnTo>
                    <a:pt x="479" y="1203"/>
                  </a:lnTo>
                  <a:lnTo>
                    <a:pt x="510" y="1185"/>
                  </a:lnTo>
                  <a:lnTo>
                    <a:pt x="538" y="1170"/>
                  </a:lnTo>
                  <a:lnTo>
                    <a:pt x="561" y="1158"/>
                  </a:lnTo>
                  <a:lnTo>
                    <a:pt x="561" y="891"/>
                  </a:lnTo>
                  <a:lnTo>
                    <a:pt x="537" y="864"/>
                  </a:lnTo>
                  <a:lnTo>
                    <a:pt x="518" y="834"/>
                  </a:lnTo>
                  <a:lnTo>
                    <a:pt x="504" y="800"/>
                  </a:lnTo>
                  <a:lnTo>
                    <a:pt x="495" y="765"/>
                  </a:lnTo>
                  <a:lnTo>
                    <a:pt x="492" y="728"/>
                  </a:lnTo>
                  <a:lnTo>
                    <a:pt x="492" y="382"/>
                  </a:lnTo>
                  <a:lnTo>
                    <a:pt x="495" y="334"/>
                  </a:lnTo>
                  <a:lnTo>
                    <a:pt x="504" y="288"/>
                  </a:lnTo>
                  <a:lnTo>
                    <a:pt x="518" y="244"/>
                  </a:lnTo>
                  <a:lnTo>
                    <a:pt x="537" y="202"/>
                  </a:lnTo>
                  <a:lnTo>
                    <a:pt x="560" y="164"/>
                  </a:lnTo>
                  <a:lnTo>
                    <a:pt x="588" y="128"/>
                  </a:lnTo>
                  <a:lnTo>
                    <a:pt x="620" y="96"/>
                  </a:lnTo>
                  <a:lnTo>
                    <a:pt x="655" y="69"/>
                  </a:lnTo>
                  <a:lnTo>
                    <a:pt x="694" y="45"/>
                  </a:lnTo>
                  <a:lnTo>
                    <a:pt x="735" y="25"/>
                  </a:lnTo>
                  <a:lnTo>
                    <a:pt x="779" y="12"/>
                  </a:lnTo>
                  <a:lnTo>
                    <a:pt x="826" y="2"/>
                  </a:lnTo>
                  <a:lnTo>
                    <a:pt x="87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49" name="Group 79"/>
          <p:cNvGrpSpPr/>
          <p:nvPr/>
        </p:nvGrpSpPr>
        <p:grpSpPr>
          <a:xfrm>
            <a:off x="5145750" y="5306719"/>
            <a:ext cx="521023" cy="508906"/>
            <a:chOff x="5305425" y="1893888"/>
            <a:chExt cx="614363" cy="600075"/>
          </a:xfrm>
          <a:solidFill>
            <a:schemeClr val="bg1"/>
          </a:solidFill>
        </p:grpSpPr>
        <p:sp>
          <p:nvSpPr>
            <p:cNvPr id="50" name="Freeform 153"/>
            <p:cNvSpPr>
              <a:spLocks noEditPoints="1"/>
            </p:cNvSpPr>
            <p:nvPr/>
          </p:nvSpPr>
          <p:spPr bwMode="auto">
            <a:xfrm>
              <a:off x="5484813" y="1992313"/>
              <a:ext cx="434975" cy="228600"/>
            </a:xfrm>
            <a:custGeom>
              <a:avLst/>
              <a:gdLst>
                <a:gd name="T0" fmla="*/ 403 w 2470"/>
                <a:gd name="T1" fmla="*/ 911 h 1295"/>
                <a:gd name="T2" fmla="*/ 471 w 2470"/>
                <a:gd name="T3" fmla="*/ 1140 h 1295"/>
                <a:gd name="T4" fmla="*/ 2013 w 2470"/>
                <a:gd name="T5" fmla="*/ 1140 h 1295"/>
                <a:gd name="T6" fmla="*/ 2080 w 2470"/>
                <a:gd name="T7" fmla="*/ 911 h 1295"/>
                <a:gd name="T8" fmla="*/ 403 w 2470"/>
                <a:gd name="T9" fmla="*/ 911 h 1295"/>
                <a:gd name="T10" fmla="*/ 291 w 2470"/>
                <a:gd name="T11" fmla="*/ 533 h 1295"/>
                <a:gd name="T12" fmla="*/ 356 w 2470"/>
                <a:gd name="T13" fmla="*/ 762 h 1295"/>
                <a:gd name="T14" fmla="*/ 2117 w 2470"/>
                <a:gd name="T15" fmla="*/ 762 h 1295"/>
                <a:gd name="T16" fmla="*/ 2184 w 2470"/>
                <a:gd name="T17" fmla="*/ 533 h 1295"/>
                <a:gd name="T18" fmla="*/ 291 w 2470"/>
                <a:gd name="T19" fmla="*/ 533 h 1295"/>
                <a:gd name="T20" fmla="*/ 181 w 2470"/>
                <a:gd name="T21" fmla="*/ 149 h 1295"/>
                <a:gd name="T22" fmla="*/ 247 w 2470"/>
                <a:gd name="T23" fmla="*/ 378 h 1295"/>
                <a:gd name="T24" fmla="*/ 2228 w 2470"/>
                <a:gd name="T25" fmla="*/ 378 h 1295"/>
                <a:gd name="T26" fmla="*/ 2296 w 2470"/>
                <a:gd name="T27" fmla="*/ 149 h 1295"/>
                <a:gd name="T28" fmla="*/ 181 w 2470"/>
                <a:gd name="T29" fmla="*/ 149 h 1295"/>
                <a:gd name="T30" fmla="*/ 77 w 2470"/>
                <a:gd name="T31" fmla="*/ 0 h 1295"/>
                <a:gd name="T32" fmla="*/ 2391 w 2470"/>
                <a:gd name="T33" fmla="*/ 0 h 1295"/>
                <a:gd name="T34" fmla="*/ 2412 w 2470"/>
                <a:gd name="T35" fmla="*/ 2 h 1295"/>
                <a:gd name="T36" fmla="*/ 2429 w 2470"/>
                <a:gd name="T37" fmla="*/ 9 h 1295"/>
                <a:gd name="T38" fmla="*/ 2443 w 2470"/>
                <a:gd name="T39" fmla="*/ 17 h 1295"/>
                <a:gd name="T40" fmla="*/ 2454 w 2470"/>
                <a:gd name="T41" fmla="*/ 29 h 1295"/>
                <a:gd name="T42" fmla="*/ 2462 w 2470"/>
                <a:gd name="T43" fmla="*/ 41 h 1295"/>
                <a:gd name="T44" fmla="*/ 2467 w 2470"/>
                <a:gd name="T45" fmla="*/ 55 h 1295"/>
                <a:gd name="T46" fmla="*/ 2470 w 2470"/>
                <a:gd name="T47" fmla="*/ 70 h 1295"/>
                <a:gd name="T48" fmla="*/ 2468 w 2470"/>
                <a:gd name="T49" fmla="*/ 84 h 1295"/>
                <a:gd name="T50" fmla="*/ 2465 w 2470"/>
                <a:gd name="T51" fmla="*/ 97 h 1295"/>
                <a:gd name="T52" fmla="*/ 2139 w 2470"/>
                <a:gd name="T53" fmla="*/ 1243 h 1295"/>
                <a:gd name="T54" fmla="*/ 2132 w 2470"/>
                <a:gd name="T55" fmla="*/ 1260 h 1295"/>
                <a:gd name="T56" fmla="*/ 2120 w 2470"/>
                <a:gd name="T57" fmla="*/ 1274 h 1295"/>
                <a:gd name="T58" fmla="*/ 2106 w 2470"/>
                <a:gd name="T59" fmla="*/ 1286 h 1295"/>
                <a:gd name="T60" fmla="*/ 2086 w 2470"/>
                <a:gd name="T61" fmla="*/ 1292 h 1295"/>
                <a:gd name="T62" fmla="*/ 2065 w 2470"/>
                <a:gd name="T63" fmla="*/ 1295 h 1295"/>
                <a:gd name="T64" fmla="*/ 411 w 2470"/>
                <a:gd name="T65" fmla="*/ 1295 h 1295"/>
                <a:gd name="T66" fmla="*/ 390 w 2470"/>
                <a:gd name="T67" fmla="*/ 1292 h 1295"/>
                <a:gd name="T68" fmla="*/ 371 w 2470"/>
                <a:gd name="T69" fmla="*/ 1286 h 1295"/>
                <a:gd name="T70" fmla="*/ 355 w 2470"/>
                <a:gd name="T71" fmla="*/ 1274 h 1295"/>
                <a:gd name="T72" fmla="*/ 344 w 2470"/>
                <a:gd name="T73" fmla="*/ 1260 h 1295"/>
                <a:gd name="T74" fmla="*/ 337 w 2470"/>
                <a:gd name="T75" fmla="*/ 1243 h 1295"/>
                <a:gd name="T76" fmla="*/ 3 w 2470"/>
                <a:gd name="T77" fmla="*/ 97 h 1295"/>
                <a:gd name="T78" fmla="*/ 0 w 2470"/>
                <a:gd name="T79" fmla="*/ 73 h 1295"/>
                <a:gd name="T80" fmla="*/ 2 w 2470"/>
                <a:gd name="T81" fmla="*/ 53 h 1295"/>
                <a:gd name="T82" fmla="*/ 9 w 2470"/>
                <a:gd name="T83" fmla="*/ 35 h 1295"/>
                <a:gd name="T84" fmla="*/ 20 w 2470"/>
                <a:gd name="T85" fmla="*/ 20 h 1295"/>
                <a:gd name="T86" fmla="*/ 36 w 2470"/>
                <a:gd name="T87" fmla="*/ 10 h 1295"/>
                <a:gd name="T88" fmla="*/ 55 w 2470"/>
                <a:gd name="T89" fmla="*/ 2 h 1295"/>
                <a:gd name="T90" fmla="*/ 77 w 2470"/>
                <a:gd name="T91" fmla="*/ 0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0" h="1295">
                  <a:moveTo>
                    <a:pt x="403" y="911"/>
                  </a:moveTo>
                  <a:lnTo>
                    <a:pt x="471" y="1140"/>
                  </a:lnTo>
                  <a:lnTo>
                    <a:pt x="2013" y="1140"/>
                  </a:lnTo>
                  <a:lnTo>
                    <a:pt x="2080" y="911"/>
                  </a:lnTo>
                  <a:lnTo>
                    <a:pt x="403" y="911"/>
                  </a:lnTo>
                  <a:close/>
                  <a:moveTo>
                    <a:pt x="291" y="533"/>
                  </a:moveTo>
                  <a:lnTo>
                    <a:pt x="356" y="762"/>
                  </a:lnTo>
                  <a:lnTo>
                    <a:pt x="2117" y="762"/>
                  </a:lnTo>
                  <a:lnTo>
                    <a:pt x="2184" y="533"/>
                  </a:lnTo>
                  <a:lnTo>
                    <a:pt x="291" y="533"/>
                  </a:lnTo>
                  <a:close/>
                  <a:moveTo>
                    <a:pt x="181" y="149"/>
                  </a:moveTo>
                  <a:lnTo>
                    <a:pt x="247" y="378"/>
                  </a:lnTo>
                  <a:lnTo>
                    <a:pt x="2228" y="378"/>
                  </a:lnTo>
                  <a:lnTo>
                    <a:pt x="2296" y="149"/>
                  </a:lnTo>
                  <a:lnTo>
                    <a:pt x="181" y="149"/>
                  </a:lnTo>
                  <a:close/>
                  <a:moveTo>
                    <a:pt x="77" y="0"/>
                  </a:moveTo>
                  <a:lnTo>
                    <a:pt x="2391" y="0"/>
                  </a:lnTo>
                  <a:lnTo>
                    <a:pt x="2412" y="2"/>
                  </a:lnTo>
                  <a:lnTo>
                    <a:pt x="2429" y="9"/>
                  </a:lnTo>
                  <a:lnTo>
                    <a:pt x="2443" y="17"/>
                  </a:lnTo>
                  <a:lnTo>
                    <a:pt x="2454" y="29"/>
                  </a:lnTo>
                  <a:lnTo>
                    <a:pt x="2462" y="41"/>
                  </a:lnTo>
                  <a:lnTo>
                    <a:pt x="2467" y="55"/>
                  </a:lnTo>
                  <a:lnTo>
                    <a:pt x="2470" y="70"/>
                  </a:lnTo>
                  <a:lnTo>
                    <a:pt x="2468" y="84"/>
                  </a:lnTo>
                  <a:lnTo>
                    <a:pt x="2465" y="97"/>
                  </a:lnTo>
                  <a:lnTo>
                    <a:pt x="2139" y="1243"/>
                  </a:lnTo>
                  <a:lnTo>
                    <a:pt x="2132" y="1260"/>
                  </a:lnTo>
                  <a:lnTo>
                    <a:pt x="2120" y="1274"/>
                  </a:lnTo>
                  <a:lnTo>
                    <a:pt x="2106" y="1286"/>
                  </a:lnTo>
                  <a:lnTo>
                    <a:pt x="2086" y="1292"/>
                  </a:lnTo>
                  <a:lnTo>
                    <a:pt x="2065" y="1295"/>
                  </a:lnTo>
                  <a:lnTo>
                    <a:pt x="411" y="1295"/>
                  </a:lnTo>
                  <a:lnTo>
                    <a:pt x="390" y="1292"/>
                  </a:lnTo>
                  <a:lnTo>
                    <a:pt x="371" y="1286"/>
                  </a:lnTo>
                  <a:lnTo>
                    <a:pt x="355" y="1274"/>
                  </a:lnTo>
                  <a:lnTo>
                    <a:pt x="344" y="1260"/>
                  </a:lnTo>
                  <a:lnTo>
                    <a:pt x="337" y="1243"/>
                  </a:lnTo>
                  <a:lnTo>
                    <a:pt x="3" y="97"/>
                  </a:lnTo>
                  <a:lnTo>
                    <a:pt x="0" y="73"/>
                  </a:lnTo>
                  <a:lnTo>
                    <a:pt x="2" y="53"/>
                  </a:lnTo>
                  <a:lnTo>
                    <a:pt x="9" y="35"/>
                  </a:lnTo>
                  <a:lnTo>
                    <a:pt x="20" y="20"/>
                  </a:lnTo>
                  <a:lnTo>
                    <a:pt x="36" y="10"/>
                  </a:lnTo>
                  <a:lnTo>
                    <a:pt x="55" y="2"/>
                  </a:lnTo>
                  <a:lnTo>
                    <a:pt x="7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1" name="Freeform 154"/>
            <p:cNvSpPr/>
            <p:nvPr/>
          </p:nvSpPr>
          <p:spPr bwMode="auto">
            <a:xfrm>
              <a:off x="5305425" y="1893888"/>
              <a:ext cx="544513" cy="393700"/>
            </a:xfrm>
            <a:custGeom>
              <a:avLst/>
              <a:gdLst>
                <a:gd name="T0" fmla="*/ 0 w 3086"/>
                <a:gd name="T1" fmla="*/ 0 h 2234"/>
                <a:gd name="T2" fmla="*/ 610 w 3086"/>
                <a:gd name="T3" fmla="*/ 0 h 2234"/>
                <a:gd name="T4" fmla="*/ 628 w 3086"/>
                <a:gd name="T5" fmla="*/ 2 h 2234"/>
                <a:gd name="T6" fmla="*/ 643 w 3086"/>
                <a:gd name="T7" fmla="*/ 7 h 2234"/>
                <a:gd name="T8" fmla="*/ 657 w 3086"/>
                <a:gd name="T9" fmla="*/ 16 h 2234"/>
                <a:gd name="T10" fmla="*/ 669 w 3086"/>
                <a:gd name="T11" fmla="*/ 27 h 2234"/>
                <a:gd name="T12" fmla="*/ 677 w 3086"/>
                <a:gd name="T13" fmla="*/ 42 h 2234"/>
                <a:gd name="T14" fmla="*/ 684 w 3086"/>
                <a:gd name="T15" fmla="*/ 59 h 2234"/>
                <a:gd name="T16" fmla="*/ 1187 w 3086"/>
                <a:gd name="T17" fmla="*/ 2079 h 2234"/>
                <a:gd name="T18" fmla="*/ 3086 w 3086"/>
                <a:gd name="T19" fmla="*/ 2079 h 2234"/>
                <a:gd name="T20" fmla="*/ 3086 w 3086"/>
                <a:gd name="T21" fmla="*/ 2234 h 2234"/>
                <a:gd name="T22" fmla="*/ 1127 w 3086"/>
                <a:gd name="T23" fmla="*/ 2234 h 2234"/>
                <a:gd name="T24" fmla="*/ 1110 w 3086"/>
                <a:gd name="T25" fmla="*/ 2232 h 2234"/>
                <a:gd name="T26" fmla="*/ 1093 w 3086"/>
                <a:gd name="T27" fmla="*/ 2227 h 2234"/>
                <a:gd name="T28" fmla="*/ 1079 w 3086"/>
                <a:gd name="T29" fmla="*/ 2218 h 2234"/>
                <a:gd name="T30" fmla="*/ 1068 w 3086"/>
                <a:gd name="T31" fmla="*/ 2207 h 2234"/>
                <a:gd name="T32" fmla="*/ 1059 w 3086"/>
                <a:gd name="T33" fmla="*/ 2192 h 2234"/>
                <a:gd name="T34" fmla="*/ 1054 w 3086"/>
                <a:gd name="T35" fmla="*/ 2175 h 2234"/>
                <a:gd name="T36" fmla="*/ 549 w 3086"/>
                <a:gd name="T37" fmla="*/ 149 h 2234"/>
                <a:gd name="T38" fmla="*/ 0 w 3086"/>
                <a:gd name="T39" fmla="*/ 149 h 2234"/>
                <a:gd name="T40" fmla="*/ 0 w 3086"/>
                <a:gd name="T41" fmla="*/ 0 h 2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6" h="2234">
                  <a:moveTo>
                    <a:pt x="0" y="0"/>
                  </a:moveTo>
                  <a:lnTo>
                    <a:pt x="610" y="0"/>
                  </a:lnTo>
                  <a:lnTo>
                    <a:pt x="628" y="2"/>
                  </a:lnTo>
                  <a:lnTo>
                    <a:pt x="643" y="7"/>
                  </a:lnTo>
                  <a:lnTo>
                    <a:pt x="657" y="16"/>
                  </a:lnTo>
                  <a:lnTo>
                    <a:pt x="669" y="27"/>
                  </a:lnTo>
                  <a:lnTo>
                    <a:pt x="677" y="42"/>
                  </a:lnTo>
                  <a:lnTo>
                    <a:pt x="684" y="59"/>
                  </a:lnTo>
                  <a:lnTo>
                    <a:pt x="1187" y="2079"/>
                  </a:lnTo>
                  <a:lnTo>
                    <a:pt x="3086" y="2079"/>
                  </a:lnTo>
                  <a:lnTo>
                    <a:pt x="3086" y="2234"/>
                  </a:lnTo>
                  <a:lnTo>
                    <a:pt x="1127" y="2234"/>
                  </a:lnTo>
                  <a:lnTo>
                    <a:pt x="1110" y="2232"/>
                  </a:lnTo>
                  <a:lnTo>
                    <a:pt x="1093" y="2227"/>
                  </a:lnTo>
                  <a:lnTo>
                    <a:pt x="1079" y="2218"/>
                  </a:lnTo>
                  <a:lnTo>
                    <a:pt x="1068" y="2207"/>
                  </a:lnTo>
                  <a:lnTo>
                    <a:pt x="1059" y="2192"/>
                  </a:lnTo>
                  <a:lnTo>
                    <a:pt x="1054" y="2175"/>
                  </a:lnTo>
                  <a:lnTo>
                    <a:pt x="549" y="149"/>
                  </a:lnTo>
                  <a:lnTo>
                    <a:pt x="0" y="149"/>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2" name="Rectangle 155"/>
            <p:cNvSpPr>
              <a:spLocks noChangeArrowheads="1"/>
            </p:cNvSpPr>
            <p:nvPr/>
          </p:nvSpPr>
          <p:spPr bwMode="auto">
            <a:xfrm>
              <a:off x="5503863" y="2328863"/>
              <a:ext cx="304800" cy="25400"/>
            </a:xfrm>
            <a:prstGeom prst="rect">
              <a:avLst/>
            </a:prstGeom>
            <a:grpFill/>
            <a:ln w="0">
              <a:noFill/>
              <a:prstDash val="solid"/>
              <a:miter lim="800000"/>
            </a:ln>
          </p:spPr>
          <p:txBody>
            <a:bodyPr vert="horz" wrap="square" lIns="91440" tIns="45720" rIns="91440" bIns="45720" numCol="1" anchor="t" anchorCtr="0" compatLnSpc="1"/>
            <a:lstStyle/>
            <a:p>
              <a:endParaRPr lang="en-US"/>
            </a:p>
          </p:txBody>
        </p:sp>
        <p:sp>
          <p:nvSpPr>
            <p:cNvPr id="53" name="Freeform 156"/>
            <p:cNvSpPr>
              <a:spLocks noEditPoints="1"/>
            </p:cNvSpPr>
            <p:nvPr/>
          </p:nvSpPr>
          <p:spPr bwMode="auto">
            <a:xfrm>
              <a:off x="5741988" y="2389188"/>
              <a:ext cx="103188" cy="104775"/>
            </a:xfrm>
            <a:custGeom>
              <a:avLst/>
              <a:gdLst>
                <a:gd name="T0" fmla="*/ 267 w 592"/>
                <a:gd name="T1" fmla="*/ 158 h 591"/>
                <a:gd name="T2" fmla="*/ 216 w 592"/>
                <a:gd name="T3" fmla="*/ 180 h 591"/>
                <a:gd name="T4" fmla="*/ 179 w 592"/>
                <a:gd name="T5" fmla="*/ 219 h 591"/>
                <a:gd name="T6" fmla="*/ 159 w 592"/>
                <a:gd name="T7" fmla="*/ 269 h 591"/>
                <a:gd name="T8" fmla="*/ 159 w 592"/>
                <a:gd name="T9" fmla="*/ 322 h 591"/>
                <a:gd name="T10" fmla="*/ 181 w 592"/>
                <a:gd name="T11" fmla="*/ 372 h 591"/>
                <a:gd name="T12" fmla="*/ 219 w 592"/>
                <a:gd name="T13" fmla="*/ 411 h 591"/>
                <a:gd name="T14" fmla="*/ 269 w 592"/>
                <a:gd name="T15" fmla="*/ 433 h 591"/>
                <a:gd name="T16" fmla="*/ 324 w 592"/>
                <a:gd name="T17" fmla="*/ 433 h 591"/>
                <a:gd name="T18" fmla="*/ 373 w 592"/>
                <a:gd name="T19" fmla="*/ 411 h 591"/>
                <a:gd name="T20" fmla="*/ 413 w 592"/>
                <a:gd name="T21" fmla="*/ 372 h 591"/>
                <a:gd name="T22" fmla="*/ 435 w 592"/>
                <a:gd name="T23" fmla="*/ 322 h 591"/>
                <a:gd name="T24" fmla="*/ 435 w 592"/>
                <a:gd name="T25" fmla="*/ 269 h 591"/>
                <a:gd name="T26" fmla="*/ 414 w 592"/>
                <a:gd name="T27" fmla="*/ 219 h 591"/>
                <a:gd name="T28" fmla="*/ 377 w 592"/>
                <a:gd name="T29" fmla="*/ 180 h 591"/>
                <a:gd name="T30" fmla="*/ 326 w 592"/>
                <a:gd name="T31" fmla="*/ 158 h 591"/>
                <a:gd name="T32" fmla="*/ 296 w 592"/>
                <a:gd name="T33" fmla="*/ 0 h 591"/>
                <a:gd name="T34" fmla="*/ 382 w 592"/>
                <a:gd name="T35" fmla="*/ 12 h 591"/>
                <a:gd name="T36" fmla="*/ 458 w 592"/>
                <a:gd name="T37" fmla="*/ 47 h 591"/>
                <a:gd name="T38" fmla="*/ 520 w 592"/>
                <a:gd name="T39" fmla="*/ 101 h 591"/>
                <a:gd name="T40" fmla="*/ 565 w 592"/>
                <a:gd name="T41" fmla="*/ 171 h 591"/>
                <a:gd name="T42" fmla="*/ 589 w 592"/>
                <a:gd name="T43" fmla="*/ 252 h 591"/>
                <a:gd name="T44" fmla="*/ 589 w 592"/>
                <a:gd name="T45" fmla="*/ 338 h 591"/>
                <a:gd name="T46" fmla="*/ 565 w 592"/>
                <a:gd name="T47" fmla="*/ 420 h 591"/>
                <a:gd name="T48" fmla="*/ 519 w 592"/>
                <a:gd name="T49" fmla="*/ 488 h 591"/>
                <a:gd name="T50" fmla="*/ 457 w 592"/>
                <a:gd name="T51" fmla="*/ 543 h 591"/>
                <a:gd name="T52" fmla="*/ 382 w 592"/>
                <a:gd name="T53" fmla="*/ 578 h 591"/>
                <a:gd name="T54" fmla="*/ 296 w 592"/>
                <a:gd name="T55" fmla="*/ 591 h 591"/>
                <a:gd name="T56" fmla="*/ 211 w 592"/>
                <a:gd name="T57" fmla="*/ 578 h 591"/>
                <a:gd name="T58" fmla="*/ 135 w 592"/>
                <a:gd name="T59" fmla="*/ 543 h 591"/>
                <a:gd name="T60" fmla="*/ 73 w 592"/>
                <a:gd name="T61" fmla="*/ 489 h 591"/>
                <a:gd name="T62" fmla="*/ 27 w 592"/>
                <a:gd name="T63" fmla="*/ 420 h 591"/>
                <a:gd name="T64" fmla="*/ 3 w 592"/>
                <a:gd name="T65" fmla="*/ 338 h 591"/>
                <a:gd name="T66" fmla="*/ 3 w 592"/>
                <a:gd name="T67" fmla="*/ 252 h 591"/>
                <a:gd name="T68" fmla="*/ 27 w 592"/>
                <a:gd name="T69" fmla="*/ 171 h 591"/>
                <a:gd name="T70" fmla="*/ 73 w 592"/>
                <a:gd name="T71" fmla="*/ 101 h 591"/>
                <a:gd name="T72" fmla="*/ 135 w 592"/>
                <a:gd name="T73" fmla="*/ 47 h 591"/>
                <a:gd name="T74" fmla="*/ 210 w 592"/>
                <a:gd name="T75" fmla="*/ 12 h 591"/>
                <a:gd name="T76" fmla="*/ 296 w 592"/>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 h="591">
                  <a:moveTo>
                    <a:pt x="296" y="156"/>
                  </a:moveTo>
                  <a:lnTo>
                    <a:pt x="267" y="158"/>
                  </a:lnTo>
                  <a:lnTo>
                    <a:pt x="240" y="167"/>
                  </a:lnTo>
                  <a:lnTo>
                    <a:pt x="216" y="180"/>
                  </a:lnTo>
                  <a:lnTo>
                    <a:pt x="196" y="198"/>
                  </a:lnTo>
                  <a:lnTo>
                    <a:pt x="179" y="219"/>
                  </a:lnTo>
                  <a:lnTo>
                    <a:pt x="166" y="242"/>
                  </a:lnTo>
                  <a:lnTo>
                    <a:pt x="159" y="269"/>
                  </a:lnTo>
                  <a:lnTo>
                    <a:pt x="155" y="296"/>
                  </a:lnTo>
                  <a:lnTo>
                    <a:pt x="159" y="322"/>
                  </a:lnTo>
                  <a:lnTo>
                    <a:pt x="167" y="349"/>
                  </a:lnTo>
                  <a:lnTo>
                    <a:pt x="181" y="372"/>
                  </a:lnTo>
                  <a:lnTo>
                    <a:pt x="198" y="393"/>
                  </a:lnTo>
                  <a:lnTo>
                    <a:pt x="219" y="411"/>
                  </a:lnTo>
                  <a:lnTo>
                    <a:pt x="243" y="425"/>
                  </a:lnTo>
                  <a:lnTo>
                    <a:pt x="269" y="433"/>
                  </a:lnTo>
                  <a:lnTo>
                    <a:pt x="296" y="436"/>
                  </a:lnTo>
                  <a:lnTo>
                    <a:pt x="324" y="433"/>
                  </a:lnTo>
                  <a:lnTo>
                    <a:pt x="350" y="425"/>
                  </a:lnTo>
                  <a:lnTo>
                    <a:pt x="373" y="411"/>
                  </a:lnTo>
                  <a:lnTo>
                    <a:pt x="395" y="393"/>
                  </a:lnTo>
                  <a:lnTo>
                    <a:pt x="413" y="372"/>
                  </a:lnTo>
                  <a:lnTo>
                    <a:pt x="426" y="349"/>
                  </a:lnTo>
                  <a:lnTo>
                    <a:pt x="435" y="322"/>
                  </a:lnTo>
                  <a:lnTo>
                    <a:pt x="437" y="296"/>
                  </a:lnTo>
                  <a:lnTo>
                    <a:pt x="435" y="269"/>
                  </a:lnTo>
                  <a:lnTo>
                    <a:pt x="426" y="242"/>
                  </a:lnTo>
                  <a:lnTo>
                    <a:pt x="414" y="219"/>
                  </a:lnTo>
                  <a:lnTo>
                    <a:pt x="398" y="198"/>
                  </a:lnTo>
                  <a:lnTo>
                    <a:pt x="377" y="180"/>
                  </a:lnTo>
                  <a:lnTo>
                    <a:pt x="353" y="167"/>
                  </a:lnTo>
                  <a:lnTo>
                    <a:pt x="326" y="158"/>
                  </a:lnTo>
                  <a:lnTo>
                    <a:pt x="296" y="156"/>
                  </a:lnTo>
                  <a:close/>
                  <a:moveTo>
                    <a:pt x="296" y="0"/>
                  </a:moveTo>
                  <a:lnTo>
                    <a:pt x="341" y="3"/>
                  </a:lnTo>
                  <a:lnTo>
                    <a:pt x="382" y="12"/>
                  </a:lnTo>
                  <a:lnTo>
                    <a:pt x="421" y="27"/>
                  </a:lnTo>
                  <a:lnTo>
                    <a:pt x="458" y="47"/>
                  </a:lnTo>
                  <a:lnTo>
                    <a:pt x="491" y="72"/>
                  </a:lnTo>
                  <a:lnTo>
                    <a:pt x="520" y="101"/>
                  </a:lnTo>
                  <a:lnTo>
                    <a:pt x="545" y="135"/>
                  </a:lnTo>
                  <a:lnTo>
                    <a:pt x="565" y="171"/>
                  </a:lnTo>
                  <a:lnTo>
                    <a:pt x="581" y="210"/>
                  </a:lnTo>
                  <a:lnTo>
                    <a:pt x="589" y="252"/>
                  </a:lnTo>
                  <a:lnTo>
                    <a:pt x="592" y="295"/>
                  </a:lnTo>
                  <a:lnTo>
                    <a:pt x="589" y="338"/>
                  </a:lnTo>
                  <a:lnTo>
                    <a:pt x="580" y="379"/>
                  </a:lnTo>
                  <a:lnTo>
                    <a:pt x="565" y="420"/>
                  </a:lnTo>
                  <a:lnTo>
                    <a:pt x="545" y="455"/>
                  </a:lnTo>
                  <a:lnTo>
                    <a:pt x="519" y="488"/>
                  </a:lnTo>
                  <a:lnTo>
                    <a:pt x="491" y="518"/>
                  </a:lnTo>
                  <a:lnTo>
                    <a:pt x="457" y="543"/>
                  </a:lnTo>
                  <a:lnTo>
                    <a:pt x="421" y="563"/>
                  </a:lnTo>
                  <a:lnTo>
                    <a:pt x="382" y="578"/>
                  </a:lnTo>
                  <a:lnTo>
                    <a:pt x="340" y="587"/>
                  </a:lnTo>
                  <a:lnTo>
                    <a:pt x="296" y="591"/>
                  </a:lnTo>
                  <a:lnTo>
                    <a:pt x="253" y="587"/>
                  </a:lnTo>
                  <a:lnTo>
                    <a:pt x="211" y="578"/>
                  </a:lnTo>
                  <a:lnTo>
                    <a:pt x="171" y="563"/>
                  </a:lnTo>
                  <a:lnTo>
                    <a:pt x="135" y="543"/>
                  </a:lnTo>
                  <a:lnTo>
                    <a:pt x="102" y="518"/>
                  </a:lnTo>
                  <a:lnTo>
                    <a:pt x="73" y="489"/>
                  </a:lnTo>
                  <a:lnTo>
                    <a:pt x="47" y="455"/>
                  </a:lnTo>
                  <a:lnTo>
                    <a:pt x="27" y="420"/>
                  </a:lnTo>
                  <a:lnTo>
                    <a:pt x="13" y="381"/>
                  </a:lnTo>
                  <a:lnTo>
                    <a:pt x="3" y="338"/>
                  </a:lnTo>
                  <a:lnTo>
                    <a:pt x="0" y="295"/>
                  </a:lnTo>
                  <a:lnTo>
                    <a:pt x="3" y="252"/>
                  </a:lnTo>
                  <a:lnTo>
                    <a:pt x="13" y="210"/>
                  </a:lnTo>
                  <a:lnTo>
                    <a:pt x="27" y="171"/>
                  </a:lnTo>
                  <a:lnTo>
                    <a:pt x="47" y="135"/>
                  </a:lnTo>
                  <a:lnTo>
                    <a:pt x="73" y="101"/>
                  </a:lnTo>
                  <a:lnTo>
                    <a:pt x="101" y="72"/>
                  </a:lnTo>
                  <a:lnTo>
                    <a:pt x="135" y="47"/>
                  </a:lnTo>
                  <a:lnTo>
                    <a:pt x="171" y="27"/>
                  </a:lnTo>
                  <a:lnTo>
                    <a:pt x="210" y="12"/>
                  </a:lnTo>
                  <a:lnTo>
                    <a:pt x="253" y="3"/>
                  </a:lnTo>
                  <a:lnTo>
                    <a:pt x="29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4" name="Freeform 157"/>
            <p:cNvSpPr>
              <a:spLocks noEditPoints="1"/>
            </p:cNvSpPr>
            <p:nvPr/>
          </p:nvSpPr>
          <p:spPr bwMode="auto">
            <a:xfrm>
              <a:off x="5487988" y="2389188"/>
              <a:ext cx="104775" cy="104775"/>
            </a:xfrm>
            <a:custGeom>
              <a:avLst/>
              <a:gdLst>
                <a:gd name="T0" fmla="*/ 267 w 593"/>
                <a:gd name="T1" fmla="*/ 158 h 591"/>
                <a:gd name="T2" fmla="*/ 216 w 593"/>
                <a:gd name="T3" fmla="*/ 180 h 591"/>
                <a:gd name="T4" fmla="*/ 179 w 593"/>
                <a:gd name="T5" fmla="*/ 219 h 591"/>
                <a:gd name="T6" fmla="*/ 158 w 593"/>
                <a:gd name="T7" fmla="*/ 269 h 591"/>
                <a:gd name="T8" fmla="*/ 158 w 593"/>
                <a:gd name="T9" fmla="*/ 322 h 591"/>
                <a:gd name="T10" fmla="*/ 181 w 593"/>
                <a:gd name="T11" fmla="*/ 372 h 591"/>
                <a:gd name="T12" fmla="*/ 220 w 593"/>
                <a:gd name="T13" fmla="*/ 411 h 591"/>
                <a:gd name="T14" fmla="*/ 270 w 593"/>
                <a:gd name="T15" fmla="*/ 433 h 591"/>
                <a:gd name="T16" fmla="*/ 324 w 593"/>
                <a:gd name="T17" fmla="*/ 433 h 591"/>
                <a:gd name="T18" fmla="*/ 373 w 593"/>
                <a:gd name="T19" fmla="*/ 411 h 591"/>
                <a:gd name="T20" fmla="*/ 412 w 593"/>
                <a:gd name="T21" fmla="*/ 372 h 591"/>
                <a:gd name="T22" fmla="*/ 435 w 593"/>
                <a:gd name="T23" fmla="*/ 322 h 591"/>
                <a:gd name="T24" fmla="*/ 435 w 593"/>
                <a:gd name="T25" fmla="*/ 269 h 591"/>
                <a:gd name="T26" fmla="*/ 412 w 593"/>
                <a:gd name="T27" fmla="*/ 219 h 591"/>
                <a:gd name="T28" fmla="*/ 373 w 593"/>
                <a:gd name="T29" fmla="*/ 180 h 591"/>
                <a:gd name="T30" fmla="*/ 324 w 593"/>
                <a:gd name="T31" fmla="*/ 158 h 591"/>
                <a:gd name="T32" fmla="*/ 297 w 593"/>
                <a:gd name="T33" fmla="*/ 0 h 591"/>
                <a:gd name="T34" fmla="*/ 382 w 593"/>
                <a:gd name="T35" fmla="*/ 12 h 591"/>
                <a:gd name="T36" fmla="*/ 458 w 593"/>
                <a:gd name="T37" fmla="*/ 47 h 591"/>
                <a:gd name="T38" fmla="*/ 520 w 593"/>
                <a:gd name="T39" fmla="*/ 101 h 591"/>
                <a:gd name="T40" fmla="*/ 565 w 593"/>
                <a:gd name="T41" fmla="*/ 171 h 591"/>
                <a:gd name="T42" fmla="*/ 590 w 593"/>
                <a:gd name="T43" fmla="*/ 252 h 591"/>
                <a:gd name="T44" fmla="*/ 590 w 593"/>
                <a:gd name="T45" fmla="*/ 338 h 591"/>
                <a:gd name="T46" fmla="*/ 565 w 593"/>
                <a:gd name="T47" fmla="*/ 420 h 591"/>
                <a:gd name="T48" fmla="*/ 520 w 593"/>
                <a:gd name="T49" fmla="*/ 488 h 591"/>
                <a:gd name="T50" fmla="*/ 458 w 593"/>
                <a:gd name="T51" fmla="*/ 543 h 591"/>
                <a:gd name="T52" fmla="*/ 382 w 593"/>
                <a:gd name="T53" fmla="*/ 578 h 591"/>
                <a:gd name="T54" fmla="*/ 297 w 593"/>
                <a:gd name="T55" fmla="*/ 591 h 591"/>
                <a:gd name="T56" fmla="*/ 211 w 593"/>
                <a:gd name="T57" fmla="*/ 578 h 591"/>
                <a:gd name="T58" fmla="*/ 135 w 593"/>
                <a:gd name="T59" fmla="*/ 543 h 591"/>
                <a:gd name="T60" fmla="*/ 73 w 593"/>
                <a:gd name="T61" fmla="*/ 489 h 591"/>
                <a:gd name="T62" fmla="*/ 28 w 593"/>
                <a:gd name="T63" fmla="*/ 420 h 591"/>
                <a:gd name="T64" fmla="*/ 3 w 593"/>
                <a:gd name="T65" fmla="*/ 338 h 591"/>
                <a:gd name="T66" fmla="*/ 3 w 593"/>
                <a:gd name="T67" fmla="*/ 252 h 591"/>
                <a:gd name="T68" fmla="*/ 27 w 593"/>
                <a:gd name="T69" fmla="*/ 171 h 591"/>
                <a:gd name="T70" fmla="*/ 73 w 593"/>
                <a:gd name="T71" fmla="*/ 101 h 591"/>
                <a:gd name="T72" fmla="*/ 135 w 593"/>
                <a:gd name="T73" fmla="*/ 47 h 591"/>
                <a:gd name="T74" fmla="*/ 211 w 593"/>
                <a:gd name="T75" fmla="*/ 12 h 591"/>
                <a:gd name="T76" fmla="*/ 297 w 593"/>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3" h="591">
                  <a:moveTo>
                    <a:pt x="297" y="156"/>
                  </a:moveTo>
                  <a:lnTo>
                    <a:pt x="267" y="158"/>
                  </a:lnTo>
                  <a:lnTo>
                    <a:pt x="240" y="167"/>
                  </a:lnTo>
                  <a:lnTo>
                    <a:pt x="216" y="180"/>
                  </a:lnTo>
                  <a:lnTo>
                    <a:pt x="195" y="198"/>
                  </a:lnTo>
                  <a:lnTo>
                    <a:pt x="179" y="219"/>
                  </a:lnTo>
                  <a:lnTo>
                    <a:pt x="166" y="242"/>
                  </a:lnTo>
                  <a:lnTo>
                    <a:pt x="158" y="269"/>
                  </a:lnTo>
                  <a:lnTo>
                    <a:pt x="156" y="296"/>
                  </a:lnTo>
                  <a:lnTo>
                    <a:pt x="158" y="322"/>
                  </a:lnTo>
                  <a:lnTo>
                    <a:pt x="167" y="349"/>
                  </a:lnTo>
                  <a:lnTo>
                    <a:pt x="181" y="372"/>
                  </a:lnTo>
                  <a:lnTo>
                    <a:pt x="199" y="393"/>
                  </a:lnTo>
                  <a:lnTo>
                    <a:pt x="220" y="411"/>
                  </a:lnTo>
                  <a:lnTo>
                    <a:pt x="243" y="425"/>
                  </a:lnTo>
                  <a:lnTo>
                    <a:pt x="270" y="433"/>
                  </a:lnTo>
                  <a:lnTo>
                    <a:pt x="297" y="436"/>
                  </a:lnTo>
                  <a:lnTo>
                    <a:pt x="324" y="433"/>
                  </a:lnTo>
                  <a:lnTo>
                    <a:pt x="350" y="425"/>
                  </a:lnTo>
                  <a:lnTo>
                    <a:pt x="373" y="411"/>
                  </a:lnTo>
                  <a:lnTo>
                    <a:pt x="394" y="393"/>
                  </a:lnTo>
                  <a:lnTo>
                    <a:pt x="412" y="372"/>
                  </a:lnTo>
                  <a:lnTo>
                    <a:pt x="426" y="349"/>
                  </a:lnTo>
                  <a:lnTo>
                    <a:pt x="435" y="322"/>
                  </a:lnTo>
                  <a:lnTo>
                    <a:pt x="438" y="296"/>
                  </a:lnTo>
                  <a:lnTo>
                    <a:pt x="435" y="269"/>
                  </a:lnTo>
                  <a:lnTo>
                    <a:pt x="426" y="242"/>
                  </a:lnTo>
                  <a:lnTo>
                    <a:pt x="412" y="219"/>
                  </a:lnTo>
                  <a:lnTo>
                    <a:pt x="394" y="198"/>
                  </a:lnTo>
                  <a:lnTo>
                    <a:pt x="373" y="180"/>
                  </a:lnTo>
                  <a:lnTo>
                    <a:pt x="350" y="167"/>
                  </a:lnTo>
                  <a:lnTo>
                    <a:pt x="324" y="158"/>
                  </a:lnTo>
                  <a:lnTo>
                    <a:pt x="297" y="156"/>
                  </a:lnTo>
                  <a:close/>
                  <a:moveTo>
                    <a:pt x="297" y="0"/>
                  </a:moveTo>
                  <a:lnTo>
                    <a:pt x="340" y="3"/>
                  </a:lnTo>
                  <a:lnTo>
                    <a:pt x="382" y="12"/>
                  </a:lnTo>
                  <a:lnTo>
                    <a:pt x="421" y="27"/>
                  </a:lnTo>
                  <a:lnTo>
                    <a:pt x="458" y="47"/>
                  </a:lnTo>
                  <a:lnTo>
                    <a:pt x="491" y="72"/>
                  </a:lnTo>
                  <a:lnTo>
                    <a:pt x="520" y="101"/>
                  </a:lnTo>
                  <a:lnTo>
                    <a:pt x="545" y="135"/>
                  </a:lnTo>
                  <a:lnTo>
                    <a:pt x="565" y="171"/>
                  </a:lnTo>
                  <a:lnTo>
                    <a:pt x="581" y="210"/>
                  </a:lnTo>
                  <a:lnTo>
                    <a:pt x="590" y="252"/>
                  </a:lnTo>
                  <a:lnTo>
                    <a:pt x="593" y="295"/>
                  </a:lnTo>
                  <a:lnTo>
                    <a:pt x="590" y="338"/>
                  </a:lnTo>
                  <a:lnTo>
                    <a:pt x="581" y="379"/>
                  </a:lnTo>
                  <a:lnTo>
                    <a:pt x="565" y="420"/>
                  </a:lnTo>
                  <a:lnTo>
                    <a:pt x="545" y="455"/>
                  </a:lnTo>
                  <a:lnTo>
                    <a:pt x="520" y="488"/>
                  </a:lnTo>
                  <a:lnTo>
                    <a:pt x="491" y="518"/>
                  </a:lnTo>
                  <a:lnTo>
                    <a:pt x="458" y="543"/>
                  </a:lnTo>
                  <a:lnTo>
                    <a:pt x="421" y="563"/>
                  </a:lnTo>
                  <a:lnTo>
                    <a:pt x="382" y="578"/>
                  </a:lnTo>
                  <a:lnTo>
                    <a:pt x="340" y="587"/>
                  </a:lnTo>
                  <a:lnTo>
                    <a:pt x="297" y="591"/>
                  </a:lnTo>
                  <a:lnTo>
                    <a:pt x="253" y="587"/>
                  </a:lnTo>
                  <a:lnTo>
                    <a:pt x="211" y="578"/>
                  </a:lnTo>
                  <a:lnTo>
                    <a:pt x="172" y="563"/>
                  </a:lnTo>
                  <a:lnTo>
                    <a:pt x="135" y="543"/>
                  </a:lnTo>
                  <a:lnTo>
                    <a:pt x="102" y="518"/>
                  </a:lnTo>
                  <a:lnTo>
                    <a:pt x="73" y="489"/>
                  </a:lnTo>
                  <a:lnTo>
                    <a:pt x="48" y="455"/>
                  </a:lnTo>
                  <a:lnTo>
                    <a:pt x="28" y="420"/>
                  </a:lnTo>
                  <a:lnTo>
                    <a:pt x="12" y="381"/>
                  </a:lnTo>
                  <a:lnTo>
                    <a:pt x="3" y="338"/>
                  </a:lnTo>
                  <a:lnTo>
                    <a:pt x="0" y="295"/>
                  </a:lnTo>
                  <a:lnTo>
                    <a:pt x="3" y="252"/>
                  </a:lnTo>
                  <a:lnTo>
                    <a:pt x="12" y="210"/>
                  </a:lnTo>
                  <a:lnTo>
                    <a:pt x="27" y="171"/>
                  </a:lnTo>
                  <a:lnTo>
                    <a:pt x="48" y="135"/>
                  </a:lnTo>
                  <a:lnTo>
                    <a:pt x="73" y="101"/>
                  </a:lnTo>
                  <a:lnTo>
                    <a:pt x="102" y="72"/>
                  </a:lnTo>
                  <a:lnTo>
                    <a:pt x="135" y="47"/>
                  </a:lnTo>
                  <a:lnTo>
                    <a:pt x="172" y="27"/>
                  </a:lnTo>
                  <a:lnTo>
                    <a:pt x="211" y="12"/>
                  </a:lnTo>
                  <a:lnTo>
                    <a:pt x="253" y="3"/>
                  </a:lnTo>
                  <a:lnTo>
                    <a:pt x="297"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55" name="Inhaltsplatzhalter 4"/>
          <p:cNvSpPr txBox="1"/>
          <p:nvPr/>
        </p:nvSpPr>
        <p:spPr>
          <a:xfrm>
            <a:off x="4266141" y="2562092"/>
            <a:ext cx="1720804" cy="276999"/>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a:latin typeface="Calibri" panose="020F0502020204030204" pitchFamily="34" charset="0"/>
              </a:rPr>
              <a:t>OPTION 01</a:t>
            </a:r>
            <a:endParaRPr lang="en-US" sz="1400" dirty="0">
              <a:latin typeface="Calibri" panose="020F0502020204030204" pitchFamily="34" charset="0"/>
            </a:endParaRPr>
          </a:p>
        </p:txBody>
      </p:sp>
      <p:sp>
        <p:nvSpPr>
          <p:cNvPr id="56" name="Inhaltsplatzhalter 4"/>
          <p:cNvSpPr txBox="1"/>
          <p:nvPr/>
        </p:nvSpPr>
        <p:spPr>
          <a:xfrm>
            <a:off x="6642339" y="3276907"/>
            <a:ext cx="1720804" cy="276999"/>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a:latin typeface="Calibri" panose="020F0502020204030204" pitchFamily="34" charset="0"/>
              </a:rPr>
              <a:t>OPTION 02</a:t>
            </a:r>
            <a:endParaRPr lang="en-US" sz="1400" dirty="0">
              <a:latin typeface="Calibri" panose="020F0502020204030204" pitchFamily="34" charset="0"/>
            </a:endParaRPr>
          </a:p>
        </p:txBody>
      </p:sp>
      <p:sp>
        <p:nvSpPr>
          <p:cNvPr id="57" name="Inhaltsplatzhalter 4"/>
          <p:cNvSpPr txBox="1"/>
          <p:nvPr/>
        </p:nvSpPr>
        <p:spPr>
          <a:xfrm>
            <a:off x="4615502" y="3991722"/>
            <a:ext cx="1720804" cy="276999"/>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a:latin typeface="Calibri" panose="020F0502020204030204" pitchFamily="34" charset="0"/>
              </a:rPr>
              <a:t>OPTION 03</a:t>
            </a:r>
            <a:endParaRPr lang="en-US" sz="1400" dirty="0">
              <a:latin typeface="Calibri" panose="020F0502020204030204" pitchFamily="34" charset="0"/>
            </a:endParaRPr>
          </a:p>
        </p:txBody>
      </p:sp>
      <p:sp>
        <p:nvSpPr>
          <p:cNvPr id="60" name="文本框 59"/>
          <p:cNvSpPr txBox="1"/>
          <p:nvPr/>
        </p:nvSpPr>
        <p:spPr>
          <a:xfrm>
            <a:off x="1031375" y="2331794"/>
            <a:ext cx="2446794" cy="93154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600" b="1" dirty="0">
                <a:solidFill>
                  <a:prstClr val="black">
                    <a:lumMod val="85000"/>
                    <a:lumOff val="15000"/>
                  </a:prstClr>
                </a:solidFill>
                <a:latin typeface="Calibri" panose="020F0502020204030204" pitchFamily="34" charset="0"/>
                <a:ea typeface="方正姚体" panose="02010601030101010101" pitchFamily="2" charset="-122"/>
                <a:sym typeface="+mn-ea"/>
              </a:rPr>
              <a:t>"Las pruebas son el proceso de demostrar que no hay errores presentes".</a:t>
            </a:r>
            <a:endParaRPr lang="en-US" altLang="zh-CN" sz="1600" b="1" dirty="0">
              <a:solidFill>
                <a:schemeClr val="tx1">
                  <a:lumMod val="50000"/>
                  <a:lumOff val="50000"/>
                </a:schemeClr>
              </a:solidFill>
              <a:latin typeface="Calibri" panose="020F0502020204030204" pitchFamily="34" charset="0"/>
              <a:ea typeface="+mj-ea"/>
            </a:endParaRPr>
          </a:p>
        </p:txBody>
      </p:sp>
      <p:sp>
        <p:nvSpPr>
          <p:cNvPr id="61" name="文本框 60"/>
          <p:cNvSpPr txBox="1"/>
          <p:nvPr/>
        </p:nvSpPr>
        <p:spPr>
          <a:xfrm>
            <a:off x="1584106" y="3697121"/>
            <a:ext cx="2446794" cy="1661795"/>
          </a:xfrm>
          <a:prstGeom prst="rect">
            <a:avLst/>
          </a:prstGeom>
          <a:noFill/>
        </p:spPr>
        <p:txBody>
          <a:bodyPr wrap="square" rtlCol="0">
            <a:spAutoFit/>
            <a:scene3d>
              <a:camera prst="orthographicFront"/>
              <a:lightRig rig="threePt" dir="t"/>
            </a:scene3d>
            <a:sp3d contourW="12700"/>
          </a:bodyPr>
          <a:lstStyle/>
          <a:p>
            <a:pPr algn="ctr">
              <a:lnSpc>
                <a:spcPct val="114000"/>
              </a:lnSpc>
              <a:buClrTx/>
              <a:buSzTx/>
              <a:buFontTx/>
            </a:pPr>
            <a:r>
              <a:rPr lang="en-US" altLang="zh-CN" sz="1600" b="1" dirty="0">
                <a:solidFill>
                  <a:prstClr val="black">
                    <a:lumMod val="85000"/>
                    <a:lumOff val="15000"/>
                  </a:prstClr>
                </a:solidFill>
                <a:latin typeface="Calibri" panose="020F0502020204030204" pitchFamily="34" charset="0"/>
                <a:ea typeface="方正姚体" panose="02010601030101010101" pitchFamily="2" charset="-122"/>
                <a:sym typeface="+mn-ea"/>
              </a:rPr>
              <a:t>"Las pruebas son el proceso de establecer confianza en que un programa hace lo que se supone que debe hacer".</a:t>
            </a:r>
            <a:endParaRPr lang="en-US" altLang="zh-CN" sz="1600" b="1" dirty="0">
              <a:solidFill>
                <a:prstClr val="black">
                  <a:lumMod val="85000"/>
                  <a:lumOff val="15000"/>
                </a:prstClr>
              </a:solidFill>
              <a:latin typeface="Calibri" panose="020F0502020204030204" pitchFamily="34" charset="0"/>
              <a:ea typeface="方正姚体" panose="02010601030101010101" pitchFamily="2" charset="-122"/>
            </a:endParaRPr>
          </a:p>
          <a:p>
            <a:pPr algn="l"/>
            <a:endParaRPr lang="en-US" altLang="zh-CN" sz="1100" b="1" dirty="0">
              <a:solidFill>
                <a:schemeClr val="tx1">
                  <a:lumMod val="50000"/>
                  <a:lumOff val="50000"/>
                </a:schemeClr>
              </a:solidFill>
              <a:latin typeface="Calibri" panose="020F0502020204030204" pitchFamily="34" charset="0"/>
              <a:ea typeface="+mj-ea"/>
            </a:endParaRPr>
          </a:p>
        </p:txBody>
      </p:sp>
      <p:sp>
        <p:nvSpPr>
          <p:cNvPr id="63" name="文本框 62"/>
          <p:cNvSpPr txBox="1"/>
          <p:nvPr/>
        </p:nvSpPr>
        <p:spPr>
          <a:xfrm>
            <a:off x="8829975" y="3057999"/>
            <a:ext cx="2446794" cy="1492250"/>
          </a:xfrm>
          <a:prstGeom prst="rect">
            <a:avLst/>
          </a:prstGeom>
          <a:noFill/>
        </p:spPr>
        <p:txBody>
          <a:bodyPr wrap="square" rtlCol="0">
            <a:spAutoFit/>
            <a:scene3d>
              <a:camera prst="orthographicFront"/>
              <a:lightRig rig="threePt" dir="t"/>
            </a:scene3d>
            <a:sp3d contourW="12700"/>
          </a:bodyPr>
          <a:lstStyle/>
          <a:p>
            <a:pPr algn="ctr">
              <a:lnSpc>
                <a:spcPct val="114000"/>
              </a:lnSpc>
              <a:buClrTx/>
              <a:buSzTx/>
              <a:buFontTx/>
            </a:pPr>
            <a:r>
              <a:rPr lang="en-US" altLang="zh-CN" sz="1600" b="1" dirty="0">
                <a:solidFill>
                  <a:prstClr val="black">
                    <a:lumMod val="85000"/>
                    <a:lumOff val="15000"/>
                  </a:prstClr>
                </a:solidFill>
                <a:latin typeface="Calibri" panose="020F0502020204030204" pitchFamily="34" charset="0"/>
                <a:ea typeface="方正姚体" panose="02010601030101010101" pitchFamily="2" charset="-122"/>
                <a:sym typeface="+mn-ea"/>
              </a:rPr>
              <a:t>"El propósito de las pruebas es demostrar que un programa realiza las funciones indicadas correctamente"</a:t>
            </a:r>
            <a:endParaRPr lang="en-US" altLang="zh-CN" sz="1600" b="1" dirty="0">
              <a:solidFill>
                <a:prstClr val="black">
                  <a:lumMod val="85000"/>
                  <a:lumOff val="15000"/>
                </a:prstClr>
              </a:solidFill>
              <a:latin typeface="Calibri" panose="020F0502020204030204" pitchFamily="34" charset="0"/>
              <a:ea typeface="方正姚体" panose="02010601030101010101" pitchFamily="2" charset="-122"/>
            </a:endParaRPr>
          </a:p>
        </p:txBody>
      </p:sp>
      <p:sp>
        <p:nvSpPr>
          <p:cNvPr id="2" name="Marcador de posición de número de diapositiva 1"/>
          <p:cNvSpPr>
            <a:spLocks noGrp="1"/>
          </p:cNvSpPr>
          <p:nvPr>
            <p:ph type="sldNum" sz="quarter" idx="12"/>
          </p:nvPr>
        </p:nvSpPr>
        <p:spPr/>
        <p:txBody>
          <a:bodyPr/>
          <a:lstStyle/>
          <a:p>
            <a:fld id="{498270EE-524A-45C3-93D8-E84E0C4390F1}"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66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outVertical)">
                                      <p:cBhvr>
                                        <p:cTn id="18" dur="500"/>
                                        <p:tgtEl>
                                          <p:spTgt spid="55"/>
                                        </p:tgtEl>
                                      </p:cBhvr>
                                    </p:animEffect>
                                  </p:childTnLst>
                                </p:cTn>
                              </p:par>
                            </p:childTnLst>
                          </p:cTn>
                        </p:par>
                        <p:par>
                          <p:cTn id="19" fill="hold">
                            <p:stCondLst>
                              <p:cond delay="1500"/>
                            </p:stCondLst>
                            <p:childTnLst>
                              <p:par>
                                <p:cTn id="20" presetID="2" presetClass="entr" presetSubtype="8" accel="20000" decel="66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0-#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childTnLst>
                          </p:cTn>
                        </p:par>
                        <p:par>
                          <p:cTn id="30" fill="hold">
                            <p:stCondLst>
                              <p:cond delay="2500"/>
                            </p:stCondLst>
                            <p:childTnLst>
                              <p:par>
                                <p:cTn id="31" presetID="16" presetClass="entr" presetSubtype="37"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barn(outVertical)">
                                      <p:cBhvr>
                                        <p:cTn id="33" dur="500"/>
                                        <p:tgtEl>
                                          <p:spTgt spid="56"/>
                                        </p:tgtEl>
                                      </p:cBhvr>
                                    </p:animEffect>
                                  </p:childTnLst>
                                </p:cTn>
                              </p:par>
                            </p:childTnLst>
                          </p:cTn>
                        </p:par>
                        <p:par>
                          <p:cTn id="34" fill="hold">
                            <p:stCondLst>
                              <p:cond delay="3000"/>
                            </p:stCondLst>
                            <p:childTnLst>
                              <p:par>
                                <p:cTn id="35" presetID="2" presetClass="entr" presetSubtype="2" accel="20000" decel="6600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4000"/>
                            </p:stCondLst>
                            <p:childTnLst>
                              <p:par>
                                <p:cTn id="46" presetID="16" presetClass="entr" presetSubtype="37" fill="hold" grpId="0" nodeType="after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barn(outVertical)">
                                      <p:cBhvr>
                                        <p:cTn id="48" dur="500"/>
                                        <p:tgtEl>
                                          <p:spTgt spid="57"/>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ppt_w</p:attrName>
                                        </p:attrNameLst>
                                      </p:cBhvr>
                                      <p:tavLst>
                                        <p:tav tm="0">
                                          <p:val>
                                            <p:fltVal val="0"/>
                                          </p:val>
                                        </p:tav>
                                        <p:tav tm="100000">
                                          <p:val>
                                            <p:strVal val="#ppt_w"/>
                                          </p:val>
                                        </p:tav>
                                      </p:tavLst>
                                    </p:anim>
                                    <p:anim calcmode="lin" valueType="num">
                                      <p:cBhvr>
                                        <p:cTn id="53" dur="500" fill="hold"/>
                                        <p:tgtEl>
                                          <p:spTgt spid="38"/>
                                        </p:tgtEl>
                                        <p:attrNameLst>
                                          <p:attrName>ppt_h</p:attrName>
                                        </p:attrNameLst>
                                      </p:cBhvr>
                                      <p:tavLst>
                                        <p:tav tm="0">
                                          <p:val>
                                            <p:fltVal val="0"/>
                                          </p:val>
                                        </p:tav>
                                        <p:tav tm="100000">
                                          <p:val>
                                            <p:strVal val="#ppt_h"/>
                                          </p:val>
                                        </p:tav>
                                      </p:tavLst>
                                    </p:anim>
                                    <p:animEffect transition="in" filter="fade">
                                      <p:cBhvr>
                                        <p:cTn id="54" dur="500"/>
                                        <p:tgtEl>
                                          <p:spTgt spid="38"/>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Effect transition="in" filter="fade">
                                      <p:cBhvr>
                                        <p:cTn id="6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5892" r="15892"/>
          <a:stretch>
            <a:fillRect/>
          </a:stretch>
        </p:blipFill>
        <p:spPr>
          <a:xfrm>
            <a:off x="4928118" y="0"/>
            <a:ext cx="7013473" cy="6858000"/>
          </a:xfrm>
        </p:spPr>
      </p:pic>
      <p:grpSp>
        <p:nvGrpSpPr>
          <p:cNvPr id="5" name="组合 4"/>
          <p:cNvGrpSpPr/>
          <p:nvPr/>
        </p:nvGrpSpPr>
        <p:grpSpPr bwMode="auto">
          <a:xfrm>
            <a:off x="415980" y="333507"/>
            <a:ext cx="3885238" cy="3070711"/>
            <a:chOff x="4806949" y="3579365"/>
            <a:chExt cx="4470361" cy="3070278"/>
          </a:xfrm>
        </p:grpSpPr>
        <p:sp>
          <p:nvSpPr>
            <p:cNvPr id="6" name="矩形 5"/>
            <p:cNvSpPr/>
            <p:nvPr/>
          </p:nvSpPr>
          <p:spPr>
            <a:xfrm>
              <a:off x="4806949" y="4835069"/>
              <a:ext cx="4470361" cy="1814574"/>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en-US" altLang="zh-CN" sz="1600">
                  <a:solidFill>
                    <a:schemeClr val="tx1">
                      <a:lumMod val="95000"/>
                      <a:lumOff val="5000"/>
                    </a:schemeClr>
                  </a:solidFill>
                  <a:latin typeface="Calibri" panose="020F0502020204030204" pitchFamily="34" charset="0"/>
                </a:rPr>
                <a:t>Jhon Myers indica que estas definiciones están mal planteadas. Cuando probamos un programa se quiere aportar un valor añadido a lo que estamos probando, elevar la calidad y fiabilidad y esto nos lleva a tener que encontrar y eliminar los errores en el programa.</a:t>
              </a:r>
            </a:p>
          </p:txBody>
        </p:sp>
        <p:sp>
          <p:nvSpPr>
            <p:cNvPr id="7" name="矩形 6"/>
            <p:cNvSpPr/>
            <p:nvPr/>
          </p:nvSpPr>
          <p:spPr>
            <a:xfrm>
              <a:off x="4845672" y="3579365"/>
              <a:ext cx="4219407" cy="1076173"/>
            </a:xfrm>
            <a:prstGeom prst="rect">
              <a:avLst/>
            </a:prstGeom>
          </p:spPr>
          <p:txBody>
            <a:bodyPr wrap="square">
              <a:spAutoFit/>
              <a:scene3d>
                <a:camera prst="orthographicFront"/>
                <a:lightRig rig="threePt" dir="t"/>
              </a:scene3d>
              <a:sp3d contourW="12700"/>
            </a:bodyPr>
            <a:lstStyle/>
            <a:p>
              <a:pPr algn="ctr"/>
              <a:r>
                <a:rPr lang="es-SV" altLang="en-US" sz="3200" b="1" dirty="0">
                  <a:solidFill>
                    <a:schemeClr val="tx1">
                      <a:lumMod val="95000"/>
                      <a:lumOff val="5000"/>
                    </a:schemeClr>
                  </a:solidFill>
                  <a:latin typeface="Calibri" panose="020F0502020204030204" pitchFamily="34" charset="0"/>
                </a:rPr>
                <a:t>¿Qué son las pruebas?</a:t>
              </a:r>
              <a:endParaRPr lang="zh-CN" altLang="en-US" sz="3200" b="1" dirty="0">
                <a:solidFill>
                  <a:schemeClr val="tx1">
                    <a:lumMod val="95000"/>
                    <a:lumOff val="5000"/>
                  </a:schemeClr>
                </a:solidFill>
                <a:latin typeface="Calibri" panose="020F0502020204030204" pitchFamily="34" charset="0"/>
              </a:endParaRPr>
            </a:p>
          </p:txBody>
        </p:sp>
      </p:grpSp>
      <p:sp>
        <p:nvSpPr>
          <p:cNvPr id="10" name="矩形 9"/>
          <p:cNvSpPr/>
          <p:nvPr/>
        </p:nvSpPr>
        <p:spPr bwMode="auto">
          <a:xfrm>
            <a:off x="449608" y="3584129"/>
            <a:ext cx="3885237" cy="3291840"/>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en-US" altLang="zh-CN" sz="1600">
                <a:solidFill>
                  <a:schemeClr val="tx1">
                    <a:lumMod val="95000"/>
                    <a:lumOff val="5000"/>
                  </a:schemeClr>
                </a:solidFill>
                <a:latin typeface="Calibri" panose="020F0502020204030204" pitchFamily="34" charset="0"/>
              </a:rPr>
              <a:t>Esto quiere decir que no tenemos que probar un programa para demostrar que funciona, sino que tenemos que partir de la suposición de que el programa va a contener errores. La definición de prueba que aporta Myers es:</a:t>
            </a:r>
          </a:p>
          <a:p>
            <a:pPr algn="just" eaLnBrk="1" fontAlgn="auto" hangingPunct="1">
              <a:spcBef>
                <a:spcPts val="0"/>
              </a:spcBef>
              <a:spcAft>
                <a:spcPts val="0"/>
              </a:spcAft>
              <a:defRPr/>
            </a:pPr>
            <a:r>
              <a:rPr lang="en-US" altLang="zh-CN" sz="1600">
                <a:solidFill>
                  <a:schemeClr val="tx1">
                    <a:lumMod val="95000"/>
                    <a:lumOff val="5000"/>
                  </a:schemeClr>
                </a:solidFill>
                <a:latin typeface="Calibri" panose="020F0502020204030204" pitchFamily="34" charset="0"/>
              </a:rPr>
              <a:t> </a:t>
            </a:r>
          </a:p>
          <a:p>
            <a:pPr algn="just" eaLnBrk="1" fontAlgn="auto" hangingPunct="1">
              <a:spcBef>
                <a:spcPts val="0"/>
              </a:spcBef>
              <a:spcAft>
                <a:spcPts val="0"/>
              </a:spcAft>
              <a:defRPr/>
            </a:pPr>
            <a:r>
              <a:rPr lang="en-US" altLang="zh-CN" sz="1600">
                <a:solidFill>
                  <a:schemeClr val="tx1">
                    <a:lumMod val="95000"/>
                    <a:lumOff val="5000"/>
                  </a:schemeClr>
                </a:solidFill>
                <a:latin typeface="Calibri" panose="020F0502020204030204" pitchFamily="34" charset="0"/>
              </a:rPr>
              <a:t>"La prueba es el proceso de ejecución de un programa con la intención de encontrar errores".</a:t>
            </a:r>
          </a:p>
          <a:p>
            <a:pPr algn="just" eaLnBrk="1" fontAlgn="auto" hangingPunct="1">
              <a:spcBef>
                <a:spcPts val="0"/>
              </a:spcBef>
              <a:spcAft>
                <a:spcPts val="0"/>
              </a:spcAft>
              <a:defRPr/>
            </a:pPr>
            <a:r>
              <a:rPr lang="en-US" altLang="zh-CN" sz="1600">
                <a:solidFill>
                  <a:schemeClr val="tx1">
                    <a:lumMod val="95000"/>
                    <a:lumOff val="5000"/>
                  </a:schemeClr>
                </a:solidFill>
                <a:latin typeface="Calibri" panose="020F0502020204030204" pitchFamily="34" charset="0"/>
              </a:rPr>
              <a:t> </a:t>
            </a:r>
          </a:p>
          <a:p>
            <a:pPr algn="just" eaLnBrk="1" fontAlgn="auto" hangingPunct="1">
              <a:spcBef>
                <a:spcPts val="0"/>
              </a:spcBef>
              <a:spcAft>
                <a:spcPts val="0"/>
              </a:spcAft>
              <a:defRPr/>
            </a:pPr>
            <a:r>
              <a:rPr lang="en-US" altLang="zh-CN" sz="1600">
                <a:solidFill>
                  <a:schemeClr val="tx1">
                    <a:lumMod val="95000"/>
                    <a:lumOff val="5000"/>
                  </a:schemeClr>
                </a:solidFill>
                <a:latin typeface="Calibri" panose="020F0502020204030204" pitchFamily="34" charset="0"/>
              </a:rPr>
              <a:t>Pero, ¿Por qué se toma esta definición como válida y las anteriores no?</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2358</Words>
  <Application>Microsoft Office PowerPoint</Application>
  <PresentationFormat>Panorámica</PresentationFormat>
  <Paragraphs>181</Paragraphs>
  <Slides>27</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27</vt:i4>
      </vt:variant>
    </vt:vector>
  </HeadingPairs>
  <TitlesOfParts>
    <vt:vector size="40" baseType="lpstr">
      <vt:lpstr>等线</vt:lpstr>
      <vt:lpstr>等线 Light</vt:lpstr>
      <vt:lpstr>Microsoft YaHei</vt:lpstr>
      <vt:lpstr>Agency FB</vt:lpstr>
      <vt:lpstr>Arial</vt:lpstr>
      <vt:lpstr>Calibri</vt:lpstr>
      <vt:lpstr>方正姚体</vt:lpstr>
      <vt:lpstr>Impact</vt:lpstr>
      <vt:lpstr>LiHei Pro</vt:lpstr>
      <vt:lpstr>Source Sans Pro</vt:lpstr>
      <vt:lpstr>Symbol</vt:lpstr>
      <vt:lpstr>Wingdings</vt:lpstr>
      <vt:lpstr>Office 主题​​</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CARLHOS EDGARDO FIGUEROA TEJADA</cp:lastModifiedBy>
  <cp:revision>105</cp:revision>
  <dcterms:created xsi:type="dcterms:W3CDTF">2019-09-26T14:52:00Z</dcterms:created>
  <dcterms:modified xsi:type="dcterms:W3CDTF">2021-09-27T23:44:45Z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137322E709774580AA2BA4366B3101AD</vt:lpwstr>
  </property>
  <property fmtid="{D5CDD505-2E9C-101B-9397-08002B2CF9AE}" pid="3" name="KSOProductBuildVer">
    <vt:lpwstr>3082-11.2.0.10323</vt:lpwstr>
  </property>
</Properties>
</file>