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1" r:id="rId8"/>
    <p:sldId id="272" r:id="rId9"/>
    <p:sldId id="273" r:id="rId10"/>
    <p:sldId id="277" r:id="rId11"/>
    <p:sldId id="262" r:id="rId12"/>
    <p:sldId id="263" r:id="rId13"/>
    <p:sldId id="265" r:id="rId14"/>
    <p:sldId id="276" r:id="rId15"/>
    <p:sldId id="275" r:id="rId16"/>
    <p:sldId id="268" r:id="rId17"/>
    <p:sldId id="269" r:id="rId18"/>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23" autoAdjust="0"/>
    <p:restoredTop sz="94660"/>
  </p:normalViewPr>
  <p:slideViewPr>
    <p:cSldViewPr snapToGrid="0">
      <p:cViewPr varScale="1">
        <p:scale>
          <a:sx n="69" d="100"/>
          <a:sy n="69" d="100"/>
        </p:scale>
        <p:origin x="-119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s-ES" smtClean="0"/>
              <a:t>Haga clic para modificar el estilo de título del patrón</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AD4F9028-3B9D-4843-83E2-4AB912838016}" type="datetimeFigureOut">
              <a:rPr lang="es-MX" smtClean="0"/>
              <a:t>02/02/2015</a:t>
            </a:fld>
            <a:endParaRPr lang="es-MX"/>
          </a:p>
        </p:txBody>
      </p:sp>
      <p:sp>
        <p:nvSpPr>
          <p:cNvPr id="5" name="Footer Placeholder 4"/>
          <p:cNvSpPr>
            <a:spLocks noGrp="1"/>
          </p:cNvSpPr>
          <p:nvPr>
            <p:ph type="ftr" sz="quarter" idx="11"/>
          </p:nvPr>
        </p:nvSpPr>
        <p:spPr>
          <a:xfrm>
            <a:off x="1174044" y="5357592"/>
            <a:ext cx="5034845" cy="365125"/>
          </a:xfrm>
        </p:spPr>
        <p:txBody>
          <a:bodyPr/>
          <a:lstStyle/>
          <a:p>
            <a:endParaRPr lang="es-MX"/>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23284560-621E-48A4-ABE7-C7C6AF3A2503}" type="slidenum">
              <a:rPr lang="es-MX" smtClean="0"/>
              <a:t>‹Nº›</a:t>
            </a:fld>
            <a:endParaRPr lang="es-MX"/>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AD4F9028-3B9D-4843-83E2-4AB912838016}" type="datetimeFigureOut">
              <a:rPr lang="es-MX" smtClean="0"/>
              <a:t>02/02/2015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3284560-621E-48A4-ABE7-C7C6AF3A2503}" type="slidenum">
              <a:rPr lang="es-MX" smtClean="0"/>
              <a:t>‹Nº›</a:t>
            </a:fld>
            <a:endParaRPr lang="es-MX"/>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AD4F9028-3B9D-4843-83E2-4AB912838016}" type="datetimeFigureOut">
              <a:rPr lang="es-MX" smtClean="0"/>
              <a:t>02/02/2015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3284560-621E-48A4-ABE7-C7C6AF3A2503}" type="slidenum">
              <a:rPr lang="es-MX" smtClean="0"/>
              <a:t>‹Nº›</a:t>
            </a:fld>
            <a:endParaRPr lang="es-MX"/>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AD4F9028-3B9D-4843-83E2-4AB912838016}" type="datetimeFigureOut">
              <a:rPr lang="es-MX" smtClean="0"/>
              <a:t>02/02/2015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3284560-621E-48A4-ABE7-C7C6AF3A2503}" type="slidenum">
              <a:rPr lang="es-MX" smtClean="0"/>
              <a:t>‹Nº›</a:t>
            </a:fld>
            <a:endParaRPr lang="es-MX"/>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D4F9028-3B9D-4843-83E2-4AB912838016}" type="datetimeFigureOut">
              <a:rPr lang="es-MX" smtClean="0"/>
              <a:t>02/02/2015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3284560-621E-48A4-ABE7-C7C6AF3A2503}" type="slidenum">
              <a:rPr lang="es-MX" smtClean="0"/>
              <a:t>‹Nº›</a:t>
            </a:fld>
            <a:endParaRPr lang="es-MX"/>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AD4F9028-3B9D-4843-83E2-4AB912838016}" type="datetimeFigureOut">
              <a:rPr lang="es-MX" smtClean="0"/>
              <a:t>02/02/2015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3284560-621E-48A4-ABE7-C7C6AF3A2503}" type="slidenum">
              <a:rPr lang="es-MX" smtClean="0"/>
              <a:t>‹Nº›</a:t>
            </a:fld>
            <a:endParaRPr lang="es-MX"/>
          </a:p>
        </p:txBody>
      </p:sp>
      <p:sp>
        <p:nvSpPr>
          <p:cNvPr id="9" name="Content Placeholder 8"/>
          <p:cNvSpPr>
            <a:spLocks noGrp="1"/>
          </p:cNvSpPr>
          <p:nvPr>
            <p:ph sz="quarter" idx="13"/>
          </p:nvPr>
        </p:nvSpPr>
        <p:spPr>
          <a:xfrm>
            <a:off x="1298448" y="2121407"/>
            <a:ext cx="3200400" cy="360273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AD4F9028-3B9D-4843-83E2-4AB912838016}" type="datetimeFigureOut">
              <a:rPr lang="es-MX" smtClean="0"/>
              <a:t>02/02/2015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23284560-621E-48A4-ABE7-C7C6AF3A2503}" type="slidenum">
              <a:rPr lang="es-MX" smtClean="0"/>
              <a:t>‹Nº›</a:t>
            </a:fld>
            <a:endParaRPr lang="es-MX"/>
          </a:p>
        </p:txBody>
      </p:sp>
      <p:sp>
        <p:nvSpPr>
          <p:cNvPr id="11" name="Content Placeholder 10"/>
          <p:cNvSpPr>
            <a:spLocks noGrp="1"/>
          </p:cNvSpPr>
          <p:nvPr>
            <p:ph sz="quarter" idx="13"/>
          </p:nvPr>
        </p:nvSpPr>
        <p:spPr>
          <a:xfrm>
            <a:off x="1298448" y="2944368"/>
            <a:ext cx="3227832" cy="277977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AD4F9028-3B9D-4843-83E2-4AB912838016}" type="datetimeFigureOut">
              <a:rPr lang="es-MX" smtClean="0"/>
              <a:t>02/02/2015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23284560-621E-48A4-ABE7-C7C6AF3A2503}" type="slidenum">
              <a:rPr lang="es-MX" smtClean="0"/>
              <a:t>‹Nº›</a:t>
            </a:fld>
            <a:endParaRPr lang="es-MX"/>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F9028-3B9D-4843-83E2-4AB912838016}" type="datetimeFigureOut">
              <a:rPr lang="es-MX" smtClean="0"/>
              <a:t>02/02/2015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23284560-621E-48A4-ABE7-C7C6AF3A2503}" type="slidenum">
              <a:rPr lang="es-MX" smtClean="0"/>
              <a:t>‹Nº›</a:t>
            </a:fld>
            <a:endParaRPr lang="es-MX"/>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s-ES" smtClean="0"/>
              <a:t>Haga clic para modificar el estilo de título del patrón</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rot="60000">
            <a:off x="6341698" y="5885672"/>
            <a:ext cx="1213821" cy="365125"/>
          </a:xfrm>
        </p:spPr>
        <p:txBody>
          <a:bodyPr/>
          <a:lstStyle/>
          <a:p>
            <a:fld id="{AD4F9028-3B9D-4843-83E2-4AB912838016}" type="datetimeFigureOut">
              <a:rPr lang="es-MX" smtClean="0"/>
              <a:t>02/02/2015</a:t>
            </a:fld>
            <a:endParaRPr lang="es-MX"/>
          </a:p>
        </p:txBody>
      </p:sp>
      <p:sp>
        <p:nvSpPr>
          <p:cNvPr id="6" name="Footer Placeholder 5"/>
          <p:cNvSpPr>
            <a:spLocks noGrp="1"/>
          </p:cNvSpPr>
          <p:nvPr>
            <p:ph type="ftr" sz="quarter" idx="11"/>
          </p:nvPr>
        </p:nvSpPr>
        <p:spPr>
          <a:xfrm rot="-60000">
            <a:off x="914554" y="5829261"/>
            <a:ext cx="3522607" cy="365125"/>
          </a:xfrm>
        </p:spPr>
        <p:txBody>
          <a:bodyPr/>
          <a:lstStyle/>
          <a:p>
            <a:endParaRPr lang="es-MX"/>
          </a:p>
        </p:txBody>
      </p:sp>
      <p:sp>
        <p:nvSpPr>
          <p:cNvPr id="7" name="Slide Number Placeholder 6"/>
          <p:cNvSpPr>
            <a:spLocks noGrp="1"/>
          </p:cNvSpPr>
          <p:nvPr>
            <p:ph type="sldNum" sz="quarter" idx="12"/>
          </p:nvPr>
        </p:nvSpPr>
        <p:spPr>
          <a:xfrm rot="60000">
            <a:off x="7557313" y="5896961"/>
            <a:ext cx="554023" cy="365125"/>
          </a:xfrm>
        </p:spPr>
        <p:txBody>
          <a:bodyPr/>
          <a:lstStyle/>
          <a:p>
            <a:fld id="{23284560-621E-48A4-ABE7-C7C6AF3A2503}" type="slidenum">
              <a:rPr lang="es-MX" smtClean="0"/>
              <a:t>‹Nº›</a:t>
            </a:fld>
            <a:endParaRPr lang="es-MX"/>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rot="60000">
            <a:off x="6345936" y="5888737"/>
            <a:ext cx="1213821" cy="365125"/>
          </a:xfrm>
        </p:spPr>
        <p:txBody>
          <a:bodyPr/>
          <a:lstStyle/>
          <a:p>
            <a:fld id="{AD4F9028-3B9D-4843-83E2-4AB912838016}" type="datetimeFigureOut">
              <a:rPr lang="es-MX" smtClean="0"/>
              <a:t>02/02/2015</a:t>
            </a:fld>
            <a:endParaRPr lang="es-MX"/>
          </a:p>
        </p:txBody>
      </p:sp>
      <p:sp>
        <p:nvSpPr>
          <p:cNvPr id="6" name="Footer Placeholder 5"/>
          <p:cNvSpPr>
            <a:spLocks noGrp="1"/>
          </p:cNvSpPr>
          <p:nvPr>
            <p:ph type="ftr" sz="quarter" idx="11"/>
          </p:nvPr>
        </p:nvSpPr>
        <p:spPr>
          <a:xfrm rot="-60000">
            <a:off x="914569" y="5831037"/>
            <a:ext cx="3319043" cy="365125"/>
          </a:xfrm>
        </p:spPr>
        <p:txBody>
          <a:bodyPr/>
          <a:lstStyle/>
          <a:p>
            <a:endParaRPr lang="es-MX"/>
          </a:p>
        </p:txBody>
      </p:sp>
      <p:sp>
        <p:nvSpPr>
          <p:cNvPr id="7" name="Slide Number Placeholder 6"/>
          <p:cNvSpPr>
            <a:spLocks noGrp="1"/>
          </p:cNvSpPr>
          <p:nvPr>
            <p:ph type="sldNum" sz="quarter" idx="12"/>
          </p:nvPr>
        </p:nvSpPr>
        <p:spPr>
          <a:xfrm rot="60000">
            <a:off x="7562089" y="5900026"/>
            <a:ext cx="554023" cy="365125"/>
          </a:xfrm>
        </p:spPr>
        <p:txBody>
          <a:bodyPr/>
          <a:lstStyle/>
          <a:p>
            <a:fld id="{23284560-621E-48A4-ABE7-C7C6AF3A2503}" type="slidenum">
              <a:rPr lang="es-MX" smtClean="0"/>
              <a:t>‹Nº›</a:t>
            </a:fld>
            <a:endParaRPr lang="es-MX"/>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AD4F9028-3B9D-4843-83E2-4AB912838016}" type="datetimeFigureOut">
              <a:rPr lang="es-MX" smtClean="0"/>
              <a:t>02/02/2015</a:t>
            </a:fld>
            <a:endParaRPr lang="es-MX"/>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s-MX"/>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23284560-621E-48A4-ABE7-C7C6AF3A2503}" type="slidenum">
              <a:rPr lang="es-MX" smtClean="0"/>
              <a:t>‹Nº›</a:t>
            </a:fld>
            <a:endParaRPr lang="es-MX"/>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LA HISTORIA DE INTERNET</a:t>
            </a:r>
            <a:endParaRPr lang="es-MX" dirty="0"/>
          </a:p>
        </p:txBody>
      </p:sp>
      <p:sp>
        <p:nvSpPr>
          <p:cNvPr id="3" name="2 Subtítulo"/>
          <p:cNvSpPr>
            <a:spLocks noGrp="1"/>
          </p:cNvSpPr>
          <p:nvPr>
            <p:ph type="subTitle" idx="1"/>
          </p:nvPr>
        </p:nvSpPr>
        <p:spPr/>
        <p:txBody>
          <a:bodyPr/>
          <a:lstStyle/>
          <a:p>
            <a:r>
              <a:rPr lang="es-MX" dirty="0" smtClean="0"/>
              <a:t>GERARDO AZUARA GARCÍA</a:t>
            </a:r>
            <a:endParaRPr lang="es-MX" dirty="0"/>
          </a:p>
        </p:txBody>
      </p:sp>
    </p:spTree>
    <p:extLst>
      <p:ext uri="{BB962C8B-B14F-4D97-AF65-F5344CB8AC3E}">
        <p14:creationId xmlns:p14="http://schemas.microsoft.com/office/powerpoint/2010/main" val="386854251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ARPANET (Cont.)</a:t>
            </a:r>
          </a:p>
        </p:txBody>
      </p:sp>
      <p:sp>
        <p:nvSpPr>
          <p:cNvPr id="3" name="2 Marcador de contenido"/>
          <p:cNvSpPr>
            <a:spLocks noGrp="1"/>
          </p:cNvSpPr>
          <p:nvPr>
            <p:ph idx="1"/>
          </p:nvPr>
        </p:nvSpPr>
        <p:spPr/>
        <p:txBody>
          <a:bodyPr>
            <a:normAutofit lnSpcReduction="10000"/>
          </a:bodyPr>
          <a:lstStyle/>
          <a:p>
            <a:pPr marL="0" indent="0" algn="just">
              <a:buNone/>
            </a:pPr>
            <a:r>
              <a:rPr lang="es-MX" dirty="0"/>
              <a:t>La NSF </a:t>
            </a:r>
            <a:r>
              <a:rPr lang="es-MX" i="1" dirty="0"/>
              <a:t>(</a:t>
            </a:r>
            <a:r>
              <a:rPr lang="es-MX" i="1" dirty="0" err="1"/>
              <a:t>National</a:t>
            </a:r>
            <a:r>
              <a:rPr lang="es-MX" i="1" dirty="0"/>
              <a:t> </a:t>
            </a:r>
            <a:r>
              <a:rPr lang="es-MX" i="1" dirty="0" err="1"/>
              <a:t>Science</a:t>
            </a:r>
            <a:r>
              <a:rPr lang="es-MX" i="1" dirty="0"/>
              <a:t> </a:t>
            </a:r>
            <a:r>
              <a:rPr lang="es-MX" i="1" dirty="0" err="1"/>
              <a:t>Fundation</a:t>
            </a:r>
            <a:r>
              <a:rPr lang="es-MX" i="1" dirty="0"/>
              <a:t>)</a:t>
            </a:r>
            <a:r>
              <a:rPr lang="es-MX" dirty="0"/>
              <a:t> crea su propia red informática llamada </a:t>
            </a:r>
            <a:r>
              <a:rPr lang="es-MX" i="1" dirty="0"/>
              <a:t>NSFNET</a:t>
            </a:r>
            <a:r>
              <a:rPr lang="es-MX" dirty="0"/>
              <a:t>, que más tarde absorbe a </a:t>
            </a:r>
            <a:r>
              <a:rPr lang="es-MX" i="1" dirty="0"/>
              <a:t>ARPANET</a:t>
            </a:r>
            <a:r>
              <a:rPr lang="es-MX" dirty="0"/>
              <a:t>, creando así una gran red con propósitos científicos y académicos. </a:t>
            </a:r>
          </a:p>
          <a:p>
            <a:pPr marL="0" indent="0" algn="just">
              <a:buNone/>
            </a:pPr>
            <a:r>
              <a:rPr lang="es-MX" dirty="0"/>
              <a:t/>
            </a:r>
            <a:br>
              <a:rPr lang="es-MX" dirty="0"/>
            </a:br>
            <a:r>
              <a:rPr lang="es-MX" dirty="0"/>
              <a:t>El desarrollo de las redes fue abismal, y se crean nuevas redes de libre acceso que más tarde se unen a </a:t>
            </a:r>
            <a:r>
              <a:rPr lang="es-MX" i="1" dirty="0"/>
              <a:t>NSFNET</a:t>
            </a:r>
            <a:r>
              <a:rPr lang="es-MX" dirty="0"/>
              <a:t>, formando el embrión de lo que hoy conocemos como </a:t>
            </a:r>
            <a:r>
              <a:rPr lang="es-MX" i="1" dirty="0"/>
              <a:t>INTERNET</a:t>
            </a:r>
            <a:r>
              <a:rPr lang="es-MX" dirty="0"/>
              <a:t>.</a:t>
            </a:r>
          </a:p>
          <a:p>
            <a:pPr marL="0" indent="0">
              <a:buNone/>
            </a:pPr>
            <a:endParaRPr lang="es-MX" dirty="0"/>
          </a:p>
        </p:txBody>
      </p:sp>
    </p:spTree>
    <p:extLst>
      <p:ext uri="{BB962C8B-B14F-4D97-AF65-F5344CB8AC3E}">
        <p14:creationId xmlns:p14="http://schemas.microsoft.com/office/powerpoint/2010/main" val="194736073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Correo electrónico </a:t>
            </a:r>
            <a:endParaRPr lang="es-MX" dirty="0"/>
          </a:p>
        </p:txBody>
      </p:sp>
      <p:sp>
        <p:nvSpPr>
          <p:cNvPr id="3" name="2 Marcador de contenido"/>
          <p:cNvSpPr>
            <a:spLocks noGrp="1"/>
          </p:cNvSpPr>
          <p:nvPr>
            <p:ph idx="1"/>
          </p:nvPr>
        </p:nvSpPr>
        <p:spPr>
          <a:xfrm>
            <a:off x="831267" y="2119257"/>
            <a:ext cx="5818910" cy="3603812"/>
          </a:xfrm>
        </p:spPr>
        <p:txBody>
          <a:bodyPr/>
          <a:lstStyle/>
          <a:p>
            <a:pPr marL="0" indent="0" algn="just">
              <a:buNone/>
            </a:pPr>
            <a:r>
              <a:rPr lang="es-MX" dirty="0"/>
              <a:t>En 1971, </a:t>
            </a:r>
            <a:r>
              <a:rPr lang="es-MX" dirty="0" err="1"/>
              <a:t>Ray</a:t>
            </a:r>
            <a:r>
              <a:rPr lang="es-MX" dirty="0"/>
              <a:t> </a:t>
            </a:r>
            <a:r>
              <a:rPr lang="es-MX" dirty="0" err="1"/>
              <a:t>Tomlinson</a:t>
            </a:r>
            <a:r>
              <a:rPr lang="es-MX" dirty="0"/>
              <a:t> desarrolló un nuevo medio de comunicación: el </a:t>
            </a:r>
            <a:r>
              <a:rPr lang="es-MX" b="1" dirty="0"/>
              <a:t>correo electrónico</a:t>
            </a:r>
            <a:r>
              <a:rPr lang="es-MX" dirty="0"/>
              <a:t>. El contenido del primer correo electrónico fue:</a:t>
            </a:r>
          </a:p>
          <a:p>
            <a:pPr marL="0" indent="0" algn="just">
              <a:buNone/>
            </a:pPr>
            <a:r>
              <a:rPr lang="es-MX" dirty="0" smtClean="0"/>
              <a:t>	QWERTYUIOP</a:t>
            </a:r>
          </a:p>
          <a:p>
            <a:pPr marL="0" indent="0" algn="just">
              <a:buNone/>
            </a:pPr>
            <a:endParaRPr lang="es-MX" dirty="0"/>
          </a:p>
          <a:p>
            <a:pPr marL="0" indent="0" algn="just">
              <a:buNone/>
            </a:pPr>
            <a:r>
              <a:rPr lang="es-MX" dirty="0"/>
              <a:t>Además, el carácter "@" ya se estaba utilizando para separar al nombre del usuario del resto de la dirección.</a:t>
            </a:r>
          </a:p>
          <a:p>
            <a:pPr marL="0" indent="0" algn="just">
              <a:buNone/>
            </a:pPr>
            <a:endParaRPr lang="es-MX" dirty="0"/>
          </a:p>
        </p:txBody>
      </p:sp>
      <p:pic>
        <p:nvPicPr>
          <p:cNvPr id="10242" name="Picture 2" descr="http://www3.uji.es/~vrubert/2010-iib-a/images/sesion61/email.jp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28291" y="3186531"/>
            <a:ext cx="2669340" cy="2002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805722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Correo </a:t>
            </a:r>
            <a:r>
              <a:rPr lang="es-MX" dirty="0" smtClean="0"/>
              <a:t>electrónico (Cont.)</a:t>
            </a:r>
            <a:endParaRPr lang="es-MX" dirty="0"/>
          </a:p>
        </p:txBody>
      </p:sp>
      <p:sp>
        <p:nvSpPr>
          <p:cNvPr id="3" name="2 Marcador de contenido"/>
          <p:cNvSpPr>
            <a:spLocks noGrp="1"/>
          </p:cNvSpPr>
          <p:nvPr>
            <p:ph idx="1"/>
          </p:nvPr>
        </p:nvSpPr>
        <p:spPr>
          <a:xfrm>
            <a:off x="3823853" y="2313227"/>
            <a:ext cx="4156365" cy="3159325"/>
          </a:xfrm>
        </p:spPr>
        <p:txBody>
          <a:bodyPr>
            <a:normAutofit/>
          </a:bodyPr>
          <a:lstStyle/>
          <a:p>
            <a:pPr marL="0" indent="0" algn="just">
              <a:buNone/>
            </a:pPr>
            <a:r>
              <a:rPr lang="es-MX" dirty="0"/>
              <a:t>En julio de 1972, Lawrence G. Roberts mejoró los horizontes vislumbrados por </a:t>
            </a:r>
            <a:r>
              <a:rPr lang="es-MX" dirty="0" err="1"/>
              <a:t>Tomlinson</a:t>
            </a:r>
            <a:r>
              <a:rPr lang="es-MX" dirty="0"/>
              <a:t> y desarrolló la primera aplicación para enumerar, leer selectivamente, archivar y responder o reenviar un correo electrónico</a:t>
            </a:r>
            <a:r>
              <a:rPr lang="es-MX" dirty="0" smtClean="0"/>
              <a:t>.</a:t>
            </a:r>
            <a:endParaRPr lang="es-MX" dirty="0"/>
          </a:p>
        </p:txBody>
      </p:sp>
      <p:pic>
        <p:nvPicPr>
          <p:cNvPr id="9218" name="Picture 2" descr="http://cdn.timerime.com/cdn-4/upload/resized/117660/1448265/resized_image2_d18fa190bf36cad240ad2f2bde44238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889" y="2230579"/>
            <a:ext cx="2566817" cy="322464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97688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El protocolo TCP</a:t>
            </a:r>
            <a:endParaRPr lang="es-MX" dirty="0"/>
          </a:p>
        </p:txBody>
      </p:sp>
      <p:sp>
        <p:nvSpPr>
          <p:cNvPr id="3" name="2 Marcador de contenido"/>
          <p:cNvSpPr>
            <a:spLocks noGrp="1"/>
          </p:cNvSpPr>
          <p:nvPr>
            <p:ph idx="1"/>
          </p:nvPr>
        </p:nvSpPr>
        <p:spPr>
          <a:xfrm>
            <a:off x="1108364" y="2119257"/>
            <a:ext cx="4599709" cy="3603812"/>
          </a:xfrm>
        </p:spPr>
        <p:txBody>
          <a:bodyPr>
            <a:normAutofit/>
          </a:bodyPr>
          <a:lstStyle/>
          <a:p>
            <a:pPr marL="0" indent="0" algn="just">
              <a:buNone/>
            </a:pPr>
            <a:r>
              <a:rPr lang="es-MX" dirty="0"/>
              <a:t>El protocolo NCP, utilizado en aquel entonces, no permitía la verificación de errores y por sistema, sólo se podía utilizar con ARPANET, cuya infraestructura estaba controlada correctamente.</a:t>
            </a:r>
          </a:p>
          <a:p>
            <a:pPr marL="0" indent="0" algn="just">
              <a:buNone/>
            </a:pPr>
            <a:endParaRPr lang="es-MX" dirty="0"/>
          </a:p>
        </p:txBody>
      </p:sp>
      <p:pic>
        <p:nvPicPr>
          <p:cNvPr id="8194" name="Picture 2" descr="http://4.bp.blogspot.com/_5m_63CKkpBw/S6wic3ES3KI/AAAAAAAAADg/O9IG_tK_v30/s1600/g1_3_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9826" y="3529882"/>
            <a:ext cx="3667125"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23745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El protocolo </a:t>
            </a:r>
            <a:r>
              <a:rPr lang="es-MX" dirty="0" smtClean="0"/>
              <a:t>TCP (Cont.)</a:t>
            </a:r>
            <a:endParaRPr lang="es-MX" dirty="0"/>
          </a:p>
        </p:txBody>
      </p:sp>
      <p:sp>
        <p:nvSpPr>
          <p:cNvPr id="3" name="2 Marcador de contenido"/>
          <p:cNvSpPr>
            <a:spLocks noGrp="1"/>
          </p:cNvSpPr>
          <p:nvPr>
            <p:ph idx="1"/>
          </p:nvPr>
        </p:nvSpPr>
        <p:spPr/>
        <p:txBody>
          <a:bodyPr/>
          <a:lstStyle/>
          <a:p>
            <a:pPr marL="0" indent="0" algn="just">
              <a:buNone/>
            </a:pPr>
            <a:r>
              <a:rPr lang="es-MX" dirty="0"/>
              <a:t>Por este motivo, Bob </a:t>
            </a:r>
            <a:r>
              <a:rPr lang="es-MX" dirty="0" err="1"/>
              <a:t>Kahn</a:t>
            </a:r>
            <a:r>
              <a:rPr lang="es-MX" dirty="0"/>
              <a:t> comenzó a trabajar en la creación de un nuevo protocolo, denominado TCP, cuyo objetivo era </a:t>
            </a:r>
            <a:r>
              <a:rPr lang="es-MX" dirty="0" err="1"/>
              <a:t>enrutar</a:t>
            </a:r>
            <a:r>
              <a:rPr lang="es-MX" dirty="0"/>
              <a:t> los datos de la red al fragmentarlos en paquetes más pequeños. </a:t>
            </a:r>
          </a:p>
          <a:p>
            <a:pPr marL="0" indent="0" algn="just">
              <a:buNone/>
            </a:pPr>
            <a:endParaRPr lang="es-MX" dirty="0"/>
          </a:p>
          <a:p>
            <a:pPr marL="0" indent="0" algn="just">
              <a:buNone/>
            </a:pPr>
            <a:r>
              <a:rPr lang="es-MX" dirty="0"/>
              <a:t>En la primavera de 1973, se le pidió a </a:t>
            </a:r>
            <a:r>
              <a:rPr lang="es-MX" dirty="0" err="1"/>
              <a:t>Vinton</a:t>
            </a:r>
            <a:r>
              <a:rPr lang="es-MX" dirty="0"/>
              <a:t> </a:t>
            </a:r>
            <a:r>
              <a:rPr lang="es-MX" dirty="0" err="1"/>
              <a:t>Cerf</a:t>
            </a:r>
            <a:r>
              <a:rPr lang="es-MX" dirty="0"/>
              <a:t> que colaborara en la creación de este protocolo.</a:t>
            </a:r>
          </a:p>
          <a:p>
            <a:pPr marL="0" indent="0">
              <a:buNone/>
            </a:pPr>
            <a:endParaRPr lang="es-MX" dirty="0"/>
          </a:p>
        </p:txBody>
      </p:sp>
    </p:spTree>
    <p:extLst>
      <p:ext uri="{BB962C8B-B14F-4D97-AF65-F5344CB8AC3E}">
        <p14:creationId xmlns:p14="http://schemas.microsoft.com/office/powerpoint/2010/main" val="233249975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454728" y="4738203"/>
            <a:ext cx="6196405" cy="1246910"/>
          </a:xfrm>
        </p:spPr>
        <p:txBody>
          <a:bodyPr/>
          <a:lstStyle/>
          <a:p>
            <a:pPr marL="0" indent="0" algn="just">
              <a:buNone/>
            </a:pPr>
            <a:r>
              <a:rPr lang="es-MX" dirty="0"/>
              <a:t>En 1978, TCP se dividió en dos protocolos: TCP e IP y formaron lo que se convertiría en el conjunto TCP/IP.</a:t>
            </a:r>
          </a:p>
          <a:p>
            <a:pPr marL="0" indent="0" algn="just">
              <a:buNone/>
            </a:pPr>
            <a:endParaRPr lang="es-MX" dirty="0"/>
          </a:p>
        </p:txBody>
      </p:sp>
      <p:pic>
        <p:nvPicPr>
          <p:cNvPr id="11268" name="Picture 4" descr="http://edgelab-events.princeton.edu/static/img/pictur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4728" y="691677"/>
            <a:ext cx="5751358" cy="320865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3 CuadroTexto"/>
          <p:cNvSpPr txBox="1"/>
          <p:nvPr/>
        </p:nvSpPr>
        <p:spPr>
          <a:xfrm>
            <a:off x="4589290" y="3900329"/>
            <a:ext cx="2369127" cy="646331"/>
          </a:xfrm>
          <a:prstGeom prst="rect">
            <a:avLst/>
          </a:prstGeom>
          <a:noFill/>
        </p:spPr>
        <p:txBody>
          <a:bodyPr wrap="square" rtlCol="0">
            <a:spAutoFit/>
          </a:bodyPr>
          <a:lstStyle/>
          <a:p>
            <a:r>
              <a:rPr lang="es-MX" sz="3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Bob </a:t>
            </a:r>
            <a:r>
              <a:rPr lang="es-MX" sz="36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Kahn</a:t>
            </a:r>
            <a:endParaRPr lang="es-MX"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 name="6 CuadroTexto"/>
          <p:cNvSpPr txBox="1"/>
          <p:nvPr/>
        </p:nvSpPr>
        <p:spPr>
          <a:xfrm>
            <a:off x="1787209" y="3900329"/>
            <a:ext cx="2369127" cy="646331"/>
          </a:xfrm>
          <a:prstGeom prst="rect">
            <a:avLst/>
          </a:prstGeom>
          <a:noFill/>
        </p:spPr>
        <p:txBody>
          <a:bodyPr wrap="square" rtlCol="0">
            <a:spAutoFit/>
          </a:bodyPr>
          <a:lstStyle/>
          <a:p>
            <a:r>
              <a:rPr lang="es-MX" sz="36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Vint</a:t>
            </a:r>
            <a:r>
              <a:rPr lang="es-MX" sz="3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s-MX" sz="36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Cerf</a:t>
            </a:r>
            <a:endParaRPr lang="es-MX"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111243869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La </a:t>
            </a:r>
            <a:r>
              <a:rPr lang="es-MX" dirty="0" err="1"/>
              <a:t>World</a:t>
            </a:r>
            <a:r>
              <a:rPr lang="es-MX" dirty="0"/>
              <a:t> Wide </a:t>
            </a:r>
            <a:r>
              <a:rPr lang="es-MX" dirty="0" smtClean="0"/>
              <a:t>Web</a:t>
            </a:r>
            <a:endParaRPr lang="es-MX" dirty="0"/>
          </a:p>
        </p:txBody>
      </p:sp>
      <p:sp>
        <p:nvSpPr>
          <p:cNvPr id="3" name="2 Marcador de contenido"/>
          <p:cNvSpPr>
            <a:spLocks noGrp="1"/>
          </p:cNvSpPr>
          <p:nvPr>
            <p:ph idx="1"/>
          </p:nvPr>
        </p:nvSpPr>
        <p:spPr/>
        <p:txBody>
          <a:bodyPr>
            <a:normAutofit/>
          </a:bodyPr>
          <a:lstStyle/>
          <a:p>
            <a:pPr marL="0" indent="0" algn="just">
              <a:buNone/>
            </a:pPr>
            <a:r>
              <a:rPr lang="es-MX" dirty="0"/>
              <a:t>Para el año 1980, Tim </a:t>
            </a:r>
            <a:r>
              <a:rPr lang="es-MX" dirty="0" err="1"/>
              <a:t>Berners</a:t>
            </a:r>
            <a:r>
              <a:rPr lang="es-MX" dirty="0"/>
              <a:t>-Lee, un investigador del CERN en Ginebra, diseñó un sistema de navegación de hipertexto y desarrolló, con la ayuda de Robert </a:t>
            </a:r>
            <a:r>
              <a:rPr lang="es-MX" dirty="0" err="1"/>
              <a:t>Cailliau</a:t>
            </a:r>
            <a:r>
              <a:rPr lang="es-MX" dirty="0"/>
              <a:t>, un software denominado </a:t>
            </a:r>
            <a:r>
              <a:rPr lang="es-MX" i="1" dirty="0" err="1"/>
              <a:t>Enquire</a:t>
            </a:r>
            <a:r>
              <a:rPr lang="es-MX" dirty="0"/>
              <a:t> para la navegación.</a:t>
            </a:r>
          </a:p>
          <a:p>
            <a:pPr marL="0" indent="0" algn="just">
              <a:buNone/>
            </a:pPr>
            <a:endParaRPr lang="es-MX" dirty="0"/>
          </a:p>
        </p:txBody>
      </p:sp>
      <p:pic>
        <p:nvPicPr>
          <p:cNvPr id="7170" name="Picture 2" descr="http://www.csee.umbc.edu/wp-content/uploads/2011/08/ww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255" y="4116143"/>
            <a:ext cx="4925002" cy="215996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5197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La </a:t>
            </a:r>
            <a:r>
              <a:rPr lang="es-MX" dirty="0" err="1"/>
              <a:t>World</a:t>
            </a:r>
            <a:r>
              <a:rPr lang="es-MX" dirty="0"/>
              <a:t> Wide </a:t>
            </a:r>
            <a:r>
              <a:rPr lang="es-MX" dirty="0" smtClean="0"/>
              <a:t>Web (Cont.)</a:t>
            </a:r>
            <a:endParaRPr lang="es-MX" dirty="0"/>
          </a:p>
        </p:txBody>
      </p:sp>
      <p:sp>
        <p:nvSpPr>
          <p:cNvPr id="3" name="2 Marcador de contenido"/>
          <p:cNvSpPr>
            <a:spLocks noGrp="1"/>
          </p:cNvSpPr>
          <p:nvPr>
            <p:ph idx="1"/>
          </p:nvPr>
        </p:nvSpPr>
        <p:spPr>
          <a:xfrm>
            <a:off x="1463041" y="2119257"/>
            <a:ext cx="4064924" cy="3603812"/>
          </a:xfrm>
        </p:spPr>
        <p:txBody>
          <a:bodyPr/>
          <a:lstStyle/>
          <a:p>
            <a:pPr marL="0" indent="0" algn="just">
              <a:buNone/>
            </a:pPr>
            <a:r>
              <a:rPr lang="es-MX" dirty="0"/>
              <a:t>A finales de 1990, Tim </a:t>
            </a:r>
            <a:r>
              <a:rPr lang="es-MX" dirty="0" err="1"/>
              <a:t>Berners</a:t>
            </a:r>
            <a:r>
              <a:rPr lang="es-MX" dirty="0"/>
              <a:t>-Lee terminó el protocolo HTTP (Protocolo de transferencia de hipertexto) y el protocolo HTML (Lenguaje de marcado de hipertexto) para navegar por las redes a través de hipervínculos. Así nació </a:t>
            </a:r>
            <a:r>
              <a:rPr lang="es-MX" dirty="0" smtClean="0"/>
              <a:t>la </a:t>
            </a:r>
            <a:r>
              <a:rPr lang="es-MX" dirty="0" err="1" smtClean="0"/>
              <a:t>World</a:t>
            </a:r>
            <a:r>
              <a:rPr lang="es-MX" dirty="0" smtClean="0"/>
              <a:t> </a:t>
            </a:r>
            <a:r>
              <a:rPr lang="es-MX" dirty="0"/>
              <a:t>Wide Web.</a:t>
            </a:r>
          </a:p>
          <a:p>
            <a:pPr marL="0" indent="0" algn="just">
              <a:buNone/>
            </a:pPr>
            <a:endParaRPr lang="es-MX" dirty="0"/>
          </a:p>
        </p:txBody>
      </p:sp>
      <p:pic>
        <p:nvPicPr>
          <p:cNvPr id="5" name="Picture 2" descr="http://www.computerweekly.com/blogs/read-all-about-it/sir-tim-berners-le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59758" y="2158203"/>
            <a:ext cx="2292387" cy="3129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43576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La idea revolucionaria</a:t>
            </a:r>
            <a:endParaRPr lang="es-MX" dirty="0"/>
          </a:p>
        </p:txBody>
      </p:sp>
      <p:sp>
        <p:nvSpPr>
          <p:cNvPr id="3" name="2 Marcador de contenido"/>
          <p:cNvSpPr>
            <a:spLocks noGrp="1"/>
          </p:cNvSpPr>
          <p:nvPr>
            <p:ph idx="1"/>
          </p:nvPr>
        </p:nvSpPr>
        <p:spPr>
          <a:xfrm>
            <a:off x="1463041" y="2119257"/>
            <a:ext cx="3757032" cy="3603812"/>
          </a:xfrm>
        </p:spPr>
        <p:txBody>
          <a:bodyPr>
            <a:normAutofit/>
          </a:bodyPr>
          <a:lstStyle/>
          <a:p>
            <a:pPr marL="0" indent="0" algn="just">
              <a:buNone/>
            </a:pPr>
            <a:r>
              <a:rPr lang="es-MX" dirty="0"/>
              <a:t>En </a:t>
            </a:r>
            <a:r>
              <a:rPr lang="es-MX" dirty="0" smtClean="0"/>
              <a:t>1962 las </a:t>
            </a:r>
            <a:r>
              <a:rPr lang="es-MX" dirty="0"/>
              <a:t>Fuerzas Aéreas de Estados Unidos pidieron a un reducido grupo de investigadores que creara una red de comunicaciones militares que pudiera resistir un ataque nuclear. </a:t>
            </a:r>
            <a:endParaRPr lang="es-MX" dirty="0"/>
          </a:p>
        </p:txBody>
      </p:sp>
      <p:pic>
        <p:nvPicPr>
          <p:cNvPr id="1028" name="Picture 4" descr="http://greatleadersserve.com/wp-content/uploads/2013/01/HiRes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112" y="2348880"/>
            <a:ext cx="2367561" cy="2367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211053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La idea revolucionaria (cont.)</a:t>
            </a:r>
            <a:endParaRPr lang="es-MX" dirty="0"/>
          </a:p>
        </p:txBody>
      </p:sp>
      <p:sp>
        <p:nvSpPr>
          <p:cNvPr id="3" name="2 Marcador de contenido"/>
          <p:cNvSpPr>
            <a:spLocks noGrp="1"/>
          </p:cNvSpPr>
          <p:nvPr>
            <p:ph idx="1"/>
          </p:nvPr>
        </p:nvSpPr>
        <p:spPr>
          <a:xfrm>
            <a:off x="3744161" y="2119257"/>
            <a:ext cx="3915284" cy="3603812"/>
          </a:xfrm>
        </p:spPr>
        <p:txBody>
          <a:bodyPr/>
          <a:lstStyle/>
          <a:p>
            <a:pPr marL="0" indent="0" algn="just">
              <a:buNone/>
            </a:pPr>
            <a:r>
              <a:rPr lang="es-MX" dirty="0"/>
              <a:t>El concepto de esta red se basaba en un sistema descentralizado, de manera que la red pudiera seguir funcionando aunque se destruyeran uno o varios equipos.</a:t>
            </a:r>
          </a:p>
        </p:txBody>
      </p:sp>
      <p:pic>
        <p:nvPicPr>
          <p:cNvPr id="4" name="Picture 2" descr="http://3.bp.blogspot.com/-LuLiwVUQXp4/TbgkdccKKHI/AAAAAAAAAA8/YeljffL0nJA/s1600/arpane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47846">
            <a:off x="1044393" y="2232278"/>
            <a:ext cx="2771775"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50096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El modelo </a:t>
            </a:r>
            <a:r>
              <a:rPr lang="es-MX" dirty="0" err="1" smtClean="0"/>
              <a:t>Baran</a:t>
            </a:r>
            <a:endParaRPr lang="es-MX" dirty="0"/>
          </a:p>
        </p:txBody>
      </p:sp>
      <p:sp>
        <p:nvSpPr>
          <p:cNvPr id="3" name="2 Marcador de contenido"/>
          <p:cNvSpPr>
            <a:spLocks noGrp="1"/>
          </p:cNvSpPr>
          <p:nvPr>
            <p:ph idx="1"/>
          </p:nvPr>
        </p:nvSpPr>
        <p:spPr>
          <a:xfrm>
            <a:off x="971600" y="2119257"/>
            <a:ext cx="6687845" cy="2605887"/>
          </a:xfrm>
        </p:spPr>
        <p:txBody>
          <a:bodyPr>
            <a:normAutofit/>
          </a:bodyPr>
          <a:lstStyle/>
          <a:p>
            <a:pPr marL="0" indent="0" algn="just">
              <a:buNone/>
            </a:pPr>
            <a:r>
              <a:rPr lang="es-MX" dirty="0"/>
              <a:t>Paul </a:t>
            </a:r>
            <a:r>
              <a:rPr lang="es-MX" dirty="0" err="1"/>
              <a:t>Baran</a:t>
            </a:r>
            <a:r>
              <a:rPr lang="es-MX" dirty="0"/>
              <a:t> </a:t>
            </a:r>
            <a:r>
              <a:rPr lang="es-MX" dirty="0" smtClean="0"/>
              <a:t>en 1964 tuvo </a:t>
            </a:r>
            <a:r>
              <a:rPr lang="es-MX" dirty="0"/>
              <a:t>la idea de crear una red con la forma de una enorme telaraña. Se había dado cuenta de que un sistema centralizado era vulnerable, ya que si se destruía su núcleo, se podían cortar todas las comunicaciones.</a:t>
            </a:r>
            <a:endParaRPr lang="es-MX" dirty="0"/>
          </a:p>
        </p:txBody>
      </p:sp>
      <p:pic>
        <p:nvPicPr>
          <p:cNvPr id="3074" name="Picture 2" descr="http://www.computerhope.com/people/pictures/paul_bar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4221088"/>
            <a:ext cx="2088232" cy="2088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33969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El modelo </a:t>
            </a:r>
            <a:r>
              <a:rPr lang="es-MX" dirty="0" err="1" smtClean="0"/>
              <a:t>Baran</a:t>
            </a:r>
            <a:r>
              <a:rPr lang="es-MX" dirty="0" smtClean="0"/>
              <a:t> (cont.)</a:t>
            </a:r>
            <a:endParaRPr lang="es-MX" dirty="0"/>
          </a:p>
        </p:txBody>
      </p:sp>
      <p:sp>
        <p:nvSpPr>
          <p:cNvPr id="3" name="2 Marcador de contenido"/>
          <p:cNvSpPr>
            <a:spLocks noGrp="1"/>
          </p:cNvSpPr>
          <p:nvPr>
            <p:ph idx="1"/>
          </p:nvPr>
        </p:nvSpPr>
        <p:spPr>
          <a:xfrm>
            <a:off x="971600" y="2119257"/>
            <a:ext cx="7344816" cy="3603812"/>
          </a:xfrm>
        </p:spPr>
        <p:txBody>
          <a:bodyPr/>
          <a:lstStyle/>
          <a:p>
            <a:pPr marL="0" indent="0" algn="just">
              <a:buNone/>
            </a:pPr>
            <a:r>
              <a:rPr lang="es-MX" dirty="0" smtClean="0"/>
              <a:t>Creo un </a:t>
            </a:r>
            <a:r>
              <a:rPr lang="es-MX" dirty="0"/>
              <a:t>método híbrido al utilizar la topología de estrella y de malla, en el que los datos viajarían dinámicamente "buscando" la ruta más </a:t>
            </a:r>
            <a:r>
              <a:rPr lang="es-MX" dirty="0" smtClean="0"/>
              <a:t>clara” </a:t>
            </a:r>
            <a:r>
              <a:rPr lang="es-MX" dirty="0"/>
              <a:t>y "esperando" en caso de que todas las rutas estuvieran bloqueadas. Esta tecnología se denominó "conmutación de paquetes".</a:t>
            </a:r>
            <a:endParaRPr lang="es-MX" dirty="0"/>
          </a:p>
        </p:txBody>
      </p:sp>
      <p:pic>
        <p:nvPicPr>
          <p:cNvPr id="4098" name="Picture 2" descr="https://encrypted-tbn0.gstatic.com/images?q=tbn:ANd9GcRkHOpWfGIF6inBc0InY8zhbT4tJmarqS7DTNlwe89sTohsbLmTH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3933056"/>
            <a:ext cx="2604120" cy="239253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093657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ARPANET</a:t>
            </a:r>
            <a:endParaRPr lang="es-MX" dirty="0"/>
          </a:p>
        </p:txBody>
      </p:sp>
      <p:sp>
        <p:nvSpPr>
          <p:cNvPr id="3" name="2 Marcador de contenido"/>
          <p:cNvSpPr>
            <a:spLocks noGrp="1"/>
          </p:cNvSpPr>
          <p:nvPr>
            <p:ph idx="1"/>
          </p:nvPr>
        </p:nvSpPr>
        <p:spPr>
          <a:xfrm>
            <a:off x="1149926" y="2119256"/>
            <a:ext cx="6982691" cy="4018307"/>
          </a:xfrm>
        </p:spPr>
        <p:txBody>
          <a:bodyPr>
            <a:noAutofit/>
          </a:bodyPr>
          <a:lstStyle/>
          <a:p>
            <a:pPr marL="0" indent="0" algn="just">
              <a:buNone/>
            </a:pPr>
            <a:r>
              <a:rPr lang="es-MX" dirty="0"/>
              <a:t>En agosto de 1969, al margen del proyecto militar, ARPA (</a:t>
            </a:r>
            <a:r>
              <a:rPr lang="es-MX" i="1" dirty="0"/>
              <a:t>Agencia de Proyectos de Investigación Avanzados</a:t>
            </a:r>
            <a:r>
              <a:rPr lang="es-MX" dirty="0"/>
              <a:t>, una división del Ministerio de Defensa de Estados Unidos) creó la red experimental </a:t>
            </a:r>
            <a:r>
              <a:rPr lang="es-MX" b="1" dirty="0"/>
              <a:t>ARPANET</a:t>
            </a:r>
            <a:r>
              <a:rPr lang="es-MX" dirty="0"/>
              <a:t> cuyo fin era conectar cuatro universidades</a:t>
            </a:r>
            <a:r>
              <a:rPr lang="es-MX" dirty="0" smtClean="0"/>
              <a:t>:</a:t>
            </a:r>
          </a:p>
          <a:p>
            <a:pPr algn="just"/>
            <a:r>
              <a:rPr lang="es-MX" dirty="0"/>
              <a:t>El Instituto de Investigación Stanford,</a:t>
            </a:r>
          </a:p>
          <a:p>
            <a:pPr algn="just"/>
            <a:r>
              <a:rPr lang="es-MX" dirty="0"/>
              <a:t>La Universidad de California en Los Ángeles,</a:t>
            </a:r>
          </a:p>
          <a:p>
            <a:pPr algn="just"/>
            <a:r>
              <a:rPr lang="es-MX" dirty="0"/>
              <a:t>La Universidad de California en Santa Bárbara,</a:t>
            </a:r>
          </a:p>
          <a:p>
            <a:pPr algn="just"/>
            <a:r>
              <a:rPr lang="es-MX" dirty="0"/>
              <a:t>La Universidad de Utah.</a:t>
            </a:r>
          </a:p>
          <a:p>
            <a:pPr marL="0" indent="0" algn="just">
              <a:buNone/>
            </a:pPr>
            <a:endParaRPr lang="es-MX" dirty="0"/>
          </a:p>
        </p:txBody>
      </p:sp>
    </p:spTree>
    <p:extLst>
      <p:ext uri="{BB962C8B-B14F-4D97-AF65-F5344CB8AC3E}">
        <p14:creationId xmlns:p14="http://schemas.microsoft.com/office/powerpoint/2010/main" val="313751505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www.mastermagazine.info/termino/wp-content/uploads/ARPAN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980728"/>
            <a:ext cx="7620000" cy="4800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62879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ARPANET (Cont.)</a:t>
            </a:r>
            <a:endParaRPr lang="es-MX" dirty="0"/>
          </a:p>
        </p:txBody>
      </p:sp>
      <p:sp>
        <p:nvSpPr>
          <p:cNvPr id="3" name="2 Marcador de contenido"/>
          <p:cNvSpPr>
            <a:spLocks noGrp="1"/>
          </p:cNvSpPr>
          <p:nvPr>
            <p:ph idx="1"/>
          </p:nvPr>
        </p:nvSpPr>
        <p:spPr/>
        <p:txBody>
          <a:bodyPr>
            <a:normAutofit/>
          </a:bodyPr>
          <a:lstStyle/>
          <a:p>
            <a:pPr marL="0" indent="0" algn="just">
              <a:buNone/>
            </a:pPr>
            <a:r>
              <a:rPr lang="es-MX" dirty="0" smtClean="0"/>
              <a:t>Dos </a:t>
            </a:r>
            <a:r>
              <a:rPr lang="es-MX" dirty="0"/>
              <a:t>años después, ya contaba con unos 40 ordenadores conectados. Tanto fue el crecimiento de la red que su sistema de comunicación se quedó obsoleto. Entonces dos investigadores crearon el Protocolo </a:t>
            </a:r>
            <a:r>
              <a:rPr lang="es-MX" i="1" dirty="0"/>
              <a:t>TCP/IP</a:t>
            </a:r>
            <a:r>
              <a:rPr lang="es-MX" dirty="0"/>
              <a:t>, que se convirtió en el estándar de comunicaciones dentro de las redes </a:t>
            </a:r>
            <a:r>
              <a:rPr lang="es-MX" dirty="0" smtClean="0"/>
              <a:t>informáticas.</a:t>
            </a:r>
            <a:endParaRPr lang="es-MX" dirty="0"/>
          </a:p>
        </p:txBody>
      </p:sp>
    </p:spTree>
    <p:extLst>
      <p:ext uri="{BB962C8B-B14F-4D97-AF65-F5344CB8AC3E}">
        <p14:creationId xmlns:p14="http://schemas.microsoft.com/office/powerpoint/2010/main" val="70078348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ARPANET (Cont.)</a:t>
            </a:r>
          </a:p>
        </p:txBody>
      </p:sp>
      <p:sp>
        <p:nvSpPr>
          <p:cNvPr id="3" name="2 Marcador de contenido"/>
          <p:cNvSpPr>
            <a:spLocks noGrp="1"/>
          </p:cNvSpPr>
          <p:nvPr>
            <p:ph idx="1"/>
          </p:nvPr>
        </p:nvSpPr>
        <p:spPr/>
        <p:txBody>
          <a:bodyPr>
            <a:normAutofit/>
          </a:bodyPr>
          <a:lstStyle/>
          <a:p>
            <a:pPr marL="0" indent="0" algn="just">
              <a:buNone/>
            </a:pPr>
            <a:r>
              <a:rPr lang="es-MX" dirty="0"/>
              <a:t>ARPANET siguió creciendo y abriéndose al mundo, y cualquier persona con fines académicos o de investigación podía tener acceso a la red. </a:t>
            </a:r>
            <a:endParaRPr lang="es-MX" dirty="0" smtClean="0"/>
          </a:p>
          <a:p>
            <a:pPr marL="0" indent="0" algn="just">
              <a:buNone/>
            </a:pPr>
            <a:r>
              <a:rPr lang="es-MX" dirty="0"/>
              <a:t/>
            </a:r>
            <a:br>
              <a:rPr lang="es-MX" dirty="0"/>
            </a:br>
            <a:r>
              <a:rPr lang="es-MX" dirty="0"/>
              <a:t>Las funciones militares se desligaron de ARPANET y fueron a parar a MILNET, una nueva red creada por los Estados Unidos. </a:t>
            </a:r>
            <a:r>
              <a:rPr lang="es-MX" dirty="0"/>
              <a:t/>
            </a:r>
            <a:br>
              <a:rPr lang="es-MX" dirty="0"/>
            </a:br>
            <a:endParaRPr lang="es-MX" dirty="0"/>
          </a:p>
        </p:txBody>
      </p:sp>
    </p:spTree>
    <p:extLst>
      <p:ext uri="{BB962C8B-B14F-4D97-AF65-F5344CB8AC3E}">
        <p14:creationId xmlns:p14="http://schemas.microsoft.com/office/powerpoint/2010/main" val="347595802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hincheta">
  <a:themeElements>
    <a:clrScheme name="Chincheta">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Chincheta">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hincheta">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141</TotalTime>
  <Words>471</Words>
  <Application>Microsoft Office PowerPoint</Application>
  <PresentationFormat>Presentación en pantalla (4:3)</PresentationFormat>
  <Paragraphs>44</Paragraphs>
  <Slides>17</Slides>
  <Notes>0</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Chincheta</vt:lpstr>
      <vt:lpstr>LA HISTORIA DE INTERNET</vt:lpstr>
      <vt:lpstr>La idea revolucionaria</vt:lpstr>
      <vt:lpstr>La idea revolucionaria (cont.)</vt:lpstr>
      <vt:lpstr>El modelo Baran</vt:lpstr>
      <vt:lpstr>El modelo Baran (cont.)</vt:lpstr>
      <vt:lpstr>ARPANET</vt:lpstr>
      <vt:lpstr>Presentación de PowerPoint</vt:lpstr>
      <vt:lpstr>ARPANET (Cont.)</vt:lpstr>
      <vt:lpstr>ARPANET (Cont.)</vt:lpstr>
      <vt:lpstr>ARPANET (Cont.)</vt:lpstr>
      <vt:lpstr>Correo electrónico </vt:lpstr>
      <vt:lpstr>Correo electrónico (Cont.)</vt:lpstr>
      <vt:lpstr>El protocolo TCP</vt:lpstr>
      <vt:lpstr>El protocolo TCP (Cont.)</vt:lpstr>
      <vt:lpstr>Presentación de PowerPoint</vt:lpstr>
      <vt:lpstr>La World Wide Web</vt:lpstr>
      <vt:lpstr>La World Wide Web (Cont.)</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HISTORIA DE INTERNET</dc:title>
  <dc:creator>GERARDO AZUARA GARCÍA</dc:creator>
  <cp:lastModifiedBy>Someone Azuara</cp:lastModifiedBy>
  <cp:revision>12</cp:revision>
  <dcterms:created xsi:type="dcterms:W3CDTF">2015-02-03T03:08:45Z</dcterms:created>
  <dcterms:modified xsi:type="dcterms:W3CDTF">2015-02-03T05:30:27Z</dcterms:modified>
</cp:coreProperties>
</file>