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erriweather"/>
      <p:regular r:id="rId36"/>
      <p:bold r:id="rId37"/>
      <p:italic r:id="rId38"/>
      <p:bold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E76778-D8CC-4A14-94DF-863CBEC5D9EA}">
  <a:tblStyle styleId="{2EE76778-D8CC-4A14-94DF-863CBEC5D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41" Type="http://schemas.openxmlformats.org/officeDocument/2006/relationships/font" Target="fonts/Comforta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schemas.openxmlformats.org/officeDocument/2006/relationships/font" Target="fonts/Lobster-regular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5ede8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5ede8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935ede81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935ede81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935ede81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935ede81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087327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087327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087327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087327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087327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087327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087327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08732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5ede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5ede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935ede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935ede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935ede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935ede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087327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08732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935ede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935ede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935ede8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935ede8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935ede8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935ede8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935ede81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935ede8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78000" y="-265125"/>
            <a:ext cx="6313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>
                <a:latin typeface="Lobster"/>
                <a:ea typeface="Lobster"/>
                <a:cs typeface="Lobster"/>
                <a:sym typeface="Lobster"/>
              </a:rPr>
              <a:t>Primer Entrega</a:t>
            </a:r>
            <a:endParaRPr sz="72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875" y="2905271"/>
            <a:ext cx="2635100" cy="2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Personas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644675" y="3285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¿Quiénes serían los usuarios principales del sistema?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/>
              <a:t>El estudiante: </a:t>
            </a:r>
            <a:r>
              <a:rPr lang="es-419" sz="1800"/>
              <a:t>El estudiante es uno de los principales usuarios del sistema, puesto que el accede al mismo para poder acceder a los avisos de la facultad y acceder a los foros que la misma ofrece dentro del sistema.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Características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¿Usuarios primarios y </a:t>
            </a:r>
            <a:r>
              <a:rPr b="1" lang="es-419" sz="1800"/>
              <a:t>secundarios</a:t>
            </a:r>
            <a:r>
              <a:rPr b="1" lang="es-419" sz="1800"/>
              <a:t>?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Escenarios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4308348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01400" y="2061050"/>
            <a:ext cx="89412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¿Qué tanto hemos avanzado?</a:t>
            </a:r>
            <a:endParaRPr b="1"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Roles y Responsabilidades</a:t>
            </a: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1593013" y="3782887"/>
            <a:ext cx="5957975" cy="643500"/>
            <a:chOff x="1593000" y="2322568"/>
            <a:chExt cx="5957975" cy="643500"/>
          </a:xfrm>
        </p:grpSpPr>
        <p:sp>
          <p:nvSpPr>
            <p:cNvPr id="159" name="Google Shape;159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Kevin Basto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Analista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Desarrollo de personas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1593013" y="3127994"/>
            <a:ext cx="5957975" cy="643500"/>
            <a:chOff x="1593000" y="2322568"/>
            <a:chExt cx="5957975" cy="643500"/>
          </a:xfrm>
        </p:grpSpPr>
        <p:sp>
          <p:nvSpPr>
            <p:cNvPr id="167" name="Google Shape;167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Heriberto Loredo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Desarrollo de prototipos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Pruebas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1593013" y="2473135"/>
            <a:ext cx="5957975" cy="643500"/>
            <a:chOff x="1593000" y="2322568"/>
            <a:chExt cx="5957975" cy="643500"/>
          </a:xfrm>
        </p:grpSpPr>
        <p:sp>
          <p:nvSpPr>
            <p:cNvPr id="175" name="Google Shape;175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Daniel Pantoja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Encuestas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Analista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Calidad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4"/>
          <p:cNvGrpSpPr/>
          <p:nvPr/>
        </p:nvGrpSpPr>
        <p:grpSpPr>
          <a:xfrm>
            <a:off x="1593013" y="1818260"/>
            <a:ext cx="5957975" cy="643500"/>
            <a:chOff x="1593000" y="2322568"/>
            <a:chExt cx="5957975" cy="643500"/>
          </a:xfrm>
        </p:grpSpPr>
        <p:sp>
          <p:nvSpPr>
            <p:cNvPr id="183" name="Google Shape;183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Gerardo Hau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Administrador de tareas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Registro</a:t>
              </a: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de avances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Gestión de cumplimiento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del proyecto (Primer Prototipo)</a:t>
            </a:r>
            <a:endParaRPr/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230025" y="15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{2EE76778-D8CC-4A14-94DF-863CBEC5D9EA}</a:tableStyleId>
              </a:tblPr>
              <a:tblGrid>
                <a:gridCol w="1860375"/>
                <a:gridCol w="1047550"/>
                <a:gridCol w="1255125"/>
                <a:gridCol w="1387675"/>
                <a:gridCol w="1387675"/>
                <a:gridCol w="1387675"/>
              </a:tblGrid>
              <a:tr h="55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Fase Proyecto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Rubros generales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Tareas Definidas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Tareas realizadas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Porcentaje por fase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Porcentaje al momento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Análisis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11.11%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Conceptualización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Prototipado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Test Usuarios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Implantación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7039150" y="4373750"/>
            <a:ext cx="356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Avance: 13.96%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</a:t>
            </a:r>
            <a:r>
              <a:rPr lang="es-419"/>
              <a:t>está</a:t>
            </a:r>
            <a:r>
              <a:rPr lang="es-419"/>
              <a:t> estructurado?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424200" y="1440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Planeación de busqueda de informacion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stakeholders (Completada) 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técnicas de educción (Completadas)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plantillas de preguntas (En proceso) </a:t>
            </a:r>
            <a:endParaRPr b="1" sz="1100"/>
          </a:p>
        </p:txBody>
      </p:sp>
      <p:sp>
        <p:nvSpPr>
          <p:cNvPr id="203" name="Google Shape;203;p26"/>
          <p:cNvSpPr txBox="1"/>
          <p:nvPr/>
        </p:nvSpPr>
        <p:spPr>
          <a:xfrm>
            <a:off x="4268575" y="1338050"/>
            <a:ext cx="6376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100"/>
              <a:t>Planeación de busqueda de informacion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stakeholders (Completadas)  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-Realizar diagrama de contexto (Daniel)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-Definición y aprobación de stakeholders (Todos)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técnicas de educción (Completadas)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-Investigación de técnicas (Gerardo y 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-Definición de Técnicas (Kevin y Heriberto)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plantillas de preguntas (En proceso) 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Plantilla para estudiantes ( 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Plantilla para personal académico: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-Administrativos (Kevin)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-Orientadoras (Gerardo)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-Tutores (Heriberto)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 Plantilla para sociedad y consejo (Heriberto)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¿Y la </a:t>
            </a:r>
            <a:r>
              <a:rPr lang="es-419"/>
              <a:t>contribución</a:t>
            </a:r>
            <a:r>
              <a:rPr lang="es-419"/>
              <a:t>? 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311725" y="1869200"/>
            <a:ext cx="33273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Puntos por tarea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Suma de puntos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Porcentaje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Porcentaje del proyecto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325" y="1272625"/>
            <a:ext cx="4888675" cy="38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del sistema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424200" y="16040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latin typeface="Roboto"/>
                <a:ea typeface="Roboto"/>
                <a:cs typeface="Roboto"/>
                <a:sym typeface="Roboto"/>
              </a:rPr>
              <a:t>¿Cuanto ya avanzó el sistema?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00" y="2639125"/>
            <a:ext cx="3166608" cy="23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81075" y="1442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Objetivo de la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aplicación</a:t>
            </a:r>
            <a:r>
              <a:rPr lang="es-419" sz="3600"/>
              <a:t>  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883300" y="1084225"/>
            <a:ext cx="4051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Mejorar la organización y alcance de la información con el fin de aumentar el interés por parte del alumnado.</a:t>
            </a:r>
            <a:r>
              <a:rPr lang="es-419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30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5100" y="938375"/>
            <a:ext cx="4137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Objetivo del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sistema</a:t>
            </a:r>
            <a:endParaRPr sz="48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843500" y="522450"/>
            <a:ext cx="3600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Reducir la cantidad de mensajes difundidos fuera de contexto, con el fin de dar al estudiante una interfaz simple donde pueda acceder a información de su interés.</a:t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167600" y="262325"/>
            <a:ext cx="4420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latin typeface="Lobster"/>
                <a:ea typeface="Lobster"/>
                <a:cs typeface="Lobster"/>
                <a:sym typeface="Lobster"/>
              </a:rPr>
              <a:t>STAKEHOLDERS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346014" y="1561219"/>
            <a:ext cx="2169600" cy="2170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814350" y="2227291"/>
            <a:ext cx="12330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20202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 rot="-3782317">
            <a:off x="5275855" y="2057693"/>
            <a:ext cx="310329" cy="310329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9238780">
            <a:off x="3274389" y="2057410"/>
            <a:ext cx="310470" cy="310608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477452">
            <a:off x="4902821" y="3238153"/>
            <a:ext cx="309884" cy="31014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4859049">
            <a:off x="3650183" y="3238006"/>
            <a:ext cx="310132" cy="31013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8097650">
            <a:off x="4272922" y="1347702"/>
            <a:ext cx="310349" cy="310349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703" y="1893603"/>
            <a:ext cx="1354033" cy="1354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1196000" y="2094102"/>
            <a:ext cx="1332300" cy="914700"/>
            <a:chOff x="2389575" y="2071477"/>
            <a:chExt cx="1332300" cy="914700"/>
          </a:xfrm>
        </p:grpSpPr>
        <p:sp>
          <p:nvSpPr>
            <p:cNvPr id="92" name="Google Shape;92;p16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Reciben la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emitida por la escuela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Estudiantes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3700988" y="4296198"/>
            <a:ext cx="1354016" cy="753598"/>
            <a:chOff x="4731075" y="3367427"/>
            <a:chExt cx="1332300" cy="914450"/>
          </a:xfrm>
        </p:grpSpPr>
        <p:sp>
          <p:nvSpPr>
            <p:cNvPr id="95" name="Google Shape;95;p16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Difunden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sobre talleres, eventos o apoyos para estudiantes.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Sociedad/Consejo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6333350" y="2114402"/>
            <a:ext cx="1332300" cy="914700"/>
            <a:chOff x="5206575" y="2071477"/>
            <a:chExt cx="1332300" cy="914700"/>
          </a:xfrm>
        </p:grpSpPr>
        <p:sp>
          <p:nvSpPr>
            <p:cNvPr id="98" name="Google Shape;98;p16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Difunden la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 a los estudiantes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Personal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Académico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 rot="-5400000">
            <a:off x="4200555" y="3836652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>
            <a:off x="5747043" y="2469164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>
            <a:off x="2759718" y="2469164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Innovación</a:t>
            </a:r>
            <a:r>
              <a:rPr lang="es-419"/>
              <a:t> y </a:t>
            </a:r>
            <a:r>
              <a:rPr lang="es-419"/>
              <a:t>Motivación</a:t>
            </a:r>
            <a:r>
              <a:rPr lang="es-419"/>
              <a:t> 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5" y="1378675"/>
            <a:ext cx="2332875" cy="1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029300" y="1458200"/>
            <a:ext cx="595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obster"/>
                <a:ea typeface="Lobster"/>
                <a:cs typeface="Lobster"/>
                <a:sym typeface="Lobster"/>
              </a:rPr>
              <a:t>Con base en datos del INEGI, en México sólo ocho de cada 100 alumnos concluyen una carrera universitaria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59075" y="3187975"/>
            <a:ext cx="462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obster"/>
                <a:ea typeface="Lobster"/>
                <a:cs typeface="Lobster"/>
                <a:sym typeface="Lobster"/>
              </a:rPr>
              <a:t>De acuerdo con la OCDE, en México sólo el 38 por ciento de los jóvenes que cursan la universidad logran graduarse.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325" y="3910651"/>
            <a:ext cx="2038601" cy="10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175" y="2295625"/>
            <a:ext cx="1813875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del sistema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015850" y="522450"/>
            <a:ext cx="370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permitirá a los estudiantes leer, ordenar y filtrar las noticias relacionadas con las actividades de la facultad, así como avisos que sean de su interés.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8" y="1630800"/>
            <a:ext cx="3201475" cy="3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Funcionales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mostrará las noticias y avisos que provea la facultad.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podrá filtrar las noticias y avisos mediante etiquetas.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podrá ordenar las noticias con la fecha en orden ascendente y descendente.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38" y="1604309"/>
            <a:ext cx="2975875" cy="31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No Funcionales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ser fácil de usar para los estudiantes.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contar con un diseño atractivo.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2227075"/>
            <a:ext cx="3884249" cy="1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Técnica de Educción: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Encuesta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Empezamos reuniéndonos en equipo para identificar las preguntas que estarán en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el perfil de usuario para saber a quién está dirigida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Redactamos las preguntas correctamente y verificamos en equipo.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Determinamos el método de análisis de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la encuesta y distribuimos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las respuestas y extraer requisitos a partir de ellas.</a:t>
            </a:r>
            <a:endParaRPr sz="14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3" y="2671750"/>
            <a:ext cx="409013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