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 Thin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Roboto Medium"/>
      <p:regular r:id="rId31"/>
      <p:bold r:id="rId32"/>
      <p:italic r:id="rId33"/>
      <p:boldItalic r:id="rId34"/>
    </p:embeddedFont>
    <p:embeddedFont>
      <p:font typeface="Lobster"/>
      <p:regular r:id="rId35"/>
    </p:embeddedFont>
    <p:embeddedFont>
      <p:font typeface="Merriweather"/>
      <p:regular r:id="rId36"/>
      <p:bold r:id="rId37"/>
      <p:italic r:id="rId38"/>
      <p:boldItalic r:id="rId39"/>
    </p:embeddedFont>
    <p:embeddedFont>
      <p:font typeface="Comforta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6F0485-B579-4461-AD7B-AA0BD61103D1}">
  <a:tblStyle styleId="{C66F0485-B579-4461-AD7B-AA0BD61103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regular.fntdata"/><Relationship Id="rId20" Type="http://schemas.openxmlformats.org/officeDocument/2006/relationships/slide" Target="slides/slide14.xml"/><Relationship Id="rId41" Type="http://schemas.openxmlformats.org/officeDocument/2006/relationships/font" Target="fonts/Comfortaa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Thin-bold.fntdata"/><Relationship Id="rId23" Type="http://schemas.openxmlformats.org/officeDocument/2006/relationships/font" Target="fonts/RobotoThin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Thin-boldItalic.fntdata"/><Relationship Id="rId25" Type="http://schemas.openxmlformats.org/officeDocument/2006/relationships/font" Target="fonts/RobotoThin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Medium-italic.fntdata"/><Relationship Id="rId10" Type="http://schemas.openxmlformats.org/officeDocument/2006/relationships/slide" Target="slides/slide4.xml"/><Relationship Id="rId32" Type="http://schemas.openxmlformats.org/officeDocument/2006/relationships/font" Target="fonts/RobotoMedium-bold.fntdata"/><Relationship Id="rId13" Type="http://schemas.openxmlformats.org/officeDocument/2006/relationships/slide" Target="slides/slide7.xml"/><Relationship Id="rId35" Type="http://schemas.openxmlformats.org/officeDocument/2006/relationships/font" Target="fonts/Lobster-regular.fntdata"/><Relationship Id="rId12" Type="http://schemas.openxmlformats.org/officeDocument/2006/relationships/slide" Target="slides/slide6.xml"/><Relationship Id="rId34" Type="http://schemas.openxmlformats.org/officeDocument/2006/relationships/font" Target="fonts/Roboto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Merriweather-bold.fntdata"/><Relationship Id="rId14" Type="http://schemas.openxmlformats.org/officeDocument/2006/relationships/slide" Target="slides/slide8.xml"/><Relationship Id="rId36" Type="http://schemas.openxmlformats.org/officeDocument/2006/relationships/font" Target="fonts/Merriweather-regular.fntdata"/><Relationship Id="rId17" Type="http://schemas.openxmlformats.org/officeDocument/2006/relationships/slide" Target="slides/slide11.xml"/><Relationship Id="rId39" Type="http://schemas.openxmlformats.org/officeDocument/2006/relationships/font" Target="fonts/Merriweather-boldItalic.fntdata"/><Relationship Id="rId16" Type="http://schemas.openxmlformats.org/officeDocument/2006/relationships/slide" Target="slides/slide10.xml"/><Relationship Id="rId38" Type="http://schemas.openxmlformats.org/officeDocument/2006/relationships/font" Target="fonts/Merriweather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935ede8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935ede8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935ede81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935ede81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935ede81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935ede81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087327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087327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0087327c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0087327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0087327c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0087327c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0087327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0087327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935ede8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935ede8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0935ede8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0935ede8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0935ede8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0935ede8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0087327c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0087327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935ede8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935ede8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935ede8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935ede8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935ede81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935ede81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935ede81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935ede81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78000" y="-265125"/>
            <a:ext cx="6313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>
                <a:latin typeface="Lobster"/>
                <a:ea typeface="Lobster"/>
                <a:cs typeface="Lobster"/>
                <a:sym typeface="Lobster"/>
              </a:rPr>
              <a:t>Primer Entrega</a:t>
            </a:r>
            <a:endParaRPr sz="72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875" y="2905271"/>
            <a:ext cx="2635100" cy="26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Personas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644675" y="3285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¿Quiénes serían los usuarios principales del sistema? 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800"/>
              <a:t>El estudiante: </a:t>
            </a:r>
            <a:r>
              <a:rPr lang="es-419" sz="1800"/>
              <a:t>El estudiante es uno de los principales usuarios del sistema, puesto que el accede al mismo para poder acceder a los avisos de la facultad y acceder a los foros que la misma ofrece dentro del sistema.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s-419" sz="1800"/>
              <a:t>Características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s-419" sz="1800"/>
              <a:t>¿Usuarios primarios y </a:t>
            </a:r>
            <a:r>
              <a:rPr b="1" lang="es-419" sz="1800"/>
              <a:t>secundarios</a:t>
            </a:r>
            <a:r>
              <a:rPr b="1" lang="es-419" sz="1800"/>
              <a:t>?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s-419" sz="1800"/>
              <a:t>Escenarios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25"/>
            <a:ext cx="4308348" cy="3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01400" y="2061050"/>
            <a:ext cx="89412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¿Qué tanto hemos avanzado?</a:t>
            </a:r>
            <a:endParaRPr b="1" sz="4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Roles y Responsabilidades</a:t>
            </a:r>
            <a:endParaRPr/>
          </a:p>
        </p:txBody>
      </p:sp>
      <p:grpSp>
        <p:nvGrpSpPr>
          <p:cNvPr id="158" name="Google Shape;158;p24"/>
          <p:cNvGrpSpPr/>
          <p:nvPr/>
        </p:nvGrpSpPr>
        <p:grpSpPr>
          <a:xfrm>
            <a:off x="1593013" y="3782887"/>
            <a:ext cx="5957975" cy="643500"/>
            <a:chOff x="1593000" y="2322568"/>
            <a:chExt cx="5957975" cy="643500"/>
          </a:xfrm>
        </p:grpSpPr>
        <p:sp>
          <p:nvSpPr>
            <p:cNvPr id="159" name="Google Shape;159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Kevin Basto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Analista de requisitos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Desarrollo de personas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24"/>
          <p:cNvGrpSpPr/>
          <p:nvPr/>
        </p:nvGrpSpPr>
        <p:grpSpPr>
          <a:xfrm>
            <a:off x="1593013" y="3127994"/>
            <a:ext cx="5957975" cy="643500"/>
            <a:chOff x="1593000" y="2322568"/>
            <a:chExt cx="5957975" cy="643500"/>
          </a:xfrm>
        </p:grpSpPr>
        <p:sp>
          <p:nvSpPr>
            <p:cNvPr id="167" name="Google Shape;167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Heriberto Loredo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Desarrollo de prototipos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Pruebas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" name="Google Shape;174;p24"/>
          <p:cNvGrpSpPr/>
          <p:nvPr/>
        </p:nvGrpSpPr>
        <p:grpSpPr>
          <a:xfrm>
            <a:off x="1593013" y="2473135"/>
            <a:ext cx="5957975" cy="643500"/>
            <a:chOff x="1593000" y="2322568"/>
            <a:chExt cx="5957975" cy="643500"/>
          </a:xfrm>
        </p:grpSpPr>
        <p:sp>
          <p:nvSpPr>
            <p:cNvPr id="175" name="Google Shape;175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Daniel Pantoja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Encuestas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Analista de requisitos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Calidad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p24"/>
          <p:cNvGrpSpPr/>
          <p:nvPr/>
        </p:nvGrpSpPr>
        <p:grpSpPr>
          <a:xfrm>
            <a:off x="1593013" y="1818260"/>
            <a:ext cx="5957975" cy="643500"/>
            <a:chOff x="1593000" y="2322568"/>
            <a:chExt cx="5957975" cy="643500"/>
          </a:xfrm>
        </p:grpSpPr>
        <p:sp>
          <p:nvSpPr>
            <p:cNvPr id="183" name="Google Shape;183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Gerardo Hau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Administrador de tareas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Registro</a:t>
              </a: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de avances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s-419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Gestión de cumplimiento de requisitos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Avance del proyecto (Primer Prototipo)</a:t>
            </a:r>
            <a:endParaRPr/>
          </a:p>
        </p:txBody>
      </p:sp>
      <p:graphicFrame>
        <p:nvGraphicFramePr>
          <p:cNvPr id="195" name="Google Shape;195;p25"/>
          <p:cNvGraphicFramePr/>
          <p:nvPr/>
        </p:nvGraphicFramePr>
        <p:xfrm>
          <a:off x="230025" y="154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{C66F0485-B579-4461-AD7B-AA0BD61103D1}</a:tableStyleId>
              </a:tblPr>
              <a:tblGrid>
                <a:gridCol w="1860375"/>
                <a:gridCol w="1047550"/>
                <a:gridCol w="1255125"/>
                <a:gridCol w="1387675"/>
                <a:gridCol w="1387675"/>
                <a:gridCol w="1387675"/>
              </a:tblGrid>
              <a:tr h="55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Fase Proyecto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Rubros generales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Tareas Definidas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Tareas realizadas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Porcentaje por fase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Porcentaje al momento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Análisis</a:t>
                      </a:r>
                      <a:r>
                        <a:rPr lang="es-419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11.11%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Conceptualización</a:t>
                      </a:r>
                      <a:r>
                        <a:rPr lang="es-419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2.85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Prototipado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Test Usuarios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Implantación</a:t>
                      </a:r>
                      <a:r>
                        <a:rPr lang="es-419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25"/>
          <p:cNvSpPr txBox="1"/>
          <p:nvPr/>
        </p:nvSpPr>
        <p:spPr>
          <a:xfrm>
            <a:off x="7039150" y="4373750"/>
            <a:ext cx="35661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Avance: 13.96%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Cómo</a:t>
            </a:r>
            <a:r>
              <a:rPr lang="es-419"/>
              <a:t> </a:t>
            </a:r>
            <a:r>
              <a:rPr lang="es-419"/>
              <a:t>está</a:t>
            </a:r>
            <a:r>
              <a:rPr lang="es-419"/>
              <a:t> estructurado?</a:t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424200" y="1440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/>
              <a:t>Planeación de busqueda de informacion 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 sz="1100"/>
              <a:t>Definición de stakeholders (Completada)  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 sz="1100"/>
              <a:t>Definición de técnicas de educción (Completadas)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 sz="1100"/>
              <a:t>Definición de plantillas de preguntas (En proceso) </a:t>
            </a:r>
            <a:endParaRPr b="1" sz="1100"/>
          </a:p>
        </p:txBody>
      </p:sp>
      <p:sp>
        <p:nvSpPr>
          <p:cNvPr id="203" name="Google Shape;203;p26"/>
          <p:cNvSpPr txBox="1"/>
          <p:nvPr/>
        </p:nvSpPr>
        <p:spPr>
          <a:xfrm>
            <a:off x="4268575" y="1338050"/>
            <a:ext cx="6376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1100"/>
              <a:t>Planeación de busqueda de informacion 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 sz="1100"/>
              <a:t>Definición de stakeholders (Completadas)  </a:t>
            </a:r>
            <a:endParaRPr b="1"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-Realizar diagrama de contexto (Daniel)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-Definición y aprobación de stakeholders (Todos)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 sz="1100"/>
              <a:t>Definición de técnicas de educción (Completadas)</a:t>
            </a:r>
            <a:endParaRPr b="1"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-Investigación de técnicas (Gerardo y Daniel)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-Definición de Técnicas (Kevin y Heriberto)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 sz="1100"/>
              <a:t>Definición de plantillas de preguntas (En proceso) </a:t>
            </a:r>
            <a:endParaRPr b="1"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Plantilla para estudiantes ( Daniel)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Plantilla para personal académico: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-Administrativos (Kevin)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-Orientadoras (Gerardo)</a:t>
            </a:r>
            <a:endParaRPr b="1"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-Tutores (Heriberto)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 Plantilla para sociedad y consejo (Heriberto)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¿Y la </a:t>
            </a:r>
            <a:r>
              <a:rPr lang="es-419"/>
              <a:t>contribución</a:t>
            </a:r>
            <a:r>
              <a:rPr lang="es-419"/>
              <a:t>? 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311725" y="1869200"/>
            <a:ext cx="3327300" cy="22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Puntos por tarea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Suma de puntos por 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iteración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cálculo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por 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iteración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Porcentaje por 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iteración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Porcentaje del proyecto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325" y="1272625"/>
            <a:ext cx="4888675" cy="38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Avance del sistema</a:t>
            </a:r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424200" y="1604025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>
                <a:latin typeface="Roboto"/>
                <a:ea typeface="Roboto"/>
                <a:cs typeface="Roboto"/>
                <a:sym typeface="Roboto"/>
              </a:rPr>
              <a:t>¿Cuanto ya avanzó el sistema?</a:t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400" y="2639125"/>
            <a:ext cx="3166608" cy="23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81075" y="14421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Objetivo de la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aplicación</a:t>
            </a:r>
            <a:r>
              <a:rPr lang="es-419" sz="3600"/>
              <a:t>  </a:t>
            </a:r>
            <a:endParaRPr sz="36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883300" y="1084225"/>
            <a:ext cx="4051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Mejorar la organización y alcance de la información con el fin de aumentar el interés por parte del alumnado.</a:t>
            </a:r>
            <a:r>
              <a:rPr lang="es-419" sz="3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 sz="30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5100" y="938375"/>
            <a:ext cx="41376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Objetivo del 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sistema</a:t>
            </a:r>
            <a:endParaRPr sz="48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843500" y="522450"/>
            <a:ext cx="36009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2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Reducir la cantidad de mensajes difundidos fuera de contexto, con el fin de dar al estudiante una interfaz simple donde pueda acceder a información de su interés.</a:t>
            </a:r>
            <a:endParaRPr sz="2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167600" y="262325"/>
            <a:ext cx="4420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latin typeface="Lobster"/>
                <a:ea typeface="Lobster"/>
                <a:cs typeface="Lobster"/>
                <a:sym typeface="Lobster"/>
              </a:rPr>
              <a:t>STAKEHOLDERS</a:t>
            </a:r>
            <a:endParaRPr sz="4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346014" y="1561219"/>
            <a:ext cx="2169600" cy="21708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814350" y="2227291"/>
            <a:ext cx="12330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20202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 rot="-3782317">
            <a:off x="5275855" y="2057693"/>
            <a:ext cx="310329" cy="310329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 rot="9238780">
            <a:off x="3274389" y="2057410"/>
            <a:ext cx="310470" cy="310608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 rot="477452">
            <a:off x="4902821" y="3238153"/>
            <a:ext cx="309884" cy="310140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 rot="4859049">
            <a:off x="3650183" y="3238006"/>
            <a:ext cx="310132" cy="310132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rot="-8097650">
            <a:off x="4272922" y="1347702"/>
            <a:ext cx="310349" cy="310349"/>
          </a:xfrm>
          <a:prstGeom prst="rtTriangle">
            <a:avLst/>
          </a:prstGeom>
          <a:solidFill>
            <a:srgbClr val="65F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703" y="1893603"/>
            <a:ext cx="1354033" cy="13547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6"/>
          <p:cNvGrpSpPr/>
          <p:nvPr/>
        </p:nvGrpSpPr>
        <p:grpSpPr>
          <a:xfrm>
            <a:off x="1196000" y="2094102"/>
            <a:ext cx="1332300" cy="914700"/>
            <a:chOff x="2389575" y="2071477"/>
            <a:chExt cx="1332300" cy="914700"/>
          </a:xfrm>
        </p:grpSpPr>
        <p:sp>
          <p:nvSpPr>
            <p:cNvPr id="92" name="Google Shape;92;p16"/>
            <p:cNvSpPr/>
            <p:nvPr/>
          </p:nvSpPr>
          <p:spPr>
            <a:xfrm>
              <a:off x="2389575" y="2356477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Reciben la </a:t>
              </a: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información</a:t>
              </a: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emitida por la escuela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389575" y="2071477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Estudiantes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3700988" y="4296198"/>
            <a:ext cx="1354016" cy="753598"/>
            <a:chOff x="4731075" y="3367427"/>
            <a:chExt cx="1332300" cy="914450"/>
          </a:xfrm>
        </p:grpSpPr>
        <p:sp>
          <p:nvSpPr>
            <p:cNvPr id="95" name="Google Shape;95;p16"/>
            <p:cNvSpPr/>
            <p:nvPr/>
          </p:nvSpPr>
          <p:spPr>
            <a:xfrm>
              <a:off x="4731075" y="3652177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Difunden </a:t>
              </a: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información</a:t>
              </a: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sobre talleres, eventos o apoyos para estudiantes.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4731075" y="3367427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Sociedad/Consejo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97" name="Google Shape;97;p16"/>
          <p:cNvGrpSpPr/>
          <p:nvPr/>
        </p:nvGrpSpPr>
        <p:grpSpPr>
          <a:xfrm>
            <a:off x="6333350" y="2114402"/>
            <a:ext cx="1332300" cy="914700"/>
            <a:chOff x="5206575" y="2071477"/>
            <a:chExt cx="1332300" cy="914700"/>
          </a:xfrm>
        </p:grpSpPr>
        <p:sp>
          <p:nvSpPr>
            <p:cNvPr id="98" name="Google Shape;98;p16"/>
            <p:cNvSpPr/>
            <p:nvPr/>
          </p:nvSpPr>
          <p:spPr>
            <a:xfrm>
              <a:off x="5206575" y="2356477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Difunden la </a:t>
              </a: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información a los estudiantes</a:t>
              </a: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5206575" y="2071477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Personal </a:t>
              </a: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Académico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sp>
        <p:nvSpPr>
          <p:cNvPr id="100" name="Google Shape;100;p16"/>
          <p:cNvSpPr/>
          <p:nvPr/>
        </p:nvSpPr>
        <p:spPr>
          <a:xfrm rot="-5400000">
            <a:off x="4200555" y="3836652"/>
            <a:ext cx="354900" cy="3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rot="10800000">
            <a:off x="5747043" y="2469164"/>
            <a:ext cx="354900" cy="3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 rot="10800000">
            <a:off x="2759718" y="2469164"/>
            <a:ext cx="354900" cy="3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Innovación</a:t>
            </a:r>
            <a:r>
              <a:rPr lang="es-419"/>
              <a:t> y </a:t>
            </a:r>
            <a:r>
              <a:rPr lang="es-419"/>
              <a:t>Motivación</a:t>
            </a:r>
            <a:r>
              <a:rPr lang="es-419"/>
              <a:t> 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25" y="1378675"/>
            <a:ext cx="2332875" cy="15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3029300" y="1458200"/>
            <a:ext cx="5952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Lobster"/>
                <a:ea typeface="Lobster"/>
                <a:cs typeface="Lobster"/>
                <a:sym typeface="Lobster"/>
              </a:rPr>
              <a:t>Con base en datos del INEGI, en México sólo ocho de cada 100 alumnos concluyen una carrera universitaria </a:t>
            </a:r>
            <a:endParaRPr sz="24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59075" y="3187975"/>
            <a:ext cx="4626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Lobster"/>
                <a:ea typeface="Lobster"/>
                <a:cs typeface="Lobster"/>
                <a:sym typeface="Lobster"/>
              </a:rPr>
              <a:t>De acuerdo con la OCDE, en México sólo el 38 por ciento de los jóvenes que cursan la universidad logran graduarse. </a:t>
            </a:r>
            <a:endParaRPr sz="24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325" y="3910651"/>
            <a:ext cx="2038601" cy="10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1175" y="2295625"/>
            <a:ext cx="1813875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del sistema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015850" y="522450"/>
            <a:ext cx="3706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permitirá a los estudiantes leer, ordenar y filtrar las noticias relacionadas con las actividades de la facultad, así como avisos que sean de su interés.</a:t>
            </a:r>
            <a:endParaRPr sz="18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38" y="1630800"/>
            <a:ext cx="3201475" cy="32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Requisitos Funcionales 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mostrará las noticias y avisos que provea la facultad.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usuario podrá filtrar las noticias y avisos mediante etiquetas.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usuario podrá ordenar las noticias con la fecha en orden ascendente y descendente.</a:t>
            </a:r>
            <a:endParaRPr sz="18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38" y="1604309"/>
            <a:ext cx="2975875" cy="31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Requisitos No Funcionales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deberá ser fácil de usar para los estudiantes.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deberá contar con un diseño atractivo.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50" y="2227075"/>
            <a:ext cx="3884249" cy="19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Técnica de Educción: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Encuesta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Empezamos reuniéndonos en equipo para identificar las preguntas que estarán en la encuesta.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Creamos el perfil de usuario para saber a quién está dirigida la encuesta.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Redactamos las preguntas correctamente y verificamos en equipo.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Determinamos el método de análisis de datos.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Creamos la encuesta y distribuimos la encuesta.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Analizar las respuestas y extraer requisitos a partir de ellas.</a:t>
            </a:r>
            <a:endParaRPr sz="1400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13" y="2671750"/>
            <a:ext cx="409013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