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599525" cy="32399288"/>
  <p:notesSz cx="7004050" cy="9290050"/>
  <p:defaultTextStyle>
    <a:defPPr>
      <a:defRPr lang="en-US"/>
    </a:defPPr>
    <a:lvl1pPr marL="0" algn="l" defTabSz="3887035" rtl="0" eaLnBrk="1" latinLnBrk="0" hangingPunct="1">
      <a:defRPr sz="7616" kern="1200">
        <a:solidFill>
          <a:schemeClr val="tx1"/>
        </a:solidFill>
        <a:latin typeface="+mn-lt"/>
        <a:ea typeface="+mn-ea"/>
        <a:cs typeface="+mn-cs"/>
      </a:defRPr>
    </a:lvl1pPr>
    <a:lvl2pPr marL="1943518" algn="l" defTabSz="3887035" rtl="0" eaLnBrk="1" latinLnBrk="0" hangingPunct="1">
      <a:defRPr sz="7616" kern="1200">
        <a:solidFill>
          <a:schemeClr val="tx1"/>
        </a:solidFill>
        <a:latin typeface="+mn-lt"/>
        <a:ea typeface="+mn-ea"/>
        <a:cs typeface="+mn-cs"/>
      </a:defRPr>
    </a:lvl2pPr>
    <a:lvl3pPr marL="3887035" algn="l" defTabSz="3887035" rtl="0" eaLnBrk="1" latinLnBrk="0" hangingPunct="1">
      <a:defRPr sz="7616" kern="1200">
        <a:solidFill>
          <a:schemeClr val="tx1"/>
        </a:solidFill>
        <a:latin typeface="+mn-lt"/>
        <a:ea typeface="+mn-ea"/>
        <a:cs typeface="+mn-cs"/>
      </a:defRPr>
    </a:lvl3pPr>
    <a:lvl4pPr marL="5830554" algn="l" defTabSz="3887035" rtl="0" eaLnBrk="1" latinLnBrk="0" hangingPunct="1">
      <a:defRPr sz="7616" kern="1200">
        <a:solidFill>
          <a:schemeClr val="tx1"/>
        </a:solidFill>
        <a:latin typeface="+mn-lt"/>
        <a:ea typeface="+mn-ea"/>
        <a:cs typeface="+mn-cs"/>
      </a:defRPr>
    </a:lvl4pPr>
    <a:lvl5pPr marL="7774070" algn="l" defTabSz="3887035" rtl="0" eaLnBrk="1" latinLnBrk="0" hangingPunct="1">
      <a:defRPr sz="7616" kern="1200">
        <a:solidFill>
          <a:schemeClr val="tx1"/>
        </a:solidFill>
        <a:latin typeface="+mn-lt"/>
        <a:ea typeface="+mn-ea"/>
        <a:cs typeface="+mn-cs"/>
      </a:defRPr>
    </a:lvl5pPr>
    <a:lvl6pPr marL="9717588" algn="l" defTabSz="3887035" rtl="0" eaLnBrk="1" latinLnBrk="0" hangingPunct="1">
      <a:defRPr sz="7616" kern="1200">
        <a:solidFill>
          <a:schemeClr val="tx1"/>
        </a:solidFill>
        <a:latin typeface="+mn-lt"/>
        <a:ea typeface="+mn-ea"/>
        <a:cs typeface="+mn-cs"/>
      </a:defRPr>
    </a:lvl6pPr>
    <a:lvl7pPr marL="11661105" algn="l" defTabSz="3887035" rtl="0" eaLnBrk="1" latinLnBrk="0" hangingPunct="1">
      <a:defRPr sz="7616" kern="1200">
        <a:solidFill>
          <a:schemeClr val="tx1"/>
        </a:solidFill>
        <a:latin typeface="+mn-lt"/>
        <a:ea typeface="+mn-ea"/>
        <a:cs typeface="+mn-cs"/>
      </a:defRPr>
    </a:lvl7pPr>
    <a:lvl8pPr marL="13604623" algn="l" defTabSz="3887035" rtl="0" eaLnBrk="1" latinLnBrk="0" hangingPunct="1">
      <a:defRPr sz="7616" kern="1200">
        <a:solidFill>
          <a:schemeClr val="tx1"/>
        </a:solidFill>
        <a:latin typeface="+mn-lt"/>
        <a:ea typeface="+mn-ea"/>
        <a:cs typeface="+mn-cs"/>
      </a:defRPr>
    </a:lvl8pPr>
    <a:lvl9pPr marL="15548141" algn="l" defTabSz="3887035" rtl="0" eaLnBrk="1" latinLnBrk="0" hangingPunct="1">
      <a:defRPr sz="761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6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88"/>
    <a:srgbClr val="758EC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9" autoAdjust="0"/>
    <p:restoredTop sz="94676" autoAdjust="0"/>
  </p:normalViewPr>
  <p:slideViewPr>
    <p:cSldViewPr>
      <p:cViewPr>
        <p:scale>
          <a:sx n="33" d="100"/>
          <a:sy n="33" d="100"/>
        </p:scale>
        <p:origin x="3138" y="24"/>
      </p:cViewPr>
      <p:guideLst>
        <p:guide orient="horz" pos="10205"/>
        <p:guide pos="680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D2F-4798-B39E-99F3DEC16885}"/>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D2F-4798-B39E-99F3DEC16885}"/>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2D2F-4798-B39E-99F3DEC16885}"/>
            </c:ext>
          </c:extLst>
        </c:ser>
        <c:dLbls>
          <c:showLegendKey val="0"/>
          <c:showVal val="0"/>
          <c:showCatName val="0"/>
          <c:showSerName val="0"/>
          <c:showPercent val="0"/>
          <c:showBubbleSize val="0"/>
        </c:dLbls>
        <c:gapWidth val="150"/>
        <c:axId val="95565696"/>
        <c:axId val="95567232"/>
      </c:barChart>
      <c:catAx>
        <c:axId val="95565696"/>
        <c:scaling>
          <c:orientation val="minMax"/>
        </c:scaling>
        <c:delete val="0"/>
        <c:axPos val="b"/>
        <c:numFmt formatCode="General" sourceLinked="0"/>
        <c:majorTickMark val="out"/>
        <c:minorTickMark val="none"/>
        <c:tickLblPos val="nextTo"/>
        <c:crossAx val="95567232"/>
        <c:crosses val="autoZero"/>
        <c:auto val="1"/>
        <c:lblAlgn val="ctr"/>
        <c:lblOffset val="100"/>
        <c:noMultiLvlLbl val="0"/>
      </c:catAx>
      <c:valAx>
        <c:axId val="95567232"/>
        <c:scaling>
          <c:orientation val="minMax"/>
        </c:scaling>
        <c:delete val="0"/>
        <c:axPos val="l"/>
        <c:majorGridlines/>
        <c:numFmt formatCode="General" sourceLinked="1"/>
        <c:majorTickMark val="out"/>
        <c:minorTickMark val="none"/>
        <c:tickLblPos val="nextTo"/>
        <c:crossAx val="9556569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p:cNvSpPr/>
          <p:nvPr userDrawn="1"/>
        </p:nvSpPr>
        <p:spPr>
          <a:xfrm>
            <a:off x="3" y="2"/>
            <a:ext cx="21599525" cy="5344328"/>
          </a:xfrm>
          <a:prstGeom prst="rect">
            <a:avLst/>
          </a:prstGeom>
          <a:solidFill>
            <a:srgbClr val="1E3888"/>
          </a:solidFill>
          <a:ln>
            <a:solidFill>
              <a:srgbClr val="1E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98" dirty="0"/>
          </a:p>
        </p:txBody>
      </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9979" y="1297474"/>
            <a:ext cx="19439573" cy="5399881"/>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079979" y="7559837"/>
            <a:ext cx="19439573" cy="2138203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9977" y="30029344"/>
            <a:ext cx="5039889" cy="1724962"/>
          </a:xfrm>
          <a:prstGeom prst="rect">
            <a:avLst/>
          </a:prstGeom>
        </p:spPr>
        <p:txBody>
          <a:bodyPr vert="horz" lIns="438912" tIns="219456" rIns="438912" bIns="219456" rtlCol="0" anchor="ctr"/>
          <a:lstStyle>
            <a:lvl1pPr algn="l">
              <a:defRPr sz="4567">
                <a:solidFill>
                  <a:schemeClr val="tx1">
                    <a:tint val="75000"/>
                  </a:schemeClr>
                </a:solidFill>
              </a:defRPr>
            </a:lvl1pPr>
          </a:lstStyle>
          <a:p>
            <a:fld id="{985D6BDF-9D0E-4E2B-85B8-D8F4790360C9}" type="datetimeFigureOut">
              <a:rPr lang="en-US" smtClean="0"/>
              <a:t>5/13/2025</a:t>
            </a:fld>
            <a:endParaRPr lang="en-US" dirty="0"/>
          </a:p>
        </p:txBody>
      </p:sp>
      <p:sp>
        <p:nvSpPr>
          <p:cNvPr id="5" name="Footer Placeholder 4"/>
          <p:cNvSpPr>
            <a:spLocks noGrp="1"/>
          </p:cNvSpPr>
          <p:nvPr>
            <p:ph type="ftr" sz="quarter" idx="3"/>
          </p:nvPr>
        </p:nvSpPr>
        <p:spPr>
          <a:xfrm>
            <a:off x="7379838" y="30029344"/>
            <a:ext cx="6839850" cy="1724962"/>
          </a:xfrm>
          <a:prstGeom prst="rect">
            <a:avLst/>
          </a:prstGeom>
        </p:spPr>
        <p:txBody>
          <a:bodyPr vert="horz" lIns="438912" tIns="219456" rIns="438912" bIns="219456" rtlCol="0" anchor="ctr"/>
          <a:lstStyle>
            <a:lvl1pPr algn="ctr">
              <a:defRPr sz="45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479661" y="30029344"/>
            <a:ext cx="5039889" cy="1724962"/>
          </a:xfrm>
          <a:prstGeom prst="rect">
            <a:avLst/>
          </a:prstGeom>
        </p:spPr>
        <p:txBody>
          <a:bodyPr vert="horz" lIns="438912" tIns="219456" rIns="438912" bIns="219456" rtlCol="0" anchor="ctr"/>
          <a:lstStyle>
            <a:lvl1pPr algn="r">
              <a:defRPr sz="45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455986" rtl="0" eaLnBrk="1" latinLnBrk="0" hangingPunct="1">
        <a:spcBef>
          <a:spcPct val="0"/>
        </a:spcBef>
        <a:buNone/>
        <a:defRPr sz="6299" kern="1200">
          <a:solidFill>
            <a:schemeClr val="tx1"/>
          </a:solidFill>
          <a:latin typeface="+mj-lt"/>
          <a:ea typeface="+mj-ea"/>
          <a:cs typeface="+mj-cs"/>
        </a:defRPr>
      </a:lvl1pPr>
    </p:titleStyle>
    <p:bodyStyle>
      <a:lvl1pPr marL="359998" indent="-359998" algn="l" defTabSz="3455986" rtl="0" eaLnBrk="1" latinLnBrk="0" hangingPunct="1">
        <a:spcBef>
          <a:spcPct val="20000"/>
        </a:spcBef>
        <a:buFont typeface="Arial" pitchFamily="34" charset="0"/>
        <a:buChar char="•"/>
        <a:defRPr sz="2835" kern="1200">
          <a:solidFill>
            <a:schemeClr val="tx1"/>
          </a:solidFill>
          <a:latin typeface="+mn-lt"/>
          <a:ea typeface="+mn-ea"/>
          <a:cs typeface="+mn-cs"/>
        </a:defRPr>
      </a:lvl1pPr>
      <a:lvl2pPr marL="719998" indent="-359998" algn="l" defTabSz="3455986" rtl="0" eaLnBrk="1" latinLnBrk="0" hangingPunct="1">
        <a:spcBef>
          <a:spcPct val="20000"/>
        </a:spcBef>
        <a:buFont typeface="Arial" pitchFamily="34" charset="0"/>
        <a:buChar char="–"/>
        <a:defRPr sz="2835" kern="1200">
          <a:solidFill>
            <a:schemeClr val="tx1"/>
          </a:solidFill>
          <a:latin typeface="+mn-lt"/>
          <a:ea typeface="+mn-ea"/>
          <a:cs typeface="+mn-cs"/>
        </a:defRPr>
      </a:lvl2pPr>
      <a:lvl3pPr marL="1079995" indent="-359998" algn="l" defTabSz="3455986" rtl="0" eaLnBrk="1" latinLnBrk="0" hangingPunct="1">
        <a:spcBef>
          <a:spcPct val="20000"/>
        </a:spcBef>
        <a:buFont typeface="Arial" pitchFamily="34" charset="0"/>
        <a:buChar char="•"/>
        <a:defRPr sz="2835" kern="1200">
          <a:solidFill>
            <a:schemeClr val="tx1"/>
          </a:solidFill>
          <a:latin typeface="+mn-lt"/>
          <a:ea typeface="+mn-ea"/>
          <a:cs typeface="+mn-cs"/>
        </a:defRPr>
      </a:lvl3pPr>
      <a:lvl4pPr marL="1439994" indent="-359998" algn="l" defTabSz="3455986" rtl="0" eaLnBrk="1" latinLnBrk="0" hangingPunct="1">
        <a:spcBef>
          <a:spcPct val="20000"/>
        </a:spcBef>
        <a:buFont typeface="Arial" pitchFamily="34" charset="0"/>
        <a:buChar char="–"/>
        <a:defRPr sz="2835" kern="1200">
          <a:solidFill>
            <a:schemeClr val="tx1"/>
          </a:solidFill>
          <a:latin typeface="+mn-lt"/>
          <a:ea typeface="+mn-ea"/>
          <a:cs typeface="+mn-cs"/>
        </a:defRPr>
      </a:lvl4pPr>
      <a:lvl5pPr marL="1799992" indent="-359998" algn="l" defTabSz="3455986" rtl="0" eaLnBrk="1" latinLnBrk="0" hangingPunct="1">
        <a:spcBef>
          <a:spcPct val="20000"/>
        </a:spcBef>
        <a:buFont typeface="Arial" pitchFamily="34" charset="0"/>
        <a:buChar char="»"/>
        <a:defRPr sz="2835" kern="1200">
          <a:solidFill>
            <a:schemeClr val="tx1"/>
          </a:solidFill>
          <a:latin typeface="+mn-lt"/>
          <a:ea typeface="+mn-ea"/>
          <a:cs typeface="+mn-cs"/>
        </a:defRPr>
      </a:lvl5pPr>
      <a:lvl6pPr marL="9503962" indent="-863996" algn="l" defTabSz="3455986" rtl="0" eaLnBrk="1" latinLnBrk="0" hangingPunct="1">
        <a:spcBef>
          <a:spcPct val="20000"/>
        </a:spcBef>
        <a:buFont typeface="Arial" pitchFamily="34" charset="0"/>
        <a:buChar char="•"/>
        <a:defRPr sz="7559" kern="1200">
          <a:solidFill>
            <a:schemeClr val="tx1"/>
          </a:solidFill>
          <a:latin typeface="+mn-lt"/>
          <a:ea typeface="+mn-ea"/>
          <a:cs typeface="+mn-cs"/>
        </a:defRPr>
      </a:lvl6pPr>
      <a:lvl7pPr marL="11231955" indent="-863996" algn="l" defTabSz="3455986" rtl="0" eaLnBrk="1" latinLnBrk="0" hangingPunct="1">
        <a:spcBef>
          <a:spcPct val="20000"/>
        </a:spcBef>
        <a:buFont typeface="Arial" pitchFamily="34" charset="0"/>
        <a:buChar char="•"/>
        <a:defRPr sz="7559" kern="1200">
          <a:solidFill>
            <a:schemeClr val="tx1"/>
          </a:solidFill>
          <a:latin typeface="+mn-lt"/>
          <a:ea typeface="+mn-ea"/>
          <a:cs typeface="+mn-cs"/>
        </a:defRPr>
      </a:lvl7pPr>
      <a:lvl8pPr marL="12959948" indent="-863996" algn="l" defTabSz="3455986" rtl="0" eaLnBrk="1" latinLnBrk="0" hangingPunct="1">
        <a:spcBef>
          <a:spcPct val="20000"/>
        </a:spcBef>
        <a:buFont typeface="Arial" pitchFamily="34" charset="0"/>
        <a:buChar char="•"/>
        <a:defRPr sz="7559" kern="1200">
          <a:solidFill>
            <a:schemeClr val="tx1"/>
          </a:solidFill>
          <a:latin typeface="+mn-lt"/>
          <a:ea typeface="+mn-ea"/>
          <a:cs typeface="+mn-cs"/>
        </a:defRPr>
      </a:lvl8pPr>
      <a:lvl9pPr marL="14687941" indent="-863996" algn="l" defTabSz="3455986" rtl="0" eaLnBrk="1" latinLnBrk="0" hangingPunct="1">
        <a:spcBef>
          <a:spcPct val="20000"/>
        </a:spcBef>
        <a:buFont typeface="Arial" pitchFamily="34" charset="0"/>
        <a:buChar char="•"/>
        <a:defRPr sz="7559" kern="1200">
          <a:solidFill>
            <a:schemeClr val="tx1"/>
          </a:solidFill>
          <a:latin typeface="+mn-lt"/>
          <a:ea typeface="+mn-ea"/>
          <a:cs typeface="+mn-cs"/>
        </a:defRPr>
      </a:lvl9pPr>
    </p:bodyStyle>
    <p:otherStyle>
      <a:defPPr>
        <a:defRPr lang="en-US"/>
      </a:defPPr>
      <a:lvl1pPr marL="0" algn="l" defTabSz="3455986" rtl="0" eaLnBrk="1" latinLnBrk="0" hangingPunct="1">
        <a:defRPr sz="6772" kern="1200">
          <a:solidFill>
            <a:schemeClr val="tx1"/>
          </a:solidFill>
          <a:latin typeface="+mn-lt"/>
          <a:ea typeface="+mn-ea"/>
          <a:cs typeface="+mn-cs"/>
        </a:defRPr>
      </a:lvl1pPr>
      <a:lvl2pPr marL="1727993" algn="l" defTabSz="3455986" rtl="0" eaLnBrk="1" latinLnBrk="0" hangingPunct="1">
        <a:defRPr sz="6772" kern="1200">
          <a:solidFill>
            <a:schemeClr val="tx1"/>
          </a:solidFill>
          <a:latin typeface="+mn-lt"/>
          <a:ea typeface="+mn-ea"/>
          <a:cs typeface="+mn-cs"/>
        </a:defRPr>
      </a:lvl2pPr>
      <a:lvl3pPr marL="3455986" algn="l" defTabSz="3455986" rtl="0" eaLnBrk="1" latinLnBrk="0" hangingPunct="1">
        <a:defRPr sz="6772" kern="1200">
          <a:solidFill>
            <a:schemeClr val="tx1"/>
          </a:solidFill>
          <a:latin typeface="+mn-lt"/>
          <a:ea typeface="+mn-ea"/>
          <a:cs typeface="+mn-cs"/>
        </a:defRPr>
      </a:lvl3pPr>
      <a:lvl4pPr marL="5183979" algn="l" defTabSz="3455986" rtl="0" eaLnBrk="1" latinLnBrk="0" hangingPunct="1">
        <a:defRPr sz="6772" kern="1200">
          <a:solidFill>
            <a:schemeClr val="tx1"/>
          </a:solidFill>
          <a:latin typeface="+mn-lt"/>
          <a:ea typeface="+mn-ea"/>
          <a:cs typeface="+mn-cs"/>
        </a:defRPr>
      </a:lvl4pPr>
      <a:lvl5pPr marL="6911972" algn="l" defTabSz="3455986" rtl="0" eaLnBrk="1" latinLnBrk="0" hangingPunct="1">
        <a:defRPr sz="6772" kern="1200">
          <a:solidFill>
            <a:schemeClr val="tx1"/>
          </a:solidFill>
          <a:latin typeface="+mn-lt"/>
          <a:ea typeface="+mn-ea"/>
          <a:cs typeface="+mn-cs"/>
        </a:defRPr>
      </a:lvl5pPr>
      <a:lvl6pPr marL="8639965" algn="l" defTabSz="3455986" rtl="0" eaLnBrk="1" latinLnBrk="0" hangingPunct="1">
        <a:defRPr sz="6772" kern="1200">
          <a:solidFill>
            <a:schemeClr val="tx1"/>
          </a:solidFill>
          <a:latin typeface="+mn-lt"/>
          <a:ea typeface="+mn-ea"/>
          <a:cs typeface="+mn-cs"/>
        </a:defRPr>
      </a:lvl6pPr>
      <a:lvl7pPr marL="10367958" algn="l" defTabSz="3455986" rtl="0" eaLnBrk="1" latinLnBrk="0" hangingPunct="1">
        <a:defRPr sz="6772" kern="1200">
          <a:solidFill>
            <a:schemeClr val="tx1"/>
          </a:solidFill>
          <a:latin typeface="+mn-lt"/>
          <a:ea typeface="+mn-ea"/>
          <a:cs typeface="+mn-cs"/>
        </a:defRPr>
      </a:lvl7pPr>
      <a:lvl8pPr marL="12095952" algn="l" defTabSz="3455986" rtl="0" eaLnBrk="1" latinLnBrk="0" hangingPunct="1">
        <a:defRPr sz="6772" kern="1200">
          <a:solidFill>
            <a:schemeClr val="tx1"/>
          </a:solidFill>
          <a:latin typeface="+mn-lt"/>
          <a:ea typeface="+mn-ea"/>
          <a:cs typeface="+mn-cs"/>
        </a:defRPr>
      </a:lvl8pPr>
      <a:lvl9pPr marL="13823944" algn="l" defTabSz="3455986" rtl="0" eaLnBrk="1" latinLnBrk="0" hangingPunct="1">
        <a:defRPr sz="6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chart" Target="../charts/chart1.xml"/><Relationship Id="rId4" Type="http://schemas.openxmlformats.org/officeDocument/2006/relationships/image" Target="../media/image3.jpe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109947" y="1416844"/>
            <a:ext cx="15839652" cy="232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3997" tIns="287994" rIns="143997" bIns="287994" anchor="t"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669" b="1" dirty="0">
                <a:solidFill>
                  <a:schemeClr val="accent3">
                    <a:lumMod val="20000"/>
                    <a:lumOff val="80000"/>
                  </a:schemeClr>
                </a:solidFill>
                <a:latin typeface="+mn-lt"/>
              </a:rPr>
              <a:t>Template Provided By </a:t>
            </a:r>
            <a:r>
              <a:rPr lang="en-US" sz="5669" b="1" dirty="0" err="1">
                <a:solidFill>
                  <a:schemeClr val="accent3">
                    <a:lumMod val="20000"/>
                    <a:lumOff val="80000"/>
                  </a:schemeClr>
                </a:solidFill>
                <a:latin typeface="+mn-lt"/>
              </a:rPr>
              <a:t>Expoingenierías</a:t>
            </a:r>
            <a:endParaRPr lang="en-US" sz="5669" b="1" dirty="0">
              <a:solidFill>
                <a:schemeClr val="accent3">
                  <a:lumMod val="20000"/>
                  <a:lumOff val="80000"/>
                </a:schemeClr>
              </a:solidFill>
              <a:latin typeface="+mn-lt"/>
            </a:endParaRPr>
          </a:p>
          <a:p>
            <a:pPr algn="ctr" eaLnBrk="1" hangingPunct="1"/>
            <a:r>
              <a:rPr lang="en-US" sz="5669"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2879936" y="3245644"/>
            <a:ext cx="15839652" cy="197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3997" tIns="143997" rIns="143997" bIns="1439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780" dirty="0">
                <a:solidFill>
                  <a:schemeClr val="accent3">
                    <a:lumMod val="20000"/>
                    <a:lumOff val="80000"/>
                  </a:schemeClr>
                </a:solidFill>
                <a:latin typeface="+mn-lt"/>
              </a:rPr>
              <a:t>John Smith, MD</a:t>
            </a:r>
            <a:r>
              <a:rPr lang="en-US" sz="3780" baseline="30000" dirty="0">
                <a:solidFill>
                  <a:schemeClr val="accent3">
                    <a:lumMod val="20000"/>
                    <a:lumOff val="80000"/>
                  </a:schemeClr>
                </a:solidFill>
                <a:latin typeface="+mn-lt"/>
              </a:rPr>
              <a:t>1</a:t>
            </a:r>
            <a:r>
              <a:rPr lang="en-US" sz="3780" dirty="0">
                <a:solidFill>
                  <a:schemeClr val="accent3">
                    <a:lumMod val="20000"/>
                    <a:lumOff val="80000"/>
                  </a:schemeClr>
                </a:solidFill>
                <a:latin typeface="+mn-lt"/>
              </a:rPr>
              <a:t>; Jane Doe, PhD</a:t>
            </a:r>
            <a:r>
              <a:rPr lang="en-US" sz="3780" baseline="30000" dirty="0">
                <a:solidFill>
                  <a:schemeClr val="accent3">
                    <a:lumMod val="20000"/>
                    <a:lumOff val="80000"/>
                  </a:schemeClr>
                </a:solidFill>
                <a:latin typeface="+mn-lt"/>
              </a:rPr>
              <a:t>2</a:t>
            </a:r>
            <a:r>
              <a:rPr lang="en-US" sz="3780" dirty="0">
                <a:solidFill>
                  <a:schemeClr val="accent3">
                    <a:lumMod val="20000"/>
                    <a:lumOff val="80000"/>
                  </a:schemeClr>
                </a:solidFill>
                <a:latin typeface="+mn-lt"/>
              </a:rPr>
              <a:t>; Frederick Jones, MD, PhD</a:t>
            </a:r>
            <a:r>
              <a:rPr lang="en-US" sz="3780" baseline="30000" dirty="0">
                <a:solidFill>
                  <a:schemeClr val="accent3">
                    <a:lumMod val="20000"/>
                    <a:lumOff val="80000"/>
                  </a:schemeClr>
                </a:solidFill>
                <a:latin typeface="+mn-lt"/>
              </a:rPr>
              <a:t>1,2</a:t>
            </a:r>
          </a:p>
          <a:p>
            <a:pPr algn="ctr" eaLnBrk="1" hangingPunct="1"/>
            <a:r>
              <a:rPr lang="en-US" sz="3780" baseline="30000" dirty="0">
                <a:solidFill>
                  <a:schemeClr val="accent3">
                    <a:lumMod val="20000"/>
                    <a:lumOff val="80000"/>
                  </a:schemeClr>
                </a:solidFill>
                <a:latin typeface="+mn-lt"/>
              </a:rPr>
              <a:t>1</a:t>
            </a:r>
            <a:r>
              <a:rPr lang="en-US" sz="3780" dirty="0">
                <a:solidFill>
                  <a:schemeClr val="accent3">
                    <a:lumMod val="20000"/>
                    <a:lumOff val="80000"/>
                  </a:schemeClr>
                </a:solidFill>
                <a:latin typeface="+mn-lt"/>
              </a:rPr>
              <a:t>University of Affiliation, </a:t>
            </a:r>
            <a:r>
              <a:rPr lang="en-US" sz="3780" baseline="30000" dirty="0">
                <a:solidFill>
                  <a:schemeClr val="accent3">
                    <a:lumMod val="20000"/>
                    <a:lumOff val="80000"/>
                  </a:schemeClr>
                </a:solidFill>
                <a:latin typeface="+mn-lt"/>
              </a:rPr>
              <a:t>2</a:t>
            </a:r>
            <a:r>
              <a:rPr lang="en-US" sz="3780" dirty="0">
                <a:solidFill>
                  <a:schemeClr val="accent3">
                    <a:lumMod val="20000"/>
                    <a:lumOff val="80000"/>
                  </a:schemeClr>
                </a:solidFill>
                <a:latin typeface="+mn-lt"/>
              </a:rPr>
              <a:t>University of Affiliation</a:t>
            </a:r>
          </a:p>
        </p:txBody>
      </p:sp>
      <p:sp>
        <p:nvSpPr>
          <p:cNvPr id="26" name="TextBox 25"/>
          <p:cNvSpPr txBox="1"/>
          <p:nvPr/>
        </p:nvSpPr>
        <p:spPr>
          <a:xfrm>
            <a:off x="257671" y="31391111"/>
            <a:ext cx="21040684" cy="886733"/>
          </a:xfrm>
          <a:prstGeom prst="rect">
            <a:avLst/>
          </a:prstGeom>
          <a:noFill/>
        </p:spPr>
        <p:txBody>
          <a:bodyPr wrap="square" tIns="71998" bIns="71998" numCol="1" spcCol="457200" rtlCol="0">
            <a:noAutofit/>
          </a:bodyPr>
          <a:lstStyle/>
          <a:p>
            <a:pPr marL="359998" indent="-359998">
              <a:buFont typeface="+mj-lt"/>
              <a:buAutoNum type="arabicPeriod"/>
            </a:pPr>
            <a:r>
              <a:rPr lang="en-US" sz="1260" dirty="0"/>
              <a:t> </a:t>
            </a:r>
          </a:p>
          <a:p>
            <a:pPr marL="359998" indent="-359998">
              <a:buFont typeface="+mj-lt"/>
              <a:buAutoNum type="arabicPeriod"/>
            </a:pPr>
            <a:r>
              <a:rPr lang="en-US" sz="1260" dirty="0"/>
              <a:t> </a:t>
            </a:r>
          </a:p>
          <a:p>
            <a:pPr marL="359998" indent="-359998">
              <a:buFont typeface="+mj-lt"/>
              <a:buAutoNum type="arabicPeriod"/>
            </a:pPr>
            <a:r>
              <a:rPr lang="en-US" sz="1260" dirty="0"/>
              <a:t> </a:t>
            </a:r>
          </a:p>
          <a:p>
            <a:pPr marL="359998" indent="-359998">
              <a:buFont typeface="+mj-lt"/>
              <a:buAutoNum type="arabicPeriod"/>
            </a:pPr>
            <a:r>
              <a:rPr lang="en-US" sz="1260" dirty="0"/>
              <a:t>  </a:t>
            </a:r>
          </a:p>
          <a:p>
            <a:pPr marL="359998" indent="-359998">
              <a:buFont typeface="+mj-lt"/>
              <a:buAutoNum type="arabicPeriod"/>
            </a:pPr>
            <a:endParaRPr lang="en-US" sz="1260" dirty="0"/>
          </a:p>
        </p:txBody>
      </p:sp>
      <p:sp>
        <p:nvSpPr>
          <p:cNvPr id="27" name="TextBox 26"/>
          <p:cNvSpPr txBox="1"/>
          <p:nvPr/>
        </p:nvSpPr>
        <p:spPr>
          <a:xfrm>
            <a:off x="192029" y="30861000"/>
            <a:ext cx="2667269" cy="746679"/>
          </a:xfrm>
          <a:prstGeom prst="rect">
            <a:avLst/>
          </a:prstGeom>
          <a:noFill/>
        </p:spPr>
        <p:txBody>
          <a:bodyPr wrap="square" rtlCol="0">
            <a:spAutoFit/>
          </a:bodyPr>
          <a:lstStyle/>
          <a:p>
            <a:r>
              <a:rPr lang="en-US" sz="4252" b="1" dirty="0"/>
              <a:t>References</a:t>
            </a:r>
          </a:p>
        </p:txBody>
      </p:sp>
      <p:sp>
        <p:nvSpPr>
          <p:cNvPr id="10" name="Text Box 189"/>
          <p:cNvSpPr txBox="1">
            <a:spLocks noChangeArrowheads="1"/>
          </p:cNvSpPr>
          <p:nvPr/>
        </p:nvSpPr>
        <p:spPr bwMode="auto">
          <a:xfrm>
            <a:off x="301170" y="6107632"/>
            <a:ext cx="10180988" cy="5016267"/>
          </a:xfrm>
          <a:prstGeom prst="rect">
            <a:avLst/>
          </a:prstGeom>
          <a:solidFill>
            <a:schemeClr val="bg1"/>
          </a:solidFill>
          <a:ln w="12700">
            <a:solidFill>
              <a:srgbClr val="1E3888"/>
            </a:solidFill>
          </a:ln>
          <a:effectLst/>
        </p:spPr>
        <p:txBody>
          <a:bodyPr wrap="square" lIns="143997" tIns="143997" rIns="143997" bIns="143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362" dirty="0">
                <a:latin typeface="Calibri" pitchFamily="34" charset="0"/>
              </a:rPr>
              <a:t>Click here to insert your Abstract text. Type it in or copy and paste from your Word document or other source.</a:t>
            </a:r>
          </a:p>
          <a:p>
            <a:pPr eaLnBrk="1" hangingPunct="1"/>
            <a:endParaRPr lang="en-US" sz="2362" dirty="0">
              <a:latin typeface="Calibri" pitchFamily="34" charset="0"/>
            </a:endParaRPr>
          </a:p>
          <a:p>
            <a:pPr eaLnBrk="1" hangingPunct="1"/>
            <a:r>
              <a:rPr lang="en-US" sz="2362" dirty="0">
                <a:latin typeface="Calibri" pitchFamily="34" charset="0"/>
              </a:rPr>
              <a:t>This text box will automatically re-size to your text. To turn off that feature, right click inside this box and go to </a:t>
            </a:r>
            <a:r>
              <a:rPr lang="en-US" sz="2362" b="1" dirty="0">
                <a:latin typeface="Calibri" pitchFamily="34" charset="0"/>
              </a:rPr>
              <a:t>Format Shape, Text Box, Autofit</a:t>
            </a:r>
            <a:r>
              <a:rPr lang="en-US" sz="2362" dirty="0">
                <a:latin typeface="Calibri" pitchFamily="34" charset="0"/>
              </a:rPr>
              <a:t>, and select the “Do Not Autofit” radio button.</a:t>
            </a:r>
          </a:p>
          <a:p>
            <a:pPr eaLnBrk="1" hangingPunct="1"/>
            <a:endParaRPr lang="en-US" sz="2362" dirty="0">
              <a:latin typeface="Calibri" pitchFamily="34" charset="0"/>
            </a:endParaRPr>
          </a:p>
          <a:p>
            <a:pPr eaLnBrk="1" hangingPunct="1"/>
            <a:r>
              <a:rPr lang="en-US" sz="2362" dirty="0">
                <a:latin typeface="Calibri" pitchFamily="34" charset="0"/>
              </a:rPr>
              <a:t>To change the font style of this text box: Click on the border once to highlight the entire text box, then select a different font or font size that suits you. This text is Calibri 30pt, which is effectively 36pt at 120%, and is easily read up to 5 feet away on a 60x36 poster.</a:t>
            </a:r>
          </a:p>
          <a:p>
            <a:pPr eaLnBrk="1" hangingPunct="1"/>
            <a:endParaRPr lang="en-US" sz="2362" dirty="0">
              <a:latin typeface="Calibri" pitchFamily="34" charset="0"/>
            </a:endParaRPr>
          </a:p>
          <a:p>
            <a:pPr eaLnBrk="1" hangingPunct="1"/>
            <a:r>
              <a:rPr lang="en-US" sz="2362" dirty="0">
                <a:latin typeface="Calibri" pitchFamily="34" charset="0"/>
              </a:rPr>
              <a:t>Zoom out to 120% to preview what this will look like on your printed poster.</a:t>
            </a:r>
          </a:p>
        </p:txBody>
      </p:sp>
      <p:sp>
        <p:nvSpPr>
          <p:cNvPr id="32" name="Rectangle 31"/>
          <p:cNvSpPr/>
          <p:nvPr/>
        </p:nvSpPr>
        <p:spPr>
          <a:xfrm>
            <a:off x="301170" y="5531644"/>
            <a:ext cx="10180988" cy="575987"/>
          </a:xfrm>
          <a:prstGeom prst="rect">
            <a:avLst/>
          </a:prstGeom>
          <a:solidFill>
            <a:srgbClr val="1E3888"/>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52" b="1" dirty="0">
                <a:solidFill>
                  <a:schemeClr val="accent3">
                    <a:lumMod val="20000"/>
                    <a:lumOff val="80000"/>
                  </a:schemeClr>
                </a:solidFill>
              </a:rPr>
              <a:t>Abstract</a:t>
            </a:r>
          </a:p>
        </p:txBody>
      </p:sp>
      <p:sp>
        <p:nvSpPr>
          <p:cNvPr id="15" name="Text Box 194"/>
          <p:cNvSpPr txBox="1">
            <a:spLocks noChangeArrowheads="1"/>
          </p:cNvSpPr>
          <p:nvPr/>
        </p:nvSpPr>
        <p:spPr bwMode="auto">
          <a:xfrm>
            <a:off x="11117367" y="6107635"/>
            <a:ext cx="10180988" cy="6470255"/>
          </a:xfrm>
          <a:prstGeom prst="rect">
            <a:avLst/>
          </a:prstGeom>
          <a:solidFill>
            <a:schemeClr val="bg1"/>
          </a:solidFill>
          <a:ln w="12700">
            <a:solidFill>
              <a:srgbClr val="1E3888"/>
            </a:solidFill>
          </a:ln>
          <a:effectLst/>
        </p:spPr>
        <p:txBody>
          <a:bodyPr wrap="square" lIns="143997" tIns="143997" rIns="143997" bIns="143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362" dirty="0">
                <a:latin typeface="Calibri" pitchFamily="34" charset="0"/>
              </a:rPr>
              <a:t>Click here to insert your Results text. Type it in or copy and paste from your Word document or other source.</a:t>
            </a:r>
          </a:p>
          <a:p>
            <a:pPr eaLnBrk="1" hangingPunct="1"/>
            <a:endParaRPr lang="en-US" sz="2362" dirty="0">
              <a:latin typeface="Calibri" pitchFamily="34" charset="0"/>
            </a:endParaRPr>
          </a:p>
          <a:p>
            <a:pPr eaLnBrk="1" hangingPunct="1"/>
            <a:r>
              <a:rPr lang="en-US" sz="2362" dirty="0">
                <a:latin typeface="Calibri" pitchFamily="34" charset="0"/>
              </a:rPr>
              <a:t>This text box will automatically re-size to your text. To turn off that feature, right click inside this box and go to </a:t>
            </a:r>
            <a:r>
              <a:rPr lang="en-US" sz="2362" b="1" dirty="0">
                <a:latin typeface="Calibri" pitchFamily="34" charset="0"/>
              </a:rPr>
              <a:t>Format Shape, Text Box, Autofit</a:t>
            </a:r>
            <a:r>
              <a:rPr lang="en-US" sz="2362" dirty="0">
                <a:latin typeface="Calibri" pitchFamily="34" charset="0"/>
              </a:rPr>
              <a:t>, and select the “Do Not Autofit” radio button.</a:t>
            </a:r>
          </a:p>
          <a:p>
            <a:pPr eaLnBrk="1" hangingPunct="1"/>
            <a:endParaRPr lang="en-US" sz="2362" dirty="0">
              <a:latin typeface="Calibri" pitchFamily="34" charset="0"/>
            </a:endParaRPr>
          </a:p>
          <a:p>
            <a:pPr eaLnBrk="1" hangingPunct="1"/>
            <a:r>
              <a:rPr lang="en-US" sz="2362" dirty="0">
                <a:latin typeface="Calibri" pitchFamily="34" charset="0"/>
              </a:rPr>
              <a:t>To change the font style of this text box: Click on the border once to highlight the entire text box, then select a different font or font size that suits you. This text is Calibri 30pt, which is effectively 36pt at 120%, and is easily read up to 5 feet away on a 60x36 poster.</a:t>
            </a:r>
          </a:p>
          <a:p>
            <a:pPr eaLnBrk="1" hangingPunct="1"/>
            <a:endParaRPr lang="en-US" sz="2362" dirty="0">
              <a:latin typeface="Calibri" pitchFamily="34" charset="0"/>
            </a:endParaRPr>
          </a:p>
          <a:p>
            <a:pPr eaLnBrk="1" hangingPunct="1"/>
            <a:r>
              <a:rPr lang="en-US" sz="2362" dirty="0">
                <a:latin typeface="Calibri" pitchFamily="34" charset="0"/>
              </a:rPr>
              <a:t>Zoom out to 120% to preview what this will look like on your printed poster.</a:t>
            </a:r>
          </a:p>
          <a:p>
            <a:pPr eaLnBrk="1" hangingPunct="1"/>
            <a:endParaRPr lang="en-US" sz="2362" dirty="0">
              <a:latin typeface="Calibri" pitchFamily="34" charset="0"/>
            </a:endParaRPr>
          </a:p>
          <a:p>
            <a:pPr eaLnBrk="1" hangingPunct="1"/>
            <a:r>
              <a:rPr lang="en-US" sz="2362" dirty="0">
                <a:latin typeface="Calibri" pitchFamily="34" charset="0"/>
              </a:rPr>
              <a:t>Speaking of Results, yours will look better if you remember to run a spell-check on your poster! After you’ve added your content click on </a:t>
            </a:r>
            <a:r>
              <a:rPr lang="en-US" sz="2362" b="1" dirty="0">
                <a:latin typeface="Calibri" pitchFamily="34" charset="0"/>
              </a:rPr>
              <a:t>Review</a:t>
            </a:r>
            <a:r>
              <a:rPr lang="en-US" sz="2362" dirty="0">
                <a:latin typeface="Calibri" pitchFamily="34" charset="0"/>
              </a:rPr>
              <a:t>, </a:t>
            </a:r>
            <a:r>
              <a:rPr lang="en-US" sz="2362" b="1" dirty="0">
                <a:latin typeface="Calibri" pitchFamily="34" charset="0"/>
              </a:rPr>
              <a:t>Spelling</a:t>
            </a:r>
            <a:r>
              <a:rPr lang="en-US" sz="2362" dirty="0">
                <a:latin typeface="Calibri" pitchFamily="34" charset="0"/>
              </a:rPr>
              <a:t>, or press F7.</a:t>
            </a:r>
          </a:p>
        </p:txBody>
      </p:sp>
      <p:sp>
        <p:nvSpPr>
          <p:cNvPr id="33" name="Rectangle 32"/>
          <p:cNvSpPr/>
          <p:nvPr/>
        </p:nvSpPr>
        <p:spPr>
          <a:xfrm>
            <a:off x="301170" y="11951503"/>
            <a:ext cx="10180988" cy="575987"/>
          </a:xfrm>
          <a:prstGeom prst="rect">
            <a:avLst/>
          </a:prstGeom>
          <a:solidFill>
            <a:srgbClr val="1E3888"/>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52" b="1" dirty="0">
                <a:solidFill>
                  <a:schemeClr val="accent3">
                    <a:lumMod val="20000"/>
                    <a:lumOff val="80000"/>
                  </a:schemeClr>
                </a:solidFill>
              </a:rPr>
              <a:t>Introduction</a:t>
            </a:r>
          </a:p>
        </p:txBody>
      </p:sp>
      <p:sp>
        <p:nvSpPr>
          <p:cNvPr id="13" name="Text Box 192"/>
          <p:cNvSpPr txBox="1">
            <a:spLocks noChangeArrowheads="1"/>
          </p:cNvSpPr>
          <p:nvPr/>
        </p:nvSpPr>
        <p:spPr bwMode="auto">
          <a:xfrm>
            <a:off x="301170" y="22247277"/>
            <a:ext cx="10180988" cy="5016267"/>
          </a:xfrm>
          <a:prstGeom prst="rect">
            <a:avLst/>
          </a:prstGeom>
          <a:solidFill>
            <a:schemeClr val="bg1"/>
          </a:solidFill>
          <a:ln w="12700">
            <a:solidFill>
              <a:srgbClr val="1E3888"/>
            </a:solidFill>
          </a:ln>
          <a:effectLst/>
        </p:spPr>
        <p:txBody>
          <a:bodyPr wrap="square" lIns="143997" tIns="143997" rIns="143997" bIns="143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362" dirty="0">
                <a:latin typeface="Calibri" pitchFamily="34" charset="0"/>
              </a:rPr>
              <a:t>Click here to insert your Methods and Materials text. Type it in or copy and paste from your Word document or other source.</a:t>
            </a:r>
          </a:p>
          <a:p>
            <a:pPr eaLnBrk="1" hangingPunct="1"/>
            <a:endParaRPr lang="en-US" sz="2362" dirty="0">
              <a:latin typeface="Calibri" pitchFamily="34" charset="0"/>
            </a:endParaRPr>
          </a:p>
          <a:p>
            <a:pPr eaLnBrk="1" hangingPunct="1"/>
            <a:r>
              <a:rPr lang="en-US" sz="2362" dirty="0">
                <a:latin typeface="Calibri" pitchFamily="34" charset="0"/>
              </a:rPr>
              <a:t>This text box will automatically re-size to your text. To turn off that feature, right click inside this box and go to </a:t>
            </a:r>
            <a:r>
              <a:rPr lang="en-US" sz="2362" b="1" dirty="0">
                <a:latin typeface="Calibri" pitchFamily="34" charset="0"/>
              </a:rPr>
              <a:t>Format Shape, Text Box, Autofit</a:t>
            </a:r>
            <a:r>
              <a:rPr lang="en-US" sz="2362" dirty="0">
                <a:latin typeface="Calibri" pitchFamily="34" charset="0"/>
              </a:rPr>
              <a:t>, and select the “Do Not Autofit” radio button.</a:t>
            </a:r>
          </a:p>
          <a:p>
            <a:pPr eaLnBrk="1" hangingPunct="1"/>
            <a:endParaRPr lang="en-US" sz="2362" dirty="0">
              <a:latin typeface="Calibri" pitchFamily="34" charset="0"/>
            </a:endParaRPr>
          </a:p>
          <a:p>
            <a:pPr eaLnBrk="1" hangingPunct="1"/>
            <a:r>
              <a:rPr lang="en-US" sz="2362" dirty="0">
                <a:latin typeface="Calibri" pitchFamily="34" charset="0"/>
              </a:rPr>
              <a:t>To change the font style of this text box: Click on the border once to highlight the entire text box, then select a different font or font size that suits you. This text is Calibri 30pt, which is effectively 36pt at 120%, and is easily read up to 5 feet away on a 60x36 poster.</a:t>
            </a:r>
          </a:p>
          <a:p>
            <a:pPr eaLnBrk="1" hangingPunct="1"/>
            <a:endParaRPr lang="en-US" sz="2362" dirty="0">
              <a:latin typeface="Calibri" pitchFamily="34" charset="0"/>
            </a:endParaRPr>
          </a:p>
          <a:p>
            <a:pPr eaLnBrk="1" hangingPunct="1"/>
            <a:r>
              <a:rPr lang="en-US" sz="2362" dirty="0">
                <a:latin typeface="Calibri" pitchFamily="34" charset="0"/>
              </a:rPr>
              <a:t>Zoom out to 120% to preview what this will look like on your printed poster.</a:t>
            </a:r>
          </a:p>
        </p:txBody>
      </p:sp>
      <p:sp>
        <p:nvSpPr>
          <p:cNvPr id="34" name="Rectangle 33"/>
          <p:cNvSpPr/>
          <p:nvPr/>
        </p:nvSpPr>
        <p:spPr>
          <a:xfrm>
            <a:off x="301170" y="21671290"/>
            <a:ext cx="10180988" cy="575987"/>
          </a:xfrm>
          <a:prstGeom prst="rect">
            <a:avLst/>
          </a:prstGeom>
          <a:solidFill>
            <a:srgbClr val="1E3888"/>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52"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1117367" y="19433048"/>
            <a:ext cx="10180988" cy="5016267"/>
          </a:xfrm>
          <a:prstGeom prst="rect">
            <a:avLst/>
          </a:prstGeom>
          <a:solidFill>
            <a:schemeClr val="bg1"/>
          </a:solidFill>
          <a:ln w="12700">
            <a:solidFill>
              <a:srgbClr val="1E3888"/>
            </a:solidFill>
          </a:ln>
          <a:effectLst/>
        </p:spPr>
        <p:txBody>
          <a:bodyPr wrap="square" lIns="143997" tIns="143997" rIns="143997" bIns="143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362" dirty="0">
                <a:latin typeface="Calibri" pitchFamily="34" charset="0"/>
              </a:rPr>
              <a:t>Click here to insert your Discussion text. Type it in or copy and paste from your Word document or other source.</a:t>
            </a:r>
          </a:p>
          <a:p>
            <a:pPr eaLnBrk="1" hangingPunct="1"/>
            <a:endParaRPr lang="en-US" sz="2362" dirty="0">
              <a:latin typeface="Calibri" pitchFamily="34" charset="0"/>
            </a:endParaRPr>
          </a:p>
          <a:p>
            <a:pPr eaLnBrk="1" hangingPunct="1"/>
            <a:r>
              <a:rPr lang="en-US" sz="2362" dirty="0">
                <a:latin typeface="Calibri" pitchFamily="34" charset="0"/>
              </a:rPr>
              <a:t>This text box will automatically re-size to your text. To turn off that feature, right click inside this box and go to </a:t>
            </a:r>
            <a:r>
              <a:rPr lang="en-US" sz="2362" b="1" dirty="0">
                <a:latin typeface="Calibri" pitchFamily="34" charset="0"/>
              </a:rPr>
              <a:t>Format Shape, Text Box, Autofit</a:t>
            </a:r>
            <a:r>
              <a:rPr lang="en-US" sz="2362" dirty="0">
                <a:latin typeface="Calibri" pitchFamily="34" charset="0"/>
              </a:rPr>
              <a:t>, and select the “Do Not Autofit” radio button.</a:t>
            </a:r>
          </a:p>
          <a:p>
            <a:pPr eaLnBrk="1" hangingPunct="1"/>
            <a:endParaRPr lang="en-US" sz="2362" dirty="0">
              <a:latin typeface="Calibri" pitchFamily="34" charset="0"/>
            </a:endParaRPr>
          </a:p>
          <a:p>
            <a:pPr eaLnBrk="1" hangingPunct="1"/>
            <a:r>
              <a:rPr lang="en-US" sz="2362" dirty="0">
                <a:latin typeface="Calibri" pitchFamily="34" charset="0"/>
              </a:rPr>
              <a:t>To change the font style of this text box: Click on the border once to highlight the entire text box, then select a different font or font size that suits you. This text is Calibri 30pt, which is effectively 36pt at 120%, and is easily read up to 5 feet away on a 60x36 poster.</a:t>
            </a:r>
          </a:p>
          <a:p>
            <a:pPr eaLnBrk="1" hangingPunct="1"/>
            <a:endParaRPr lang="en-US" sz="2362" dirty="0">
              <a:latin typeface="Calibri" pitchFamily="34" charset="0"/>
            </a:endParaRPr>
          </a:p>
          <a:p>
            <a:pPr eaLnBrk="1" hangingPunct="1"/>
            <a:r>
              <a:rPr lang="en-US" sz="2362" dirty="0">
                <a:latin typeface="Calibri" pitchFamily="34" charset="0"/>
              </a:rPr>
              <a:t>Zoom out to 120% to preview what this will look like on your printed poster.</a:t>
            </a:r>
          </a:p>
        </p:txBody>
      </p:sp>
      <p:sp>
        <p:nvSpPr>
          <p:cNvPr id="35" name="Rectangle 34"/>
          <p:cNvSpPr/>
          <p:nvPr/>
        </p:nvSpPr>
        <p:spPr>
          <a:xfrm>
            <a:off x="11117367" y="18857062"/>
            <a:ext cx="10180988" cy="575987"/>
          </a:xfrm>
          <a:prstGeom prst="rect">
            <a:avLst/>
          </a:prstGeom>
          <a:solidFill>
            <a:srgbClr val="1E3888"/>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52" b="1" dirty="0">
                <a:solidFill>
                  <a:schemeClr val="accent3">
                    <a:lumMod val="20000"/>
                    <a:lumOff val="80000"/>
                  </a:schemeClr>
                </a:solidFill>
              </a:rPr>
              <a:t>Discussion</a:t>
            </a:r>
          </a:p>
        </p:txBody>
      </p:sp>
      <p:sp>
        <p:nvSpPr>
          <p:cNvPr id="14" name="Text Box 193"/>
          <p:cNvSpPr txBox="1">
            <a:spLocks noChangeArrowheads="1"/>
          </p:cNvSpPr>
          <p:nvPr/>
        </p:nvSpPr>
        <p:spPr bwMode="auto">
          <a:xfrm>
            <a:off x="11117367" y="28653250"/>
            <a:ext cx="10180988" cy="2471788"/>
          </a:xfrm>
          <a:prstGeom prst="rect">
            <a:avLst/>
          </a:prstGeom>
          <a:solidFill>
            <a:schemeClr val="bg1"/>
          </a:solidFill>
          <a:ln w="12700">
            <a:solidFill>
              <a:srgbClr val="1E3888"/>
            </a:solidFill>
          </a:ln>
          <a:effectLst/>
        </p:spPr>
        <p:txBody>
          <a:bodyPr wrap="square" lIns="143997" tIns="143997" rIns="143997" bIns="143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362" dirty="0">
                <a:latin typeface="Calibri" pitchFamily="34" charset="0"/>
              </a:rPr>
              <a:t>Click here to insert your Conclusions text. Type it in or copy and paste from your Word document or other source.</a:t>
            </a:r>
          </a:p>
          <a:p>
            <a:pPr eaLnBrk="1" hangingPunct="1"/>
            <a:endParaRPr lang="en-US" sz="2362" dirty="0">
              <a:latin typeface="Calibri" pitchFamily="34" charset="0"/>
            </a:endParaRPr>
          </a:p>
          <a:p>
            <a:pPr eaLnBrk="1" hangingPunct="1"/>
            <a:r>
              <a:rPr lang="en-US" sz="2362" dirty="0">
                <a:latin typeface="Calibri" pitchFamily="34" charset="0"/>
              </a:rPr>
              <a:t>This text box will automatically re-size to your text. To turn off that feature, right click inside this box and go to </a:t>
            </a:r>
            <a:r>
              <a:rPr lang="en-US" sz="2362" b="1" dirty="0">
                <a:latin typeface="Calibri" pitchFamily="34" charset="0"/>
              </a:rPr>
              <a:t>Format Shape, Text Box, Autofit</a:t>
            </a:r>
            <a:r>
              <a:rPr lang="en-US" sz="2362" dirty="0">
                <a:latin typeface="Calibri" pitchFamily="34" charset="0"/>
              </a:rPr>
              <a:t>, and select the “Do Not Autofit” radio button.</a:t>
            </a:r>
          </a:p>
        </p:txBody>
      </p:sp>
      <p:sp>
        <p:nvSpPr>
          <p:cNvPr id="36" name="Rectangle 35"/>
          <p:cNvSpPr/>
          <p:nvPr/>
        </p:nvSpPr>
        <p:spPr>
          <a:xfrm>
            <a:off x="11117367" y="28077262"/>
            <a:ext cx="10180988" cy="575987"/>
          </a:xfrm>
          <a:prstGeom prst="rect">
            <a:avLst/>
          </a:prstGeom>
          <a:solidFill>
            <a:srgbClr val="1E3888"/>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52"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716701918"/>
              </p:ext>
            </p:extLst>
          </p:nvPr>
        </p:nvGraphicFramePr>
        <p:xfrm>
          <a:off x="301168" y="27770546"/>
          <a:ext cx="10180988" cy="3069078"/>
        </p:xfrm>
        <a:graphic>
          <a:graphicData uri="http://schemas.openxmlformats.org/drawingml/2006/table">
            <a:tbl>
              <a:tblPr firstRow="1" bandRow="1">
                <a:tableStyleId>{F5AB1C69-6EDB-4FF4-983F-18BD219EF322}</a:tableStyleId>
              </a:tblPr>
              <a:tblGrid>
                <a:gridCol w="2545247">
                  <a:extLst>
                    <a:ext uri="{9D8B030D-6E8A-4147-A177-3AD203B41FA5}">
                      <a16:colId xmlns:a16="http://schemas.microsoft.com/office/drawing/2014/main" val="20000"/>
                    </a:ext>
                  </a:extLst>
                </a:gridCol>
                <a:gridCol w="2545247">
                  <a:extLst>
                    <a:ext uri="{9D8B030D-6E8A-4147-A177-3AD203B41FA5}">
                      <a16:colId xmlns:a16="http://schemas.microsoft.com/office/drawing/2014/main" val="20001"/>
                    </a:ext>
                  </a:extLst>
                </a:gridCol>
                <a:gridCol w="2545247">
                  <a:extLst>
                    <a:ext uri="{9D8B030D-6E8A-4147-A177-3AD203B41FA5}">
                      <a16:colId xmlns:a16="http://schemas.microsoft.com/office/drawing/2014/main" val="20002"/>
                    </a:ext>
                  </a:extLst>
                </a:gridCol>
                <a:gridCol w="2545247">
                  <a:extLst>
                    <a:ext uri="{9D8B030D-6E8A-4147-A177-3AD203B41FA5}">
                      <a16:colId xmlns:a16="http://schemas.microsoft.com/office/drawing/2014/main" val="20003"/>
                    </a:ext>
                  </a:extLst>
                </a:gridCol>
              </a:tblGrid>
              <a:tr h="511513">
                <a:tc>
                  <a:txBody>
                    <a:bodyPr/>
                    <a:lstStyle/>
                    <a:p>
                      <a:endParaRPr lang="en-US" sz="2400" dirty="0"/>
                    </a:p>
                  </a:txBody>
                  <a:tcPr marL="59999" marR="59999" marT="37499" marB="37499" anchor="ctr">
                    <a:solidFill>
                      <a:schemeClr val="accent1">
                        <a:lumMod val="75000"/>
                      </a:schemeClr>
                    </a:solidFill>
                  </a:tcPr>
                </a:tc>
                <a:tc>
                  <a:txBody>
                    <a:bodyPr/>
                    <a:lstStyle/>
                    <a:p>
                      <a:pPr algn="ctr"/>
                      <a:r>
                        <a:rPr lang="en-US" sz="2400" dirty="0"/>
                        <a:t>Heading</a:t>
                      </a:r>
                    </a:p>
                  </a:txBody>
                  <a:tcPr marL="59999" marR="59999" marT="37499" marB="37499" anchor="ctr">
                    <a:solidFill>
                      <a:schemeClr val="accent1">
                        <a:lumMod val="75000"/>
                      </a:schemeClr>
                    </a:solidFill>
                  </a:tcPr>
                </a:tc>
                <a:tc>
                  <a:txBody>
                    <a:bodyPr/>
                    <a:lstStyle/>
                    <a:p>
                      <a:pPr algn="ctr"/>
                      <a:r>
                        <a:rPr lang="en-US" sz="2400" dirty="0"/>
                        <a:t>Heading</a:t>
                      </a:r>
                    </a:p>
                  </a:txBody>
                  <a:tcPr marL="59999" marR="59999" marT="37499" marB="37499" anchor="ctr">
                    <a:solidFill>
                      <a:schemeClr val="accent1">
                        <a:lumMod val="75000"/>
                      </a:schemeClr>
                    </a:solidFill>
                  </a:tcPr>
                </a:tc>
                <a:tc>
                  <a:txBody>
                    <a:bodyPr/>
                    <a:lstStyle/>
                    <a:p>
                      <a:pPr algn="ctr"/>
                      <a:r>
                        <a:rPr lang="en-US" sz="2400" dirty="0"/>
                        <a:t>Heading</a:t>
                      </a:r>
                    </a:p>
                  </a:txBody>
                  <a:tcPr marL="59999" marR="59999" marT="37499" marB="37499" anchor="ctr">
                    <a:solidFill>
                      <a:schemeClr val="accent1">
                        <a:lumMod val="75000"/>
                      </a:schemeClr>
                    </a:solidFill>
                  </a:tcPr>
                </a:tc>
                <a:extLst>
                  <a:ext uri="{0D108BD9-81ED-4DB2-BD59-A6C34878D82A}">
                    <a16:rowId xmlns:a16="http://schemas.microsoft.com/office/drawing/2014/main" val="10000"/>
                  </a:ext>
                </a:extLst>
              </a:tr>
              <a:tr h="511513">
                <a:tc>
                  <a:txBody>
                    <a:bodyPr/>
                    <a:lstStyle/>
                    <a:p>
                      <a:r>
                        <a:rPr lang="en-US" sz="2400" dirty="0"/>
                        <a:t>Item</a:t>
                      </a:r>
                    </a:p>
                  </a:txBody>
                  <a:tcPr marL="59999" marR="59999" marT="37499" marB="37499" anchor="ctr"/>
                </a:tc>
                <a:tc>
                  <a:txBody>
                    <a:bodyPr/>
                    <a:lstStyle/>
                    <a:p>
                      <a:pPr algn="ctr"/>
                      <a:r>
                        <a:rPr lang="en-US" sz="2400" dirty="0"/>
                        <a:t>800</a:t>
                      </a:r>
                    </a:p>
                  </a:txBody>
                  <a:tcPr marL="59999" marR="59999" marT="37499" marB="37499" anchor="ctr"/>
                </a:tc>
                <a:tc>
                  <a:txBody>
                    <a:bodyPr/>
                    <a:lstStyle/>
                    <a:p>
                      <a:pPr algn="ctr"/>
                      <a:r>
                        <a:rPr lang="en-US" sz="2400" dirty="0"/>
                        <a:t>790</a:t>
                      </a:r>
                    </a:p>
                  </a:txBody>
                  <a:tcPr marL="59999" marR="59999" marT="37499" marB="37499" anchor="ctr"/>
                </a:tc>
                <a:tc>
                  <a:txBody>
                    <a:bodyPr/>
                    <a:lstStyle/>
                    <a:p>
                      <a:pPr algn="ctr"/>
                      <a:r>
                        <a:rPr lang="en-US" sz="2400" dirty="0"/>
                        <a:t>4001</a:t>
                      </a:r>
                    </a:p>
                  </a:txBody>
                  <a:tcPr marL="59999" marR="59999" marT="37499" marB="37499" anchor="ctr"/>
                </a:tc>
                <a:extLst>
                  <a:ext uri="{0D108BD9-81ED-4DB2-BD59-A6C34878D82A}">
                    <a16:rowId xmlns:a16="http://schemas.microsoft.com/office/drawing/2014/main" val="10001"/>
                  </a:ext>
                </a:extLst>
              </a:tr>
              <a:tr h="511513">
                <a:tc>
                  <a:txBody>
                    <a:bodyPr/>
                    <a:lstStyle/>
                    <a:p>
                      <a:r>
                        <a:rPr lang="en-US" sz="2400" dirty="0"/>
                        <a:t>Item</a:t>
                      </a:r>
                    </a:p>
                  </a:txBody>
                  <a:tcPr marL="59999" marR="59999" marT="37499" marB="37499" anchor="ctr"/>
                </a:tc>
                <a:tc>
                  <a:txBody>
                    <a:bodyPr/>
                    <a:lstStyle/>
                    <a:p>
                      <a:pPr algn="ctr"/>
                      <a:r>
                        <a:rPr lang="en-US" sz="2400" dirty="0"/>
                        <a:t>356</a:t>
                      </a:r>
                    </a:p>
                  </a:txBody>
                  <a:tcPr marL="59999" marR="59999" marT="37499" marB="37499" anchor="ctr"/>
                </a:tc>
                <a:tc>
                  <a:txBody>
                    <a:bodyPr/>
                    <a:lstStyle/>
                    <a:p>
                      <a:pPr algn="ctr"/>
                      <a:r>
                        <a:rPr lang="en-US" sz="2400" dirty="0"/>
                        <a:t>856</a:t>
                      </a:r>
                    </a:p>
                  </a:txBody>
                  <a:tcPr marL="59999" marR="59999" marT="37499" marB="37499" anchor="ctr"/>
                </a:tc>
                <a:tc>
                  <a:txBody>
                    <a:bodyPr/>
                    <a:lstStyle/>
                    <a:p>
                      <a:pPr algn="ctr"/>
                      <a:r>
                        <a:rPr lang="en-US" sz="2400" dirty="0"/>
                        <a:t>290</a:t>
                      </a:r>
                    </a:p>
                  </a:txBody>
                  <a:tcPr marL="59999" marR="59999" marT="37499" marB="37499" anchor="ctr"/>
                </a:tc>
                <a:extLst>
                  <a:ext uri="{0D108BD9-81ED-4DB2-BD59-A6C34878D82A}">
                    <a16:rowId xmlns:a16="http://schemas.microsoft.com/office/drawing/2014/main" val="10002"/>
                  </a:ext>
                </a:extLst>
              </a:tr>
              <a:tr h="511513">
                <a:tc>
                  <a:txBody>
                    <a:bodyPr/>
                    <a:lstStyle/>
                    <a:p>
                      <a:r>
                        <a:rPr lang="en-US" sz="2400" dirty="0"/>
                        <a:t>Item</a:t>
                      </a:r>
                    </a:p>
                  </a:txBody>
                  <a:tcPr marL="59999" marR="59999" marT="37499" marB="37499" anchor="ctr"/>
                </a:tc>
                <a:tc>
                  <a:txBody>
                    <a:bodyPr/>
                    <a:lstStyle/>
                    <a:p>
                      <a:pPr algn="ctr"/>
                      <a:r>
                        <a:rPr lang="en-US" sz="2400" dirty="0"/>
                        <a:t>228</a:t>
                      </a:r>
                    </a:p>
                  </a:txBody>
                  <a:tcPr marL="59999" marR="59999" marT="37499" marB="37499" anchor="ctr"/>
                </a:tc>
                <a:tc>
                  <a:txBody>
                    <a:bodyPr/>
                    <a:lstStyle/>
                    <a:p>
                      <a:pPr algn="ctr"/>
                      <a:r>
                        <a:rPr lang="en-US" sz="2400" dirty="0"/>
                        <a:t>134</a:t>
                      </a:r>
                    </a:p>
                  </a:txBody>
                  <a:tcPr marL="59999" marR="59999" marT="37499" marB="37499" anchor="ctr"/>
                </a:tc>
                <a:tc>
                  <a:txBody>
                    <a:bodyPr/>
                    <a:lstStyle/>
                    <a:p>
                      <a:pPr algn="ctr"/>
                      <a:r>
                        <a:rPr lang="en-US" sz="2400" dirty="0"/>
                        <a:t>238</a:t>
                      </a:r>
                    </a:p>
                  </a:txBody>
                  <a:tcPr marL="59999" marR="59999" marT="37499" marB="37499" anchor="ctr"/>
                </a:tc>
                <a:extLst>
                  <a:ext uri="{0D108BD9-81ED-4DB2-BD59-A6C34878D82A}">
                    <a16:rowId xmlns:a16="http://schemas.microsoft.com/office/drawing/2014/main" val="10003"/>
                  </a:ext>
                </a:extLst>
              </a:tr>
              <a:tr h="511513">
                <a:tc>
                  <a:txBody>
                    <a:bodyPr/>
                    <a:lstStyle/>
                    <a:p>
                      <a:r>
                        <a:rPr lang="en-US" sz="2400" dirty="0"/>
                        <a:t>Item</a:t>
                      </a:r>
                    </a:p>
                  </a:txBody>
                  <a:tcPr marL="59999" marR="59999" marT="37499" marB="37499" anchor="ctr"/>
                </a:tc>
                <a:tc>
                  <a:txBody>
                    <a:bodyPr/>
                    <a:lstStyle/>
                    <a:p>
                      <a:pPr algn="ctr"/>
                      <a:r>
                        <a:rPr lang="en-US" sz="2400" dirty="0"/>
                        <a:t>954</a:t>
                      </a:r>
                    </a:p>
                  </a:txBody>
                  <a:tcPr marL="59999" marR="59999" marT="37499" marB="37499" anchor="ctr"/>
                </a:tc>
                <a:tc>
                  <a:txBody>
                    <a:bodyPr/>
                    <a:lstStyle/>
                    <a:p>
                      <a:pPr algn="ctr"/>
                      <a:r>
                        <a:rPr lang="en-US" sz="2400" dirty="0"/>
                        <a:t>875</a:t>
                      </a:r>
                    </a:p>
                  </a:txBody>
                  <a:tcPr marL="59999" marR="59999" marT="37499" marB="37499" anchor="ctr"/>
                </a:tc>
                <a:tc>
                  <a:txBody>
                    <a:bodyPr/>
                    <a:lstStyle/>
                    <a:p>
                      <a:pPr algn="ctr"/>
                      <a:r>
                        <a:rPr lang="en-US" sz="2400" dirty="0"/>
                        <a:t>976</a:t>
                      </a:r>
                    </a:p>
                  </a:txBody>
                  <a:tcPr marL="59999" marR="59999" marT="37499" marB="37499" anchor="ctr"/>
                </a:tc>
                <a:extLst>
                  <a:ext uri="{0D108BD9-81ED-4DB2-BD59-A6C34878D82A}">
                    <a16:rowId xmlns:a16="http://schemas.microsoft.com/office/drawing/2014/main" val="10004"/>
                  </a:ext>
                </a:extLst>
              </a:tr>
              <a:tr h="511513">
                <a:tc>
                  <a:txBody>
                    <a:bodyPr/>
                    <a:lstStyle/>
                    <a:p>
                      <a:r>
                        <a:rPr lang="en-US" sz="2400" dirty="0"/>
                        <a:t>Item</a:t>
                      </a:r>
                    </a:p>
                  </a:txBody>
                  <a:tcPr marL="59999" marR="59999" marT="37499" marB="37499" anchor="ctr"/>
                </a:tc>
                <a:tc>
                  <a:txBody>
                    <a:bodyPr/>
                    <a:lstStyle/>
                    <a:p>
                      <a:pPr algn="ctr"/>
                      <a:r>
                        <a:rPr lang="en-US" sz="2400" dirty="0"/>
                        <a:t>324</a:t>
                      </a:r>
                    </a:p>
                  </a:txBody>
                  <a:tcPr marL="59999" marR="59999" marT="37499" marB="37499" anchor="ctr"/>
                </a:tc>
                <a:tc>
                  <a:txBody>
                    <a:bodyPr/>
                    <a:lstStyle/>
                    <a:p>
                      <a:pPr algn="ctr"/>
                      <a:r>
                        <a:rPr lang="en-US" sz="2400" dirty="0"/>
                        <a:t>325</a:t>
                      </a:r>
                    </a:p>
                  </a:txBody>
                  <a:tcPr marL="59999" marR="59999" marT="37499" marB="37499" anchor="ctr"/>
                </a:tc>
                <a:tc>
                  <a:txBody>
                    <a:bodyPr/>
                    <a:lstStyle/>
                    <a:p>
                      <a:pPr algn="ctr"/>
                      <a:r>
                        <a:rPr lang="en-US" sz="2400" dirty="0"/>
                        <a:t>301</a:t>
                      </a:r>
                    </a:p>
                  </a:txBody>
                  <a:tcPr marL="59999" marR="59999" marT="37499" marB="37499" anchor="ct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301170" y="12527490"/>
                <a:ext cx="10180988" cy="8262412"/>
              </a:xfrm>
              <a:prstGeom prst="rect">
                <a:avLst/>
              </a:prstGeom>
              <a:solidFill>
                <a:schemeClr val="bg1"/>
              </a:solidFill>
              <a:ln w="12700">
                <a:solidFill>
                  <a:srgbClr val="1E3888"/>
                </a:solidFill>
              </a:ln>
              <a:effectLst/>
            </p:spPr>
            <p:txBody>
              <a:bodyPr wrap="square" lIns="143997" tIns="143997" rIns="143997" bIns="143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362" b="1" dirty="0">
                    <a:latin typeface="+mn-lt"/>
                  </a:rPr>
                  <a:t>Genigraphics®</a:t>
                </a:r>
                <a:r>
                  <a:rPr lang="en-US" sz="2362" dirty="0">
                    <a:latin typeface="+mn-lt"/>
                  </a:rPr>
                  <a:t> has provided this template to assist in preparation of a medical or scientific research poster. The dimensions are set to 50” high by 30” wide but prints can be scaled up or down in size to any dimension with a 5:3 aspect ratio. For example, if you order a 60” x 36” poster using this template, we will print the file at 120% of its original size. </a:t>
                </a:r>
                <a:r>
                  <a:rPr lang="en-US" sz="2362" b="1" dirty="0">
                    <a:latin typeface="+mn-lt"/>
                  </a:rPr>
                  <a:t>The most critical factor is that your template and poster dimensions must be proportional:</a:t>
                </a:r>
              </a:p>
              <a:p>
                <a:pPr eaLnBrk="1" hangingPunct="1"/>
                <a:endParaRPr lang="en-US" sz="2362"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205" b="1" i="1">
                              <a:latin typeface="Cambria Math" panose="02040503050406030204" pitchFamily="18" charset="0"/>
                            </a:rPr>
                          </m:ctrlPr>
                        </m:boxPr>
                        <m:e>
                          <m:f>
                            <m:fPr>
                              <m:ctrlPr>
                                <a:rPr lang="en-US" sz="2205" b="1" i="1">
                                  <a:latin typeface="Cambria Math" panose="02040503050406030204" pitchFamily="18" charset="0"/>
                                </a:rPr>
                              </m:ctrlPr>
                            </m:fPr>
                            <m:num>
                              <m:r>
                                <a:rPr lang="en-US" sz="2205" b="1" i="1">
                                  <a:latin typeface="Cambria Math"/>
                                </a:rPr>
                                <m:t>𝒕𝒆𝒎𝒑𝒍𝒂𝒕𝒆</m:t>
                              </m:r>
                              <m:r>
                                <a:rPr lang="en-US" sz="2205" b="1" i="1">
                                  <a:latin typeface="Cambria Math"/>
                                </a:rPr>
                                <m:t> </m:t>
                              </m:r>
                              <m:r>
                                <a:rPr lang="en-US" sz="2205" b="1" i="1">
                                  <a:latin typeface="Cambria Math"/>
                                </a:rPr>
                                <m:t>𝒉𝒆𝒊𝒈𝒉𝒕</m:t>
                              </m:r>
                            </m:num>
                            <m:den>
                              <m:r>
                                <a:rPr lang="en-US" sz="2205" b="1" i="1">
                                  <a:latin typeface="Cambria Math"/>
                                </a:rPr>
                                <m:t>𝒕𝒆𝒎𝒑𝒍𝒂𝒕𝒆</m:t>
                              </m:r>
                              <m:r>
                                <a:rPr lang="en-US" sz="2205" b="1" i="1">
                                  <a:latin typeface="Cambria Math"/>
                                </a:rPr>
                                <m:t> </m:t>
                              </m:r>
                              <m:r>
                                <a:rPr lang="en-US" sz="2205" b="1" i="1">
                                  <a:latin typeface="Cambria Math"/>
                                </a:rPr>
                                <m:t>𝒘𝒊𝒅𝒕𝒉</m:t>
                              </m:r>
                            </m:den>
                          </m:f>
                        </m:e>
                      </m:box>
                      <m:r>
                        <a:rPr lang="en-US" sz="2205" b="1" i="1">
                          <a:latin typeface="Cambria Math"/>
                        </a:rPr>
                        <m:t> </m:t>
                      </m:r>
                      <m:r>
                        <a:rPr lang="en-US" sz="2205" b="1" i="1">
                          <a:latin typeface="Cambria Math"/>
                        </a:rPr>
                        <m:t>= </m:t>
                      </m:r>
                      <m:box>
                        <m:boxPr>
                          <m:ctrlPr>
                            <a:rPr lang="en-US" sz="2205" b="1" i="1">
                              <a:latin typeface="Cambria Math" panose="02040503050406030204" pitchFamily="18" charset="0"/>
                            </a:rPr>
                          </m:ctrlPr>
                        </m:boxPr>
                        <m:e>
                          <m:f>
                            <m:fPr>
                              <m:ctrlPr>
                                <a:rPr lang="en-US" sz="2205" b="1" i="1">
                                  <a:latin typeface="Cambria Math" panose="02040503050406030204" pitchFamily="18" charset="0"/>
                                </a:rPr>
                              </m:ctrlPr>
                            </m:fPr>
                            <m:num>
                              <m:r>
                                <a:rPr lang="en-US" sz="2205" b="1" i="1">
                                  <a:latin typeface="Cambria Math"/>
                                </a:rPr>
                                <m:t>𝒅𝒆𝒔𝒊𝒓𝒆𝒅</m:t>
                              </m:r>
                              <m:r>
                                <a:rPr lang="en-US" sz="2205" b="1" i="1">
                                  <a:latin typeface="Cambria Math"/>
                                </a:rPr>
                                <m:t> </m:t>
                              </m:r>
                              <m:r>
                                <a:rPr lang="en-US" sz="2205" b="1" i="1">
                                  <a:latin typeface="Cambria Math"/>
                                </a:rPr>
                                <m:t>𝒑𝒓𝒊𝒏𝒕</m:t>
                              </m:r>
                              <m:r>
                                <a:rPr lang="en-US" sz="2205" b="1" i="1">
                                  <a:latin typeface="Cambria Math"/>
                                </a:rPr>
                                <m:t> </m:t>
                              </m:r>
                              <m:r>
                                <a:rPr lang="en-US" sz="2205" b="1" i="1">
                                  <a:latin typeface="Cambria Math"/>
                                </a:rPr>
                                <m:t>𝒉𝒆𝒊𝒈𝒉𝒕</m:t>
                              </m:r>
                            </m:num>
                            <m:den>
                              <m:r>
                                <a:rPr lang="en-US" sz="2205" b="1" i="1">
                                  <a:latin typeface="Cambria Math"/>
                                </a:rPr>
                                <m:t>𝒅𝒆𝒔𝒊𝒓𝒆𝒅</m:t>
                              </m:r>
                              <m:r>
                                <a:rPr lang="en-US" sz="2205" b="1" i="1">
                                  <a:latin typeface="Cambria Math"/>
                                </a:rPr>
                                <m:t> </m:t>
                              </m:r>
                              <m:r>
                                <a:rPr lang="en-US" sz="2205" b="1" i="1">
                                  <a:latin typeface="Cambria Math"/>
                                </a:rPr>
                                <m:t>𝒑𝒓𝒊𝒏𝒕</m:t>
                              </m:r>
                              <m:r>
                                <a:rPr lang="en-US" sz="2205" b="1" i="1">
                                  <a:latin typeface="Cambria Math"/>
                                </a:rPr>
                                <m:t> </m:t>
                              </m:r>
                              <m:r>
                                <a:rPr lang="en-US" sz="2205" b="1" i="1">
                                  <a:latin typeface="Cambria Math"/>
                                </a:rPr>
                                <m:t>𝒘𝒊𝒅𝒕𝒉</m:t>
                              </m:r>
                            </m:den>
                          </m:f>
                        </m:e>
                      </m:box>
                    </m:oMath>
                  </m:oMathPara>
                </a14:m>
                <a:endParaRPr lang="en-US" sz="2362" b="1" dirty="0">
                  <a:latin typeface="+mn-lt"/>
                </a:endParaRPr>
              </a:p>
              <a:p>
                <a:pPr eaLnBrk="1" hangingPunct="1"/>
                <a:endParaRPr lang="en-US" sz="2362" dirty="0">
                  <a:latin typeface="+mn-lt"/>
                </a:endParaRPr>
              </a:p>
              <a:p>
                <a:pPr eaLnBrk="1" hangingPunct="1"/>
                <a:r>
                  <a:rPr lang="en-US" sz="2362" dirty="0">
                    <a:latin typeface="+mn-lt"/>
                  </a:rPr>
                  <a:t>Order your poster from Genigraphics and we will perform a free design review and advise you if we see anything that may be a concern for printing. We’ll even help tidy things up.</a:t>
                </a:r>
              </a:p>
              <a:p>
                <a:pPr eaLnBrk="1" hangingPunct="1"/>
                <a:endParaRPr lang="en-US" sz="2362" dirty="0">
                  <a:latin typeface="+mn-lt"/>
                </a:endParaRPr>
              </a:p>
              <a:p>
                <a:pPr eaLnBrk="1" hangingPunct="1"/>
                <a:r>
                  <a:rPr lang="en-US" sz="2362"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301170" y="12527490"/>
                <a:ext cx="10180988" cy="8262412"/>
              </a:xfrm>
              <a:prstGeom prst="rect">
                <a:avLst/>
              </a:prstGeom>
              <a:blipFill>
                <a:blip r:embed="rId2"/>
                <a:stretch>
                  <a:fillRect l="-299" r="-956"/>
                </a:stretch>
              </a:blipFill>
              <a:ln w="12700">
                <a:solidFill>
                  <a:srgbClr val="1E3888"/>
                </a:solidFill>
              </a:ln>
              <a:effectLst/>
            </p:spPr>
            <p:txBody>
              <a:bodyPr/>
              <a:lstStyle/>
              <a:p>
                <a:r>
                  <a:rPr lang="es-MX">
                    <a:noFill/>
                  </a:rPr>
                  <a:t> </a:t>
                </a:r>
              </a:p>
            </p:txBody>
          </p:sp>
        </mc:Fallback>
      </mc:AlternateContent>
      <p:sp>
        <p:nvSpPr>
          <p:cNvPr id="45" name="Rectangle 44"/>
          <p:cNvSpPr/>
          <p:nvPr/>
        </p:nvSpPr>
        <p:spPr>
          <a:xfrm>
            <a:off x="11117367" y="5531644"/>
            <a:ext cx="10180988" cy="575987"/>
          </a:xfrm>
          <a:prstGeom prst="rect">
            <a:avLst/>
          </a:prstGeom>
          <a:solidFill>
            <a:srgbClr val="1E3888"/>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52"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2000" y="25029262"/>
            <a:ext cx="3007307" cy="2303949"/>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9528" y="25029262"/>
            <a:ext cx="3007307" cy="230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1392000" y="27429209"/>
            <a:ext cx="2849534"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575" b="1" dirty="0">
                <a:latin typeface="Calibri" pitchFamily="34" charset="0"/>
              </a:rPr>
              <a:t>Figure 1.</a:t>
            </a:r>
            <a:r>
              <a:rPr lang="en-US" sz="1575" dirty="0">
                <a:latin typeface="Calibri" pitchFamily="34" charset="0"/>
              </a:rPr>
              <a:t> Label in 20pt Calibri.</a:t>
            </a:r>
          </a:p>
        </p:txBody>
      </p:sp>
      <p:sp>
        <p:nvSpPr>
          <p:cNvPr id="52" name="Text Box 181"/>
          <p:cNvSpPr txBox="1">
            <a:spLocks noChangeArrowheads="1"/>
          </p:cNvSpPr>
          <p:nvPr/>
        </p:nvSpPr>
        <p:spPr bwMode="auto">
          <a:xfrm>
            <a:off x="14691927" y="27429209"/>
            <a:ext cx="2849534"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575" b="1" dirty="0">
                <a:latin typeface="Calibri" pitchFamily="34" charset="0"/>
              </a:rPr>
              <a:t>Figure 2.</a:t>
            </a:r>
            <a:r>
              <a:rPr lang="en-US" sz="1575" dirty="0">
                <a:latin typeface="Calibri" pitchFamily="34" charset="0"/>
              </a:rPr>
              <a:t> Label in 20pt Calibri.</a:t>
            </a:r>
          </a:p>
        </p:txBody>
      </p:sp>
      <p:sp>
        <p:nvSpPr>
          <p:cNvPr id="53" name="Text Box 180"/>
          <p:cNvSpPr txBox="1">
            <a:spLocks noChangeArrowheads="1"/>
          </p:cNvSpPr>
          <p:nvPr/>
        </p:nvSpPr>
        <p:spPr bwMode="auto">
          <a:xfrm>
            <a:off x="284554" y="27401044"/>
            <a:ext cx="2767373"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575" b="1" dirty="0">
                <a:latin typeface="Calibri" pitchFamily="34" charset="0"/>
              </a:rPr>
              <a:t>Table 1.</a:t>
            </a:r>
            <a:r>
              <a:rPr lang="en-US" sz="1575" dirty="0">
                <a:latin typeface="Calibri" pitchFamily="34" charset="0"/>
              </a:rPr>
              <a:t> Label in 20pt Calibri.</a:t>
            </a:r>
          </a:p>
        </p:txBody>
      </p:sp>
      <p:graphicFrame>
        <p:nvGraphicFramePr>
          <p:cNvPr id="3" name="Chart 2"/>
          <p:cNvGraphicFramePr/>
          <p:nvPr>
            <p:extLst>
              <p:ext uri="{D42A27DB-BD31-4B8C-83A1-F6EECF244321}">
                <p14:modId xmlns:p14="http://schemas.microsoft.com/office/powerpoint/2010/main" val="2278315195"/>
              </p:ext>
            </p:extLst>
          </p:nvPr>
        </p:nvGraphicFramePr>
        <p:xfrm>
          <a:off x="11117367" y="13007224"/>
          <a:ext cx="10180988" cy="5039889"/>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11117367" y="18276139"/>
            <a:ext cx="2783974"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575" b="1" dirty="0">
                <a:latin typeface="Calibri" pitchFamily="34" charset="0"/>
              </a:rPr>
              <a:t>Chart 1.</a:t>
            </a:r>
            <a:r>
              <a:rPr lang="en-US" sz="1575" dirty="0">
                <a:latin typeface="Calibri" pitchFamily="34" charset="0"/>
              </a:rPr>
              <a:t> Label in 20pt Calibri.</a:t>
            </a: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r="20125"/>
          <a:stretch/>
        </p:blipFill>
        <p:spPr>
          <a:xfrm>
            <a:off x="17927055" y="25029262"/>
            <a:ext cx="3007307" cy="2303949"/>
          </a:xfrm>
          <a:prstGeom prst="rect">
            <a:avLst/>
          </a:prstGeom>
          <a:ln>
            <a:solidFill>
              <a:schemeClr val="tx2">
                <a:lumMod val="50000"/>
              </a:schemeClr>
            </a:solidFill>
          </a:ln>
        </p:spPr>
      </p:pic>
      <p:sp>
        <p:nvSpPr>
          <p:cNvPr id="38" name="Text Box 181"/>
          <p:cNvSpPr txBox="1">
            <a:spLocks noChangeArrowheads="1"/>
          </p:cNvSpPr>
          <p:nvPr/>
        </p:nvSpPr>
        <p:spPr bwMode="auto">
          <a:xfrm>
            <a:off x="17982730" y="27429209"/>
            <a:ext cx="2849534"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575" b="1" dirty="0">
                <a:latin typeface="Calibri" pitchFamily="34" charset="0"/>
              </a:rPr>
              <a:t>Figure 3.</a:t>
            </a:r>
            <a:r>
              <a:rPr lang="en-US" sz="1575" dirty="0">
                <a:latin typeface="Calibri" pitchFamily="34" charset="0"/>
              </a:rPr>
              <a:t> Label in 20pt Calibri.</a:t>
            </a:r>
          </a:p>
        </p:txBody>
      </p:sp>
      <p:pic>
        <p:nvPicPr>
          <p:cNvPr id="6" name="Google Shape;420;p1">
            <a:extLst>
              <a:ext uri="{FF2B5EF4-FFF2-40B4-BE49-F238E27FC236}">
                <a16:creationId xmlns:a16="http://schemas.microsoft.com/office/drawing/2014/main" id="{AF17E73A-7660-E899-AD62-428BD3FDC2D8}"/>
              </a:ext>
            </a:extLst>
          </p:cNvPr>
          <p:cNvPicPr preferRelativeResize="0"/>
          <p:nvPr/>
        </p:nvPicPr>
        <p:blipFill rotWithShape="1">
          <a:blip r:embed="rId7">
            <a:alphaModFix/>
          </a:blip>
          <a:srcRect/>
          <a:stretch/>
        </p:blipFill>
        <p:spPr>
          <a:xfrm>
            <a:off x="17276640" y="426244"/>
            <a:ext cx="3505322" cy="1006314"/>
          </a:xfrm>
          <a:prstGeom prst="rect">
            <a:avLst/>
          </a:prstGeom>
          <a:noFill/>
          <a:ln>
            <a:noFill/>
          </a:ln>
        </p:spPr>
      </p:pic>
      <p:sp>
        <p:nvSpPr>
          <p:cNvPr id="8" name="Freeform 4">
            <a:extLst>
              <a:ext uri="{FF2B5EF4-FFF2-40B4-BE49-F238E27FC236}">
                <a16:creationId xmlns:a16="http://schemas.microsoft.com/office/drawing/2014/main" id="{5DB1147E-8A7C-635F-5A10-56C10CD2DCA6}"/>
              </a:ext>
            </a:extLst>
          </p:cNvPr>
          <p:cNvSpPr/>
          <p:nvPr/>
        </p:nvSpPr>
        <p:spPr>
          <a:xfrm>
            <a:off x="445326" y="362719"/>
            <a:ext cx="6315836" cy="1148334"/>
          </a:xfrm>
          <a:custGeom>
            <a:avLst/>
            <a:gdLst/>
            <a:ahLst/>
            <a:cxnLst/>
            <a:rect l="l" t="t" r="r" b="b"/>
            <a:pathLst>
              <a:path w="5568024" h="1012368">
                <a:moveTo>
                  <a:pt x="0" y="0"/>
                </a:moveTo>
                <a:lnTo>
                  <a:pt x="5568023" y="0"/>
                </a:lnTo>
                <a:lnTo>
                  <a:pt x="5568023" y="1012368"/>
                </a:lnTo>
                <a:lnTo>
                  <a:pt x="0" y="10123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2622</TotalTime>
  <Words>1026</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Gerardo Ibarra Vázquez</cp:lastModifiedBy>
  <cp:revision>70</cp:revision>
  <cp:lastPrinted>2013-02-12T02:21:55Z</cp:lastPrinted>
  <dcterms:created xsi:type="dcterms:W3CDTF">2013-02-10T21:14:48Z</dcterms:created>
  <dcterms:modified xsi:type="dcterms:W3CDTF">2025-05-13T18:32:25Z</dcterms:modified>
</cp:coreProperties>
</file>