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12192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70B2639-9F33-0FA2-603C-CDC7320DD4CF}">
  <a:tblStyle styleId="{270B2639-9F33-0FA2-603C-CDC7320DD4CF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Click to edit Master subtitle style</a:t>
            </a:r>
            <a:endParaRPr lang="es-E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Click icon to add picture</a:t>
            </a:r>
            <a:endParaRPr lang="es-E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3.jpg"/><Relationship Id="rId7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4800"/>
              <a:t>El modelo ANOVA de dos vías</a:t>
            </a:r>
            <a:endParaRPr lang="es-E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523999" y="4670024"/>
            <a:ext cx="9144000" cy="587775"/>
          </a:xfrm>
        </p:spPr>
        <p:txBody>
          <a:bodyPr/>
          <a:lstStyle/>
          <a:p>
            <a:pPr algn="l">
              <a:defRPr/>
            </a:pPr>
            <a:r>
              <a:rPr lang="es-ES"/>
              <a:t>Gerardo Martín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¿Qué otros factores pueden afectar el sabor del taco?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2478349"/>
            <a:ext cx="10515600" cy="3698613"/>
          </a:xfrm>
        </p:spPr>
        <p:txBody>
          <a:bodyPr/>
          <a:lstStyle/>
          <a:p>
            <a:pPr>
              <a:defRPr/>
            </a:pPr>
            <a:r>
              <a:rPr/>
              <a:t>¿Cómo podemos aislar experimentalmente esos factores?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¿Qué factores pueden actuar como variable de confusión? (correlacionados con la salsa o la carne pero que no deberían explicar la variabilidad de la "ricura").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Intro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 variable de respuesta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2 variables (factores) explicativas</a:t>
            </a:r>
            <a:endParaRPr/>
          </a:p>
          <a:p>
            <a:pPr>
              <a:defRPr/>
            </a:pPr>
            <a:endParaRPr/>
          </a:p>
          <a:p>
            <a:pPr lvl="1">
              <a:defRPr/>
            </a:pPr>
            <a:r>
              <a:rPr/>
              <a:t>Categóricas con </a:t>
            </a:r>
            <a:r>
              <a:rPr i="1"/>
              <a:t>N</a:t>
            </a:r>
            <a:r>
              <a:rPr/>
              <a:t> niveles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 i="1"/>
              <a:t>N</a:t>
            </a:r>
            <a:r>
              <a:rPr baseline="-25000"/>
              <a:t>1</a:t>
            </a:r>
            <a:r>
              <a:rPr/>
              <a:t> x </a:t>
            </a:r>
            <a:r>
              <a:rPr i="1"/>
              <a:t>N</a:t>
            </a:r>
            <a:r>
              <a:rPr baseline="-25000"/>
              <a:t>2</a:t>
            </a:r>
            <a:r>
              <a:rPr/>
              <a:t> combinaciones posibles (todas)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Ejemplo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Tacos</a:t>
            </a:r>
            <a:endParaRPr/>
          </a:p>
          <a:p>
            <a:pPr>
              <a:defRPr/>
            </a:pPr>
            <a:r>
              <a:rPr/>
              <a:t>Respuesta -&gt; Ricura</a:t>
            </a:r>
            <a:endParaRPr/>
          </a:p>
          <a:p>
            <a:pPr>
              <a:defRPr/>
            </a:pPr>
            <a:r>
              <a:rPr/>
              <a:t>Explicativas</a:t>
            </a:r>
            <a:endParaRPr/>
          </a:p>
          <a:p>
            <a:pPr>
              <a:defRPr/>
            </a:pPr>
            <a:endParaRPr/>
          </a:p>
          <a:p>
            <a:pPr lvl="1">
              <a:defRPr/>
            </a:pPr>
            <a:r>
              <a:rPr/>
              <a:t>Factor 1 -&gt; Relleno (pastor, asada, suadero, cochinina, carnitas ...)</a:t>
            </a:r>
            <a:endParaRPr/>
          </a:p>
          <a:p>
            <a:pPr lvl="1">
              <a:defRPr/>
            </a:pPr>
            <a:r>
              <a:rPr/>
              <a:t>Factor 2 -&gt; Salsa (verde, roja, macha, borracha)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" hidden="0"/>
          <p:cNvGraphicFramePr>
            <a:graphicFrameLocks xmlns:a="http://schemas.openxmlformats.org/drawingml/2006/main"/>
          </p:cNvGraphicFramePr>
          <p:nvPr isPhoto="0" userDrawn="0">
            <p:ph idx="1" hasCustomPrompt="0"/>
          </p:nvPr>
        </p:nvGraphicFramePr>
        <p:xfrm>
          <a:off x="496039" y="479536"/>
          <a:ext cx="10528299" cy="49479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{270B2639-9F33-0FA2-603C-CDC7320DD4CF}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6575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Pastor</a:t>
                      </a:r>
                      <a:endParaRPr/>
                    </a:p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Asada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Suadero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Carnitas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Salsa verde</a:t>
                      </a:r>
                      <a:endParaRPr/>
                    </a:p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Pastor/verde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Asada/verde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Suadero/verde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...</a:t>
                      </a:r>
                      <a:endParaRPr/>
                    </a:p>
                  </a:txBody>
                  <a:tcPr anchor="ctr"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Salsa macha</a:t>
                      </a:r>
                      <a:endParaRPr/>
                    </a:p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Pastor/macha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Asada/macha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Suadero/macha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...</a:t>
                      </a:r>
                      <a:endParaRPr/>
                    </a:p>
                  </a:txBody>
                  <a:tcPr anchor="ctr"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Salsa borracha</a:t>
                      </a:r>
                      <a:endParaRPr/>
                    </a:p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...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...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...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...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772261" y="937501"/>
            <a:ext cx="1618030" cy="1078265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115756" y="937501"/>
            <a:ext cx="1469714" cy="1102285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7018907" y="1009733"/>
            <a:ext cx="1776025" cy="933800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1072431" y="2659423"/>
            <a:ext cx="981475" cy="736106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6"/>
          <a:srcRect l="0" t="41407" r="5120" b="-1449"/>
          <a:stretch/>
        </p:blipFill>
        <p:spPr bwMode="auto">
          <a:xfrm flipH="0" flipV="0">
            <a:off x="1280645" y="3856237"/>
            <a:ext cx="565048" cy="536358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936800" y="5110264"/>
            <a:ext cx="1117106" cy="837829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9209102" y="952499"/>
            <a:ext cx="1625375" cy="1087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860024"/>
            <a:ext cx="10515600" cy="4910045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Necesitamos todas las combinaciones para saber cuál es más deliciosa.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El tipo de relleno no debe ser predictor de la salsa (correlación entre factores explicativos)</a:t>
            </a:r>
            <a:endParaRPr/>
          </a:p>
          <a:p>
            <a:pPr lvl="1">
              <a:defRPr/>
            </a:pPr>
            <a:r>
              <a:rPr/>
              <a:t>¡Balance entre tratamientos!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530635" y="4033925"/>
            <a:ext cx="2598803" cy="2166752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2913931" y="4033925"/>
            <a:ext cx="2570825" cy="17373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Ejemplo:</a:t>
            </a:r>
            <a:endParaRPr/>
          </a:p>
          <a:p>
            <a:pPr>
              <a:defRPr/>
            </a:pPr>
            <a:r>
              <a:rPr/>
              <a:t>El taco de carnitas es predictor de cueritos como complemento. por lo tanto no usamos cueritos como complemento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014033" y="5625820"/>
            <a:ext cx="1469713" cy="1102284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¿Cómo sabemos qué hace mejor al taco?</a:t>
            </a:r>
            <a:endParaRPr/>
          </a:p>
        </p:txBody>
      </p:sp>
      <p:sp>
        <p:nvSpPr>
          <p:cNvPr id="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Los números no saben qué hace bueno al taco:</a:t>
            </a:r>
            <a:endParaRPr/>
          </a:p>
          <a:p>
            <a:pPr marL="0" indent="0" algn="ctr">
              <a:buFont typeface="Arial"/>
              <a:buNone/>
              <a:defRPr/>
            </a:pPr>
            <a:endParaRPr sz="3600"/>
          </a:p>
          <a:p>
            <a:pPr marL="0" indent="0" algn="ctr">
              <a:buFont typeface="Arial"/>
              <a:buNone/>
              <a:defRPr/>
            </a:pPr>
            <a:r>
              <a:rPr sz="3600"/>
              <a:t>vs</a:t>
            </a:r>
            <a:endParaRPr sz="3600"/>
          </a:p>
          <a:p>
            <a:pPr algn="l">
              <a:defRPr/>
            </a:pPr>
            <a:r>
              <a:rPr sz="2800"/>
              <a:t>Estrategia para comparar</a:t>
            </a:r>
            <a:endParaRPr sz="2800"/>
          </a:p>
          <a:p>
            <a:pPr lvl="1" algn="l">
              <a:defRPr/>
            </a:pPr>
            <a:r>
              <a:rPr sz="2800"/>
              <a:t>Salsa vs Carne</a:t>
            </a:r>
            <a:endParaRPr sz="2800"/>
          </a:p>
          <a:p>
            <a:pPr algn="l">
              <a:defRPr/>
            </a:pPr>
            <a:r>
              <a:rPr sz="2800"/>
              <a:t>Estrategia para saber si es la combinación de salsa y carne</a:t>
            </a:r>
            <a:endParaRPr sz="3600"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068183" y="2343132"/>
            <a:ext cx="1618029" cy="1078264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rcRect l="0" t="41406" r="5120" b="-1448"/>
          <a:stretch/>
        </p:blipFill>
        <p:spPr bwMode="auto">
          <a:xfrm flipH="0" flipV="0">
            <a:off x="7226834" y="2343132"/>
            <a:ext cx="1050689" cy="997343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587309" y="5524296"/>
            <a:ext cx="1618029" cy="1078264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rcRect l="0" t="41406" r="5120" b="-1447"/>
          <a:stretch/>
        </p:blipFill>
        <p:spPr bwMode="auto">
          <a:xfrm flipH="0" flipV="0">
            <a:off x="5958402" y="5127148"/>
            <a:ext cx="1050688" cy="997342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3643257" y="5156244"/>
            <a:ext cx="981474" cy="736105"/>
          </a:xfrm>
          <a:prstGeom prst="rect">
            <a:avLst/>
          </a:prstGeom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7999149" y="5625820"/>
            <a:ext cx="1776024" cy="933799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9216621" y="5156244"/>
            <a:ext cx="1117105" cy="837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Las distyuntivas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Salsas vs Carne</a:t>
            </a:r>
            <a:endParaRPr/>
          </a:p>
          <a:p>
            <a:pPr lvl="1">
              <a:defRPr/>
            </a:pPr>
            <a:r>
              <a:rPr/>
              <a:t>Efectos de primer orden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0">
              <a:defRPr/>
            </a:pPr>
            <a:r>
              <a:rPr/>
              <a:t>Salsa con Carne</a:t>
            </a:r>
            <a:endParaRPr/>
          </a:p>
          <a:p>
            <a:pPr lvl="1">
              <a:defRPr/>
            </a:pPr>
            <a:r>
              <a:rPr/>
              <a:t>Efectos de segundo orden -&gt; ¡Interacciones!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Las sumas de cuadrados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Si tenemos todas las combinaciones carne-salsa con mismo número de comensales, </a:t>
            </a:r>
            <a:r>
              <a:rPr/>
              <a:t>SS-I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Efecto de Carne: Ricura ~ Carne (SS(Carne))</a:t>
            </a:r>
            <a:endParaRPr/>
          </a:p>
          <a:p>
            <a:pPr lvl="1">
              <a:defRPr/>
            </a:pPr>
            <a:r>
              <a:rPr/>
              <a:t>Efecto de Salsa : Ricura ~ Carne + Salsa (SS(Salsa | Carne))</a:t>
            </a:r>
            <a:endParaRPr/>
          </a:p>
          <a:p>
            <a:pPr lvl="1">
              <a:defRPr/>
            </a:pPr>
            <a:r>
              <a:rPr/>
              <a:t>Efecto de Carne y Salsa : Ricura ~ Carne + Salsa + Carne : Salsa (SS(CarneSalsa | Carne + Salsa))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SS-I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Método estándar en ANOVA</a:t>
            </a:r>
            <a:endParaRPr/>
          </a:p>
          <a:p>
            <a:pPr lvl="1">
              <a:defRPr/>
            </a:pPr>
            <a:r>
              <a:rPr/>
              <a:t>Base para comparar efectos de variables añadidos secuencialmente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2021-03-16T00:03:43Z</dcterms:modified>
  <cp:category/>
  <cp:contentStatus/>
  <cp:version/>
</cp:coreProperties>
</file>