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Interpretación de efectos en ANOVA II</a:t>
            </a:r>
            <a:endParaRPr lang="es-E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/>
              <a:t>Gerardo Martín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ANOVA I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Comparación de medias de </a:t>
            </a:r>
            <a:r>
              <a:rPr i="1"/>
              <a:t>y</a:t>
            </a:r>
            <a:r>
              <a:rPr i="1" baseline="-25000"/>
              <a:t>i</a:t>
            </a:r>
            <a:r>
              <a:rPr/>
              <a:t> (</a:t>
            </a:r>
            <a:r>
              <a:rPr lang="es-ES" sz="2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2800" b="0" i="0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i</a:t>
            </a:r>
            <a:r>
              <a:rPr/>
              <a:t>) de tratamientos </a:t>
            </a:r>
            <a:r>
              <a:rPr i="1"/>
              <a:t>x</a:t>
            </a:r>
            <a:r>
              <a:rPr i="1" baseline="-25000"/>
              <a:t>i</a:t>
            </a:r>
            <a:r>
              <a:rPr i="0" baseline="-25000"/>
              <a:t>:</a:t>
            </a:r>
            <a:endParaRPr i="0" baseline="-25000"/>
          </a:p>
          <a:p>
            <a:pPr>
              <a:defRPr/>
            </a:pPr>
            <a:endParaRPr i="0" baseline="-25000"/>
          </a:p>
          <a:p>
            <a:pPr>
              <a:defRPr/>
            </a:pPr>
            <a:endParaRPr i="0" baseline="-25000"/>
          </a:p>
          <a:p>
            <a:pPr lvl="1">
              <a:defRPr/>
            </a:pPr>
            <a:r>
              <a:rPr sz="4800" i="0">
                <a:latin typeface="Carlito"/>
                <a:ea typeface="Carlito"/>
                <a:cs typeface="Carlito"/>
              </a:rPr>
              <a:t>H</a:t>
            </a:r>
            <a:r>
              <a:rPr sz="4800" i="0" baseline="-25000">
                <a:latin typeface="Carlito"/>
                <a:ea typeface="Carlito"/>
                <a:cs typeface="Carlito"/>
              </a:rPr>
              <a:t>0</a:t>
            </a:r>
            <a:r>
              <a:rPr sz="4800" i="0">
                <a:latin typeface="Carlito"/>
                <a:ea typeface="Carlito"/>
                <a:cs typeface="Carlito"/>
              </a:rPr>
              <a:t> = </a:t>
            </a:r>
            <a:r>
              <a:rPr sz="4800" b="0" i="0">
                <a:latin typeface="Carlito"/>
                <a:ea typeface="Carlito"/>
                <a:cs typeface="Carlito"/>
              </a:rPr>
              <a:t>α</a:t>
            </a:r>
            <a:r>
              <a:rPr sz="4800" b="0" i="0" baseline="-25000">
                <a:latin typeface="Carlito"/>
                <a:ea typeface="Carlito"/>
                <a:cs typeface="Carlito"/>
              </a:rPr>
              <a:t>1</a:t>
            </a:r>
            <a:r>
              <a:rPr sz="4800" b="0" i="0">
                <a:latin typeface="Carlito"/>
                <a:ea typeface="Carlito"/>
                <a:cs typeface="Carlito"/>
              </a:rPr>
              <a:t> = </a:t>
            </a:r>
            <a:r>
              <a:rPr lang="es-ES" sz="4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0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2</a:t>
            </a:r>
            <a:r>
              <a:rPr lang="es-ES" sz="4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0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3</a:t>
            </a:r>
            <a:r>
              <a:rPr lang="es-ES" sz="4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... = </a:t>
            </a:r>
            <a:r>
              <a:rPr lang="es-ES" sz="48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0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n</a:t>
            </a:r>
            <a:endParaRPr sz="4800" b="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ANOVA II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Comparación de medias de </a:t>
            </a:r>
            <a:r>
              <a:rPr i="1"/>
              <a:t>y</a:t>
            </a:r>
            <a:r>
              <a:rPr i="1" baseline="-25000"/>
              <a:t>i,j</a:t>
            </a:r>
            <a:r>
              <a:rPr/>
              <a:t> para tratamientos </a:t>
            </a:r>
            <a:r>
              <a:rPr i="1"/>
              <a:t>x</a:t>
            </a:r>
            <a:r>
              <a:rPr i="1" baseline="-25000"/>
              <a:t>i,j</a:t>
            </a:r>
            <a:r>
              <a:rPr i="0"/>
              <a:t>, en modelos aditivos:</a:t>
            </a:r>
            <a:endParaRPr i="0"/>
          </a:p>
          <a:p>
            <a:pPr>
              <a:defRPr/>
            </a:pPr>
            <a:endParaRPr sz="4800" i="0"/>
          </a:p>
          <a:p>
            <a:pPr lvl="3">
              <a:defRPr/>
            </a:pP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H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0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1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2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3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...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α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n</a:t>
            </a:r>
            <a:endParaRPr sz="4800" b="0" i="1" u="none" strike="noStrike" cap="none" spc="0" baseline="-2500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  <a:p>
            <a:pPr lvl="3">
              <a:defRPr/>
            </a:pP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H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1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β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1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β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2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β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3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= ... = </a:t>
            </a:r>
            <a:r>
              <a:rPr lang="es-ES" sz="4800" b="0" i="1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β</a:t>
            </a:r>
            <a:r>
              <a:rPr lang="es-ES" sz="4800" b="0" i="1" u="none" strike="noStrike" cap="none" spc="0" baseline="-2500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n</a:t>
            </a:r>
            <a:endParaRPr sz="4800" i="0"/>
          </a:p>
          <a:p>
            <a:pPr>
              <a:defRPr/>
            </a:pP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Significancia de efectos depende de SS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SS-I suma secuencial</a:t>
            </a:r>
            <a:endParaRPr/>
          </a:p>
          <a:p>
            <a:pPr lvl="1">
              <a:defRPr/>
            </a:pPr>
            <a:r>
              <a:rPr/>
              <a:t>Afectada por órden de especificación</a:t>
            </a:r>
            <a:endParaRPr/>
          </a:p>
          <a:p>
            <a:pPr lvl="2">
              <a:defRPr/>
            </a:pPr>
            <a:r>
              <a:rPr/>
              <a:t>1er término comparado con 0 - Estadístico </a:t>
            </a:r>
            <a:r>
              <a:rPr i="1"/>
              <a:t>F</a:t>
            </a:r>
            <a:r>
              <a:rPr/>
              <a:t> como en ANOVA I</a:t>
            </a:r>
            <a:endParaRPr/>
          </a:p>
          <a:p>
            <a:pPr lvl="2">
              <a:defRPr/>
            </a:pPr>
            <a:r>
              <a:rPr/>
              <a:t>2o término comparado con 1er término</a:t>
            </a:r>
            <a:endParaRPr/>
          </a:p>
          <a:p>
            <a:pPr lvl="2">
              <a:defRPr/>
            </a:pPr>
            <a:endParaRPr/>
          </a:p>
          <a:p>
            <a:pPr lvl="0">
              <a:defRPr/>
            </a:pPr>
            <a:r>
              <a:rPr/>
              <a:t>SS-II</a:t>
            </a:r>
            <a:endParaRPr/>
          </a:p>
          <a:p>
            <a:pPr lvl="1">
              <a:defRPr/>
            </a:pPr>
            <a:r>
              <a:rPr/>
              <a:t>Menos afectada por grados de libertad</a:t>
            </a:r>
            <a:endParaRPr/>
          </a:p>
          <a:p>
            <a:pPr lvl="2">
              <a:defRPr/>
            </a:pPr>
            <a:r>
              <a:rPr/>
              <a:t>1er término comparado con segundo</a:t>
            </a:r>
            <a:endParaRPr/>
          </a:p>
          <a:p>
            <a:pPr lvl="2">
              <a:defRPr/>
            </a:pPr>
            <a:r>
              <a:rPr/>
              <a:t>2o término comparado con primero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Lección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SS-I está disponible en todos los paquetes estadísticos</a:t>
            </a:r>
            <a:endParaRPr/>
          </a:p>
          <a:p>
            <a:pPr lvl="1">
              <a:defRPr/>
            </a:pPr>
            <a:r>
              <a:rPr/>
              <a:t>Tiene limitaciones importantes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SS-II no está disponible en todos</a:t>
            </a:r>
            <a:endParaRPr/>
          </a:p>
          <a:p>
            <a:pPr lvl="1">
              <a:defRPr/>
            </a:pPr>
            <a:r>
              <a:rPr/>
              <a:t>Tiene menos limitaciones interpretativas</a:t>
            </a:r>
            <a:endParaRPr/>
          </a:p>
          <a:p>
            <a:pPr lvl="1">
              <a:defRPr/>
            </a:pPr>
            <a:r>
              <a:rPr/>
              <a:t>Más robusto que SS-I para diseños no balanceados (factores correlacionados)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2021-03-18T13:55:24Z</dcterms:modified>
  <cp:category/>
  <cp:contentStatus/>
  <cp:version/>
</cp:coreProperties>
</file>