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70532"/>
            <a:ext cx="10437876" cy="32156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85704" y="1970532"/>
            <a:ext cx="1603248" cy="14477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53" y="965961"/>
            <a:ext cx="1067389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243" y="2118715"/>
            <a:ext cx="11297513" cy="323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42815"/>
            <a:ext cx="8968740" cy="2758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11995" y="4244340"/>
            <a:ext cx="3076955" cy="2758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2590800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3339" y="3143453"/>
            <a:ext cx="7937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latin typeface="Trebuchet MS"/>
                <a:cs typeface="Trebuchet MS"/>
              </a:rPr>
              <a:t>La</a:t>
            </a:r>
            <a:r>
              <a:rPr sz="3200" i="1" spc="-15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Trebuchet MS"/>
                <a:cs typeface="Trebuchet MS"/>
              </a:rPr>
              <a:t>sicurezza</a:t>
            </a:r>
            <a:r>
              <a:rPr sz="3200" i="1" spc="20" dirty="0">
                <a:latin typeface="Trebuchet MS"/>
                <a:cs typeface="Trebuchet MS"/>
              </a:rPr>
              <a:t> </a:t>
            </a:r>
            <a:r>
              <a:rPr sz="3200" i="1" spc="-5" dirty="0">
                <a:latin typeface="Trebuchet MS"/>
                <a:cs typeface="Trebuchet MS"/>
              </a:rPr>
              <a:t>stradale</a:t>
            </a:r>
            <a:r>
              <a:rPr sz="3200" i="1" spc="10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Trebuchet MS"/>
                <a:cs typeface="Trebuchet MS"/>
              </a:rPr>
              <a:t>e</a:t>
            </a:r>
            <a:r>
              <a:rPr sz="3200" i="1" spc="-5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Trebuchet MS"/>
                <a:cs typeface="Trebuchet MS"/>
              </a:rPr>
              <a:t>la</a:t>
            </a:r>
            <a:r>
              <a:rPr sz="3200" i="1" spc="-10" dirty="0">
                <a:latin typeface="Trebuchet MS"/>
                <a:cs typeface="Trebuchet MS"/>
              </a:rPr>
              <a:t> </a:t>
            </a:r>
            <a:r>
              <a:rPr sz="3200" i="1" dirty="0">
                <a:latin typeface="Trebuchet MS"/>
                <a:cs typeface="Trebuchet MS"/>
              </a:rPr>
              <a:t>coscienza sociale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10471" y="2520695"/>
            <a:ext cx="3081527" cy="18166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13046" y="5468518"/>
            <a:ext cx="6423660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>
              <a:lnSpc>
                <a:spcPct val="148800"/>
              </a:lnSpc>
              <a:spcBef>
                <a:spcPts val="100"/>
              </a:spcBef>
            </a:pPr>
            <a:r>
              <a:rPr sz="1700" b="1" i="1" dirty="0">
                <a:latin typeface="Calibri"/>
                <a:cs typeface="Calibri"/>
              </a:rPr>
              <a:t>Classe</a:t>
            </a:r>
            <a:r>
              <a:rPr sz="1700" b="1" i="1" spc="5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2C</a:t>
            </a:r>
            <a:r>
              <a:rPr sz="1700" b="1" i="1" spc="10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Liceo</a:t>
            </a:r>
            <a:r>
              <a:rPr sz="1700" b="1" i="1" spc="5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Margherita</a:t>
            </a:r>
            <a:r>
              <a:rPr sz="1700" b="1" i="1" spc="5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Hack</a:t>
            </a:r>
            <a:r>
              <a:rPr sz="1700" b="1" i="1" spc="15" dirty="0">
                <a:latin typeface="Calibri"/>
                <a:cs typeface="Calibri"/>
              </a:rPr>
              <a:t> </a:t>
            </a:r>
            <a:r>
              <a:rPr sz="1700" i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700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Elaborato</a:t>
            </a:r>
            <a:r>
              <a:rPr sz="1700" i="1" spc="-1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di educazione</a:t>
            </a:r>
            <a:r>
              <a:rPr sz="1700" i="1" spc="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civica-Fisica </a:t>
            </a:r>
            <a:r>
              <a:rPr sz="1700" i="1" spc="-370" dirty="0">
                <a:latin typeface="Calibri"/>
                <a:cs typeface="Calibri"/>
              </a:rPr>
              <a:t> </a:t>
            </a:r>
            <a:r>
              <a:rPr sz="1700" i="1" spc="-15" dirty="0">
                <a:latin typeface="Calibri"/>
                <a:cs typeface="Calibri"/>
              </a:rPr>
              <a:t>Prof.ssa</a:t>
            </a:r>
            <a:r>
              <a:rPr sz="1700" i="1" spc="-1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Alba</a:t>
            </a:r>
            <a:r>
              <a:rPr sz="1700" i="1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Landi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4368" y="591312"/>
            <a:ext cx="1627631" cy="14432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444" y="998346"/>
            <a:ext cx="983424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i="1" spc="-5" dirty="0">
                <a:latin typeface="Trebuchet MS"/>
                <a:cs typeface="Trebuchet MS"/>
              </a:rPr>
              <a:t>La distanza di </a:t>
            </a:r>
            <a:r>
              <a:rPr sz="2000" i="1" dirty="0">
                <a:latin typeface="Trebuchet MS"/>
                <a:cs typeface="Trebuchet MS"/>
              </a:rPr>
              <a:t>sicurezza è </a:t>
            </a:r>
            <a:r>
              <a:rPr sz="2000" i="1" spc="-5" dirty="0">
                <a:latin typeface="Trebuchet MS"/>
                <a:cs typeface="Trebuchet MS"/>
              </a:rPr>
              <a:t>la distanza </a:t>
            </a:r>
            <a:r>
              <a:rPr sz="2000" i="1" dirty="0">
                <a:latin typeface="Trebuchet MS"/>
                <a:cs typeface="Trebuchet MS"/>
              </a:rPr>
              <a:t>che un veicolo </a:t>
            </a:r>
            <a:r>
              <a:rPr sz="2000" i="1" spc="-5" dirty="0">
                <a:latin typeface="Trebuchet MS"/>
                <a:cs typeface="Trebuchet MS"/>
              </a:rPr>
              <a:t>deve mantenere da quello </a:t>
            </a:r>
            <a:r>
              <a:rPr sz="2000" i="1" dirty="0">
                <a:latin typeface="Trebuchet MS"/>
                <a:cs typeface="Trebuchet MS"/>
              </a:rPr>
              <a:t>che </a:t>
            </a:r>
            <a:r>
              <a:rPr sz="2000" i="1" spc="-5" dirty="0">
                <a:latin typeface="Trebuchet MS"/>
                <a:cs typeface="Trebuchet MS"/>
              </a:rPr>
              <a:t>lo </a:t>
            </a:r>
            <a:r>
              <a:rPr sz="2000" i="1" spc="-590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precede</a:t>
            </a:r>
            <a:r>
              <a:rPr sz="2000" i="1" spc="-25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per</a:t>
            </a:r>
            <a:r>
              <a:rPr sz="2000" i="1" spc="-1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potersi</a:t>
            </a:r>
            <a:r>
              <a:rPr sz="2000" i="1" spc="-2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arrestare</a:t>
            </a:r>
            <a:r>
              <a:rPr sz="2000" i="1" spc="-3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senza</a:t>
            </a:r>
            <a:r>
              <a:rPr sz="2000" i="1" spc="-1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urtarlo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4829555"/>
            <a:ext cx="3224783" cy="18790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60335" y="5157215"/>
            <a:ext cx="4779264" cy="15666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3344" y="2579065"/>
            <a:ext cx="11212830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37820" algn="l"/>
              </a:tabLst>
            </a:pPr>
            <a:r>
              <a:rPr sz="1800" spc="-5" dirty="0">
                <a:latin typeface="Trebuchet MS"/>
                <a:cs typeface="Trebuchet MS"/>
              </a:rPr>
              <a:t>La </a:t>
            </a:r>
            <a:r>
              <a:rPr sz="1800" b="1" dirty="0">
                <a:latin typeface="Trebuchet MS"/>
                <a:cs typeface="Trebuchet MS"/>
              </a:rPr>
              <a:t>distanza di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sicurezza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è la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somma </a:t>
            </a:r>
            <a:r>
              <a:rPr sz="1800" spc="-5" dirty="0">
                <a:latin typeface="Trebuchet MS"/>
                <a:cs typeface="Trebuchet MS"/>
              </a:rPr>
              <a:t>dello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spazio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reazione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Δ</a:t>
            </a:r>
            <a:r>
              <a:rPr sz="1800" i="1" dirty="0">
                <a:latin typeface="Trebuchet MS"/>
                <a:cs typeface="Trebuchet MS"/>
              </a:rPr>
              <a:t>s</a:t>
            </a:r>
            <a:r>
              <a:rPr sz="1800" baseline="-20833" dirty="0">
                <a:latin typeface="Trebuchet MS"/>
                <a:cs typeface="Trebuchet MS"/>
              </a:rPr>
              <a:t>r</a:t>
            </a:r>
            <a:r>
              <a:rPr sz="1800" spc="254" baseline="-20833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dello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spazio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 frenata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Δ</a:t>
            </a:r>
            <a:r>
              <a:rPr sz="1800" i="1" dirty="0">
                <a:latin typeface="Trebuchet MS"/>
                <a:cs typeface="Trebuchet MS"/>
              </a:rPr>
              <a:t>s</a:t>
            </a:r>
            <a:r>
              <a:rPr sz="1800" i="1" baseline="-20833" dirty="0">
                <a:latin typeface="Trebuchet MS"/>
                <a:cs typeface="Trebuchet MS"/>
              </a:rPr>
              <a:t>f</a:t>
            </a:r>
            <a:endParaRPr sz="1800" baseline="-208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850">
              <a:latin typeface="Trebuchet MS"/>
              <a:cs typeface="Trebuchet MS"/>
            </a:endParaRPr>
          </a:p>
          <a:p>
            <a:pPr marL="337185" indent="-287020">
              <a:lnSpc>
                <a:spcPct val="100000"/>
              </a:lnSpc>
              <a:buFont typeface="Wingdings"/>
              <a:buChar char=""/>
              <a:tabLst>
                <a:tab pos="337820" algn="l"/>
              </a:tabLst>
            </a:pPr>
            <a:r>
              <a:rPr sz="1800" dirty="0">
                <a:latin typeface="Trebuchet MS"/>
                <a:cs typeface="Trebuchet MS"/>
              </a:rPr>
              <a:t>Il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tempo</a:t>
            </a:r>
            <a:r>
              <a:rPr sz="1800" b="1" dirty="0">
                <a:latin typeface="Trebuchet MS"/>
                <a:cs typeface="Trebuchet MS"/>
              </a:rPr>
              <a:t> di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reazione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è </a:t>
            </a:r>
            <a:r>
              <a:rPr sz="1800" spc="-5" dirty="0">
                <a:latin typeface="Trebuchet MS"/>
                <a:cs typeface="Trebuchet MS"/>
              </a:rPr>
              <a:t>l’intervallo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tempo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che passa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momento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cui</a:t>
            </a:r>
            <a:r>
              <a:rPr sz="1800" dirty="0">
                <a:latin typeface="Trebuchet MS"/>
                <a:cs typeface="Trebuchet MS"/>
              </a:rPr>
              <a:t> si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percepisce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un pericolo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 il</a:t>
            </a:r>
            <a:endParaRPr sz="1800">
              <a:latin typeface="Trebuchet MS"/>
              <a:cs typeface="Trebuchet MS"/>
            </a:endParaRPr>
          </a:p>
          <a:p>
            <a:pPr marL="323215" marR="61594" indent="1333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momento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cui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inizia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agire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evitarlo.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condizioni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normali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il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tempo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reazione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è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circa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s;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tutto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quello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che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accade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una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distanza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minore </a:t>
            </a:r>
            <a:r>
              <a:rPr sz="1800" dirty="0">
                <a:latin typeface="Trebuchet MS"/>
                <a:cs typeface="Trebuchet MS"/>
              </a:rPr>
              <a:t>di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Δ</a:t>
            </a:r>
            <a:r>
              <a:rPr sz="1800" i="1" dirty="0">
                <a:latin typeface="Trebuchet MS"/>
                <a:cs typeface="Trebuchet MS"/>
              </a:rPr>
              <a:t>s</a:t>
            </a:r>
            <a:r>
              <a:rPr sz="1800" baseline="-20833" dirty="0">
                <a:latin typeface="Trebuchet MS"/>
                <a:cs typeface="Trebuchet MS"/>
              </a:rPr>
              <a:t>r</a:t>
            </a:r>
            <a:r>
              <a:rPr sz="1800" spc="240" baseline="-20833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veicolo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che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stai</a:t>
            </a:r>
            <a:r>
              <a:rPr sz="1800" spc="-5" dirty="0">
                <a:latin typeface="Trebuchet MS"/>
                <a:cs typeface="Trebuchet MS"/>
              </a:rPr>
              <a:t> guidando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può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essere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evitato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rebuchet MS"/>
              <a:cs typeface="Trebuchet MS"/>
            </a:endParaRPr>
          </a:p>
          <a:p>
            <a:pPr marL="3563620">
              <a:lnSpc>
                <a:spcPct val="100000"/>
              </a:lnSpc>
              <a:tabLst>
                <a:tab pos="6787515" algn="l"/>
                <a:tab pos="7595234" algn="l"/>
              </a:tabLst>
            </a:pPr>
            <a:r>
              <a:rPr sz="2400" b="1" dirty="0">
                <a:latin typeface="Trebuchet MS"/>
                <a:cs typeface="Trebuchet MS"/>
              </a:rPr>
              <a:t>Distanza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di</a:t>
            </a:r>
            <a:r>
              <a:rPr sz="2400" b="1" spc="-5" dirty="0">
                <a:latin typeface="Trebuchet MS"/>
                <a:cs typeface="Trebuchet MS"/>
              </a:rPr>
              <a:t> sicurezza	∆</a:t>
            </a:r>
            <a:r>
              <a:rPr sz="2625" spc="-7" baseline="-15873" dirty="0">
                <a:latin typeface="Cambria Math"/>
                <a:cs typeface="Cambria Math"/>
              </a:rPr>
              <a:t>𝒔</a:t>
            </a:r>
            <a:r>
              <a:rPr sz="2175" spc="-7" baseline="-32567" dirty="0">
                <a:latin typeface="Cambria Math"/>
                <a:cs typeface="Cambria Math"/>
              </a:rPr>
              <a:t>𝒔</a:t>
            </a:r>
            <a:r>
              <a:rPr sz="2175" spc="562" baseline="-32567" dirty="0">
                <a:latin typeface="Cambria Math"/>
                <a:cs typeface="Cambria Math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=	</a:t>
            </a:r>
            <a:r>
              <a:rPr sz="2400" b="1" spc="-5" dirty="0">
                <a:latin typeface="Trebuchet MS"/>
                <a:cs typeface="Trebuchet MS"/>
              </a:rPr>
              <a:t>∆</a:t>
            </a:r>
            <a:r>
              <a:rPr sz="2625" spc="-7" baseline="-15873" dirty="0">
                <a:latin typeface="Cambria Math"/>
                <a:cs typeface="Cambria Math"/>
              </a:rPr>
              <a:t>𝒔</a:t>
            </a:r>
            <a:r>
              <a:rPr sz="2175" spc="-7" baseline="-32567" dirty="0">
                <a:latin typeface="Cambria Math"/>
                <a:cs typeface="Cambria Math"/>
              </a:rPr>
              <a:t>𝒓</a:t>
            </a:r>
            <a:r>
              <a:rPr sz="2175" spc="60" baseline="-32567" dirty="0">
                <a:latin typeface="Cambria Math"/>
                <a:cs typeface="Cambria Math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+</a:t>
            </a:r>
            <a:r>
              <a:rPr sz="2400" b="1" spc="29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∆</a:t>
            </a:r>
            <a:r>
              <a:rPr sz="2625" spc="-7" baseline="-15873" dirty="0">
                <a:latin typeface="Cambria Math"/>
                <a:cs typeface="Cambria Math"/>
              </a:rPr>
              <a:t>𝒔</a:t>
            </a:r>
            <a:r>
              <a:rPr sz="2175" spc="-7" baseline="-32567" dirty="0">
                <a:latin typeface="Cambria Math"/>
                <a:cs typeface="Cambria Math"/>
              </a:rPr>
              <a:t>𝒇</a:t>
            </a:r>
            <a:endParaRPr sz="2175" baseline="-3256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12" y="772159"/>
            <a:ext cx="856234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Lo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spazio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 di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frenata</a:t>
            </a:r>
            <a:r>
              <a:rPr sz="2000" i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distanza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2000" i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veicolo</a:t>
            </a:r>
            <a:r>
              <a:rPr sz="2000" i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percorre</a:t>
            </a:r>
            <a:r>
              <a:rPr sz="2000" i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fra</a:t>
            </a:r>
            <a:r>
              <a:rPr sz="2000" i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l’inizio</a:t>
            </a:r>
            <a:r>
              <a:rPr sz="2000" i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rebuchet MS"/>
                <a:cs typeface="Trebuchet MS"/>
              </a:rPr>
              <a:t>della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80"/>
              </a:lnSpc>
            </a:pP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decelerazione</a:t>
            </a:r>
            <a:r>
              <a:rPr sz="2000" i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i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FFFFFF"/>
                </a:solidFill>
                <a:latin typeface="Trebuchet MS"/>
                <a:cs typeface="Trebuchet MS"/>
              </a:rPr>
              <a:t>l’arresto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5704" y="609600"/>
            <a:ext cx="1603248" cy="13685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48020" y="4943983"/>
            <a:ext cx="16319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20" dirty="0">
                <a:latin typeface="Cambria Math"/>
                <a:cs typeface="Cambria Math"/>
              </a:rPr>
              <a:t>𝒇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0133" y="4637659"/>
            <a:ext cx="5541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46575" algn="l"/>
                <a:tab pos="5114925" algn="l"/>
                <a:tab pos="5502275" algn="l"/>
              </a:tabLst>
            </a:pPr>
            <a:r>
              <a:rPr sz="3200" b="1" spc="-5" dirty="0">
                <a:latin typeface="Trebuchet MS"/>
                <a:cs typeface="Trebuchet MS"/>
              </a:rPr>
              <a:t>Spazio</a:t>
            </a:r>
            <a:r>
              <a:rPr sz="3200" b="1" spc="-2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di</a:t>
            </a:r>
            <a:r>
              <a:rPr sz="3200" b="1" spc="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frenata</a:t>
            </a:r>
            <a:r>
              <a:rPr sz="3200" b="1" spc="-1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=</a:t>
            </a:r>
            <a:r>
              <a:rPr sz="3200" b="1" spc="42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∆</a:t>
            </a:r>
            <a:r>
              <a:rPr sz="3525" spc="-7" baseline="-15366" dirty="0">
                <a:latin typeface="Cambria Math"/>
                <a:cs typeface="Cambria Math"/>
              </a:rPr>
              <a:t>𝒔	</a:t>
            </a:r>
            <a:r>
              <a:rPr sz="3200" b="1" dirty="0">
                <a:latin typeface="Trebuchet MS"/>
                <a:cs typeface="Trebuchet MS"/>
              </a:rPr>
              <a:t>=</a:t>
            </a:r>
            <a:r>
              <a:rPr sz="4800" b="1" u="heavy" baseline="2170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850" u="heavy" spc="15" baseline="36549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𝟎	</a:t>
            </a:r>
            <a:endParaRPr sz="2850" baseline="36549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12" y="2226055"/>
            <a:ext cx="11146790" cy="253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Nell’ipotesi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abbastanza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realistica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decelerazione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prodotta</a:t>
            </a:r>
            <a:r>
              <a:rPr sz="1800" dirty="0">
                <a:latin typeface="Trebuchet MS"/>
                <a:cs typeface="Trebuchet MS"/>
              </a:rPr>
              <a:t> dai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freni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sia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costante,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moto del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veicolo</a:t>
            </a:r>
            <a:r>
              <a:rPr sz="1800" dirty="0">
                <a:latin typeface="Trebuchet MS"/>
                <a:cs typeface="Trebuchet MS"/>
              </a:rPr>
              <a:t> è</a:t>
            </a:r>
            <a:endParaRPr sz="18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uniformemente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decelerato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349885" indent="-287020">
              <a:lnSpc>
                <a:spcPct val="100000"/>
              </a:lnSpc>
              <a:buFont typeface="Wingdings"/>
              <a:buChar char=""/>
              <a:tabLst>
                <a:tab pos="350520" algn="l"/>
              </a:tabLst>
            </a:pPr>
            <a:r>
              <a:rPr sz="1800" spc="-5" dirty="0">
                <a:latin typeface="Trebuchet MS"/>
                <a:cs typeface="Trebuchet MS"/>
              </a:rPr>
              <a:t>Lo </a:t>
            </a:r>
            <a:r>
              <a:rPr sz="1800" b="1" dirty="0">
                <a:latin typeface="Trebuchet MS"/>
                <a:cs typeface="Trebuchet MS"/>
              </a:rPr>
              <a:t>spazio</a:t>
            </a:r>
            <a:r>
              <a:rPr sz="1800" b="1" spc="-1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di</a:t>
            </a:r>
            <a:r>
              <a:rPr sz="1800" b="1" spc="1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frenata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cresce </a:t>
            </a:r>
            <a:r>
              <a:rPr sz="1800" spc="-10" dirty="0">
                <a:latin typeface="Trebuchet MS"/>
                <a:cs typeface="Trebuchet MS"/>
              </a:rPr>
              <a:t>con</a:t>
            </a:r>
            <a:r>
              <a:rPr sz="1800" spc="-5" dirty="0">
                <a:latin typeface="Trebuchet MS"/>
                <a:cs typeface="Trebuchet MS"/>
              </a:rPr>
              <a:t> il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quadrato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della velocità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iniziale </a:t>
            </a:r>
            <a:r>
              <a:rPr sz="1800" i="1" spc="-5" dirty="0">
                <a:latin typeface="Trebuchet MS"/>
                <a:cs typeface="Trebuchet MS"/>
              </a:rPr>
              <a:t>v</a:t>
            </a:r>
            <a:r>
              <a:rPr sz="1800" spc="-7" baseline="-20833" dirty="0">
                <a:latin typeface="Trebuchet MS"/>
                <a:cs typeface="Trebuchet MS"/>
              </a:rPr>
              <a:t>0</a:t>
            </a:r>
            <a:endParaRPr sz="1800" baseline="-20833">
              <a:latin typeface="Trebuchet MS"/>
              <a:cs typeface="Trebuchet MS"/>
            </a:endParaRPr>
          </a:p>
          <a:p>
            <a:pPr marL="349885" indent="-28702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0520" algn="l"/>
              </a:tabLst>
            </a:pPr>
            <a:r>
              <a:rPr sz="1800" b="1" dirty="0">
                <a:latin typeface="Trebuchet MS"/>
                <a:cs typeface="Trebuchet MS"/>
              </a:rPr>
              <a:t>Lo</a:t>
            </a:r>
            <a:r>
              <a:rPr sz="1800" b="1" spc="-2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spazio di </a:t>
            </a:r>
            <a:r>
              <a:rPr sz="1800" b="1" spc="-5" dirty="0">
                <a:latin typeface="Trebuchet MS"/>
                <a:cs typeface="Trebuchet MS"/>
              </a:rPr>
              <a:t>frenata </a:t>
            </a:r>
            <a:r>
              <a:rPr sz="1800" spc="-5" dirty="0">
                <a:latin typeface="Trebuchet MS"/>
                <a:cs typeface="Trebuchet MS"/>
              </a:rPr>
              <a:t>aumenta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 modo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considerevole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 caso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pioggia,</a:t>
            </a:r>
            <a:endParaRPr sz="18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di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asfalto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sdrucciolevole, freni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poco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efficienti, pneumatici sgonfi 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usurati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ecc…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 marL="1828800" algn="ctr">
              <a:lnSpc>
                <a:spcPct val="100000"/>
              </a:lnSpc>
            </a:pPr>
            <a:r>
              <a:rPr sz="3525" baseline="-23640" dirty="0">
                <a:latin typeface="Cambria Math"/>
                <a:cs typeface="Cambria Math"/>
              </a:rPr>
              <a:t>𝒗</a:t>
            </a:r>
            <a:r>
              <a:rPr sz="1900" dirty="0">
                <a:latin typeface="Cambria Math"/>
                <a:cs typeface="Cambria Math"/>
              </a:rPr>
              <a:t>𝟐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4185" y="4951603"/>
            <a:ext cx="79565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50" spc="35" dirty="0">
                <a:latin typeface="Cambria Math"/>
                <a:cs typeface="Cambria Math"/>
              </a:rPr>
              <a:t>𝟐𝒈µ</a:t>
            </a:r>
            <a:r>
              <a:rPr sz="2850" spc="52" baseline="-14619" dirty="0">
                <a:latin typeface="Cambria Math"/>
                <a:cs typeface="Cambria Math"/>
              </a:rPr>
              <a:t>𝒅</a:t>
            </a:r>
            <a:endParaRPr sz="2850" baseline="-14619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371" y="5690412"/>
            <a:ext cx="59512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FFFFFF"/>
                </a:solidFill>
                <a:latin typeface="Cambria Math"/>
                <a:cs typeface="Cambria Math"/>
              </a:rPr>
              <a:t>µ</a:t>
            </a:r>
            <a:r>
              <a:rPr sz="1725" spc="52" baseline="-14492" dirty="0">
                <a:solidFill>
                  <a:srgbClr val="FFFFFF"/>
                </a:solidFill>
                <a:latin typeface="Cambria Math"/>
                <a:cs typeface="Cambria Math"/>
              </a:rPr>
              <a:t>𝑑</a:t>
            </a:r>
            <a:r>
              <a:rPr sz="1725" spc="89" baseline="-14492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è il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coefficiente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attrito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dinamico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pneumatici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asfalto:</a:t>
            </a:r>
            <a:endParaRPr sz="1600">
              <a:latin typeface="Trebuchet MS"/>
              <a:cs typeface="Trebuchet MS"/>
            </a:endParaRPr>
          </a:p>
          <a:p>
            <a:pPr marL="337185" indent="-287020">
              <a:lnSpc>
                <a:spcPct val="100000"/>
              </a:lnSpc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0,8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con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asfalto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asciutto</a:t>
            </a:r>
            <a:endParaRPr sz="1600">
              <a:latin typeface="Trebuchet MS"/>
              <a:cs typeface="Trebuchet MS"/>
            </a:endParaRPr>
          </a:p>
          <a:p>
            <a:pPr marL="337185" indent="-287020">
              <a:lnSpc>
                <a:spcPct val="100000"/>
              </a:lnSpc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0,4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asfalto bagnato</a:t>
            </a:r>
            <a:endParaRPr sz="1600">
              <a:latin typeface="Trebuchet MS"/>
              <a:cs typeface="Trebuchet MS"/>
            </a:endParaRPr>
          </a:p>
          <a:p>
            <a:pPr marL="337185" indent="-287020">
              <a:lnSpc>
                <a:spcPct val="100000"/>
              </a:lnSpc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0,05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strada</a:t>
            </a:r>
            <a:r>
              <a:rPr sz="1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ghiacciata.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06383" y="2628898"/>
            <a:ext cx="3765804" cy="41574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1928" y="5661659"/>
            <a:ext cx="1987296" cy="11247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EF93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952" y="2543682"/>
            <a:ext cx="11402060" cy="3758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41300" algn="l"/>
              </a:tabLst>
            </a:pPr>
            <a:r>
              <a:rPr sz="1900" spc="-5" dirty="0">
                <a:latin typeface="Trebuchet MS"/>
                <a:cs typeface="Trebuchet MS"/>
              </a:rPr>
              <a:t>I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dispositivi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di sicurezza</a:t>
            </a:r>
            <a:r>
              <a:rPr sz="1900" spc="45" dirty="0">
                <a:latin typeface="Trebuchet MS"/>
                <a:cs typeface="Trebuchet MS"/>
              </a:rPr>
              <a:t> </a:t>
            </a:r>
            <a:r>
              <a:rPr sz="1900" b="1" spc="5" dirty="0">
                <a:latin typeface="Trebuchet MS"/>
                <a:cs typeface="Trebuchet MS"/>
              </a:rPr>
              <a:t>attivi </a:t>
            </a:r>
            <a:r>
              <a:rPr sz="1900" spc="-5" dirty="0">
                <a:latin typeface="Trebuchet MS"/>
                <a:cs typeface="Trebuchet MS"/>
              </a:rPr>
              <a:t>-</a:t>
            </a:r>
            <a:r>
              <a:rPr sz="190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funzione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“preventiva”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 marL="240665" marR="452755" indent="-228600">
              <a:lnSpc>
                <a:spcPct val="80000"/>
              </a:lnSpc>
              <a:spcBef>
                <a:spcPts val="12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rebuchet MS"/>
                <a:cs typeface="Trebuchet MS"/>
              </a:rPr>
              <a:t>L’</a:t>
            </a:r>
            <a:r>
              <a:rPr sz="1500" b="1" spc="-35" dirty="0">
                <a:latin typeface="Trebuchet MS"/>
                <a:cs typeface="Trebuchet MS"/>
              </a:rPr>
              <a:t>ABS </a:t>
            </a:r>
            <a:r>
              <a:rPr sz="1500" dirty="0">
                <a:latin typeface="Trebuchet MS"/>
                <a:cs typeface="Trebuchet MS"/>
              </a:rPr>
              <a:t>è </a:t>
            </a:r>
            <a:r>
              <a:rPr sz="1500" spc="-5" dirty="0">
                <a:latin typeface="Trebuchet MS"/>
                <a:cs typeface="Trebuchet MS"/>
              </a:rPr>
              <a:t>un </a:t>
            </a:r>
            <a:r>
              <a:rPr sz="1500" dirty="0">
                <a:latin typeface="Trebuchet MS"/>
                <a:cs typeface="Trebuchet MS"/>
              </a:rPr>
              <a:t>sistema </a:t>
            </a:r>
            <a:r>
              <a:rPr sz="1500" spc="-5" dirty="0">
                <a:latin typeface="Trebuchet MS"/>
                <a:cs typeface="Trebuchet MS"/>
              </a:rPr>
              <a:t>elettronico </a:t>
            </a:r>
            <a:r>
              <a:rPr sz="1500" dirty="0">
                <a:latin typeface="Trebuchet MS"/>
                <a:cs typeface="Trebuchet MS"/>
              </a:rPr>
              <a:t>di </a:t>
            </a:r>
            <a:r>
              <a:rPr sz="1500" spc="-5" dirty="0">
                <a:latin typeface="Trebuchet MS"/>
                <a:cs typeface="Trebuchet MS"/>
              </a:rPr>
              <a:t>antibloccaggio delle </a:t>
            </a:r>
            <a:r>
              <a:rPr sz="1500" dirty="0">
                <a:latin typeface="Trebuchet MS"/>
                <a:cs typeface="Trebuchet MS"/>
              </a:rPr>
              <a:t>ruote, </a:t>
            </a:r>
            <a:r>
              <a:rPr sz="1500" spc="-5" dirty="0">
                <a:latin typeface="Trebuchet MS"/>
                <a:cs typeface="Trebuchet MS"/>
              </a:rPr>
              <a:t>che interviene durante </a:t>
            </a:r>
            <a:r>
              <a:rPr sz="1500" dirty="0">
                <a:latin typeface="Trebuchet MS"/>
                <a:cs typeface="Trebuchet MS"/>
              </a:rPr>
              <a:t>le frenate </a:t>
            </a:r>
            <a:r>
              <a:rPr sz="1500" spc="-5" dirty="0">
                <a:latin typeface="Trebuchet MS"/>
                <a:cs typeface="Trebuchet MS"/>
              </a:rPr>
              <a:t>più impegnative per evitare il </a:t>
            </a:r>
            <a:r>
              <a:rPr sz="1500" spc="-4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blocco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delle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ruote;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700">
              <a:latin typeface="Trebuchet MS"/>
              <a:cs typeface="Trebuchet MS"/>
            </a:endParaRPr>
          </a:p>
          <a:p>
            <a:pPr marL="241300" indent="-228600">
              <a:lnSpc>
                <a:spcPts val="1620"/>
              </a:lnSpc>
              <a:spcBef>
                <a:spcPts val="11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rebuchet MS"/>
                <a:cs typeface="Trebuchet MS"/>
              </a:rPr>
              <a:t>Il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b="1" spc="-10" dirty="0">
                <a:latin typeface="Trebuchet MS"/>
                <a:cs typeface="Trebuchet MS"/>
              </a:rPr>
              <a:t>TCS</a:t>
            </a:r>
            <a:r>
              <a:rPr sz="1500" b="1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(controllo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elettronico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della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trazione)</a:t>
            </a:r>
            <a:r>
              <a:rPr sz="1500" dirty="0">
                <a:latin typeface="Trebuchet MS"/>
                <a:cs typeface="Trebuchet MS"/>
              </a:rPr>
              <a:t> regola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automaticamente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la</a:t>
            </a:r>
            <a:r>
              <a:rPr sz="1500" spc="1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potenza</a:t>
            </a:r>
            <a:r>
              <a:rPr sz="150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che</a:t>
            </a:r>
            <a:r>
              <a:rPr sz="1500" spc="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arriva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ad</a:t>
            </a:r>
            <a:r>
              <a:rPr sz="1500" spc="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ogni</a:t>
            </a:r>
            <a:r>
              <a:rPr sz="1500" spc="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ruota,</a:t>
            </a:r>
            <a:r>
              <a:rPr sz="1500" spc="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assicurando</a:t>
            </a:r>
            <a:r>
              <a:rPr sz="150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un’aderenza</a:t>
            </a:r>
            <a:endParaRPr sz="1500">
              <a:latin typeface="Trebuchet MS"/>
              <a:cs typeface="Trebuchet MS"/>
            </a:endParaRPr>
          </a:p>
          <a:p>
            <a:pPr marL="240665">
              <a:lnSpc>
                <a:spcPts val="1620"/>
              </a:lnSpc>
            </a:pPr>
            <a:r>
              <a:rPr sz="1500" spc="-5" dirty="0">
                <a:latin typeface="Trebuchet MS"/>
                <a:cs typeface="Trebuchet MS"/>
              </a:rPr>
              <a:t>il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più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possibile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ottimale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sull’asfalto;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 marL="240665" marR="244475" indent="-228600">
              <a:lnSpc>
                <a:spcPts val="1440"/>
              </a:lnSpc>
              <a:spcBef>
                <a:spcPts val="14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rebuchet MS"/>
                <a:cs typeface="Trebuchet MS"/>
              </a:rPr>
              <a:t>L’</a:t>
            </a:r>
            <a:r>
              <a:rPr sz="1500" b="1" spc="-35" dirty="0">
                <a:latin typeface="Trebuchet MS"/>
                <a:cs typeface="Trebuchet MS"/>
              </a:rPr>
              <a:t>ESP </a:t>
            </a:r>
            <a:r>
              <a:rPr sz="1500" spc="-5" dirty="0">
                <a:latin typeface="Trebuchet MS"/>
                <a:cs typeface="Trebuchet MS"/>
              </a:rPr>
              <a:t>(controllo elettronico della </a:t>
            </a:r>
            <a:r>
              <a:rPr sz="1500" dirty="0">
                <a:latin typeface="Trebuchet MS"/>
                <a:cs typeface="Trebuchet MS"/>
              </a:rPr>
              <a:t>stabilità) è </a:t>
            </a:r>
            <a:r>
              <a:rPr sz="1500" spc="-5" dirty="0">
                <a:latin typeface="Trebuchet MS"/>
                <a:cs typeface="Trebuchet MS"/>
              </a:rPr>
              <a:t>un </a:t>
            </a:r>
            <a:r>
              <a:rPr sz="1500" dirty="0">
                <a:latin typeface="Trebuchet MS"/>
                <a:cs typeface="Trebuchet MS"/>
              </a:rPr>
              <a:t>sistema </a:t>
            </a:r>
            <a:r>
              <a:rPr sz="1500" spc="-5" dirty="0">
                <a:latin typeface="Trebuchet MS"/>
                <a:cs typeface="Trebuchet MS"/>
              </a:rPr>
              <a:t>elettronico il cui compito </a:t>
            </a:r>
            <a:r>
              <a:rPr sz="1500" dirty="0">
                <a:latin typeface="Trebuchet MS"/>
                <a:cs typeface="Trebuchet MS"/>
              </a:rPr>
              <a:t>è </a:t>
            </a:r>
            <a:r>
              <a:rPr sz="1500" spc="-5" dirty="0">
                <a:latin typeface="Trebuchet MS"/>
                <a:cs typeface="Trebuchet MS"/>
              </a:rPr>
              <a:t>mantenere l’auto stabile. </a:t>
            </a:r>
            <a:r>
              <a:rPr sz="1500" spc="-25" dirty="0">
                <a:latin typeface="Trebuchet MS"/>
                <a:cs typeface="Trebuchet MS"/>
              </a:rPr>
              <a:t>Per </a:t>
            </a:r>
            <a:r>
              <a:rPr sz="1500" dirty="0">
                <a:latin typeface="Trebuchet MS"/>
                <a:cs typeface="Trebuchet MS"/>
              </a:rPr>
              <a:t>farlo </a:t>
            </a:r>
            <a:r>
              <a:rPr sz="1500" spc="5" dirty="0">
                <a:latin typeface="Trebuchet MS"/>
                <a:cs typeface="Trebuchet MS"/>
              </a:rPr>
              <a:t>utilizza </a:t>
            </a:r>
            <a:r>
              <a:rPr sz="1500" spc="-44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tutti </a:t>
            </a:r>
            <a:r>
              <a:rPr sz="1500" dirty="0">
                <a:latin typeface="Trebuchet MS"/>
                <a:cs typeface="Trebuchet MS"/>
              </a:rPr>
              <a:t>i </a:t>
            </a:r>
            <a:r>
              <a:rPr sz="1500" spc="-5" dirty="0">
                <a:latin typeface="Trebuchet MS"/>
                <a:cs typeface="Trebuchet MS"/>
              </a:rPr>
              <a:t>dispositivi presenti nella vettura, </a:t>
            </a:r>
            <a:r>
              <a:rPr sz="1500" dirty="0">
                <a:latin typeface="Trebuchet MS"/>
                <a:cs typeface="Trebuchet MS"/>
              </a:rPr>
              <a:t>tra </a:t>
            </a:r>
            <a:r>
              <a:rPr sz="1500" spc="-5" dirty="0">
                <a:latin typeface="Trebuchet MS"/>
                <a:cs typeface="Trebuchet MS"/>
              </a:rPr>
              <a:t>cui </a:t>
            </a:r>
            <a:r>
              <a:rPr sz="1500" dirty="0">
                <a:latin typeface="Trebuchet MS"/>
                <a:cs typeface="Trebuchet MS"/>
              </a:rPr>
              <a:t>gli stessi ABS e </a:t>
            </a:r>
            <a:r>
              <a:rPr sz="1500" spc="-5" dirty="0">
                <a:latin typeface="Trebuchet MS"/>
                <a:cs typeface="Trebuchet MS"/>
              </a:rPr>
              <a:t>TCS, </a:t>
            </a:r>
            <a:r>
              <a:rPr sz="1500" dirty="0">
                <a:latin typeface="Trebuchet MS"/>
                <a:cs typeface="Trebuchet MS"/>
              </a:rPr>
              <a:t>attraverso i </a:t>
            </a:r>
            <a:r>
              <a:rPr sz="1500" spc="-5" dirty="0">
                <a:latin typeface="Trebuchet MS"/>
                <a:cs typeface="Trebuchet MS"/>
              </a:rPr>
              <a:t>quali evita </a:t>
            </a:r>
            <a:r>
              <a:rPr sz="1500" dirty="0">
                <a:latin typeface="Trebuchet MS"/>
                <a:cs typeface="Trebuchet MS"/>
              </a:rPr>
              <a:t>lo </a:t>
            </a:r>
            <a:r>
              <a:rPr sz="1500" spc="-5" dirty="0">
                <a:latin typeface="Trebuchet MS"/>
                <a:cs typeface="Trebuchet MS"/>
              </a:rPr>
              <a:t>sbandamento </a:t>
            </a:r>
            <a:r>
              <a:rPr sz="1500" dirty="0">
                <a:latin typeface="Trebuchet MS"/>
                <a:cs typeface="Trebuchet MS"/>
              </a:rPr>
              <a:t>del </a:t>
            </a:r>
            <a:r>
              <a:rPr sz="1500" spc="-5" dirty="0">
                <a:latin typeface="Trebuchet MS"/>
                <a:cs typeface="Trebuchet MS"/>
              </a:rPr>
              <a:t>veicolo </a:t>
            </a:r>
            <a:r>
              <a:rPr sz="1500" dirty="0">
                <a:latin typeface="Trebuchet MS"/>
                <a:cs typeface="Trebuchet MS"/>
              </a:rPr>
              <a:t>prima </a:t>
            </a:r>
            <a:r>
              <a:rPr sz="1500" spc="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della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perdita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totale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di</a:t>
            </a:r>
            <a:r>
              <a:rPr sz="1500" spc="-5" dirty="0">
                <a:latin typeface="Trebuchet MS"/>
                <a:cs typeface="Trebuchet MS"/>
              </a:rPr>
              <a:t> controllo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da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parte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del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conducente.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700">
              <a:latin typeface="Trebuchet MS"/>
              <a:cs typeface="Trebuchet MS"/>
            </a:endParaRPr>
          </a:p>
          <a:p>
            <a:pPr marL="240665" marR="248920" indent="-228600">
              <a:lnSpc>
                <a:spcPts val="1440"/>
              </a:lnSpc>
              <a:spcBef>
                <a:spcPts val="1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Trebuchet MS"/>
                <a:cs typeface="Trebuchet MS"/>
              </a:rPr>
              <a:t>Gli </a:t>
            </a:r>
            <a:r>
              <a:rPr sz="1500" b="1" spc="-5" dirty="0">
                <a:latin typeface="Trebuchet MS"/>
                <a:cs typeface="Trebuchet MS"/>
              </a:rPr>
              <a:t>ADAS </a:t>
            </a:r>
            <a:r>
              <a:rPr sz="1500" b="1" dirty="0">
                <a:latin typeface="Trebuchet MS"/>
                <a:cs typeface="Trebuchet MS"/>
              </a:rPr>
              <a:t>(</a:t>
            </a:r>
            <a:r>
              <a:rPr sz="1500" dirty="0">
                <a:latin typeface="Trebuchet MS"/>
                <a:cs typeface="Trebuchet MS"/>
              </a:rPr>
              <a:t>Advanced Driver Assistance </a:t>
            </a:r>
            <a:r>
              <a:rPr sz="1500" spc="-5" dirty="0">
                <a:latin typeface="Trebuchet MS"/>
                <a:cs typeface="Trebuchet MS"/>
              </a:rPr>
              <a:t>Systems) </a:t>
            </a:r>
            <a:r>
              <a:rPr sz="1500" dirty="0">
                <a:latin typeface="Trebuchet MS"/>
                <a:cs typeface="Trebuchet MS"/>
              </a:rPr>
              <a:t>sono </a:t>
            </a:r>
            <a:r>
              <a:rPr sz="1500" spc="-5" dirty="0">
                <a:latin typeface="Trebuchet MS"/>
                <a:cs typeface="Trebuchet MS"/>
              </a:rPr>
              <a:t>sistemi che </a:t>
            </a:r>
            <a:r>
              <a:rPr sz="1500" dirty="0">
                <a:latin typeface="Trebuchet MS"/>
                <a:cs typeface="Trebuchet MS"/>
              </a:rPr>
              <a:t>garantiscono </a:t>
            </a:r>
            <a:r>
              <a:rPr sz="1500" spc="-5" dirty="0">
                <a:latin typeface="Trebuchet MS"/>
                <a:cs typeface="Trebuchet MS"/>
              </a:rPr>
              <a:t>una maggiore sicurezza </a:t>
            </a:r>
            <a:r>
              <a:rPr sz="1500" dirty="0">
                <a:latin typeface="Trebuchet MS"/>
                <a:cs typeface="Trebuchet MS"/>
              </a:rPr>
              <a:t>alla </a:t>
            </a:r>
            <a:r>
              <a:rPr sz="1500" spc="5" dirty="0">
                <a:latin typeface="Trebuchet MS"/>
                <a:cs typeface="Trebuchet MS"/>
              </a:rPr>
              <a:t>guida- </a:t>
            </a:r>
            <a:r>
              <a:rPr sz="1500" dirty="0">
                <a:latin typeface="Trebuchet MS"/>
                <a:cs typeface="Trebuchet MS"/>
              </a:rPr>
              <a:t>blocco </a:t>
            </a:r>
            <a:r>
              <a:rPr sz="1500" spc="-5" dirty="0">
                <a:latin typeface="Trebuchet MS"/>
                <a:cs typeface="Trebuchet MS"/>
              </a:rPr>
              <a:t>motore </a:t>
            </a:r>
            <a:r>
              <a:rPr sz="1500" spc="-44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con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etilometro,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allarme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anti-sonnolenza,</a:t>
            </a:r>
            <a:r>
              <a:rPr sz="1500" spc="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il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sistema di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monitoraggio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della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pressione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degli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pneumatici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ecc.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0952" y="1041272"/>
            <a:ext cx="9569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rebuchet MS"/>
                <a:cs typeface="Trebuchet MS"/>
              </a:rPr>
              <a:t>I</a:t>
            </a:r>
            <a:r>
              <a:rPr sz="2000" i="1" spc="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Dispositivi</a:t>
            </a:r>
            <a:r>
              <a:rPr sz="2000" i="1" spc="-3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di</a:t>
            </a:r>
            <a:r>
              <a:rPr sz="2000" i="1" dirty="0">
                <a:latin typeface="Trebuchet MS"/>
                <a:cs typeface="Trebuchet MS"/>
              </a:rPr>
              <a:t> sicurezza</a:t>
            </a:r>
            <a:r>
              <a:rPr sz="2000" i="1" spc="-2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attivi</a:t>
            </a:r>
            <a:r>
              <a:rPr sz="2000" i="1" spc="-20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sono</a:t>
            </a:r>
            <a:r>
              <a:rPr sz="2000" i="1" spc="-25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dispositivi</a:t>
            </a:r>
            <a:r>
              <a:rPr sz="2000" i="1" spc="-2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che</a:t>
            </a:r>
            <a:r>
              <a:rPr sz="2000" i="1" spc="-5" dirty="0">
                <a:latin typeface="Trebuchet MS"/>
                <a:cs typeface="Trebuchet MS"/>
              </a:rPr>
              <a:t> aiutano</a:t>
            </a:r>
            <a:r>
              <a:rPr sz="2000" i="1" spc="-20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a prevenire</a:t>
            </a:r>
            <a:r>
              <a:rPr sz="2000" i="1" spc="-30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gli</a:t>
            </a:r>
            <a:r>
              <a:rPr sz="2000" i="1" spc="-2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incidenti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06456" y="623316"/>
            <a:ext cx="1685925" cy="2731135"/>
            <a:chOff x="10506456" y="623316"/>
            <a:chExt cx="1685925" cy="27311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6456" y="1958340"/>
              <a:ext cx="1685543" cy="13959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6372" y="623316"/>
              <a:ext cx="1595627" cy="1335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5704" y="609600"/>
            <a:ext cx="1606295" cy="13776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9117" y="2509520"/>
            <a:ext cx="11005185" cy="34575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715" indent="-228600">
              <a:lnSpc>
                <a:spcPts val="1939"/>
              </a:lnSpc>
              <a:spcBef>
                <a:spcPts val="345"/>
              </a:spcBef>
              <a:buFont typeface="Wingdings"/>
              <a:buChar char=""/>
              <a:tabLst>
                <a:tab pos="241300" algn="l"/>
              </a:tabLst>
            </a:pP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3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dispositivi</a:t>
            </a:r>
            <a:r>
              <a:rPr sz="1800" spc="3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</a:t>
            </a:r>
            <a:r>
              <a:rPr sz="1800" spc="3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sicurezza</a:t>
            </a:r>
            <a:r>
              <a:rPr sz="1800" spc="3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passivi,</a:t>
            </a:r>
            <a:r>
              <a:rPr sz="1800" spc="3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aumentano</a:t>
            </a:r>
            <a:r>
              <a:rPr sz="1800" spc="3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gli</a:t>
            </a:r>
            <a:r>
              <a:rPr sz="1800" spc="3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spazi</a:t>
            </a:r>
            <a:r>
              <a:rPr sz="1800" spc="3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</a:t>
            </a:r>
            <a:r>
              <a:rPr sz="1800" spc="3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arresto</a:t>
            </a:r>
            <a:r>
              <a:rPr sz="1800" spc="3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</a:t>
            </a:r>
            <a:r>
              <a:rPr sz="1800" spc="3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un</a:t>
            </a:r>
            <a:r>
              <a:rPr sz="1800" spc="3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corpo</a:t>
            </a:r>
            <a:r>
              <a:rPr sz="1800" spc="3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durante</a:t>
            </a:r>
            <a:r>
              <a:rPr sz="1800" spc="3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l'urto</a:t>
            </a:r>
            <a:r>
              <a:rPr sz="1800" spc="3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3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quindi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diminuiscono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rischio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danno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biologico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ts val="2055"/>
              </a:lnSpc>
              <a:spcBef>
                <a:spcPts val="755"/>
              </a:spcBef>
              <a:buFont typeface="Wingdings"/>
              <a:buChar char=""/>
              <a:tabLst>
                <a:tab pos="241300" algn="l"/>
              </a:tabLst>
            </a:pPr>
            <a:r>
              <a:rPr sz="1800" dirty="0">
                <a:latin typeface="Trebuchet MS"/>
                <a:cs typeface="Trebuchet MS"/>
              </a:rPr>
              <a:t>Il</a:t>
            </a:r>
            <a:r>
              <a:rPr sz="1800" spc="3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loro</a:t>
            </a:r>
            <a:r>
              <a:rPr sz="1800" spc="3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compito</a:t>
            </a:r>
            <a:r>
              <a:rPr sz="1800" spc="3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fondamentale</a:t>
            </a:r>
            <a:r>
              <a:rPr sz="1800" spc="3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è</a:t>
            </a:r>
            <a:r>
              <a:rPr sz="1800" spc="3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quello</a:t>
            </a:r>
            <a:r>
              <a:rPr sz="1800" spc="3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</a:t>
            </a:r>
            <a:r>
              <a:rPr sz="1800" spc="3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assorbire</a:t>
            </a:r>
            <a:r>
              <a:rPr sz="1800" spc="3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l’energia</a:t>
            </a:r>
            <a:r>
              <a:rPr sz="1800" spc="3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cinetica</a:t>
            </a:r>
            <a:r>
              <a:rPr sz="1800" spc="3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posseduta</a:t>
            </a:r>
            <a:r>
              <a:rPr sz="1800" spc="3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dagli</a:t>
            </a:r>
            <a:r>
              <a:rPr sz="1800" spc="3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occupanti</a:t>
            </a:r>
            <a:r>
              <a:rPr sz="1800" spc="3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del</a:t>
            </a:r>
            <a:endParaRPr sz="1800">
              <a:latin typeface="Trebuchet MS"/>
              <a:cs typeface="Trebuchet MS"/>
            </a:endParaRPr>
          </a:p>
          <a:p>
            <a:pPr marL="241300">
              <a:lnSpc>
                <a:spcPts val="2055"/>
              </a:lnSpc>
            </a:pPr>
            <a:r>
              <a:rPr sz="1800" spc="-5" dirty="0">
                <a:latin typeface="Trebuchet MS"/>
                <a:cs typeface="Trebuchet MS"/>
              </a:rPr>
              <a:t>veicolo,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5" dirty="0">
                <a:latin typeface="Trebuchet MS"/>
                <a:cs typeface="Trebuchet MS"/>
              </a:rPr>
              <a:t> modo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non urtino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facciano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minore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intensità) </a:t>
            </a:r>
            <a:r>
              <a:rPr sz="1800" spc="-10" dirty="0">
                <a:latin typeface="Trebuchet MS"/>
                <a:cs typeface="Trebuchet MS"/>
              </a:rPr>
              <a:t>contro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strutture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quest’ultimo.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Trebuchet MS"/>
                <a:cs typeface="Trebuchet MS"/>
              </a:rPr>
              <a:t>caschi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Trebuchet MS"/>
                <a:cs typeface="Trebuchet MS"/>
              </a:rPr>
              <a:t>cinture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Trebuchet MS"/>
                <a:cs typeface="Trebuchet MS"/>
              </a:rPr>
              <a:t>Airbag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Trebuchet MS"/>
                <a:cs typeface="Trebuchet MS"/>
              </a:rPr>
              <a:t>Seggiolini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per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bambini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10" dirty="0">
                <a:latin typeface="Trebuchet MS"/>
                <a:cs typeface="Trebuchet MS"/>
              </a:rPr>
              <a:t>Poggiatesta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35" dirty="0">
                <a:latin typeface="Trebuchet MS"/>
                <a:cs typeface="Trebuchet MS"/>
              </a:rPr>
              <a:t>Telaio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2820" y="3934967"/>
            <a:ext cx="2045207" cy="13594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5106923"/>
            <a:ext cx="2275331" cy="13594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75492" y="4614951"/>
            <a:ext cx="1673303" cy="17297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0284" y="829437"/>
            <a:ext cx="98774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i="1" dirty="0">
                <a:latin typeface="Trebuchet MS"/>
                <a:cs typeface="Trebuchet MS"/>
              </a:rPr>
              <a:t>I Dispositivi</a:t>
            </a:r>
            <a:r>
              <a:rPr sz="2000" i="1" spc="-25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di</a:t>
            </a:r>
            <a:r>
              <a:rPr sz="2000" i="1" dirty="0">
                <a:latin typeface="Trebuchet MS"/>
                <a:cs typeface="Trebuchet MS"/>
              </a:rPr>
              <a:t> sicurezza</a:t>
            </a:r>
            <a:r>
              <a:rPr sz="2000" i="1" spc="-2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passivi</a:t>
            </a:r>
            <a:r>
              <a:rPr sz="2000" i="1" spc="-2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intervengono</a:t>
            </a:r>
            <a:r>
              <a:rPr sz="2000" i="1" spc="-3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per </a:t>
            </a:r>
            <a:r>
              <a:rPr sz="2000" i="1" dirty="0">
                <a:latin typeface="Trebuchet MS"/>
                <a:cs typeface="Trebuchet MS"/>
              </a:rPr>
              <a:t>ridurre</a:t>
            </a:r>
            <a:r>
              <a:rPr sz="2000" i="1" spc="-25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le</a:t>
            </a:r>
            <a:r>
              <a:rPr sz="2000" i="1" dirty="0">
                <a:latin typeface="Trebuchet MS"/>
                <a:cs typeface="Trebuchet MS"/>
              </a:rPr>
              <a:t> conseguenze</a:t>
            </a:r>
            <a:r>
              <a:rPr sz="2000" i="1" spc="-35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dell’impatto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80"/>
              </a:lnSpc>
            </a:pPr>
            <a:r>
              <a:rPr sz="2000" i="1" dirty="0">
                <a:latin typeface="Trebuchet MS"/>
                <a:cs typeface="Trebuchet MS"/>
              </a:rPr>
              <a:t>sui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passeggeri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479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 MT</vt:lpstr>
      <vt:lpstr>Calibri</vt:lpstr>
      <vt:lpstr>Cambria Math</vt:lpstr>
      <vt:lpstr>Times New Roman</vt:lpstr>
      <vt:lpstr>Trebuchet MS</vt:lpstr>
      <vt:lpstr>Wingdings</vt:lpstr>
      <vt:lpstr>Office Theme</vt:lpstr>
      <vt:lpstr>La sicurezza stradale e la coscienza sociale</vt:lpstr>
      <vt:lpstr>La distanza di sicurezza è la distanza che un veicolo deve mantenere da quello che lo  precede per potersi arrestare senza urtarlo</vt:lpstr>
      <vt:lpstr>Presentazione standard di PowerPoint</vt:lpstr>
      <vt:lpstr>I Dispositivi di sicurezza attivi sono dispositivi che aiutano a prevenire gli incidenti</vt:lpstr>
      <vt:lpstr>I Dispositivi di sicurezza passivi intervengono per ridurre le conseguenze dell’impatto sui passeggeri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 di velocita’ Elettrovelox-Tutor</dc:title>
  <dc:creator>alba landi</dc:creator>
  <cp:lastModifiedBy>utente</cp:lastModifiedBy>
  <cp:revision>1</cp:revision>
  <dcterms:created xsi:type="dcterms:W3CDTF">2022-05-24T09:48:03Z</dcterms:created>
  <dcterms:modified xsi:type="dcterms:W3CDTF">2022-05-24T09:55:54Z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2022-05-15T00:00:00Z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2022-05-24T00:00:00Z</vt:filetime>
  </property>
</Properties>
</file>