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FF6600"/>
    <a:srgbClr val="FFCCFF"/>
    <a:srgbClr val="FF0000"/>
    <a:srgbClr val="0000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7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25B1E3-3796-4E91-94A7-454D43B0558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574595625 w 860"/>
                <a:gd name="T3" fmla="*/ 2147483646 h 2502"/>
                <a:gd name="T4" fmla="*/ 2147483646 w 860"/>
                <a:gd name="T5" fmla="*/ 0 h 2502"/>
                <a:gd name="T6" fmla="*/ 1562496875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574595625 w 228"/>
              <a:gd name="T1" fmla="*/ 143650494 h 57"/>
              <a:gd name="T2" fmla="*/ 0 w 228"/>
              <a:gd name="T3" fmla="*/ 0 h 57"/>
              <a:gd name="T4" fmla="*/ 559474688 w 228"/>
              <a:gd name="T5" fmla="*/ 136089189 h 57"/>
              <a:gd name="T6" fmla="*/ 574595625 w 228"/>
              <a:gd name="T7" fmla="*/ 143650494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98284506 w 39"/>
              <a:gd name="T3" fmla="*/ 128529556 h 51"/>
              <a:gd name="T4" fmla="*/ 7559614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84312-AD85-4395-9A4C-60AED5A671E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8746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F2F06-EA88-4038-981A-CA591FB4588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29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A3FB-A0D9-471B-8DAB-003F6242643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990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F1EBC-CFD4-4AFF-90D5-87D2A8BA223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3061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4AFF2-4D3D-41DC-A445-3645002A4C3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248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3ED86-ECD2-4C72-9A94-6450F444719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5239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CBD84-7416-4D1D-93B2-1DB2CC77FD9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4982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0D1E-20EF-4092-9035-6D758FE9B77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45365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65866-699D-465B-AE3F-3E852290485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33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26291-1359-455F-97F0-6977D64C824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977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23CB5-43A2-4238-B613-0C4AB25C064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4858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7D811-5BFF-43F5-A44D-886C8B349AA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401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A06D-9546-4A6F-8C66-552688C85D8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497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14C25-80BC-4AC7-BBF4-89045AEF25A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3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91B2-0D97-4603-B843-FC7ADC0851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7806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14A86-7F16-4388-9D62-2D1A08F9FBE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934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AB9B-EC49-49C8-9027-5069C21F23E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9905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317539688 w 676"/>
                <a:gd name="T5" fmla="*/ 2147483646 h 3333"/>
                <a:gd name="T6" fmla="*/ 1703625625 w 676"/>
                <a:gd name="T7" fmla="*/ 0 h 3333"/>
                <a:gd name="T8" fmla="*/ 1295360313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  <a:endParaRPr lang="en-US" altLang="it-IT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Modifica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2963FB3-5C24-4F27-9E93-4D689F60041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9" r:id="rId12"/>
    <p:sldLayoutId id="2147483793" r:id="rId13"/>
    <p:sldLayoutId id="2147483800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gi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jpeg"/><Relationship Id="rId5" Type="http://schemas.openxmlformats.org/officeDocument/2006/relationships/image" Target="../media/image73.gif"/><Relationship Id="rId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gif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gif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jpeg"/><Relationship Id="rId7" Type="http://schemas.openxmlformats.org/officeDocument/2006/relationships/image" Target="../media/image65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jpe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WordArt 10"/>
          <p:cNvSpPr>
            <a:spLocks noChangeArrowheads="1" noChangeShapeType="1" noTextEdit="1"/>
          </p:cNvSpPr>
          <p:nvPr/>
        </p:nvSpPr>
        <p:spPr bwMode="auto">
          <a:xfrm>
            <a:off x="2268538" y="908720"/>
            <a:ext cx="5471814" cy="64385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latin typeface="Comic Sans MS" panose="030F0702030302020204" pitchFamily="66" charset="0"/>
              </a:rPr>
              <a:t>EDUCAZIONE</a:t>
            </a:r>
            <a:r>
              <a:rPr lang="it-IT" sz="3600" kern="10" dirty="0">
                <a:ln w="15875">
                  <a:solidFill>
                    <a:srgbClr val="000066"/>
                  </a:solidFill>
                  <a:round/>
                  <a:headEnd/>
                  <a:tailEnd/>
                </a:ln>
                <a:latin typeface="Comic Sans MS" panose="030F0702030302020204" pitchFamily="66" charset="0"/>
                <a:cs typeface="Simplex" panose="00000400000000000000" pitchFamily="2" charset="0"/>
              </a:rPr>
              <a:t> </a:t>
            </a:r>
            <a:r>
              <a:rPr lang="it-IT" sz="2000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latin typeface="Comic Sans MS" panose="030F0702030302020204" pitchFamily="66" charset="0"/>
              </a:rPr>
              <a:t>STRADALE</a:t>
            </a:r>
          </a:p>
        </p:txBody>
      </p:sp>
      <p:pic>
        <p:nvPicPr>
          <p:cNvPr id="2061" name="Picture 13" descr="CARTEL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276475"/>
            <a:ext cx="2667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 descr="velos-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28453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2339975" y="188913"/>
            <a:ext cx="381000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32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Comic Sans MS" panose="030F0702030302020204" pitchFamily="66" charset="0"/>
              </a:rPr>
              <a:t>I segnali luminosi</a:t>
            </a:r>
          </a:p>
        </p:txBody>
      </p:sp>
      <p:graphicFrame>
        <p:nvGraphicFramePr>
          <p:cNvPr id="18486" name="Group 54"/>
          <p:cNvGraphicFramePr>
            <a:graphicFrameLocks noGrp="1"/>
          </p:cNvGraphicFramePr>
          <p:nvPr/>
        </p:nvGraphicFramePr>
        <p:xfrm>
          <a:off x="971550" y="1484313"/>
          <a:ext cx="7104063" cy="1081087"/>
        </p:xfrm>
        <a:graphic>
          <a:graphicData uri="http://schemas.openxmlformats.org/drawingml/2006/table">
            <a:tbl>
              <a:tblPr/>
              <a:tblGrid>
                <a:gridCol w="5905500">
                  <a:extLst>
                    <a:ext uri="{9D8B030D-6E8A-4147-A177-3AD203B41FA5}">
                      <a16:colId xmlns:a16="http://schemas.microsoft.com/office/drawing/2014/main" val="3689951810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1899448163"/>
                    </a:ext>
                  </a:extLst>
                </a:gridCol>
              </a:tblGrid>
              <a:tr h="1081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LUCE ROSSA</a:t>
                      </a:r>
                      <a:b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Bisogna arrestarsi e non si deve impegnare l'incrocio né l'attraversamento pedonale. Indica che NON si PUO' PASSARE.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041144"/>
                  </a:ext>
                </a:extLst>
              </a:tr>
            </a:tbl>
          </a:graphicData>
        </a:graphic>
      </p:graphicFrame>
      <p:pic>
        <p:nvPicPr>
          <p:cNvPr id="16395" name="Picture 15" descr="semaforo-ro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557338"/>
            <a:ext cx="371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187450" y="765175"/>
            <a:ext cx="5976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/>
              <a:t>I segnali luminosi sono i segnali degli impianti semaforici e servono per regolare il traffico in un incrocio.</a:t>
            </a:r>
          </a:p>
        </p:txBody>
      </p:sp>
      <p:graphicFrame>
        <p:nvGraphicFramePr>
          <p:cNvPr id="18485" name="Group 53"/>
          <p:cNvGraphicFramePr>
            <a:graphicFrameLocks noGrp="1"/>
          </p:cNvGraphicFramePr>
          <p:nvPr/>
        </p:nvGraphicFramePr>
        <p:xfrm>
          <a:off x="971550" y="2565400"/>
          <a:ext cx="7129463" cy="1008063"/>
        </p:xfrm>
        <a:graphic>
          <a:graphicData uri="http://schemas.openxmlformats.org/drawingml/2006/table">
            <a:tbl>
              <a:tblPr/>
              <a:tblGrid>
                <a:gridCol w="5905500">
                  <a:extLst>
                    <a:ext uri="{9D8B030D-6E8A-4147-A177-3AD203B41FA5}">
                      <a16:colId xmlns:a16="http://schemas.microsoft.com/office/drawing/2014/main" val="147110884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21892175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LUCE GIALLA</a:t>
                      </a:r>
                      <a:b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Bisogna fermarsi. Se, per condizioni di sicurezza, non è possibile farlo si deve sgombrare sollecitamente l' incrocio.</a:t>
                      </a:r>
                      <a:b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che si deve FARE ATTENZIONE, se si è già iniziato ad attraversare bisogna affrettarsi, se non si è ancora iniziato bisogna stare fermi.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368530"/>
                  </a:ext>
                </a:extLst>
              </a:tr>
            </a:tbl>
          </a:graphicData>
        </a:graphic>
      </p:graphicFrame>
      <p:graphicFrame>
        <p:nvGraphicFramePr>
          <p:cNvPr id="18490" name="Group 58"/>
          <p:cNvGraphicFramePr>
            <a:graphicFrameLocks noGrp="1"/>
          </p:cNvGraphicFramePr>
          <p:nvPr/>
        </p:nvGraphicFramePr>
        <p:xfrm>
          <a:off x="971550" y="3573463"/>
          <a:ext cx="7129463" cy="1008062"/>
        </p:xfrm>
        <a:graphic>
          <a:graphicData uri="http://schemas.openxmlformats.org/drawingml/2006/table">
            <a:tbl>
              <a:tblPr/>
              <a:tblGrid>
                <a:gridCol w="5905500">
                  <a:extLst>
                    <a:ext uri="{9D8B030D-6E8A-4147-A177-3AD203B41FA5}">
                      <a16:colId xmlns:a16="http://schemas.microsoft.com/office/drawing/2014/main" val="2599076926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3060023868"/>
                    </a:ext>
                  </a:extLst>
                </a:gridCol>
              </a:tblGrid>
              <a:tr h="1008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LUCE VERDE</a:t>
                      </a:r>
                      <a:b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 accende immediatamente dopo il rosso e consente di riprendere la marcia per procedere in tutte le direzioni. Indica che si PUO' PASSARE.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721704"/>
                  </a:ext>
                </a:extLst>
              </a:tr>
            </a:tbl>
          </a:graphicData>
        </a:graphic>
      </p:graphicFrame>
      <p:graphicFrame>
        <p:nvGraphicFramePr>
          <p:cNvPr id="18494" name="Group 62"/>
          <p:cNvGraphicFramePr>
            <a:graphicFrameLocks noGrp="1"/>
          </p:cNvGraphicFramePr>
          <p:nvPr/>
        </p:nvGraphicFramePr>
        <p:xfrm>
          <a:off x="971550" y="4581525"/>
          <a:ext cx="7129463" cy="1008063"/>
        </p:xfrm>
        <a:graphic>
          <a:graphicData uri="http://schemas.openxmlformats.org/drawingml/2006/table">
            <a:tbl>
              <a:tblPr/>
              <a:tblGrid>
                <a:gridCol w="5905500">
                  <a:extLst>
                    <a:ext uri="{9D8B030D-6E8A-4147-A177-3AD203B41FA5}">
                      <a16:colId xmlns:a16="http://schemas.microsoft.com/office/drawing/2014/main" val="32201583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3873556315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LUCE LAMPEGGIANTE</a:t>
                      </a:r>
                      <a:b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 il giallo è lampeggiante è obbligatorio usare prudenza.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496094"/>
                  </a:ext>
                </a:extLst>
              </a:tr>
            </a:tbl>
          </a:graphicData>
        </a:graphic>
      </p:graphicFrame>
      <p:pic>
        <p:nvPicPr>
          <p:cNvPr id="16421" name="Picture 55" descr="semaforo-gial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36838"/>
            <a:ext cx="371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2" name="Picture 59" descr="semaforo-ver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644900"/>
            <a:ext cx="371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3" name="Picture 63" descr="semaforo-lamp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652963"/>
            <a:ext cx="276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96" name="Group 64"/>
          <p:cNvGraphicFramePr>
            <a:graphicFrameLocks noGrp="1"/>
          </p:cNvGraphicFramePr>
          <p:nvPr/>
        </p:nvGraphicFramePr>
        <p:xfrm>
          <a:off x="971550" y="5589588"/>
          <a:ext cx="7129463" cy="1008062"/>
        </p:xfrm>
        <a:graphic>
          <a:graphicData uri="http://schemas.openxmlformats.org/drawingml/2006/table">
            <a:tbl>
              <a:tblPr/>
              <a:tblGrid>
                <a:gridCol w="5905500">
                  <a:extLst>
                    <a:ext uri="{9D8B030D-6E8A-4147-A177-3AD203B41FA5}">
                      <a16:colId xmlns:a16="http://schemas.microsoft.com/office/drawing/2014/main" val="72124914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3434678606"/>
                    </a:ext>
                  </a:extLst>
                </a:gridCol>
              </a:tblGrid>
              <a:tr h="1008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SEMAFORO PEDONALE</a:t>
                      </a:r>
                      <a:b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dà indicazioni ai pedoni.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556242"/>
                  </a:ext>
                </a:extLst>
              </a:tr>
            </a:tbl>
          </a:graphicData>
        </a:graphic>
      </p:graphicFrame>
      <p:pic>
        <p:nvPicPr>
          <p:cNvPr id="16432" name="Picture 72" descr="semaforo-pedona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661025"/>
            <a:ext cx="3619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05" name="Picture 73" descr="segnali034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409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85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WordArt 4"/>
          <p:cNvSpPr>
            <a:spLocks noChangeArrowheads="1" noChangeShapeType="1" noTextEdit="1"/>
          </p:cNvSpPr>
          <p:nvPr/>
        </p:nvSpPr>
        <p:spPr bwMode="auto">
          <a:xfrm>
            <a:off x="2627313" y="188913"/>
            <a:ext cx="3810000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32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Comic Sans MS" panose="030F0702030302020204" pitchFamily="66" charset="0"/>
              </a:rPr>
              <a:t>I segnali manuali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187450" y="709613"/>
            <a:ext cx="7488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/>
              <a:t>I segnali manuali sono i gesti compiuti dai vigili urbani.</a:t>
            </a:r>
            <a:br>
              <a:rPr lang="it-IT" altLang="it-IT"/>
            </a:br>
            <a:r>
              <a:rPr lang="it-IT" altLang="it-IT"/>
              <a:t>Anche in presenza di altri segnali o del semaforo quando vi è un </a:t>
            </a:r>
            <a:r>
              <a:rPr lang="it-IT" altLang="it-IT" b="1"/>
              <a:t>AGENTE DEL TRAFFICO</a:t>
            </a:r>
            <a:r>
              <a:rPr lang="it-IT" altLang="it-IT"/>
              <a:t> che sta regolando la circolazione stradale, bisogna rispettare i suoi ordini in quanto essi vengono prima di ogni altro segnale.</a:t>
            </a:r>
          </a:p>
        </p:txBody>
      </p:sp>
      <p:graphicFrame>
        <p:nvGraphicFramePr>
          <p:cNvPr id="19491" name="Group 35"/>
          <p:cNvGraphicFramePr>
            <a:graphicFrameLocks noGrp="1"/>
          </p:cNvGraphicFramePr>
          <p:nvPr/>
        </p:nvGraphicFramePr>
        <p:xfrm>
          <a:off x="1476375" y="1916113"/>
          <a:ext cx="6096000" cy="158432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9447082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5174506"/>
                    </a:ext>
                  </a:extLst>
                </a:gridCol>
              </a:tblGrid>
              <a:tr h="158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BRACCIA TESE davanti a te corrispondono al ROSSO.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67595"/>
                  </a:ext>
                </a:extLst>
              </a:tr>
            </a:tbl>
          </a:graphicData>
        </a:graphic>
      </p:graphicFrame>
      <p:pic>
        <p:nvPicPr>
          <p:cNvPr id="17420" name="Picture 15" descr="vigile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573463"/>
            <a:ext cx="5619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93" name="Group 37"/>
          <p:cNvGraphicFramePr>
            <a:graphicFrameLocks noGrp="1"/>
          </p:cNvGraphicFramePr>
          <p:nvPr/>
        </p:nvGraphicFramePr>
        <p:xfrm>
          <a:off x="1476375" y="3500438"/>
          <a:ext cx="6096000" cy="158432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3164693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44250949"/>
                    </a:ext>
                  </a:extLst>
                </a:gridCol>
              </a:tblGrid>
              <a:tr h="158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BRACCIO ALZATO VERTICALMENTE corrisponde al GIALLO.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079272"/>
                  </a:ext>
                </a:extLst>
              </a:tr>
            </a:tbl>
          </a:graphicData>
        </a:graphic>
      </p:graphicFrame>
      <p:graphicFrame>
        <p:nvGraphicFramePr>
          <p:cNvPr id="19495" name="Group 39"/>
          <p:cNvGraphicFramePr>
            <a:graphicFrameLocks noGrp="1"/>
          </p:cNvGraphicFramePr>
          <p:nvPr/>
        </p:nvGraphicFramePr>
        <p:xfrm>
          <a:off x="1476375" y="5084763"/>
          <a:ext cx="6096000" cy="158432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1642665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64444319"/>
                    </a:ext>
                  </a:extLst>
                </a:gridCol>
              </a:tblGrid>
              <a:tr h="158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BRACCIA TESE nella tua direzione corrispondono al VERDE.</a:t>
                      </a: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782025"/>
                  </a:ext>
                </a:extLst>
              </a:tr>
            </a:tbl>
          </a:graphicData>
        </a:graphic>
      </p:graphicFrame>
      <p:pic>
        <p:nvPicPr>
          <p:cNvPr id="17437" name="Picture 32" descr="vigile-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989138"/>
            <a:ext cx="12763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3" descr="vigile-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157788"/>
            <a:ext cx="828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1908175" y="333375"/>
            <a:ext cx="5181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600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Comic Sans MS" panose="030F0702030302020204" pitchFamily="66" charset="0"/>
              </a:rPr>
              <a:t>I</a:t>
            </a:r>
            <a:r>
              <a:rPr lang="it-IT" sz="3600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it-IT" sz="3600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Comic Sans MS" panose="030F0702030302020204" pitchFamily="66" charset="0"/>
              </a:rPr>
              <a:t>segnali stradali orizzontali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00113" y="981075"/>
            <a:ext cx="7416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 sz="1600" b="1"/>
              <a:t>I segnali "orizzontali" sono i segni che si trovano sulla carreggiata, essi sono molto importanti, ci aiutano a circolare sulla strada, senza correre pericoli.</a:t>
            </a:r>
            <a:br>
              <a:rPr lang="it-IT" altLang="it-IT" sz="1600" b="1"/>
            </a:br>
            <a:r>
              <a:rPr lang="it-IT" altLang="it-IT" sz="1600" b="1"/>
              <a:t>Ecco alcuni segnali orizzontali: </a:t>
            </a:r>
          </a:p>
        </p:txBody>
      </p:sp>
      <p:graphicFrame>
        <p:nvGraphicFramePr>
          <p:cNvPr id="15376" name="Group 16"/>
          <p:cNvGraphicFramePr>
            <a:graphicFrameLocks noGrp="1"/>
          </p:cNvGraphicFramePr>
          <p:nvPr/>
        </p:nvGraphicFramePr>
        <p:xfrm>
          <a:off x="1331913" y="2133600"/>
          <a:ext cx="6096000" cy="935038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7552388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44281892"/>
                    </a:ext>
                  </a:extLst>
                </a:gridCol>
              </a:tblGrid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Strisce pedonali: ci aiutano ad attraversare la strada.</a:t>
                      </a: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062202"/>
                  </a:ext>
                </a:extLst>
              </a:tr>
            </a:tbl>
          </a:graphicData>
        </a:graphic>
      </p:graphicFrame>
      <p:graphicFrame>
        <p:nvGraphicFramePr>
          <p:cNvPr id="15397" name="Group 37"/>
          <p:cNvGraphicFramePr>
            <a:graphicFrameLocks noGrp="1"/>
          </p:cNvGraphicFramePr>
          <p:nvPr/>
        </p:nvGraphicFramePr>
        <p:xfrm>
          <a:off x="1331913" y="3141663"/>
          <a:ext cx="6096000" cy="93662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0912996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96227502"/>
                    </a:ext>
                  </a:extLst>
                </a:gridCol>
              </a:tblGrid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Striscia longitudinale tratteggiata: divide la carreggiata in corsie, qui si può sorpassare.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53487"/>
                  </a:ext>
                </a:extLst>
              </a:tr>
            </a:tbl>
          </a:graphicData>
        </a:graphic>
      </p:graphicFrame>
      <p:graphicFrame>
        <p:nvGraphicFramePr>
          <p:cNvPr id="15400" name="Group 40"/>
          <p:cNvGraphicFramePr>
            <a:graphicFrameLocks noGrp="1"/>
          </p:cNvGraphicFramePr>
          <p:nvPr/>
        </p:nvGraphicFramePr>
        <p:xfrm>
          <a:off x="1331913" y="4149725"/>
          <a:ext cx="6096000" cy="93662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0490876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6558892"/>
                    </a:ext>
                  </a:extLst>
                </a:gridCol>
              </a:tblGrid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Striscia longitudinale continua: anche questa divide la carreggiata in corsie, ma qui non si può sorpassare.</a:t>
                      </a: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421141"/>
                  </a:ext>
                </a:extLst>
              </a:tr>
            </a:tbl>
          </a:graphicData>
        </a:graphic>
      </p:graphicFrame>
      <p:pic>
        <p:nvPicPr>
          <p:cNvPr id="18460" name="Picture 35" descr="disconti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2131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38" descr="conti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2211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410" name="Group 50"/>
          <p:cNvGraphicFramePr>
            <a:graphicFrameLocks noGrp="1"/>
          </p:cNvGraphicFramePr>
          <p:nvPr/>
        </p:nvGraphicFramePr>
        <p:xfrm>
          <a:off x="1331913" y="5157788"/>
          <a:ext cx="6096000" cy="93662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8875046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22535560"/>
                    </a:ext>
                  </a:extLst>
                </a:gridCol>
              </a:tblGrid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Frecce : indicano le direzioni consentite.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63209"/>
                  </a:ext>
                </a:extLst>
              </a:tr>
            </a:tbl>
          </a:graphicData>
        </a:graphic>
      </p:graphicFrame>
      <p:pic>
        <p:nvPicPr>
          <p:cNvPr id="18470" name="Picture 51" descr="frec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229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52" descr="pass-pedona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205038"/>
            <a:ext cx="695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36" name="Group 52"/>
          <p:cNvGraphicFramePr>
            <a:graphicFrameLocks noGrp="1"/>
          </p:cNvGraphicFramePr>
          <p:nvPr/>
        </p:nvGraphicFramePr>
        <p:xfrm>
          <a:off x="1476375" y="5300663"/>
          <a:ext cx="6096000" cy="935037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7427663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16824390"/>
                    </a:ext>
                  </a:extLst>
                </a:gridCol>
              </a:tblGrid>
              <a:tr h="935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corsie preferenziali Il colore azzurro delimita i parcheggi custoditi a pagamento.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68437"/>
                  </a:ext>
                </a:extLst>
              </a:tr>
            </a:tbl>
          </a:graphicData>
        </a:graphic>
      </p:graphicFrame>
      <p:graphicFrame>
        <p:nvGraphicFramePr>
          <p:cNvPr id="16427" name="Group 43"/>
          <p:cNvGraphicFramePr>
            <a:graphicFrameLocks noGrp="1"/>
          </p:cNvGraphicFramePr>
          <p:nvPr/>
        </p:nvGraphicFramePr>
        <p:xfrm>
          <a:off x="1476375" y="4292600"/>
          <a:ext cx="6096000" cy="935038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1462526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5345487"/>
                    </a:ext>
                  </a:extLst>
                </a:gridCol>
              </a:tblGrid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colore giallo delimita aree riservate (parcheggi per invalidi, mezzi di soccorso, taxi).</a:t>
                      </a: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32081"/>
                  </a:ext>
                </a:extLst>
              </a:tr>
            </a:tbl>
          </a:graphicData>
        </a:graphic>
      </p:graphicFrame>
      <p:graphicFrame>
        <p:nvGraphicFramePr>
          <p:cNvPr id="16424" name="Group 40"/>
          <p:cNvGraphicFramePr>
            <a:graphicFrameLocks noGrp="1"/>
          </p:cNvGraphicFramePr>
          <p:nvPr/>
        </p:nvGraphicFramePr>
        <p:xfrm>
          <a:off x="1476375" y="3284538"/>
          <a:ext cx="6096000" cy="935037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4532990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0003213"/>
                    </a:ext>
                  </a:extLst>
                </a:gridCol>
              </a:tblGrid>
              <a:tr h="935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 colore bianco delimita i parcheggi, le corsie, gli attraversamenti pedonali….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58905"/>
                  </a:ext>
                </a:extLst>
              </a:tr>
            </a:tbl>
          </a:graphicData>
        </a:graphic>
      </p:graphicFrame>
      <p:graphicFrame>
        <p:nvGraphicFramePr>
          <p:cNvPr id="16429" name="Group 45"/>
          <p:cNvGraphicFramePr>
            <a:graphicFrameLocks noGrp="1"/>
          </p:cNvGraphicFramePr>
          <p:nvPr/>
        </p:nvGraphicFramePr>
        <p:xfrm>
          <a:off x="1476375" y="2276475"/>
          <a:ext cx="6096000" cy="935038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3798031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90667673"/>
                    </a:ext>
                  </a:extLst>
                </a:gridCol>
              </a:tblGrid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Pista riservata: una striscia gialla affiancata ad una bianca, delimita le piste riservate (biciclette, autobus, taxi).</a:t>
                      </a: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831949"/>
                  </a:ext>
                </a:extLst>
              </a:tr>
            </a:tbl>
          </a:graphicData>
        </a:graphic>
      </p:graphicFrame>
      <p:pic>
        <p:nvPicPr>
          <p:cNvPr id="19490" name="Picture 38" descr="gia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3495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1" name="Picture 41" descr="bian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29000"/>
            <a:ext cx="857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2" name="Picture 46" descr="gial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7063"/>
            <a:ext cx="857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93" name="Picture 53" descr="azzur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5445125"/>
            <a:ext cx="857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1476375" y="1341438"/>
            <a:ext cx="612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/>
              <a:t>I segnali orizzontali mandano messaggi anche attraverso i colori.</a:t>
            </a:r>
          </a:p>
        </p:txBody>
      </p:sp>
      <p:sp>
        <p:nvSpPr>
          <p:cNvPr id="16439" name="WordArt 55"/>
          <p:cNvSpPr>
            <a:spLocks noChangeArrowheads="1" noChangeShapeType="1" noTextEdit="1"/>
          </p:cNvSpPr>
          <p:nvPr/>
        </p:nvSpPr>
        <p:spPr bwMode="auto">
          <a:xfrm>
            <a:off x="1908175" y="476250"/>
            <a:ext cx="5181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3600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latin typeface="Comic Sans MS" panose="030F0702030302020204" pitchFamily="66" charset="0"/>
              </a:rPr>
              <a:t>I segnali stradali orizzontali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"/>
          <p:cNvSpPr txBox="1">
            <a:spLocks noChangeArrowheads="1"/>
          </p:cNvSpPr>
          <p:nvPr/>
        </p:nvSpPr>
        <p:spPr bwMode="auto">
          <a:xfrm>
            <a:off x="1979613" y="1268413"/>
            <a:ext cx="56165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it-IT" altLang="it-IT" sz="3200" b="1">
                <a:latin typeface="Comic Sans MS" panose="030F0702030302020204" pitchFamily="66" charset="0"/>
              </a:rPr>
              <a:t>Codice della strada</a:t>
            </a:r>
          </a:p>
          <a:p>
            <a:pPr algn="ctr" eaLnBrk="1" hangingPunct="1"/>
            <a:r>
              <a:rPr lang="it-IT" altLang="it-IT" sz="3200" b="1">
                <a:latin typeface="Comic Sans MS" panose="030F0702030302020204" pitchFamily="66" charset="0"/>
              </a:rPr>
              <a:t>Edizione 2016</a:t>
            </a:r>
            <a:br>
              <a:rPr lang="it-IT" altLang="it-IT" sz="3200">
                <a:latin typeface="Comic Sans MS" panose="030F0702030302020204" pitchFamily="66" charset="0"/>
              </a:rPr>
            </a:br>
            <a:r>
              <a:rPr lang="it-IT" altLang="it-IT" sz="2400">
                <a:latin typeface="Comic Sans MS" panose="030F0702030302020204" pitchFamily="66" charset="0"/>
              </a:rPr>
              <a:t>(Decreto Legislativo 285/92)</a:t>
            </a:r>
          </a:p>
          <a:p>
            <a:pPr algn="ctr" eaLnBrk="1" hangingPunct="1"/>
            <a:endParaRPr lang="it-IT" altLang="it-IT" sz="3200">
              <a:latin typeface="Comic Sans MS" panose="030F0702030302020204" pitchFamily="66" charset="0"/>
            </a:endParaRPr>
          </a:p>
          <a:p>
            <a:pPr algn="ctr" eaLnBrk="1" hangingPunct="1"/>
            <a:r>
              <a:rPr lang="it-IT" altLang="it-IT" sz="3200"/>
              <a:t>Testo aggiornato alla Legge 23 marzo 2016, n. 41 che introduce nel codice il reato di omicidio stradale</a:t>
            </a:r>
            <a:br>
              <a:rPr lang="it-IT" altLang="it-IT"/>
            </a:br>
            <a:br>
              <a:rPr lang="it-IT" altLang="it-IT"/>
            </a:br>
            <a:br>
              <a:rPr lang="it-IT" altLang="it-IT"/>
            </a:br>
            <a:br>
              <a:rPr lang="it-IT" altLang="it-IT"/>
            </a:br>
            <a:r>
              <a:rPr lang="it-IT" altLang="it-IT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WordArt 4" descr="I SEGNALI STRADALI"/>
          <p:cNvSpPr>
            <a:spLocks noChangeArrowheads="1" noChangeShapeType="1" noTextEdit="1"/>
          </p:cNvSpPr>
          <p:nvPr/>
        </p:nvSpPr>
        <p:spPr bwMode="auto">
          <a:xfrm>
            <a:off x="2555875" y="260350"/>
            <a:ext cx="40005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2000" kern="10">
                <a:latin typeface="Comic Sans MS" panose="030F0702030302020204" pitchFamily="66" charset="0"/>
              </a:rPr>
              <a:t>I SEGNALI STRADALI</a:t>
            </a:r>
          </a:p>
        </p:txBody>
      </p:sp>
      <p:sp>
        <p:nvSpPr>
          <p:cNvPr id="3190" name="Rectangle 118"/>
          <p:cNvSpPr>
            <a:spLocks noChangeArrowheads="1"/>
          </p:cNvSpPr>
          <p:nvPr/>
        </p:nvSpPr>
        <p:spPr bwMode="auto">
          <a:xfrm>
            <a:off x="755650" y="2565400"/>
            <a:ext cx="76200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 sz="1600">
                <a:solidFill>
                  <a:srgbClr val="000066"/>
                </a:solidFill>
              </a:rPr>
              <a:t>Tutti, automobilisti - motociclisti - ciclisti - pedoni, per essere sicuri in mezzo al traffico, dovremmo imparare a rispettare i segnali stradali e le regole del Codice della Strada.</a:t>
            </a:r>
            <a:br>
              <a:rPr lang="it-IT" altLang="it-IT" sz="1600">
                <a:solidFill>
                  <a:srgbClr val="000066"/>
                </a:solidFill>
              </a:rPr>
            </a:br>
            <a:r>
              <a:rPr lang="it-IT" altLang="it-IT" sz="1600">
                <a:solidFill>
                  <a:srgbClr val="000066"/>
                </a:solidFill>
              </a:rPr>
              <a:t>Rispettare le regole del Codice della Strada significa principalmente rispettare il prossimo e salvaguardare la nostra incolumità!</a:t>
            </a:r>
            <a:br>
              <a:rPr lang="it-IT" altLang="it-IT" sz="1600">
                <a:solidFill>
                  <a:srgbClr val="000066"/>
                </a:solidFill>
              </a:rPr>
            </a:br>
            <a:r>
              <a:rPr lang="it-IT" altLang="it-IT" sz="1600">
                <a:solidFill>
                  <a:srgbClr val="000066"/>
                </a:solidFill>
              </a:rPr>
              <a:t>Ed è per questo che dobbiamo imparare a conoscere i principali segnali stradali. </a:t>
            </a:r>
          </a:p>
        </p:txBody>
      </p:sp>
      <p:graphicFrame>
        <p:nvGraphicFramePr>
          <p:cNvPr id="3236" name="Group 164"/>
          <p:cNvGraphicFramePr>
            <a:graphicFrameLocks noGrp="1"/>
          </p:cNvGraphicFramePr>
          <p:nvPr/>
        </p:nvGraphicFramePr>
        <p:xfrm>
          <a:off x="1476375" y="4365625"/>
          <a:ext cx="6096000" cy="17811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54562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33128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2135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26145849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LUMINOSI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ORIZZONTALI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529753"/>
                  </a:ext>
                </a:extLst>
              </a:tr>
              <a:tr h="142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38366"/>
                  </a:ext>
                </a:extLst>
              </a:tr>
            </a:tbl>
          </a:graphicData>
        </a:graphic>
      </p:graphicFrame>
      <p:pic>
        <p:nvPicPr>
          <p:cNvPr id="3235" name="Picture 163" descr="segna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97425"/>
            <a:ext cx="12795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38" name="Picture 166" descr="semafor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941888"/>
            <a:ext cx="3619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0" name="Picture 168" descr="vig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724400"/>
            <a:ext cx="11334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2" name="Picture 170" descr="stop-oriz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868863"/>
            <a:ext cx="857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44" name="Picture 172" descr="traffi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908050"/>
            <a:ext cx="2087563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2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1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2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2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2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2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WordArt 4" descr="I SEGNALI STRADALI"/>
          <p:cNvSpPr>
            <a:spLocks noChangeArrowheads="1" noChangeShapeType="1" noTextEdit="1"/>
          </p:cNvSpPr>
          <p:nvPr/>
        </p:nvSpPr>
        <p:spPr bwMode="auto">
          <a:xfrm>
            <a:off x="2700338" y="188913"/>
            <a:ext cx="4000500" cy="4857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2800" b="1" kern="10">
                <a:latin typeface="Comic Sans MS" panose="030F0702030302020204" pitchFamily="66" charset="0"/>
              </a:rPr>
              <a:t>I SEGNALI VERTICALI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55650" y="1628775"/>
            <a:ext cx="784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 sz="1400" b="1">
                <a:solidFill>
                  <a:srgbClr val="000066"/>
                </a:solidFill>
              </a:rPr>
              <a:t>I segnali verticali sono posti su appositi sostegni. In base alla loro funzione si dividono in: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484438" y="1916113"/>
            <a:ext cx="45720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 b="1">
                <a:solidFill>
                  <a:srgbClr val="000066"/>
                </a:solidFill>
              </a:rPr>
              <a:t>- SEGNALI DI PERICOLO</a:t>
            </a:r>
          </a:p>
          <a:p>
            <a:pPr eaLnBrk="1" hangingPunct="1"/>
            <a:r>
              <a:rPr lang="it-IT" altLang="it-IT" b="1">
                <a:solidFill>
                  <a:srgbClr val="000066"/>
                </a:solidFill>
              </a:rPr>
              <a:t>- SEGNALI DI OBBLIGO</a:t>
            </a:r>
          </a:p>
          <a:p>
            <a:pPr eaLnBrk="1" hangingPunct="1"/>
            <a:r>
              <a:rPr lang="it-IT" altLang="it-IT" b="1">
                <a:solidFill>
                  <a:srgbClr val="000066"/>
                </a:solidFill>
              </a:rPr>
              <a:t>- SEGNALI DI DIVIETO</a:t>
            </a:r>
          </a:p>
          <a:p>
            <a:pPr eaLnBrk="1" hangingPunct="1"/>
            <a:r>
              <a:rPr lang="it-IT" altLang="it-IT" b="1">
                <a:solidFill>
                  <a:srgbClr val="000066"/>
                </a:solidFill>
              </a:rPr>
              <a:t>- SEGNALI DI PRECEDENZA</a:t>
            </a:r>
          </a:p>
          <a:p>
            <a:pPr eaLnBrk="1" hangingPunct="1"/>
            <a:r>
              <a:rPr lang="it-IT" altLang="it-IT" b="1">
                <a:solidFill>
                  <a:srgbClr val="000066"/>
                </a:solidFill>
              </a:rPr>
              <a:t>- SEGNALI DI INDICAZIONE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258888" y="3284538"/>
            <a:ext cx="388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 sz="1400" b="1">
                <a:solidFill>
                  <a:srgbClr val="000066"/>
                </a:solidFill>
              </a:rPr>
              <a:t>I segnali verticali "ci parlano" con le forme.</a:t>
            </a:r>
            <a:r>
              <a:rPr lang="it-IT" altLang="it-IT">
                <a:solidFill>
                  <a:srgbClr val="000066"/>
                </a:solidFill>
              </a:rPr>
              <a:t> </a:t>
            </a:r>
          </a:p>
        </p:txBody>
      </p:sp>
      <p:pic>
        <p:nvPicPr>
          <p:cNvPr id="4108" name="Picture 12" descr="triango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644900"/>
            <a:ext cx="101123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4" descr="cerch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724400"/>
            <a:ext cx="1011237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6" descr="rettango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805488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563938" y="4076700"/>
            <a:ext cx="431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 sz="1400" b="1">
                <a:solidFill>
                  <a:srgbClr val="000066"/>
                </a:solidFill>
              </a:rPr>
              <a:t>i segnali triangolari ci avvisano di un PERICOLO 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492500" y="5013325"/>
            <a:ext cx="4354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 sz="1400" b="1">
                <a:solidFill>
                  <a:srgbClr val="000066"/>
                </a:solidFill>
              </a:rPr>
              <a:t> i segnali circolari VIETANO oppure OBBLIGANO 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492500" y="6092825"/>
            <a:ext cx="503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it-IT" altLang="it-IT" sz="1400" b="1">
                <a:solidFill>
                  <a:srgbClr val="000066"/>
                </a:solidFill>
              </a:rPr>
              <a:t>i segnali rettangolari o quadrati danno delle INDICAZIONI </a:t>
            </a:r>
          </a:p>
        </p:txBody>
      </p:sp>
      <p:pic>
        <p:nvPicPr>
          <p:cNvPr id="4129" name="Picture 33" descr="Image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836613"/>
            <a:ext cx="7366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0" name="Picture 34" descr="Image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765175"/>
            <a:ext cx="80803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Picture 35" descr="Image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765175"/>
            <a:ext cx="7667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2" name="Picture 36" descr="Image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5175"/>
            <a:ext cx="80803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3" name="Picture 37" descr="Image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65175"/>
            <a:ext cx="88106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utoUpdateAnimBg="0"/>
      <p:bldP spid="4105" grpId="0" autoUpdateAnimBg="0"/>
      <p:bldP spid="4106" grpId="0" autoUpdateAnimBg="0"/>
      <p:bldP spid="4113" grpId="0" autoUpdateAnimBg="0"/>
      <p:bldP spid="4114" grpId="0" autoUpdateAnimBg="0"/>
      <p:bldP spid="411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75" descr="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5573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577" descr="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5573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78" descr="0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5573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79" descr="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557338"/>
            <a:ext cx="5715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80" descr="0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8527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581" descr="0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8527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582" descr="0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527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583" descr="0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8527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584" descr="0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1497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585" descr="00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1497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586" descr="00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1497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87" descr="0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1497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589" descr="03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445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590" descr="03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445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591" descr="03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445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592" descr="03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44512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3" name="Group 713"/>
          <p:cNvGraphicFramePr>
            <a:graphicFrameLocks noGrp="1"/>
          </p:cNvGraphicFramePr>
          <p:nvPr/>
        </p:nvGraphicFramePr>
        <p:xfrm>
          <a:off x="1692275" y="1484313"/>
          <a:ext cx="6096000" cy="123348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6943857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375809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881221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08006624"/>
                    </a:ext>
                  </a:extLst>
                </a:gridCol>
              </a:tblGrid>
              <a:tr h="6845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090466"/>
                  </a:ext>
                </a:extLst>
              </a:tr>
              <a:tr h="5489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CURVA </a:t>
                      </a:r>
                      <a:b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PERICOLOSA A DESTRA</a:t>
                      </a: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DOPPIA CURVA PERICOLOSA (LA PRIMA A DESTRA) 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STRETTOIA SIMMETRICA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LAVORI SULLA CARREGGIATA 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386599"/>
                  </a:ext>
                </a:extLst>
              </a:tr>
            </a:tbl>
          </a:graphicData>
        </a:graphic>
      </p:graphicFrame>
      <p:graphicFrame>
        <p:nvGraphicFramePr>
          <p:cNvPr id="5847" name="Group 727"/>
          <p:cNvGraphicFramePr>
            <a:graphicFrameLocks noGrp="1"/>
          </p:cNvGraphicFramePr>
          <p:nvPr/>
        </p:nvGraphicFramePr>
        <p:xfrm>
          <a:off x="1692275" y="4076700"/>
          <a:ext cx="6096000" cy="12334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5566866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537012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211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8800298"/>
                    </a:ext>
                  </a:extLst>
                </a:gridCol>
              </a:tblGrid>
              <a:tr h="6845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05711"/>
                  </a:ext>
                </a:extLst>
              </a:tr>
              <a:tr h="5489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STRADA DEFORMATA</a:t>
                      </a: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RACCORDO CONCAVO</a:t>
                      </a:r>
                      <a:b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(CUNETTA)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RACCORDO CONVESSO</a:t>
                      </a:r>
                      <a:b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(DOSSO)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ATTRAVERSAMENTO CICLABILE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069986"/>
                  </a:ext>
                </a:extLst>
              </a:tr>
            </a:tbl>
          </a:graphicData>
        </a:graphic>
      </p:graphicFrame>
      <p:graphicFrame>
        <p:nvGraphicFramePr>
          <p:cNvPr id="5855" name="Group 735"/>
          <p:cNvGraphicFramePr>
            <a:graphicFrameLocks noGrp="1"/>
          </p:cNvGraphicFramePr>
          <p:nvPr/>
        </p:nvGraphicFramePr>
        <p:xfrm>
          <a:off x="1692275" y="5373688"/>
          <a:ext cx="6096000" cy="123348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4237674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618227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943545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97304756"/>
                    </a:ext>
                  </a:extLst>
                </a:gridCol>
              </a:tblGrid>
              <a:tr h="6845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930424"/>
                  </a:ext>
                </a:extLst>
              </a:tr>
              <a:tr h="5489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SBOCCO SU MOLO</a:t>
                      </a:r>
                      <a:b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SU ARGINE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44" marB="457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MATERIALI INSTABILE SULLA STRADA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CADUTA MASSI A SINISTRA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SEMAFORO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4" marB="457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121257"/>
                  </a:ext>
                </a:extLst>
              </a:tr>
            </a:tbl>
          </a:graphicData>
        </a:graphic>
      </p:graphicFrame>
      <p:graphicFrame>
        <p:nvGraphicFramePr>
          <p:cNvPr id="5857" name="Group 737"/>
          <p:cNvGraphicFramePr>
            <a:graphicFrameLocks noGrp="1"/>
          </p:cNvGraphicFramePr>
          <p:nvPr/>
        </p:nvGraphicFramePr>
        <p:xfrm>
          <a:off x="1692275" y="2781300"/>
          <a:ext cx="6096000" cy="126841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8457577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255488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20551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9947079"/>
                    </a:ext>
                  </a:extLst>
                </a:gridCol>
              </a:tblGrid>
              <a:tr h="7194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423762"/>
                  </a:ext>
                </a:extLst>
              </a:tr>
              <a:tr h="5489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PASSGGIO A LIVELLO CON BARRIERE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BAMBINI 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DOPPIO SENSO DI CIRCOLAZIONE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ATTRAVERSAMENTO PEDONALE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051758"/>
                  </a:ext>
                </a:extLst>
              </a:tr>
            </a:tbl>
          </a:graphicData>
        </a:graphic>
      </p:graphicFrame>
      <p:sp>
        <p:nvSpPr>
          <p:cNvPr id="5856" name="WordArt 736"/>
          <p:cNvSpPr>
            <a:spLocks noChangeArrowheads="1" noChangeShapeType="1" noTextEdit="1"/>
          </p:cNvSpPr>
          <p:nvPr/>
        </p:nvSpPr>
        <p:spPr bwMode="auto">
          <a:xfrm>
            <a:off x="2484438" y="476250"/>
            <a:ext cx="3305175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2800" b="1" kern="10">
                <a:latin typeface="Comic Sans MS" panose="030F0702030302020204" pitchFamily="66" charset="0"/>
              </a:rPr>
              <a:t>I Segnali di pericolo</a:t>
            </a:r>
          </a:p>
        </p:txBody>
      </p:sp>
      <p:pic>
        <p:nvPicPr>
          <p:cNvPr id="5858" name="Picture 738" descr="fotopat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048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8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58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20" name="Group 80"/>
          <p:cNvGraphicFramePr>
            <a:graphicFrameLocks noGrp="1"/>
          </p:cNvGraphicFramePr>
          <p:nvPr/>
        </p:nvGraphicFramePr>
        <p:xfrm>
          <a:off x="1476375" y="4149725"/>
          <a:ext cx="6096000" cy="16779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9161122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07224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48898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27615903"/>
                    </a:ext>
                  </a:extLst>
                </a:gridCol>
              </a:tblGrid>
              <a:tr h="824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228015"/>
                  </a:ext>
                </a:extLst>
              </a:tr>
              <a:tr h="853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TRANSITO VIETATO ALLE BICICLETTE</a:t>
                      </a: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DIVIETO DI SOSTA</a:t>
                      </a: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DIVIETO DI FERMATA</a:t>
                      </a: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TRANSITO VIETATO AI VEICOLI CON PESO SUPERIORE A 3,5 T</a:t>
                      </a: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572373"/>
                  </a:ext>
                </a:extLst>
              </a:tr>
            </a:tbl>
          </a:graphicData>
        </a:graphic>
      </p:graphicFrame>
      <p:pic>
        <p:nvPicPr>
          <p:cNvPr id="12307" name="Picture 25" descr="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81300"/>
            <a:ext cx="571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18" name="Group 78"/>
          <p:cNvGraphicFramePr>
            <a:graphicFrameLocks noGrp="1"/>
          </p:cNvGraphicFramePr>
          <p:nvPr/>
        </p:nvGraphicFramePr>
        <p:xfrm>
          <a:off x="1476375" y="2636838"/>
          <a:ext cx="6096000" cy="143986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9969306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012106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261093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12954266"/>
                    </a:ext>
                  </a:extLst>
                </a:gridCol>
              </a:tblGrid>
              <a:tr h="8239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750382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DIVIETO DI TRANSITO</a:t>
                      </a: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SENSO VIETATO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TRANSITO VEICOLI AI MOTOCICLISTI</a:t>
                      </a: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TRANSITO VIETATO AI PEDONNI</a:t>
                      </a: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330437"/>
                  </a:ext>
                </a:extLst>
              </a:tr>
            </a:tbl>
          </a:graphicData>
        </a:graphic>
      </p:graphicFrame>
      <p:pic>
        <p:nvPicPr>
          <p:cNvPr id="12325" name="Picture 70" descr="0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81300"/>
            <a:ext cx="600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6" name="Picture 71" descr="0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781300"/>
            <a:ext cx="600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72" descr="0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781300"/>
            <a:ext cx="600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73" descr="06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292600"/>
            <a:ext cx="600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9" name="Picture 74" descr="sos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221163"/>
            <a:ext cx="600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0" name="Picture 75" descr="fermat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221163"/>
            <a:ext cx="600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1" name="Picture 76" descr="06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221163"/>
            <a:ext cx="600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1" name="WordArt 81"/>
          <p:cNvSpPr>
            <a:spLocks noChangeArrowheads="1" noChangeShapeType="1" noTextEdit="1"/>
          </p:cNvSpPr>
          <p:nvPr/>
        </p:nvSpPr>
        <p:spPr bwMode="auto">
          <a:xfrm>
            <a:off x="2627313" y="188913"/>
            <a:ext cx="3829050" cy="10096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2000" kern="10">
                <a:latin typeface="Comic Sans MS" panose="030F0702030302020204" pitchFamily="66" charset="0"/>
              </a:rPr>
              <a:t>I segnali di prescrizione</a:t>
            </a:r>
          </a:p>
          <a:p>
            <a:pPr algn="ctr"/>
            <a:r>
              <a:rPr lang="it-IT" sz="2000" kern="10">
                <a:latin typeface="Comic Sans MS" panose="030F0702030302020204" pitchFamily="66" charset="0"/>
              </a:rPr>
              <a:t>«I segnali di divieto"</a:t>
            </a:r>
          </a:p>
        </p:txBody>
      </p:sp>
      <p:pic>
        <p:nvPicPr>
          <p:cNvPr id="10322" name="Picture 82" descr="Uomini314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196975"/>
            <a:ext cx="82232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03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32" name="Group 68"/>
          <p:cNvGraphicFramePr>
            <a:graphicFrameLocks noGrp="1"/>
          </p:cNvGraphicFramePr>
          <p:nvPr/>
        </p:nvGraphicFramePr>
        <p:xfrm>
          <a:off x="1547813" y="4508500"/>
          <a:ext cx="6096000" cy="2159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3598546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373746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941479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54172649"/>
                    </a:ext>
                  </a:extLst>
                </a:gridCol>
              </a:tblGrid>
              <a:tr h="1276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790320"/>
                  </a:ext>
                </a:extLst>
              </a:tr>
              <a:tr h="882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PERCORSO PEDONALE E CICLABILE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 PISTA CICLABILE CONTIGUA AL MARCIAPIEDE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 DEL PERCORSO PEDONALE E CICLABILE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PASSAGGIO OBBLIGATORIO A DESTRA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45434"/>
                  </a:ext>
                </a:extLst>
              </a:tr>
            </a:tbl>
          </a:graphicData>
        </a:graphic>
      </p:graphicFrame>
      <p:pic>
        <p:nvPicPr>
          <p:cNvPr id="13331" name="Picture 24" descr="0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4923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323" name="Group 59"/>
          <p:cNvGraphicFramePr>
            <a:graphicFrameLocks noGrp="1"/>
          </p:cNvGraphicFramePr>
          <p:nvPr/>
        </p:nvGraphicFramePr>
        <p:xfrm>
          <a:off x="1547813" y="2276475"/>
          <a:ext cx="6096000" cy="208756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0470059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69195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48179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8785988"/>
                    </a:ext>
                  </a:extLst>
                </a:gridCol>
              </a:tblGrid>
              <a:tr h="1235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922641"/>
                  </a:ext>
                </a:extLst>
              </a:tr>
              <a:tr h="852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DIREZIONE CONSENTITE DIRITTO E SINISTRA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ROTATORIA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PISTA CICLABILE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PISTA CICLABILE CONTIGUA AL MARCIAPIEDE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19632"/>
                  </a:ext>
                </a:extLst>
              </a:tr>
            </a:tbl>
          </a:graphicData>
        </a:graphic>
      </p:graphicFrame>
      <p:pic>
        <p:nvPicPr>
          <p:cNvPr id="13349" name="Picture 44" descr="1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4923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0" name="Picture 45" descr="1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4923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1" name="Picture 46" descr="1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4923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2" name="Picture 47" descr="1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7974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3" name="Picture 48" descr="1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809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4" name="Picture 49" descr="1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797425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5" name="Picture 50" descr="1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7974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5" name="WordArt 51"/>
          <p:cNvSpPr>
            <a:spLocks noChangeArrowheads="1" noChangeShapeType="1" noTextEdit="1"/>
          </p:cNvSpPr>
          <p:nvPr/>
        </p:nvSpPr>
        <p:spPr bwMode="auto">
          <a:xfrm>
            <a:off x="1289050" y="377825"/>
            <a:ext cx="3829050" cy="10096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2000" kern="10">
                <a:latin typeface="Comic Sans MS" panose="030F0702030302020204" pitchFamily="66" charset="0"/>
              </a:rPr>
              <a:t>I segnali di prescrizione</a:t>
            </a:r>
          </a:p>
          <a:p>
            <a:pPr algn="ctr"/>
            <a:r>
              <a:rPr lang="it-IT" sz="2000" kern="10">
                <a:latin typeface="Comic Sans MS" panose="030F0702030302020204" pitchFamily="66" charset="0"/>
              </a:rPr>
              <a:t>" segnali di obbligo"</a:t>
            </a:r>
          </a:p>
        </p:txBody>
      </p:sp>
      <p:pic>
        <p:nvPicPr>
          <p:cNvPr id="11334" name="Picture 70" descr="vigile con bambin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8913"/>
            <a:ext cx="185737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13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07" name="Group 95"/>
          <p:cNvGraphicFramePr>
            <a:graphicFrameLocks noGrp="1"/>
          </p:cNvGraphicFramePr>
          <p:nvPr/>
        </p:nvGraphicFramePr>
        <p:xfrm>
          <a:off x="1619250" y="1557338"/>
          <a:ext cx="6096000" cy="19907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4752893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049747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95880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02725562"/>
                    </a:ext>
                  </a:extLst>
                </a:gridCol>
              </a:tblGrid>
              <a:tr h="12894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95273"/>
                  </a:ext>
                </a:extLst>
              </a:tr>
              <a:tr h="7012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Segnale di STOP</a:t>
                      </a:r>
                      <a:b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È obbligatorio fermarsi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Segnale DARE PRECEDENZA</a:t>
                      </a:r>
                      <a:b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 rallentare e dare la precedenza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 la precedenza al primo incrocio che incontri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 la precedenza rispetto alla strada che incrocerai a destra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59038"/>
                  </a:ext>
                </a:extLst>
              </a:tr>
            </a:tbl>
          </a:graphicData>
        </a:graphic>
      </p:graphicFrame>
      <p:graphicFrame>
        <p:nvGraphicFramePr>
          <p:cNvPr id="13418" name="Group 106"/>
          <p:cNvGraphicFramePr>
            <a:graphicFrameLocks noGrp="1"/>
          </p:cNvGraphicFramePr>
          <p:nvPr/>
        </p:nvGraphicFramePr>
        <p:xfrm>
          <a:off x="1619250" y="3644900"/>
          <a:ext cx="6096000" cy="21431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177075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87580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013324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258081"/>
                    </a:ext>
                  </a:extLst>
                </a:gridCol>
              </a:tblGrid>
              <a:tr h="12894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51613"/>
                  </a:ext>
                </a:extLst>
              </a:tr>
              <a:tr h="8536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 la precedenza rispetto alla strada che incrocerai a sinistra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L’incrocio è formato da due strade della stessa importanza: devi dare la precedenza a destra</a:t>
                      </a: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Stai percorrendo una strada con DIRITTO DI PRECEDENZA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HAI più DIRITTO DI PRECEDENZA</a:t>
                      </a:r>
                      <a:endParaRPr kumimoji="0" lang="it-IT" altLang="it-IT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905808"/>
                  </a:ext>
                </a:extLst>
              </a:tr>
            </a:tbl>
          </a:graphicData>
        </a:graphic>
      </p:graphicFrame>
      <p:pic>
        <p:nvPicPr>
          <p:cNvPr id="14372" name="Picture 75" descr="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891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3" name="Picture 76" descr="0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9891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77" descr="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9891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5" name="Picture 78" descr="0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989138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Picture 79" descr="0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076700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Picture 80" descr="04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076700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8" name="Picture 81" descr="0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0767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9" name="Picture 82" descr="04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0767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0" name="WordArt 107"/>
          <p:cNvSpPr>
            <a:spLocks noChangeArrowheads="1" noChangeShapeType="1" noTextEdit="1"/>
          </p:cNvSpPr>
          <p:nvPr/>
        </p:nvSpPr>
        <p:spPr bwMode="auto">
          <a:xfrm>
            <a:off x="2627313" y="333375"/>
            <a:ext cx="4032250" cy="10096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2000" kern="10">
                <a:latin typeface="Comic Sans MS" panose="030F0702030302020204" pitchFamily="66" charset="0"/>
              </a:rPr>
              <a:t>I segnali di prescrizione</a:t>
            </a:r>
          </a:p>
          <a:p>
            <a:pPr algn="ctr"/>
            <a:r>
              <a:rPr lang="it-IT" sz="2000" kern="10">
                <a:latin typeface="Comic Sans MS" panose="030F0702030302020204" pitchFamily="66" charset="0"/>
              </a:rPr>
              <a:t>«I segnali di precedenza"</a:t>
            </a:r>
          </a:p>
        </p:txBody>
      </p:sp>
      <p:sp>
        <p:nvSpPr>
          <p:cNvPr id="13420" name="WordArt 108"/>
          <p:cNvSpPr>
            <a:spLocks noChangeArrowheads="1" noChangeShapeType="1" noTextEdit="1"/>
          </p:cNvSpPr>
          <p:nvPr/>
        </p:nvSpPr>
        <p:spPr bwMode="auto">
          <a:xfrm>
            <a:off x="2195513" y="5949950"/>
            <a:ext cx="505777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2000" b="1" kern="10">
                <a:latin typeface="Comic Sans MS" panose="030F0702030302020204" pitchFamily="66" charset="0"/>
              </a:rPr>
              <a:t>In un incrocio SENZA SEGNALI hai L'OBBLIGO</a:t>
            </a:r>
          </a:p>
          <a:p>
            <a:pPr algn="ctr"/>
            <a:r>
              <a:rPr lang="it-IT" sz="2000" b="1" kern="10">
                <a:latin typeface="Comic Sans MS" panose="030F0702030302020204" pitchFamily="66" charset="0"/>
              </a:rPr>
              <a:t>DI DARE LA PRECEDENZA A chi proviene da DESTRA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10" name="Group 74"/>
          <p:cNvGraphicFramePr>
            <a:graphicFrameLocks noGrp="1"/>
          </p:cNvGraphicFramePr>
          <p:nvPr/>
        </p:nvGraphicFramePr>
        <p:xfrm>
          <a:off x="1547813" y="5300663"/>
          <a:ext cx="6096000" cy="1258887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3009098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90279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8947278"/>
                    </a:ext>
                  </a:extLst>
                </a:gridCol>
              </a:tblGrid>
              <a:tr h="8127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387017"/>
                  </a:ext>
                </a:extLst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Assistenza meccanica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Telefono pubblico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Rifornimento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53460"/>
                  </a:ext>
                </a:extLst>
              </a:tr>
            </a:tbl>
          </a:graphicData>
        </a:graphic>
      </p:graphicFrame>
      <p:pic>
        <p:nvPicPr>
          <p:cNvPr id="15376" name="Picture 21" descr="direzion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14287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406" name="Group 70"/>
          <p:cNvGraphicFramePr>
            <a:graphicFrameLocks noGrp="1"/>
          </p:cNvGraphicFramePr>
          <p:nvPr/>
        </p:nvGraphicFramePr>
        <p:xfrm>
          <a:off x="1547813" y="3644900"/>
          <a:ext cx="6096000" cy="1547813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11530705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3194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1785884"/>
                    </a:ext>
                  </a:extLst>
                </a:gridCol>
              </a:tblGrid>
              <a:tr h="1000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28084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ATTRAVERSAMENTO PEDONALE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SCUOLABUS</a:t>
                      </a: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VARIAZIONE DI CORSIE</a:t>
                      </a: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378485"/>
                  </a:ext>
                </a:extLst>
              </a:tr>
            </a:tbl>
          </a:graphicData>
        </a:graphic>
      </p:graphicFrame>
      <p:graphicFrame>
        <p:nvGraphicFramePr>
          <p:cNvPr id="14396" name="Group 60"/>
          <p:cNvGraphicFramePr>
            <a:graphicFrameLocks noGrp="1"/>
          </p:cNvGraphicFramePr>
          <p:nvPr/>
        </p:nvGraphicFramePr>
        <p:xfrm>
          <a:off x="1547813" y="1844675"/>
          <a:ext cx="6096000" cy="1693863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3335835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856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0967932"/>
                    </a:ext>
                  </a:extLst>
                </a:gridCol>
              </a:tblGrid>
              <a:tr h="1152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326043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 PREAVVISO</a:t>
                      </a: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 DIREZIONE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 LOCALIZZAZIONE</a:t>
                      </a:r>
                      <a:endParaRPr kumimoji="0" lang="it-IT" altLang="it-IT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858250"/>
                  </a:ext>
                </a:extLst>
              </a:tr>
            </a:tbl>
          </a:graphicData>
        </a:graphic>
      </p:graphicFrame>
      <p:pic>
        <p:nvPicPr>
          <p:cNvPr id="15405" name="Picture 51" descr="direzion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989138"/>
            <a:ext cx="1428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6" name="Picture 52" descr="direzion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9138"/>
            <a:ext cx="14287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7" name="Picture 61" descr="pedona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860800"/>
            <a:ext cx="561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8" name="Picture 62" descr="scuolabu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860800"/>
            <a:ext cx="561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9" name="Picture 63" descr="direzione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789363"/>
            <a:ext cx="666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0" name="Picture 71" descr="meccanic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373688"/>
            <a:ext cx="400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1" name="Picture 72" descr="telefon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5373688"/>
            <a:ext cx="400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2" name="Picture 73" descr="rifornimen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445125"/>
            <a:ext cx="400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11" name="WordArt 75"/>
          <p:cNvSpPr>
            <a:spLocks noChangeArrowheads="1" noChangeShapeType="1" noTextEdit="1"/>
          </p:cNvSpPr>
          <p:nvPr/>
        </p:nvSpPr>
        <p:spPr bwMode="auto">
          <a:xfrm>
            <a:off x="2555875" y="188913"/>
            <a:ext cx="3810000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3200" kern="10">
                <a:latin typeface="Comic Sans MS" panose="030F0702030302020204" pitchFamily="66" charset="0"/>
              </a:rPr>
              <a:t>I segnali di indicazione</a:t>
            </a:r>
          </a:p>
        </p:txBody>
      </p:sp>
      <p:pic>
        <p:nvPicPr>
          <p:cNvPr id="14412" name="Picture 76" descr="cangurocartelli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92150"/>
            <a:ext cx="9191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4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44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451</TotalTime>
  <Words>857</Words>
  <Application>Microsoft Office PowerPoint</Application>
  <PresentationFormat>Presentazione su schermo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Comic Sans MS</vt:lpstr>
      <vt:lpstr>Corbel</vt:lpstr>
      <vt:lpstr>Verdana</vt:lpstr>
      <vt:lpstr>Parallasse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</dc:creator>
  <cp:lastModifiedBy>mariacarolina spinelli</cp:lastModifiedBy>
  <cp:revision>76</cp:revision>
  <dcterms:created xsi:type="dcterms:W3CDTF">2008-05-11T14:06:30Z</dcterms:created>
  <dcterms:modified xsi:type="dcterms:W3CDTF">2022-02-23T16:20:37Z</dcterms:modified>
</cp:coreProperties>
</file>