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2EC88-692A-43B1-85FE-6D6DE82F0AF5}" v="5" dt="2022-01-09T14:01:39.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268"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C033A51C-5B1F-4E4E-B5A5-0836A1C72E86}"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04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86C844D-B28C-40DC-92D2-4021018E1416}"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033A51C-5B1F-4E4E-B5A5-0836A1C72E86}" type="slidenum">
              <a:rPr lang="it-IT" smtClean="0"/>
              <a:t>‹N›</a:t>
            </a:fld>
            <a:endParaRPr lang="it-IT"/>
          </a:p>
        </p:txBody>
      </p:sp>
    </p:spTree>
    <p:extLst>
      <p:ext uri="{BB962C8B-B14F-4D97-AF65-F5344CB8AC3E}">
        <p14:creationId xmlns:p14="http://schemas.microsoft.com/office/powerpoint/2010/main" val="301008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033A51C-5B1F-4E4E-B5A5-0836A1C72E86}"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033A51C-5B1F-4E4E-B5A5-0836A1C72E86}"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972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033A51C-5B1F-4E4E-B5A5-0836A1C72E86}" type="slidenum">
              <a:rPr lang="it-IT" smtClean="0"/>
              <a:t>‹N›</a:t>
            </a:fld>
            <a:endParaRPr lang="it-IT"/>
          </a:p>
        </p:txBody>
      </p:sp>
    </p:spTree>
    <p:extLst>
      <p:ext uri="{BB962C8B-B14F-4D97-AF65-F5344CB8AC3E}">
        <p14:creationId xmlns:p14="http://schemas.microsoft.com/office/powerpoint/2010/main" val="288286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033A51C-5B1F-4E4E-B5A5-0836A1C72E86}"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93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033A51C-5B1F-4E4E-B5A5-0836A1C72E86}"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01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033A51C-5B1F-4E4E-B5A5-0836A1C72E86}"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811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033A51C-5B1F-4E4E-B5A5-0836A1C72E86}"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57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033A51C-5B1F-4E4E-B5A5-0836A1C72E86}" type="slidenum">
              <a:rPr lang="it-IT" smtClean="0"/>
              <a:t>‹N›</a:t>
            </a:fld>
            <a:endParaRPr lang="it-IT"/>
          </a:p>
        </p:txBody>
      </p:sp>
    </p:spTree>
    <p:extLst>
      <p:ext uri="{BB962C8B-B14F-4D97-AF65-F5344CB8AC3E}">
        <p14:creationId xmlns:p14="http://schemas.microsoft.com/office/powerpoint/2010/main" val="411135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86C844D-B28C-40DC-92D2-4021018E1416}" type="datetimeFigureOut">
              <a:rPr lang="it-IT" smtClean="0"/>
              <a:t>09/01/2022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033A51C-5B1F-4E4E-B5A5-0836A1C72E86}"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48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86C844D-B28C-40DC-92D2-4021018E1416}"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033A51C-5B1F-4E4E-B5A5-0836A1C72E86}" type="slidenum">
              <a:rPr lang="it-IT" smtClean="0"/>
              <a:t>‹N›</a:t>
            </a:fld>
            <a:endParaRPr lang="it-IT"/>
          </a:p>
        </p:txBody>
      </p:sp>
    </p:spTree>
    <p:extLst>
      <p:ext uri="{BB962C8B-B14F-4D97-AF65-F5344CB8AC3E}">
        <p14:creationId xmlns:p14="http://schemas.microsoft.com/office/powerpoint/2010/main" val="24557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86C844D-B28C-40DC-92D2-4021018E1416}" type="datetimeFigureOut">
              <a:rPr lang="it-IT" smtClean="0"/>
              <a:t>09/01/2022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033A51C-5B1F-4E4E-B5A5-0836A1C72E86}"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14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86C844D-B28C-40DC-92D2-4021018E1416}" type="datetimeFigureOut">
              <a:rPr lang="it-IT" smtClean="0"/>
              <a:t>09/01/2022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033A51C-5B1F-4E4E-B5A5-0836A1C72E86}"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866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C844D-B28C-40DC-92D2-4021018E1416}" type="datetimeFigureOut">
              <a:rPr lang="it-IT" smtClean="0"/>
              <a:t>09/01/2022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033A51C-5B1F-4E4E-B5A5-0836A1C72E86}" type="slidenum">
              <a:rPr lang="it-IT" smtClean="0"/>
              <a:t>‹N›</a:t>
            </a:fld>
            <a:endParaRPr lang="it-IT"/>
          </a:p>
        </p:txBody>
      </p:sp>
    </p:spTree>
    <p:extLst>
      <p:ext uri="{BB962C8B-B14F-4D97-AF65-F5344CB8AC3E}">
        <p14:creationId xmlns:p14="http://schemas.microsoft.com/office/powerpoint/2010/main" val="357648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86C844D-B28C-40DC-92D2-4021018E1416}"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033A51C-5B1F-4E4E-B5A5-0836A1C72E86}"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729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86C844D-B28C-40DC-92D2-4021018E1416}" type="datetimeFigureOut">
              <a:rPr lang="it-IT" smtClean="0"/>
              <a:t>09/01/2022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033A51C-5B1F-4E4E-B5A5-0836A1C72E86}" type="slidenum">
              <a:rPr lang="it-IT" smtClean="0"/>
              <a:t>‹N›</a:t>
            </a:fld>
            <a:endParaRPr lang="it-IT"/>
          </a:p>
        </p:txBody>
      </p:sp>
    </p:spTree>
    <p:extLst>
      <p:ext uri="{BB962C8B-B14F-4D97-AF65-F5344CB8AC3E}">
        <p14:creationId xmlns:p14="http://schemas.microsoft.com/office/powerpoint/2010/main" val="290785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6C844D-B28C-40DC-92D2-4021018E1416}" type="datetimeFigureOut">
              <a:rPr lang="it-IT" smtClean="0"/>
              <a:t>09/01/2022</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33A51C-5B1F-4E4E-B5A5-0836A1C72E86}" type="slidenum">
              <a:rPr lang="it-IT" smtClean="0"/>
              <a:t>‹N›</a:t>
            </a:fld>
            <a:endParaRPr lang="it-IT"/>
          </a:p>
        </p:txBody>
      </p:sp>
    </p:spTree>
    <p:extLst>
      <p:ext uri="{BB962C8B-B14F-4D97-AF65-F5344CB8AC3E}">
        <p14:creationId xmlns:p14="http://schemas.microsoft.com/office/powerpoint/2010/main" val="1501067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651E9C-7918-4D1A-9F84-33D175C33FAA}"/>
              </a:ext>
            </a:extLst>
          </p:cNvPr>
          <p:cNvSpPr>
            <a:spLocks noGrp="1"/>
          </p:cNvSpPr>
          <p:nvPr>
            <p:ph type="ctrTitle"/>
          </p:nvPr>
        </p:nvSpPr>
        <p:spPr>
          <a:xfrm>
            <a:off x="2692398" y="1619251"/>
            <a:ext cx="6815669" cy="3362324"/>
          </a:xfrm>
        </p:spPr>
        <p:txBody>
          <a:bodyPr>
            <a:normAutofit fontScale="90000"/>
          </a:bodyPr>
          <a:lstStyle/>
          <a:p>
            <a:r>
              <a:rPr lang="it-IT" dirty="0"/>
              <a:t>Responsabilità civile e penale</a:t>
            </a:r>
            <a:br>
              <a:rPr lang="it-IT" dirty="0"/>
            </a:br>
            <a:r>
              <a:rPr lang="it-IT" dirty="0"/>
              <a:t>connessa alla circolazione stradale</a:t>
            </a:r>
          </a:p>
        </p:txBody>
      </p:sp>
      <p:sp>
        <p:nvSpPr>
          <p:cNvPr id="3" name="Sottotitolo 2">
            <a:extLst>
              <a:ext uri="{FF2B5EF4-FFF2-40B4-BE49-F238E27FC236}">
                <a16:creationId xmlns:a16="http://schemas.microsoft.com/office/drawing/2014/main" id="{0027CEF0-F6CB-4138-830A-836657451C68}"/>
              </a:ext>
            </a:extLst>
          </p:cNvPr>
          <p:cNvSpPr>
            <a:spLocks noGrp="1"/>
          </p:cNvSpPr>
          <p:nvPr>
            <p:ph type="subTitle" idx="1"/>
          </p:nvPr>
        </p:nvSpPr>
        <p:spPr>
          <a:xfrm>
            <a:off x="2882898" y="6197599"/>
            <a:ext cx="6815669" cy="1320802"/>
          </a:xfrm>
        </p:spPr>
        <p:txBody>
          <a:bodyPr/>
          <a:lstStyle/>
          <a:p>
            <a:endParaRPr lang="it-IT" dirty="0"/>
          </a:p>
        </p:txBody>
      </p:sp>
    </p:spTree>
    <p:extLst>
      <p:ext uri="{BB962C8B-B14F-4D97-AF65-F5344CB8AC3E}">
        <p14:creationId xmlns:p14="http://schemas.microsoft.com/office/powerpoint/2010/main" val="24014631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2AAA7B-DD5A-486B-B28F-F19588315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DB99B21-A649-42D2-BB86-486C2E73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4A631EEB-EF96-4032-8B47-62220C131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90B37569-6E3D-4B34-AD3E-0FC79D7CB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A3A0A741-DE46-43B7-A732-2C6D71E7B1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3FB4AD13-112F-436E-9596-F7557110C0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olo 1">
            <a:extLst>
              <a:ext uri="{FF2B5EF4-FFF2-40B4-BE49-F238E27FC236}">
                <a16:creationId xmlns:a16="http://schemas.microsoft.com/office/drawing/2014/main" id="{672D5CB4-341F-45C0-BC5E-43A21A55BF5F}"/>
              </a:ext>
            </a:extLst>
          </p:cNvPr>
          <p:cNvSpPr>
            <a:spLocks noGrp="1"/>
          </p:cNvSpPr>
          <p:nvPr>
            <p:ph type="title"/>
          </p:nvPr>
        </p:nvSpPr>
        <p:spPr>
          <a:xfrm>
            <a:off x="1180101" y="982132"/>
            <a:ext cx="6354633" cy="1303867"/>
          </a:xfrm>
        </p:spPr>
        <p:txBody>
          <a:bodyPr>
            <a:normAutofit/>
          </a:bodyPr>
          <a:lstStyle/>
          <a:p>
            <a:r>
              <a:rPr lang="it-IT" dirty="0"/>
              <a:t>Responsabilità civile </a:t>
            </a:r>
            <a:endParaRPr lang="it-IT"/>
          </a:p>
        </p:txBody>
      </p:sp>
      <p:cxnSp>
        <p:nvCxnSpPr>
          <p:cNvPr id="18" name="Straight Connector 17">
            <a:extLst>
              <a:ext uri="{FF2B5EF4-FFF2-40B4-BE49-F238E27FC236}">
                <a16:creationId xmlns:a16="http://schemas.microsoft.com/office/drawing/2014/main" id="{496D98D9-A8AD-432E-BD4E-FF8001244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Segnaposto contenuto 2">
            <a:extLst>
              <a:ext uri="{FF2B5EF4-FFF2-40B4-BE49-F238E27FC236}">
                <a16:creationId xmlns:a16="http://schemas.microsoft.com/office/drawing/2014/main" id="{22B4D7FF-1842-4E3C-AA9D-6510B21DF26A}"/>
              </a:ext>
            </a:extLst>
          </p:cNvPr>
          <p:cNvSpPr>
            <a:spLocks noGrp="1"/>
          </p:cNvSpPr>
          <p:nvPr>
            <p:ph idx="1"/>
          </p:nvPr>
        </p:nvSpPr>
        <p:spPr>
          <a:xfrm>
            <a:off x="1167385" y="2556932"/>
            <a:ext cx="6380065" cy="3318936"/>
          </a:xfrm>
        </p:spPr>
        <p:txBody>
          <a:bodyPr>
            <a:normAutofit/>
          </a:bodyPr>
          <a:lstStyle/>
          <a:p>
            <a:r>
              <a:rPr lang="it-IT" dirty="0"/>
              <a:t>La responsabilità civile  deriva  dalla violazione di una norma che regola i rapporti tra soggetti privati comporta l’obbligo di risarcire i danni causati a un’altra persona. L’obbligo incombe su chi ha commesso fatti illeciti o non ha adempito gli impegni contrattuali che aveva assunto. </a:t>
            </a:r>
          </a:p>
        </p:txBody>
      </p:sp>
      <p:pic>
        <p:nvPicPr>
          <p:cNvPr id="4" name="Immagine 3">
            <a:extLst>
              <a:ext uri="{FF2B5EF4-FFF2-40B4-BE49-F238E27FC236}">
                <a16:creationId xmlns:a16="http://schemas.microsoft.com/office/drawing/2014/main" id="{E1C5E2D6-611C-46D0-B6AA-D4909FB46664}"/>
              </a:ext>
            </a:extLst>
          </p:cNvPr>
          <p:cNvPicPr>
            <a:picLocks noChangeAspect="1"/>
          </p:cNvPicPr>
          <p:nvPr/>
        </p:nvPicPr>
        <p:blipFill rotWithShape="1">
          <a:blip r:embed="rId5"/>
          <a:srcRect t="9661" r="3" b="38352"/>
          <a:stretch/>
        </p:blipFill>
        <p:spPr>
          <a:xfrm>
            <a:off x="8137325" y="1158024"/>
            <a:ext cx="2839277" cy="2066544"/>
          </a:xfrm>
          <a:prstGeom prst="rect">
            <a:avLst/>
          </a:prstGeom>
          <a:ln w="57150" cmpd="thickThin">
            <a:solidFill>
              <a:schemeClr val="tx1">
                <a:lumMod val="50000"/>
                <a:lumOff val="50000"/>
              </a:schemeClr>
            </a:solidFill>
            <a:miter lim="800000"/>
          </a:ln>
        </p:spPr>
      </p:pic>
      <p:pic>
        <p:nvPicPr>
          <p:cNvPr id="5" name="Immagine 4">
            <a:extLst>
              <a:ext uri="{FF2B5EF4-FFF2-40B4-BE49-F238E27FC236}">
                <a16:creationId xmlns:a16="http://schemas.microsoft.com/office/drawing/2014/main" id="{D76B7272-73D3-4797-89B0-975D8566F3F7}"/>
              </a:ext>
            </a:extLst>
          </p:cNvPr>
          <p:cNvPicPr>
            <a:picLocks noChangeAspect="1"/>
          </p:cNvPicPr>
          <p:nvPr/>
        </p:nvPicPr>
        <p:blipFill rotWithShape="1">
          <a:blip r:embed="rId6"/>
          <a:srcRect l="12676" r="10283" b="1"/>
          <a:stretch/>
        </p:blipFill>
        <p:spPr>
          <a:xfrm>
            <a:off x="8135453" y="3631646"/>
            <a:ext cx="2843021" cy="2066544"/>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48931705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3EA690-3E46-4734-B577-2ABC2C11B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1BDD458-A659-4F0A-8038-738C3F39D5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8F792791-84CE-47AA-BB9B-37B92497A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1529672B-07B1-4DA2-BD2A-C421B1FBA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48E902B0-5E87-4F1F-9249-F11B511EC9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71F2CD6-3F1D-4272-B95F-DF779709E7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olo 1">
            <a:extLst>
              <a:ext uri="{FF2B5EF4-FFF2-40B4-BE49-F238E27FC236}">
                <a16:creationId xmlns:a16="http://schemas.microsoft.com/office/drawing/2014/main" id="{F4C4851F-4FD2-456F-A35E-E06BD2DE2718}"/>
              </a:ext>
            </a:extLst>
          </p:cNvPr>
          <p:cNvSpPr>
            <a:spLocks noGrp="1"/>
          </p:cNvSpPr>
          <p:nvPr>
            <p:ph type="title"/>
          </p:nvPr>
        </p:nvSpPr>
        <p:spPr>
          <a:xfrm>
            <a:off x="4626508" y="982132"/>
            <a:ext cx="6270090" cy="1303867"/>
          </a:xfrm>
        </p:spPr>
        <p:txBody>
          <a:bodyPr>
            <a:normAutofit/>
          </a:bodyPr>
          <a:lstStyle/>
          <a:p>
            <a:r>
              <a:rPr lang="it-IT" dirty="0"/>
              <a:t>Responsabilità penale</a:t>
            </a:r>
            <a:endParaRPr lang="it-IT"/>
          </a:p>
        </p:txBody>
      </p:sp>
      <p:sp>
        <p:nvSpPr>
          <p:cNvPr id="18" name="Rectangle 17">
            <a:extLst>
              <a:ext uri="{FF2B5EF4-FFF2-40B4-BE49-F238E27FC236}">
                <a16:creationId xmlns:a16="http://schemas.microsoft.com/office/drawing/2014/main" id="{302D7A57-9708-42D3-BE0A-D2D5AEBBB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72384"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6AE231AC-E280-492D-9F61-7CF6C0C43F74}"/>
              </a:ext>
            </a:extLst>
          </p:cNvPr>
          <p:cNvPicPr>
            <a:picLocks noChangeAspect="1"/>
          </p:cNvPicPr>
          <p:nvPr/>
        </p:nvPicPr>
        <p:blipFill rotWithShape="1">
          <a:blip r:embed="rId5"/>
          <a:srcRect l="6957" r="6350"/>
          <a:stretch/>
        </p:blipFill>
        <p:spPr>
          <a:xfrm>
            <a:off x="1257236" y="1255007"/>
            <a:ext cx="2743200" cy="2219714"/>
          </a:xfrm>
          <a:prstGeom prst="rect">
            <a:avLst/>
          </a:prstGeom>
        </p:spPr>
      </p:pic>
      <p:cxnSp>
        <p:nvCxnSpPr>
          <p:cNvPr id="20" name="Straight Connector 19">
            <a:extLst>
              <a:ext uri="{FF2B5EF4-FFF2-40B4-BE49-F238E27FC236}">
                <a16:creationId xmlns:a16="http://schemas.microsoft.com/office/drawing/2014/main" id="{375B9B75-E178-411B-BA12-D67B08861B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4033" y="2400639"/>
            <a:ext cx="6035040"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Immagine 4">
            <a:extLst>
              <a:ext uri="{FF2B5EF4-FFF2-40B4-BE49-F238E27FC236}">
                <a16:creationId xmlns:a16="http://schemas.microsoft.com/office/drawing/2014/main" id="{BAE4FACE-255A-4DAB-9C6F-BF3596432A1E}"/>
              </a:ext>
            </a:extLst>
          </p:cNvPr>
          <p:cNvPicPr>
            <a:picLocks noChangeAspect="1"/>
          </p:cNvPicPr>
          <p:nvPr/>
        </p:nvPicPr>
        <p:blipFill rotWithShape="1">
          <a:blip r:embed="rId6"/>
          <a:srcRect l="16665" r="11934" b="-4"/>
          <a:stretch/>
        </p:blipFill>
        <p:spPr>
          <a:xfrm>
            <a:off x="1257236" y="3474720"/>
            <a:ext cx="2743200" cy="1988311"/>
          </a:xfrm>
          <a:prstGeom prst="rect">
            <a:avLst/>
          </a:prstGeom>
        </p:spPr>
      </p:pic>
      <p:sp>
        <p:nvSpPr>
          <p:cNvPr id="3" name="Segnaposto contenuto 2">
            <a:extLst>
              <a:ext uri="{FF2B5EF4-FFF2-40B4-BE49-F238E27FC236}">
                <a16:creationId xmlns:a16="http://schemas.microsoft.com/office/drawing/2014/main" id="{83F06F6B-F9DA-44A6-8304-9C475A2F0C51}"/>
              </a:ext>
            </a:extLst>
          </p:cNvPr>
          <p:cNvSpPr>
            <a:spLocks noGrp="1"/>
          </p:cNvSpPr>
          <p:nvPr>
            <p:ph idx="1"/>
          </p:nvPr>
        </p:nvSpPr>
        <p:spPr>
          <a:xfrm>
            <a:off x="4631496" y="2556932"/>
            <a:ext cx="6260114" cy="3318936"/>
          </a:xfrm>
        </p:spPr>
        <p:txBody>
          <a:bodyPr>
            <a:normAutofit/>
          </a:bodyPr>
          <a:lstStyle/>
          <a:p>
            <a:r>
              <a:rPr lang="it-IT" dirty="0"/>
              <a:t>La responsabilità penale è diretta conseguenza della violazione di una norma penale e, quindi, della commissione di un reato. In tal caso la conseguenza è una pena che può consistere in una sanzione pecuniaria da versare allo Stato o nella detenzione. Dalla responsabilità penale deriva quasi sempre un obbligo risarcitorio verso la vittima. </a:t>
            </a:r>
          </a:p>
        </p:txBody>
      </p:sp>
    </p:spTree>
    <p:extLst>
      <p:ext uri="{BB962C8B-B14F-4D97-AF65-F5344CB8AC3E}">
        <p14:creationId xmlns:p14="http://schemas.microsoft.com/office/powerpoint/2010/main" val="31780481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343528-1E4C-4D2C-8773-721FE9C44B66}"/>
              </a:ext>
            </a:extLst>
          </p:cNvPr>
          <p:cNvSpPr>
            <a:spLocks noGrp="1"/>
          </p:cNvSpPr>
          <p:nvPr>
            <p:ph type="title"/>
          </p:nvPr>
        </p:nvSpPr>
        <p:spPr/>
        <p:txBody>
          <a:bodyPr/>
          <a:lstStyle/>
          <a:p>
            <a:r>
              <a:rPr lang="it-IT" dirty="0"/>
              <a:t>Differenza </a:t>
            </a:r>
          </a:p>
        </p:txBody>
      </p:sp>
      <p:sp>
        <p:nvSpPr>
          <p:cNvPr id="3" name="Segnaposto contenuto 2">
            <a:extLst>
              <a:ext uri="{FF2B5EF4-FFF2-40B4-BE49-F238E27FC236}">
                <a16:creationId xmlns:a16="http://schemas.microsoft.com/office/drawing/2014/main" id="{D2AAD155-133F-4612-B85B-7E7AA2AB81A7}"/>
              </a:ext>
            </a:extLst>
          </p:cNvPr>
          <p:cNvSpPr>
            <a:spLocks noGrp="1"/>
          </p:cNvSpPr>
          <p:nvPr>
            <p:ph idx="1"/>
          </p:nvPr>
        </p:nvSpPr>
        <p:spPr>
          <a:xfrm>
            <a:off x="1354975" y="2556932"/>
            <a:ext cx="9541621" cy="3318936"/>
          </a:xfrm>
        </p:spPr>
        <p:txBody>
          <a:bodyPr>
            <a:normAutofit fontScale="92500" lnSpcReduction="10000"/>
          </a:bodyPr>
          <a:lstStyle/>
          <a:p>
            <a:pPr marL="0" indent="0">
              <a:buNone/>
            </a:pPr>
            <a:r>
              <a:rPr lang="it-IT" dirty="0"/>
              <a:t> La responsabilità civile deriva dalla violazione di una norma che regola i rapporti tra privati cittadini e comporta l’obbligo del risarcimento del danno causato all’altra persona, mentre la responsabilità penale sussiste quando il soggetto viola una norma penale, per la quale scatta una sanzione in denaro (multa o ammenda) o detentiva (reclusione o arresto).</a:t>
            </a:r>
          </a:p>
          <a:p>
            <a:pPr marL="0" indent="0">
              <a:buNone/>
            </a:pPr>
            <a:r>
              <a:rPr lang="it-IT" dirty="0"/>
              <a:t>  Inoltre, il termine civile include sia la responsabilità contrattuale che extracontrattuale. La prima nasce nel caso di inesatta, incompleta o ritardata prestazione di uno specifico adempimento, mentre la seconda prevede che il responsabile del danno abbia agito con dolo o colpa.</a:t>
            </a:r>
          </a:p>
          <a:p>
            <a:endParaRPr lang="it-IT" dirty="0"/>
          </a:p>
          <a:p>
            <a:endParaRPr lang="it-IT" dirty="0"/>
          </a:p>
        </p:txBody>
      </p:sp>
    </p:spTree>
    <p:extLst>
      <p:ext uri="{BB962C8B-B14F-4D97-AF65-F5344CB8AC3E}">
        <p14:creationId xmlns:p14="http://schemas.microsoft.com/office/powerpoint/2010/main" val="269887547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D09533-20F6-485F-8695-61A23FEE6619}"/>
              </a:ext>
            </a:extLst>
          </p:cNvPr>
          <p:cNvSpPr>
            <a:spLocks noGrp="1"/>
          </p:cNvSpPr>
          <p:nvPr>
            <p:ph type="title"/>
          </p:nvPr>
        </p:nvSpPr>
        <p:spPr>
          <a:xfrm>
            <a:off x="1295402" y="982132"/>
            <a:ext cx="9601196" cy="1303867"/>
          </a:xfrm>
        </p:spPr>
        <p:txBody>
          <a:bodyPr>
            <a:normAutofit/>
          </a:bodyPr>
          <a:lstStyle/>
          <a:p>
            <a:pPr>
              <a:lnSpc>
                <a:spcPct val="90000"/>
              </a:lnSpc>
            </a:pPr>
            <a:r>
              <a:rPr lang="it-IT" sz="4100">
                <a:solidFill>
                  <a:srgbClr val="262626"/>
                </a:solidFill>
              </a:rPr>
              <a:t>La responsabilità civile legata al sinistro stradale</a:t>
            </a:r>
          </a:p>
        </p:txBody>
      </p:sp>
      <p:sp>
        <p:nvSpPr>
          <p:cNvPr id="3" name="Segnaposto contenuto 2">
            <a:extLst>
              <a:ext uri="{FF2B5EF4-FFF2-40B4-BE49-F238E27FC236}">
                <a16:creationId xmlns:a16="http://schemas.microsoft.com/office/drawing/2014/main" id="{E1A534F4-589B-4F06-ADF3-E8A1767B1725}"/>
              </a:ext>
            </a:extLst>
          </p:cNvPr>
          <p:cNvSpPr>
            <a:spLocks noGrp="1"/>
          </p:cNvSpPr>
          <p:nvPr>
            <p:ph idx="1"/>
          </p:nvPr>
        </p:nvSpPr>
        <p:spPr>
          <a:xfrm>
            <a:off x="1295402" y="2556932"/>
            <a:ext cx="6256866" cy="3318936"/>
          </a:xfrm>
        </p:spPr>
        <p:txBody>
          <a:bodyPr>
            <a:normAutofit/>
          </a:bodyPr>
          <a:lstStyle/>
          <a:p>
            <a:r>
              <a:rPr lang="it-IT">
                <a:solidFill>
                  <a:srgbClr val="262626"/>
                </a:solidFill>
              </a:rPr>
              <a:t>La responsabilità civile legata al sinistro stradale si basa sull’obbligo di rimborsare i danni provocati a persone, cose e animali dall’incidente. La responsabilità civile non è subordinata alla responsabilità penale e amministrativa.</a:t>
            </a:r>
          </a:p>
          <a:p>
            <a:endParaRPr lang="it-IT">
              <a:solidFill>
                <a:srgbClr val="262626"/>
              </a:solidFill>
            </a:endParaRPr>
          </a:p>
        </p:txBody>
      </p:sp>
      <p:pic>
        <p:nvPicPr>
          <p:cNvPr id="4" name="Immagine 3">
            <a:extLst>
              <a:ext uri="{FF2B5EF4-FFF2-40B4-BE49-F238E27FC236}">
                <a16:creationId xmlns:a16="http://schemas.microsoft.com/office/drawing/2014/main" id="{E3915BDA-A953-4B98-BC8C-3C4DE31588BF}"/>
              </a:ext>
            </a:extLst>
          </p:cNvPr>
          <p:cNvPicPr>
            <a:picLocks noChangeAspect="1"/>
          </p:cNvPicPr>
          <p:nvPr/>
        </p:nvPicPr>
        <p:blipFill>
          <a:blip r:embed="rId3"/>
          <a:stretch>
            <a:fillRect/>
          </a:stretch>
        </p:blipFill>
        <p:spPr>
          <a:xfrm>
            <a:off x="8085026" y="3360376"/>
            <a:ext cx="2739728" cy="1534247"/>
          </a:xfrm>
          <a:prstGeom prst="rect">
            <a:avLst/>
          </a:prstGeom>
          <a:ln w="57150" cmpd="thickThin">
            <a:solidFill>
              <a:srgbClr val="7F7F7F"/>
            </a:solidFill>
            <a:miter lim="800000"/>
          </a:ln>
        </p:spPr>
      </p:pic>
    </p:spTree>
    <p:extLst>
      <p:ext uri="{BB962C8B-B14F-4D97-AF65-F5344CB8AC3E}">
        <p14:creationId xmlns:p14="http://schemas.microsoft.com/office/powerpoint/2010/main" val="336436865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1" name="Picture 30">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31">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4" name="Picture 33">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6" name="Straight Connector 35">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8" name="Rectangle 37">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 name="Immagine 3">
            <a:extLst>
              <a:ext uri="{FF2B5EF4-FFF2-40B4-BE49-F238E27FC236}">
                <a16:creationId xmlns:a16="http://schemas.microsoft.com/office/drawing/2014/main" id="{8683498B-5106-4A9D-B9E4-4650F71D1458}"/>
              </a:ext>
            </a:extLst>
          </p:cNvPr>
          <p:cNvPicPr>
            <a:picLocks noChangeAspect="1"/>
          </p:cNvPicPr>
          <p:nvPr/>
        </p:nvPicPr>
        <p:blipFill rotWithShape="1">
          <a:blip r:embed="rId5">
            <a:alphaModFix amt="25000"/>
          </a:blip>
          <a:srcRect r="4580" b="-2"/>
          <a:stretch/>
        </p:blipFill>
        <p:spPr>
          <a:xfrm>
            <a:off x="486138" y="486568"/>
            <a:ext cx="11227442" cy="5883295"/>
          </a:xfrm>
          <a:prstGeom prst="rect">
            <a:avLst/>
          </a:prstGeom>
        </p:spPr>
      </p:pic>
      <p:sp>
        <p:nvSpPr>
          <p:cNvPr id="42" name="Rectangle 41">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cxnSp>
        <p:nvCxnSpPr>
          <p:cNvPr id="44" name="Straight Connector 43">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47"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8" name="Picture 47">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49"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0" name="Picture 49">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asellaDiTesto 2">
            <a:extLst>
              <a:ext uri="{FF2B5EF4-FFF2-40B4-BE49-F238E27FC236}">
                <a16:creationId xmlns:a16="http://schemas.microsoft.com/office/drawing/2014/main" id="{57E06594-9E90-4EAA-BA3D-D62A414EF18E}"/>
              </a:ext>
            </a:extLst>
          </p:cNvPr>
          <p:cNvSpPr txBox="1"/>
          <p:nvPr/>
        </p:nvSpPr>
        <p:spPr>
          <a:xfrm>
            <a:off x="1295401" y="2556932"/>
            <a:ext cx="9601196" cy="3318936"/>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buFont typeface="Arial"/>
              <a:buChar char="•"/>
            </a:pPr>
            <a:r>
              <a:rPr lang="en-US"/>
              <a:t>P</a:t>
            </a:r>
            <a:r>
              <a:rPr lang="en-US" b="0" i="0"/>
              <a:t>uò verificarsi anche nel caso in cui il danneggiato venga risarcito giustamente e nasce:</a:t>
            </a:r>
            <a:br>
              <a:rPr lang="en-US"/>
            </a:br>
            <a:r>
              <a:rPr lang="en-US" b="0" i="0"/>
              <a:t>• Quando vengono infrante norme del Codice Penale;</a:t>
            </a:r>
            <a:br>
              <a:rPr lang="en-US"/>
            </a:br>
            <a:r>
              <a:rPr lang="en-US" b="0" i="0"/>
              <a:t>• Se il sinistro ha causato danni gravi a persone;</a:t>
            </a:r>
            <a:br>
              <a:rPr lang="en-US"/>
            </a:br>
            <a:r>
              <a:rPr lang="en-US" b="0" i="0"/>
              <a:t>• In caso di omicidio (colposo, preterintenzionale o doloso)</a:t>
            </a:r>
            <a:br>
              <a:rPr lang="en-US"/>
            </a:br>
            <a:endParaRPr lang="en-US"/>
          </a:p>
          <a:p>
            <a:pPr>
              <a:spcBef>
                <a:spcPct val="20000"/>
              </a:spcBef>
              <a:spcAft>
                <a:spcPts val="600"/>
              </a:spcAft>
              <a:buClr>
                <a:schemeClr val="accent1"/>
              </a:buClr>
              <a:buSzPct val="115000"/>
              <a:buFont typeface="Arial"/>
              <a:buChar char="•"/>
            </a:pPr>
            <a:r>
              <a:rPr lang="en-US" b="0" i="0"/>
              <a:t>La responsabilità penale non sorge quando:</a:t>
            </a:r>
            <a:br>
              <a:rPr lang="en-US"/>
            </a:br>
            <a:r>
              <a:rPr lang="en-US" b="0" i="0"/>
              <a:t>• Si provocano danni involontari esclusivamente alle cose;</a:t>
            </a:r>
            <a:br>
              <a:rPr lang="en-US"/>
            </a:br>
            <a:r>
              <a:rPr lang="en-US" b="0" i="0"/>
              <a:t>• Il sinistro è stato causato da calamità naturali, o comunque dovute a cause di forza maggiore come</a:t>
            </a:r>
            <a:br>
              <a:rPr lang="en-US"/>
            </a:br>
            <a:r>
              <a:rPr lang="en-US" b="0" i="0"/>
              <a:t>• quando il fatto non costituisce reato.</a:t>
            </a:r>
            <a:endParaRPr lang="en-US"/>
          </a:p>
        </p:txBody>
      </p:sp>
    </p:spTree>
    <p:extLst>
      <p:ext uri="{BB962C8B-B14F-4D97-AF65-F5344CB8AC3E}">
        <p14:creationId xmlns:p14="http://schemas.microsoft.com/office/powerpoint/2010/main" val="339837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7D6431-ADC7-45D8-996D-5722EB98013C}"/>
              </a:ext>
            </a:extLst>
          </p:cNvPr>
          <p:cNvSpPr>
            <a:spLocks noGrp="1"/>
          </p:cNvSpPr>
          <p:nvPr>
            <p:ph type="title"/>
          </p:nvPr>
        </p:nvSpPr>
        <p:spPr/>
        <p:txBody>
          <a:bodyPr/>
          <a:lstStyle/>
          <a:p>
            <a:r>
              <a:rPr lang="it-IT" dirty="0"/>
              <a:t>Omicidio Colposo</a:t>
            </a:r>
          </a:p>
        </p:txBody>
      </p:sp>
      <p:sp>
        <p:nvSpPr>
          <p:cNvPr id="3" name="Segnaposto contenuto 2">
            <a:extLst>
              <a:ext uri="{FF2B5EF4-FFF2-40B4-BE49-F238E27FC236}">
                <a16:creationId xmlns:a16="http://schemas.microsoft.com/office/drawing/2014/main" id="{1A869700-87BB-496D-B713-E9D22788588E}"/>
              </a:ext>
            </a:extLst>
          </p:cNvPr>
          <p:cNvSpPr>
            <a:spLocks noGrp="1"/>
          </p:cNvSpPr>
          <p:nvPr>
            <p:ph idx="1"/>
          </p:nvPr>
        </p:nvSpPr>
        <p:spPr/>
        <p:txBody>
          <a:bodyPr>
            <a:normAutofit/>
          </a:bodyPr>
          <a:lstStyle/>
          <a:p>
            <a:pPr marL="0" indent="0">
              <a:buNone/>
            </a:pPr>
            <a:r>
              <a:rPr lang="it-IT" dirty="0"/>
              <a:t>L'omicidio stradale o pirateria stradale è un reato previsto dal diritto penale italiano.</a:t>
            </a:r>
          </a:p>
          <a:p>
            <a:pPr marL="0" indent="0">
              <a:buNone/>
            </a:pPr>
            <a:r>
              <a:rPr lang="it-IT" dirty="0"/>
              <a:t>La legge con la quale il reato è stato introdotto nell'ordinamento italiano venne promulgata nel 2016 a seguito di una iniziativa popolare risalente al 2010 che ha proposto l'istituzione dell'omicidio stradale, una figura dedicata di reato che comminerebbe pene intermedie fra l'omicidio volontario e quello colposo, con l'arresto in flagranza di reato e l'interdizione a vita dalla guida di veicoli </a:t>
            </a:r>
          </a:p>
        </p:txBody>
      </p:sp>
    </p:spTree>
    <p:extLst>
      <p:ext uri="{BB962C8B-B14F-4D97-AF65-F5344CB8AC3E}">
        <p14:creationId xmlns:p14="http://schemas.microsoft.com/office/powerpoint/2010/main" val="2311505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olo 1">
            <a:extLst>
              <a:ext uri="{FF2B5EF4-FFF2-40B4-BE49-F238E27FC236}">
                <a16:creationId xmlns:a16="http://schemas.microsoft.com/office/drawing/2014/main" id="{E48253E4-15A9-40CC-B93F-1468BE7C20EE}"/>
              </a:ext>
            </a:extLst>
          </p:cNvPr>
          <p:cNvSpPr>
            <a:spLocks noGrp="1"/>
          </p:cNvSpPr>
          <p:nvPr>
            <p:ph type="title"/>
          </p:nvPr>
        </p:nvSpPr>
        <p:spPr>
          <a:xfrm>
            <a:off x="1180101" y="982132"/>
            <a:ext cx="6354633" cy="1303867"/>
          </a:xfrm>
        </p:spPr>
        <p:txBody>
          <a:bodyPr>
            <a:normAutofit/>
          </a:bodyPr>
          <a:lstStyle/>
          <a:p>
            <a:r>
              <a:rPr lang="it-IT" dirty="0"/>
              <a:t>Codice penale </a:t>
            </a:r>
          </a:p>
        </p:txBody>
      </p:sp>
      <p:cxnSp>
        <p:nvCxnSpPr>
          <p:cNvPr id="18" name="Straight Connector 17">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Segnaposto contenuto 2">
            <a:extLst>
              <a:ext uri="{FF2B5EF4-FFF2-40B4-BE49-F238E27FC236}">
                <a16:creationId xmlns:a16="http://schemas.microsoft.com/office/drawing/2014/main" id="{BDD55590-942F-48D4-8BB6-B8CA4B4B4FF3}"/>
              </a:ext>
            </a:extLst>
          </p:cNvPr>
          <p:cNvSpPr>
            <a:spLocks noGrp="1"/>
          </p:cNvSpPr>
          <p:nvPr>
            <p:ph idx="1"/>
          </p:nvPr>
        </p:nvSpPr>
        <p:spPr>
          <a:xfrm>
            <a:off x="1167385" y="2556932"/>
            <a:ext cx="6380065" cy="3318936"/>
          </a:xfrm>
        </p:spPr>
        <p:txBody>
          <a:bodyPr>
            <a:normAutofit/>
          </a:bodyPr>
          <a:lstStyle/>
          <a:p>
            <a:r>
              <a:rPr lang="it-IT" dirty="0"/>
              <a:t>Il codice penale è un corpo di norme in tema di diritto penale italiano. Insieme alla Costituzione e alle leggi speciali è una delle fonti del diritto penale italiano, ancora oggi in vigore. Il primo codice penale dell'Italia unita fu il codice penale sabaudo del 1839 del Regno di Sardegna, esteso nel 1859 al resto della penisola durante la realizzazione dell'unità d'Italia. </a:t>
            </a:r>
          </a:p>
        </p:txBody>
      </p:sp>
      <p:pic>
        <p:nvPicPr>
          <p:cNvPr id="5" name="Immagine 4">
            <a:extLst>
              <a:ext uri="{FF2B5EF4-FFF2-40B4-BE49-F238E27FC236}">
                <a16:creationId xmlns:a16="http://schemas.microsoft.com/office/drawing/2014/main" id="{2C4C6CEE-9080-4B5B-93A9-48E33E65A572}"/>
              </a:ext>
            </a:extLst>
          </p:cNvPr>
          <p:cNvPicPr>
            <a:picLocks noChangeAspect="1"/>
          </p:cNvPicPr>
          <p:nvPr/>
        </p:nvPicPr>
        <p:blipFill>
          <a:blip r:embed="rId5"/>
          <a:stretch>
            <a:fillRect/>
          </a:stretch>
        </p:blipFill>
        <p:spPr>
          <a:xfrm>
            <a:off x="8783055" y="1158024"/>
            <a:ext cx="1547816" cy="2066544"/>
          </a:xfrm>
          <a:prstGeom prst="rect">
            <a:avLst/>
          </a:prstGeom>
          <a:ln w="57150" cmpd="thickThin">
            <a:noFill/>
            <a:miter lim="800000"/>
          </a:ln>
        </p:spPr>
      </p:pic>
      <p:pic>
        <p:nvPicPr>
          <p:cNvPr id="4" name="Immagine 3">
            <a:extLst>
              <a:ext uri="{FF2B5EF4-FFF2-40B4-BE49-F238E27FC236}">
                <a16:creationId xmlns:a16="http://schemas.microsoft.com/office/drawing/2014/main" id="{761574E9-18C3-4C9A-ADD9-16010FA75CEA}"/>
              </a:ext>
            </a:extLst>
          </p:cNvPr>
          <p:cNvPicPr>
            <a:picLocks noChangeAspect="1"/>
          </p:cNvPicPr>
          <p:nvPr/>
        </p:nvPicPr>
        <p:blipFill>
          <a:blip r:embed="rId6"/>
          <a:stretch>
            <a:fillRect/>
          </a:stretch>
        </p:blipFill>
        <p:spPr>
          <a:xfrm>
            <a:off x="8179267" y="3631646"/>
            <a:ext cx="2755392" cy="2066544"/>
          </a:xfrm>
          <a:prstGeom prst="rect">
            <a:avLst/>
          </a:prstGeom>
          <a:ln w="57150" cmpd="thickThin">
            <a:noFill/>
            <a:miter lim="800000"/>
          </a:ln>
        </p:spPr>
      </p:pic>
    </p:spTree>
    <p:extLst>
      <p:ext uri="{BB962C8B-B14F-4D97-AF65-F5344CB8AC3E}">
        <p14:creationId xmlns:p14="http://schemas.microsoft.com/office/powerpoint/2010/main" val="23692499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TotalTime>
  <Words>512</Words>
  <Application>Microsoft Office PowerPoint</Application>
  <PresentationFormat>Widescreen</PresentationFormat>
  <Paragraphs>17</Paragraphs>
  <Slides>8</Slides>
  <Notes>0</Notes>
  <HiddenSlides>0</HiddenSlides>
  <MMClips>0</MMClips>
  <ScaleCrop>false</ScaleCrop>
  <HeadingPairs>
    <vt:vector size="4" baseType="variant">
      <vt:variant>
        <vt:lpstr>Tema</vt:lpstr>
      </vt:variant>
      <vt:variant>
        <vt:i4>1</vt:i4>
      </vt:variant>
      <vt:variant>
        <vt:lpstr>Titoli diapositive</vt:lpstr>
      </vt:variant>
      <vt:variant>
        <vt:i4>8</vt:i4>
      </vt:variant>
    </vt:vector>
  </HeadingPairs>
  <TitlesOfParts>
    <vt:vector size="9" baseType="lpstr">
      <vt:lpstr>Organico</vt:lpstr>
      <vt:lpstr>Responsabilità civile e penale connessa alla circolazione stradale</vt:lpstr>
      <vt:lpstr>Responsabilità civile </vt:lpstr>
      <vt:lpstr>Responsabilità penale</vt:lpstr>
      <vt:lpstr>Differenza </vt:lpstr>
      <vt:lpstr>La responsabilità civile legata al sinistro stradale</vt:lpstr>
      <vt:lpstr>Presentazione standard di PowerPoint</vt:lpstr>
      <vt:lpstr>Omicidio Colposo</vt:lpstr>
      <vt:lpstr>Codice penale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Responsabilità civile e penale connessa alla circolazione stradale</dc:title>
  <dc:creator>Carmen Izzo</dc:creator>
  <cp:lastModifiedBy>Carmen Izzo</cp:lastModifiedBy>
  <cp:revision>17</cp:revision>
  <dcterms:created xsi:type="dcterms:W3CDTF">2022-01-09T12:40:22Z</dcterms:created>
  <dcterms:modified xsi:type="dcterms:W3CDTF">2022-01-09T14:07:20Z</dcterms:modified>
</cp:coreProperties>
</file>