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35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93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70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142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30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78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27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93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91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406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6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46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1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03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80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8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41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406416-6A82-46C9-A6C1-257409247F9E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E98C-E352-4C94-93A8-4F02DB105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288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Diritto_penale_italiano" TargetMode="External"/><Relationship Id="rId2" Type="http://schemas.openxmlformats.org/officeDocument/2006/relationships/hyperlink" Target="https://it.wikipedia.org/wiki/Reat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Ergastolo" TargetMode="External"/><Relationship Id="rId4" Type="http://schemas.openxmlformats.org/officeDocument/2006/relationships/hyperlink" Target="https://it.wikipedia.org/wiki/Legge_di_iniziativa_popolare_nella_Repubblica_Italia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Lesione_personale#lesioni_personali_colpose" TargetMode="External"/><Relationship Id="rId2" Type="http://schemas.openxmlformats.org/officeDocument/2006/relationships/hyperlink" Target="https://it.wikipedia.org/wiki/Presidente_della_Repubblica_Italian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Giudizio_abbreviato" TargetMode="External"/><Relationship Id="rId4" Type="http://schemas.openxmlformats.org/officeDocument/2006/relationships/hyperlink" Target="https://it.wikipedia.org/wiki/Sospensione_condizionale_della_pen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Etanol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" y="1072662"/>
            <a:ext cx="10049608" cy="3704719"/>
          </a:xfrm>
        </p:spPr>
        <p:txBody>
          <a:bodyPr/>
          <a:lstStyle/>
          <a:p>
            <a:r>
              <a:rPr lang="it-IT" dirty="0" smtClean="0"/>
              <a:t>LAVORO EDUCAZIONE CIVICA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4777380"/>
            <a:ext cx="12192000" cy="1456366"/>
          </a:xfrm>
        </p:spPr>
        <p:txBody>
          <a:bodyPr/>
          <a:lstStyle/>
          <a:p>
            <a:r>
              <a:rPr lang="it-IT" dirty="0" smtClean="0"/>
              <a:t>FATTO DA: Durante Giuseppe, concilio </a:t>
            </a:r>
            <a:r>
              <a:rPr lang="it-IT" dirty="0" err="1" smtClean="0"/>
              <a:t>alessio</a:t>
            </a:r>
            <a:r>
              <a:rPr lang="it-IT" dirty="0" smtClean="0"/>
              <a:t> pio, senatore </a:t>
            </a:r>
            <a:r>
              <a:rPr lang="it-IT" dirty="0" err="1" smtClean="0"/>
              <a:t>alessandro</a:t>
            </a:r>
            <a:r>
              <a:rPr lang="it-IT" dirty="0" smtClean="0"/>
              <a:t>, ROSSI MICHAEL, NAPOLI DOMENICO, PASTORE LANZETTA NICOLO’, PALUMBO </a:t>
            </a:r>
            <a:r>
              <a:rPr lang="it-IT" dirty="0" smtClean="0"/>
              <a:t>VINCENZO, RAINONE SIMONE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9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OMICIDIO STRADALE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L'</a:t>
            </a:r>
            <a:r>
              <a:rPr lang="it-IT" b="1" dirty="0"/>
              <a:t>omicidio stradale</a:t>
            </a:r>
            <a:r>
              <a:rPr lang="it-IT" dirty="0"/>
              <a:t> o pirateria stradale è un </a:t>
            </a:r>
            <a:r>
              <a:rPr lang="it-IT" dirty="0">
                <a:hlinkClick r:id="rId2" tooltip="Reato"/>
              </a:rPr>
              <a:t>reato</a:t>
            </a:r>
            <a:r>
              <a:rPr lang="it-IT" dirty="0"/>
              <a:t> previsto dal </a:t>
            </a:r>
            <a:r>
              <a:rPr lang="it-IT" dirty="0">
                <a:hlinkClick r:id="rId3" tooltip="Diritto penale italiano"/>
              </a:rPr>
              <a:t>diritto penale italiano</a:t>
            </a:r>
            <a:r>
              <a:rPr lang="it-IT" dirty="0"/>
              <a:t>.</a:t>
            </a:r>
          </a:p>
          <a:p>
            <a:r>
              <a:rPr lang="it-IT" dirty="0"/>
              <a:t>La legge con la quale il reato è stato introdotto nell'ordinamento italiano venne promulgata nel 2016 a seguito di una </a:t>
            </a:r>
            <a:r>
              <a:rPr lang="it-IT" dirty="0">
                <a:hlinkClick r:id="rId4" tooltip="Legge di iniziativa popolare nella Repubblica Italiana"/>
              </a:rPr>
              <a:t>iniziativa popolare</a:t>
            </a:r>
            <a:r>
              <a:rPr lang="it-IT" dirty="0"/>
              <a:t> risalente al 2010 che ha proposto l'istituzione dell'omicidio stradale, una figura dedicata di reato che comminerebbe pene intermedie fra l'omicidio volontario e quello colposo, con l'arresto in flagranza di reato e l'interdizione a vita dalla guida di veicoli (cosiddetto "</a:t>
            </a:r>
            <a:r>
              <a:rPr lang="it-IT" dirty="0">
                <a:hlinkClick r:id="rId5" tooltip="Ergastolo"/>
              </a:rPr>
              <a:t>ergastolo</a:t>
            </a:r>
            <a:r>
              <a:rPr lang="it-IT" dirty="0"/>
              <a:t> della patente").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9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715" y="158261"/>
            <a:ext cx="10207870" cy="661181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Il 23 marzo 2016 il </a:t>
            </a:r>
            <a:r>
              <a:rPr lang="it-IT" dirty="0">
                <a:hlinkClick r:id="rId2" tooltip="Presidente della Repubblica Italiana"/>
              </a:rPr>
              <a:t>Presidente della Repubblica</a:t>
            </a:r>
            <a:r>
              <a:rPr lang="it-IT" dirty="0"/>
              <a:t> ha promulgato la legge sull'omicidio stradale (L. 23 marzo 2016 n° 41) che prevede:</a:t>
            </a:r>
          </a:p>
          <a:p>
            <a:r>
              <a:rPr lang="it-IT" dirty="0"/>
              <a:t>pene minimali nel più frequente caso di </a:t>
            </a:r>
            <a:r>
              <a:rPr lang="it-IT" dirty="0">
                <a:hlinkClick r:id="rId3" tooltip="Lesione personale"/>
              </a:rPr>
              <a:t>lesioni colpose gravi</a:t>
            </a:r>
            <a:r>
              <a:rPr lang="it-IT" dirty="0"/>
              <a:t> (da un anno e 6 mesi a 3 anni) o gravissime (da 2 a 4 anni), causate da tasso </a:t>
            </a:r>
            <a:r>
              <a:rPr lang="it-IT" dirty="0" err="1"/>
              <a:t>alcolemico</a:t>
            </a:r>
            <a:r>
              <a:rPr lang="it-IT" dirty="0"/>
              <a:t> di 0,8 g/litro o da manovre pericolose (eccesso di velocità, guida contromano, passaggio col rosso agli incroci, inversione di marcia su intersezioni, curve e dossi, alcuni tipi di sorpasso): per pene detentive minori di 2 anni può essere concessa la </a:t>
            </a:r>
            <a:r>
              <a:rPr lang="it-IT" dirty="0">
                <a:hlinkClick r:id="rId4" tooltip="Sospensione condizionale della pena"/>
              </a:rPr>
              <a:t>sospensione condizionale della pena</a:t>
            </a:r>
            <a:r>
              <a:rPr lang="it-IT" dirty="0"/>
              <a:t>; un'ulteriore riduzione di un terzo spetta a chi accede al </a:t>
            </a:r>
            <a:r>
              <a:rPr lang="it-IT" dirty="0">
                <a:hlinkClick r:id="rId5" tooltip="Giudizio abbreviato"/>
              </a:rPr>
              <a:t>rito abbreviato</a:t>
            </a:r>
            <a:r>
              <a:rPr lang="it-IT" dirty="0"/>
              <a:t>, e infine può essere applicato l'art. 131-bis c.p. (non punibilità e archiviazione per tenuità del fatto) rientrando le lesioni dolose nell'elenco dei reati per i quali è ammissibile questo tipo di beneficio.</a:t>
            </a:r>
          </a:p>
          <a:p>
            <a:r>
              <a:rPr lang="it-IT" dirty="0"/>
              <a:t>nuovi strumenti di indagine: obbligatorio l'arresto in flagranza di reato per i casi più gravi (ebbrezza, droghe, mancato soccorso); raddoppiati i tempi di prescrizione del reato; prorogabili una sola volta dal pubblico ministero i tempi delle indagini preliminari; perizie </a:t>
            </a:r>
            <a:r>
              <a:rPr lang="it-IT" dirty="0" err="1"/>
              <a:t>coattìve</a:t>
            </a:r>
            <a:r>
              <a:rPr lang="it-IT" dirty="0"/>
              <a:t> per il prelievo di campioni biologici del </a:t>
            </a:r>
            <a:r>
              <a:rPr lang="it-IT" dirty="0" err="1"/>
              <a:t>dna</a:t>
            </a:r>
            <a:r>
              <a:rPr lang="it-IT" dirty="0"/>
              <a:t>. Il carcere è escluso per chi soccorre la vittima subito dopo l'incidente, e si mette a disposizione della polizia.</a:t>
            </a:r>
          </a:p>
          <a:p>
            <a:r>
              <a:rPr lang="it-IT" dirty="0"/>
              <a:t>aggravanti previste in caso di fuga del conducente (la pena aumenta da uno a due terzi, e non può essere inferiore a 5 anni), guida senza patente o senza assicurazione, per i conducenti di mezzi pesanti (camion e autobus</a:t>
            </a:r>
            <a:r>
              <a:rPr lang="it-IT" dirty="0" smtClean="0"/>
              <a:t>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13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678" y="123092"/>
            <a:ext cx="9909176" cy="660302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drastico aumento delle pene nei casi di omicidio: rimane la pena che era già prevista nel caso base, da 2 a 7 anni, quando la morte sia stata causata da violazioni non gravi al codice della strada (i disegni di legge prevedevano tutti una pena minima da 6 a 8 anni, e massima da 12 a 16) ; per guida in stato di ebbrezza grave, con un tasso </a:t>
            </a:r>
            <a:r>
              <a:rPr lang="it-IT" dirty="0" err="1"/>
              <a:t>alcolemico</a:t>
            </a:r>
            <a:r>
              <a:rPr lang="it-IT" dirty="0"/>
              <a:t> oltre 1,5 grammi per litro (sopra i 2,5 è probabile il rischio di </a:t>
            </a:r>
            <a:r>
              <a:rPr lang="it-IT" dirty="0">
                <a:hlinkClick r:id="rId2" tooltip="Etanolo"/>
              </a:rPr>
              <a:t>coma etilico</a:t>
            </a:r>
            <a:r>
              <a:rPr lang="it-IT" dirty="0"/>
              <a:t>), o sotto effetto di droghe, la pena varia da 8 a 12 anni di carcere. Alla stessa pena soggiace chi ha un tasso </a:t>
            </a:r>
            <a:r>
              <a:rPr lang="it-IT" dirty="0" err="1"/>
              <a:t>alcolemico</a:t>
            </a:r>
            <a:r>
              <a:rPr lang="it-IT" dirty="0"/>
              <a:t> compreso tra 0,8 g/L e 1,5 g/L, quando il conducente è un neo-patentato e per chi esercita professionalmente l'attività di trasporto di persone (più di 8 escluso il conducente) o di cose su mezzi pesanti; da 5 a 10 anni se il tasso </a:t>
            </a:r>
            <a:r>
              <a:rPr lang="it-IT" dirty="0" err="1"/>
              <a:t>alcolemico</a:t>
            </a:r>
            <a:r>
              <a:rPr lang="it-IT" dirty="0"/>
              <a:t> supera gli 0,8 g/L e, unitamente alla condizione precedente, se l'incidente è causato dalle condotte pericolose dette in precedenza. La pena aumenta della metà se muore più di una persona, fino a 18 anni;</a:t>
            </a:r>
          </a:p>
          <a:p>
            <a:r>
              <a:rPr lang="it-IT" dirty="0"/>
              <a:t>la pena è diminuita fino alla metà quando l'omicidio stradale, pur cagionato dalle suddette condotte imprudenti, non sia esclusiva conseguenza dell'azione (o omissione) del colpevole.</a:t>
            </a:r>
          </a:p>
          <a:p>
            <a:r>
              <a:rPr lang="it-IT" dirty="0"/>
              <a:t>revoca della patente: la nuova patente è revocata e non può essere conseguita prima di 15 anni (omicidio) o 5 anni (lesioni). In caso di fuga o nelle altre ipotesi più gravi, dovranno trascorrere almeno 30 anni dalla revoca.</a:t>
            </a:r>
          </a:p>
        </p:txBody>
      </p:sp>
    </p:spTree>
    <p:extLst>
      <p:ext uri="{BB962C8B-B14F-4D97-AF65-F5344CB8AC3E}">
        <p14:creationId xmlns:p14="http://schemas.microsoft.com/office/powerpoint/2010/main" val="18294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RESPONSABILITA’ CIVILE NELL’EDUCAZIONE STRADALE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052918"/>
            <a:ext cx="12192000" cy="4805082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La responsabilità civile connessa al sinistro stradale è basata sul principio che ogni danno causato deve essere risarcito e consiste nell'obbligo di rimborsare i danni causati sia alle persone che alle cose e agli animali a causa del sinistro stesso</a:t>
            </a:r>
            <a:r>
              <a:rPr lang="it-IT" dirty="0" smtClean="0"/>
              <a:t>. Obbliga </a:t>
            </a:r>
            <a:r>
              <a:rPr lang="it-IT" dirty="0"/>
              <a:t>il responsabile, o chi per lui (l'impresa assicuratrice), al risarcimento (con pagamento in denaro) dei danni causati</a:t>
            </a:r>
            <a:r>
              <a:rPr lang="it-IT" dirty="0" smtClean="0"/>
              <a:t>. Grava </a:t>
            </a:r>
            <a:r>
              <a:rPr lang="it-IT" dirty="0"/>
              <a:t>sul conducente e sul proprietario del veicolo</a:t>
            </a:r>
            <a:r>
              <a:rPr lang="it-IT" dirty="0" smtClean="0"/>
              <a:t>. Non </a:t>
            </a:r>
            <a:r>
              <a:rPr lang="it-IT" dirty="0"/>
              <a:t>grava sul proprietario se dimostra che il veicolo è stato usato contro la sua volontà, ad esempio in caso di furto</a:t>
            </a:r>
            <a:r>
              <a:rPr lang="it-IT" dirty="0" smtClean="0"/>
              <a:t>. E</a:t>
            </a:r>
            <a:r>
              <a:rPr lang="it-IT" dirty="0"/>
              <a:t>' indipendente dalle responsabilità penale e </a:t>
            </a:r>
            <a:r>
              <a:rPr lang="it-IT" dirty="0" smtClean="0"/>
              <a:t>amministrativa. Non </a:t>
            </a:r>
            <a:r>
              <a:rPr lang="it-IT" dirty="0"/>
              <a:t>è vero che è esclusa in caso di morte del danneggiato, che è aggravata dalla mancata copertura assicurativa e che grava in qualche maniera sull'impresa assicuratrice. Chi è civilmente obbligato a risarcire i danni provocati da un sinistro stradale</a:t>
            </a:r>
            <a:r>
              <a:rPr lang="it-IT" dirty="0" smtClean="0"/>
              <a:t>:</a:t>
            </a:r>
          </a:p>
          <a:p>
            <a:r>
              <a:rPr lang="it-IT" dirty="0" smtClean="0"/>
              <a:t>- </a:t>
            </a:r>
            <a:r>
              <a:rPr lang="it-IT" dirty="0"/>
              <a:t>si libera dell'obbligo se risarcisce il danno, può quindi accordarsi con il danneggiato circa il valore del risarcimento senza far intervenire l'impresa </a:t>
            </a:r>
            <a:r>
              <a:rPr lang="it-IT" dirty="0" smtClean="0"/>
              <a:t>assicuratrice</a:t>
            </a:r>
          </a:p>
          <a:p>
            <a:r>
              <a:rPr lang="it-IT" dirty="0" smtClean="0"/>
              <a:t>- </a:t>
            </a:r>
            <a:r>
              <a:rPr lang="it-IT" dirty="0"/>
              <a:t>può far riparare il proprio </a:t>
            </a:r>
            <a:r>
              <a:rPr lang="it-IT" dirty="0" smtClean="0"/>
              <a:t>autoveicolo</a:t>
            </a:r>
          </a:p>
          <a:p>
            <a:r>
              <a:rPr lang="it-IT" dirty="0" smtClean="0"/>
              <a:t>- </a:t>
            </a:r>
            <a:r>
              <a:rPr lang="it-IT" dirty="0"/>
              <a:t>può farsi assistere da un consulente di infortunistica </a:t>
            </a:r>
            <a:r>
              <a:rPr lang="it-IT" dirty="0" smtClean="0"/>
              <a:t>stradale</a:t>
            </a:r>
          </a:p>
          <a:p>
            <a:r>
              <a:rPr lang="it-IT" dirty="0" smtClean="0"/>
              <a:t>- </a:t>
            </a:r>
            <a:r>
              <a:rPr lang="it-IT" dirty="0"/>
              <a:t>non è tenuto a chiedere l'intervento degli organi di polizia se non vi sono danni alle </a:t>
            </a:r>
            <a:r>
              <a:rPr lang="it-IT" dirty="0" smtClean="0"/>
              <a:t>persone. </a:t>
            </a:r>
          </a:p>
          <a:p>
            <a:r>
              <a:rPr lang="it-IT" dirty="0" smtClean="0"/>
              <a:t>Non </a:t>
            </a:r>
            <a:r>
              <a:rPr lang="it-IT" dirty="0"/>
              <a:t>è vero che può chiedere la revoca della patente come alternativa o che si libera da ogni forma di responsabilità penale pagandone l'ammontare in denaro.</a:t>
            </a:r>
          </a:p>
        </p:txBody>
      </p:sp>
    </p:spTree>
    <p:extLst>
      <p:ext uri="{BB962C8B-B14F-4D97-AF65-F5344CB8AC3E}">
        <p14:creationId xmlns:p14="http://schemas.microsoft.com/office/powerpoint/2010/main" val="33802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881554"/>
            <a:ext cx="10049853" cy="4844561"/>
          </a:xfrm>
        </p:spPr>
        <p:txBody>
          <a:bodyPr/>
          <a:lstStyle/>
          <a:p>
            <a:r>
              <a:rPr lang="it-IT" dirty="0"/>
              <a:t>La sicurezza stradale inizia dall’educazione, specialmente quella dei più giovani. E’ questa la convinzione principale emersa nel corso del convegno “Sicurezza stradale: la legalità è vita”, organizzato a L’Aquila dal SIAP, Sindacato italiano appartenenti Polizia e che ha messo intorno a un tavolo magistrati, forze dell’ordine e specialisti della </a:t>
            </a:r>
            <a:r>
              <a:rPr lang="it-IT" dirty="0" err="1"/>
              <a:t>materia.Tra</a:t>
            </a:r>
            <a:r>
              <a:rPr lang="it-IT" dirty="0"/>
              <a:t> gli altri, sono intervenuti due pubblici ministeri del capoluogo abruzzese, i vertici locali della Polizia di Stato e Massimo </a:t>
            </a:r>
            <a:r>
              <a:rPr lang="it-IT" dirty="0" err="1"/>
              <a:t>Quezel</a:t>
            </a:r>
            <a:r>
              <a:rPr lang="it-IT" dirty="0"/>
              <a:t>, presidente di Studio Blu Responsabilità &amp; Risarcimento e autore del libro “Assicurazioni a delinquere” edito da </a:t>
            </a:r>
            <a:r>
              <a:rPr lang="it-IT" dirty="0" err="1"/>
              <a:t>Chiarelettere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6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RESPONSABILITA’ PENALE NELL’EDUCAZIONE STRADALE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2708" y="2400299"/>
            <a:ext cx="8616461" cy="4246685"/>
          </a:xfrm>
        </p:spPr>
        <p:txBody>
          <a:bodyPr>
            <a:noAutofit/>
          </a:bodyPr>
          <a:lstStyle/>
          <a:p>
            <a:r>
              <a:rPr lang="it-IT" sz="2400" dirty="0"/>
              <a:t>Le misure di sicurezza stradale hanno come obiettivo la riduzione del numero e delle conseguenze degli incidenti veicolari e lo sviluppo e il dispiegamento di sistemi di gestione. L'approccio è di tipo multi-disciplinare, in quanto sono coinvolte diverse tematiche tecnico-scientifiche, e segue il rispetto di norme esplicitamente espresse nel Codice della Strada al fine di minimizzare il rischio</a:t>
            </a:r>
          </a:p>
        </p:txBody>
      </p:sp>
    </p:spTree>
    <p:extLst>
      <p:ext uri="{BB962C8B-B14F-4D97-AF65-F5344CB8AC3E}">
        <p14:creationId xmlns:p14="http://schemas.microsoft.com/office/powerpoint/2010/main" val="14477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0418885" cy="685800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La responsabilità civile legata al sinistro stradale si basa sull’obbligo di rimborsare i danni provocati a persone, cose e animali dall’incidente. La responsabilità civile non è subordinata alla responsabilità penale e amministrativa</a:t>
            </a:r>
            <a:r>
              <a:rPr lang="it-IT" dirty="0" smtClean="0"/>
              <a:t>. Essa </a:t>
            </a:r>
            <a:r>
              <a:rPr lang="it-IT" dirty="0"/>
              <a:t>è a carico del conducente, tranne se quest’ultimo dimostri di essersi adoperato in ogni modo per evitare il danno, e del proprietario del veicolo, ad eccezione che questi dimostri che la circolazione è accaduta senza il suo consenso. Il responsabile dell’incidente, vale a dire colui che ha l’obbligo di ripagare i danni, può pattuire con il danneggiato la cifra del risarcimento oppure può porre denuncia alla propria compagnia assicuratrice. Tuttavia, risarcendo i danni causati, non è esentato da un’eventuale responsabilità penale</a:t>
            </a:r>
            <a:r>
              <a:rPr lang="it-IT" dirty="0" smtClean="0"/>
              <a:t>. La </a:t>
            </a:r>
            <a:r>
              <a:rPr lang="it-IT" dirty="0"/>
              <a:t>responsabilità penale legata al sinistro stradale è personale, cioè grava esclusivamente sul conducente, può verificarsi anche nel caso in cui il danneggiato venga risarcito giustamente e nasce</a:t>
            </a:r>
            <a:r>
              <a:rPr lang="it-IT" dirty="0" smtClean="0"/>
              <a:t>:</a:t>
            </a:r>
          </a:p>
          <a:p>
            <a:r>
              <a:rPr lang="it-IT" dirty="0" smtClean="0"/>
              <a:t>• </a:t>
            </a:r>
            <a:r>
              <a:rPr lang="it-IT" dirty="0"/>
              <a:t>Quando vengono infrante norme del Codice Penale</a:t>
            </a:r>
            <a:r>
              <a:rPr lang="it-IT" dirty="0" smtClean="0"/>
              <a:t>;</a:t>
            </a:r>
          </a:p>
          <a:p>
            <a:r>
              <a:rPr lang="it-IT" dirty="0" smtClean="0"/>
              <a:t>• </a:t>
            </a:r>
            <a:r>
              <a:rPr lang="it-IT" dirty="0"/>
              <a:t>Se il sinistro ha causato danni gravi a persone</a:t>
            </a:r>
            <a:r>
              <a:rPr lang="it-IT" dirty="0" smtClean="0"/>
              <a:t>;</a:t>
            </a:r>
          </a:p>
          <a:p>
            <a:r>
              <a:rPr lang="it-IT" dirty="0" smtClean="0"/>
              <a:t>• </a:t>
            </a:r>
            <a:r>
              <a:rPr lang="it-IT" dirty="0"/>
              <a:t>In caso di omicidio (colposo, preterintenzionale o doloso)La responsabilità penale non sorge quando</a:t>
            </a:r>
            <a:r>
              <a:rPr lang="it-IT" dirty="0" smtClean="0"/>
              <a:t>:</a:t>
            </a:r>
          </a:p>
          <a:p>
            <a:r>
              <a:rPr lang="it-IT" dirty="0" smtClean="0"/>
              <a:t>• </a:t>
            </a:r>
            <a:r>
              <a:rPr lang="it-IT" dirty="0"/>
              <a:t>Si provocano danni involontari esclusivamente alle cose</a:t>
            </a:r>
            <a:r>
              <a:rPr lang="it-IT" dirty="0" smtClean="0"/>
              <a:t>;</a:t>
            </a:r>
          </a:p>
          <a:p>
            <a:r>
              <a:rPr lang="it-IT" dirty="0" smtClean="0"/>
              <a:t>• </a:t>
            </a:r>
            <a:r>
              <a:rPr lang="it-IT" dirty="0"/>
              <a:t>Il sinistro è stato causato da calamità naturali, o comunque dovute a cause di forza maggiore </a:t>
            </a:r>
            <a:r>
              <a:rPr lang="it-IT" dirty="0" smtClean="0"/>
              <a:t>come</a:t>
            </a:r>
          </a:p>
          <a:p>
            <a:r>
              <a:rPr lang="it-IT" dirty="0" smtClean="0"/>
              <a:t>• </a:t>
            </a:r>
            <a:r>
              <a:rPr lang="it-IT" dirty="0"/>
              <a:t>quando il fatto non costituisce reato</a:t>
            </a:r>
            <a:r>
              <a:rPr lang="it-IT" dirty="0" smtClean="0"/>
              <a:t>.</a:t>
            </a:r>
          </a:p>
          <a:p>
            <a:r>
              <a:rPr lang="it-IT" dirty="0" smtClean="0"/>
              <a:t>Colui </a:t>
            </a:r>
            <a:r>
              <a:rPr lang="it-IT" dirty="0"/>
              <a:t>che è penalmente e civilmente responsabile di un sinistro stradale incorre nelle sanzioni del Codice Penale ed è obbligato a risarcire i danni; se invece ha infranto norme del Codice della Strada può essere soggetto alla revisione, sospensione o revoca della patente.</a:t>
            </a:r>
          </a:p>
        </p:txBody>
      </p:sp>
    </p:spTree>
    <p:extLst>
      <p:ext uri="{BB962C8B-B14F-4D97-AF65-F5344CB8AC3E}">
        <p14:creationId xmlns:p14="http://schemas.microsoft.com/office/powerpoint/2010/main" val="414604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790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Ione</vt:lpstr>
      <vt:lpstr>LAVORO EDUCAZIONE CIVICA</vt:lpstr>
      <vt:lpstr>OMICIDIO STRADALE</vt:lpstr>
      <vt:lpstr>Presentazione standard di PowerPoint</vt:lpstr>
      <vt:lpstr>Presentazione standard di PowerPoint</vt:lpstr>
      <vt:lpstr>RESPONSABILITA’ CIVILE NELL’EDUCAZIONE STRADALE</vt:lpstr>
      <vt:lpstr>Presentazione standard di PowerPoint</vt:lpstr>
      <vt:lpstr>RESPONSABILITA’ PENALE NELL’EDUCAZIONE STRADALE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LAVORO EDUCAZIONE CIVICA</dc:title>
  <dc:creator>Giuseppe Durante</dc:creator>
  <cp:lastModifiedBy>Giuseppe Durante</cp:lastModifiedBy>
  <cp:revision>6</cp:revision>
  <dcterms:created xsi:type="dcterms:W3CDTF">2022-01-28T17:14:37Z</dcterms:created>
  <dcterms:modified xsi:type="dcterms:W3CDTF">2022-01-28T17:53:35Z</dcterms:modified>
</cp:coreProperties>
</file>