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7" r:id="rId7"/>
    <p:sldId id="261" r:id="rId8"/>
    <p:sldId id="262" r:id="rId9"/>
    <p:sldId id="268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5C"/>
    <a:srgbClr val="FF0000"/>
    <a:srgbClr val="FF9696"/>
    <a:srgbClr val="FF5E5E"/>
    <a:srgbClr val="F29696"/>
    <a:srgbClr val="FC535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8F63E-4EC5-4CAA-BB39-C8A4A32A3B0D}" v="229" dt="2022-05-17T14:25:27.607"/>
    <p1510:client id="{2BF50F25-5DFB-49E3-B831-1A478B89FAA8}" v="30" dt="2022-05-17T14:29:05.955"/>
    <p1510:client id="{E1EA8B47-8B65-414C-AAAC-4D1C7BAE043E}" v="237" dt="2022-05-17T14:01:59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Segnaposto data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Segnaposto immagine diapositiva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Segnaposto note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</a:p>
          <a:p>
            <a:pPr lvl="0"/>
            <a:r>
              <a:rPr lang="it-IT" altLang="en-US"/>
              <a:t>Fai clic per modificare gli stili del titolo principale</a:t>
            </a:r>
            <a:endParaRPr lang="en-US"/>
          </a:p>
          <a:p>
            <a:pPr lvl="1"/>
            <a:r>
              <a:rPr lang="it-IT" altLang="en-US"/>
              <a:t>Secondo livello</a:t>
            </a:r>
            <a:endParaRPr lang="en-US"/>
          </a:p>
          <a:p>
            <a:pPr lvl="2"/>
            <a:r>
              <a:rPr lang="it-IT" altLang="en-US"/>
              <a:t>Terzo livello</a:t>
            </a:r>
            <a:endParaRPr lang="en-US"/>
          </a:p>
          <a:p>
            <a:pPr lvl="3"/>
            <a:r>
              <a:rPr lang="it-IT" altLang="en-US"/>
              <a:t>Quarto livello</a:t>
            </a:r>
            <a:endParaRPr lang="en-US"/>
          </a:p>
          <a:p>
            <a:pPr lvl="4"/>
            <a:r>
              <a:rPr lang="it-IT" altLang="en-US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Segnaposto numero diapositiva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Segnaposto tes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BD43B60-823B-46B9-B47B-42530A1949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Segnaposto tes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ADF2C2B-0E63-41A6-A39A-AE5DEE8B93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Segnaposto tes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35C93FD-8E0D-45D1-8D06-5975CB06C0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Segnaposto tes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227F4C8-4F09-4BDC-90E4-DBB97DCD40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Segnaposto tes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731B51F-C6A1-43D2-9AEB-6985D931AE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Segnaposto tes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C04E4A-973B-4A90-A328-6D8CCD7FA6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Segnaposto tes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D1E469C-5E00-4C31-A203-20EDEAA86D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Segnaposto tes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4119AD4-3413-48DD-A71D-F0C19A8AA6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Segnaposto tes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F5CA563-6557-4230-B50C-51FA8FE30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Segnaposto tes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10E4DD1-B5A1-433D-A96C-2AED90A73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/>
        </p:txBody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/>
        </p:txBody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grpSp>
        <p:nvGrpSpPr>
          <p:cNvPr id="7" name="Group 6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 noEditPoints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21" name="Footer Placeholder 20"/>
          <p:cNvSpPr>
            <a:spLocks noGrp="1" noEditPoints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 noEditPoints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/>
        </p:txBody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/>
        </p:txBody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345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13" name="Rectangle 12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 noEditPoints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5/19/2022</a:t>
            </a:fld>
            <a:endParaRPr lang="en-US"/>
          </a:p>
        </p:txBody>
      </p:sp>
      <p:sp>
        <p:nvSpPr>
          <p:cNvPr id="9" name="Footer Placeholder 8"/>
          <p:cNvSpPr>
            <a:spLocks noGrp="1" noEditPoints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 noEditPoints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/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/>
        </p:txBody>
      </p:sp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 panose="02020404030301010803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 panose="02020404030301010803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 panose="02020404030301010803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 panose="02020404030301010803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 panose="02020404030301010803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 panose="02020404030301010803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 panose="02020404030301010803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 panose="02020404030301010803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 panose="02020404030301010803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5" descr="Immagine che contiene testo  Descrizione generata automaticamente"/>
          <p:cNvPicPr>
            <a:picLocks noChangeAspect="1"/>
          </p:cNvPicPr>
          <p:nvPr/>
        </p:nvPicPr>
        <p:blipFill>
          <a:blip r:embed="rId1"/>
          <a:srcRect l="19531" r="14453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32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5875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/>
        </p:txBody>
      </p:sp>
      <p:sp>
        <p:nvSpPr>
          <p:cNvPr id="33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/>
        </p:txBody>
      </p:sp>
      <p:sp>
        <p:nvSpPr>
          <p:cNvPr id="2" name="Titolo 1"/>
          <p:cNvSpPr>
            <a:spLocks noGrp="1" noEditPoints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tx1"/>
                </a:solidFill>
              </a:rPr>
              <a:t>La COSTITUZIONE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0000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/>
        </p:txBody>
      </p:sp>
      <p:sp useBgFill="1">
        <p:nvSpPr>
          <p:cNvPr id="17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/>
        </p:txBody>
      </p:sp>
      <p:sp>
        <p:nvSpPr>
          <p:cNvPr id="2" name="Titolo 1"/>
          <p:cNvSpPr>
            <a:spLocks noGrp="1" noEditPoints="1"/>
          </p:cNvSpPr>
          <p:nvPr>
            <p:ph type="title"/>
          </p:nvPr>
        </p:nvSpPr>
        <p:spPr>
          <a:xfrm>
            <a:off x="1192625" y="1644226"/>
            <a:ext cx="3466540" cy="401658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Omissione di soccorso e degli utenti vulnerabili</a:t>
            </a:r>
            <a:endParaRPr lang="it-IT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/>
          <p:cNvSpPr>
            <a:spLocks noGrp="1" noEditPoints="1"/>
          </p:cNvSpPr>
          <p:nvPr>
            <p:ph idx="1"/>
          </p:nvPr>
        </p:nvSpPr>
        <p:spPr>
          <a:xfrm>
            <a:off x="5236723" y="1641576"/>
            <a:ext cx="5514758" cy="4016587"/>
          </a:xfr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2000" b="1" dirty="0">
                <a:solidFill>
                  <a:srgbClr val="FF0000"/>
                </a:solidFill>
              </a:rPr>
              <a:t>Tale omissione si ha quando un utente della strada, autista o pedone, non offre assistenza a un incidentato. Si prevede la reclusione fino a un anno in caso di mancato soccorso di un minore di dieci anni o di persona incapace. Dato che la salute è una responsabilità comune, il nuovo Codice della strada aumenta gli obblighi della precedenza ai pedoni nell’articolo 191 e introduce la categoria degli utenti vulnerabili (pedoni, disabili in carrozzella, ciclisti e tutti coloro i quali meritino una tutela particolare dai pericoli della circolazione stradale)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92D050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/>
        </p:txBody>
      </p:sp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/>
        </p:txBody>
      </p:sp>
      <p:sp>
        <p:nvSpPr>
          <p:cNvPr id="2" name="Titolo 1"/>
          <p:cNvSpPr>
            <a:spLocks noGrp="1" noEditPoints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pPr algn="ctr"/>
            <a:r>
              <a:rPr lang="it-IT" b="1" dirty="0"/>
              <a:t>ARTICOLO 1 DELLA COSTITUZIONE</a:t>
            </a:r>
            <a:endParaRPr lang="it-IT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/>
          <p:cNvSpPr>
            <a:spLocks noGrp="1" noEditPoints="1"/>
          </p:cNvSpPr>
          <p:nvPr>
            <p:ph idx="1"/>
          </p:nvPr>
        </p:nvSpPr>
        <p:spPr>
          <a:xfrm>
            <a:off x="5236723" y="780626"/>
            <a:ext cx="5514758" cy="5296747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endParaRPr lang="it-IT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Clr>
                <a:srgbClr val="262626"/>
              </a:buClr>
              <a:buNone/>
            </a:pPr>
            <a:r>
              <a:rPr lang="it-IT" b="1" dirty="0">
                <a:ea typeface="+mn-lt"/>
                <a:cs typeface="+mn-lt"/>
              </a:rPr>
              <a:t>La repubblica democratica è una forma di governo in cui la volontà del popolo è espressa dai propri rappresentanti. La sovranità, cioè il diritto di autodeterminazione, spetta al popolo secondo le forme della Costituzione e ciò contribuisce a considerare la salute un bene di tutti. Il lavoro costituisce il fondamento della società ed è considerato un mezzo per contribuire a quest’ultima, oltre che per realizzare se stessi. E’ inoltre strettamente legato all’ambito sanitario. Un posto di lavoro, infatti, deve garantire condizioni di benessere fisico e psicologico ai lavoratori per essere accettabile nel rispetto dei diritti di ognuno e di tutti.</a:t>
            </a:r>
            <a:r>
              <a:rPr lang="it-IT" dirty="0">
                <a:ea typeface="+mn-lt"/>
                <a:cs typeface="+mn-lt"/>
              </a:rPr>
              <a:t>  </a:t>
            </a:r>
          </a:p>
          <a:p>
            <a:pPr algn="just">
              <a:buClr>
                <a:srgbClr val="262626"/>
              </a:buClr>
            </a:pP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1081" y="0"/>
            <a:ext cx="5510773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92D050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/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/>
          <a:lstStyle/>
          <a:p/>
        </p:txBody>
      </p:sp>
      <p:sp>
        <p:nvSpPr>
          <p:cNvPr id="2" name="Titolo 1"/>
          <p:cNvSpPr>
            <a:spLocks noGrp="1" noEditPoints="1"/>
          </p:cNvSpPr>
          <p:nvPr>
            <p:ph type="title"/>
          </p:nvPr>
        </p:nvSpPr>
        <p:spPr>
          <a:xfrm>
            <a:off x="924011" y="1185059"/>
            <a:ext cx="3640588" cy="4487882"/>
          </a:xfrm>
        </p:spPr>
        <p:txBody>
          <a:bodyPr>
            <a:normAutofit/>
          </a:bodyPr>
          <a:lstStyle/>
          <a:p>
            <a:pPr algn="ctr"/>
            <a:r>
              <a:rPr lang="it-IT" sz="3700" b="1" dirty="0"/>
              <a:t>ARTICOLO 2 DELLA COSTITUZIONE</a:t>
            </a:r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59939" y="276008"/>
            <a:ext cx="6146615" cy="630598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925455" y="438912"/>
            <a:ext cx="5815584" cy="5980176"/>
          </a:xfrm>
          <a:prstGeom prst="rect">
            <a:avLst/>
          </a:prstGeom>
          <a:solidFill>
            <a:srgbClr val="92D050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/>
        </p:txBody>
      </p:sp>
      <p:sp>
        <p:nvSpPr>
          <p:cNvPr id="3" name="Segnaposto contenuto 2"/>
          <p:cNvSpPr>
            <a:spLocks noGrp="1" noEditPoints="1"/>
          </p:cNvSpPr>
          <p:nvPr>
            <p:ph idx="1"/>
          </p:nvPr>
        </p:nvSpPr>
        <p:spPr>
          <a:xfrm>
            <a:off x="6260091" y="925373"/>
            <a:ext cx="5135555" cy="52833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it-IT" sz="2000"/>
          </a:p>
          <a:p>
            <a:pPr marL="0" indent="0" algn="ctr">
              <a:lnSpc>
                <a:spcPct val="150000"/>
              </a:lnSpc>
              <a:buClr>
                <a:srgbClr val="262626"/>
              </a:buClr>
              <a:buNone/>
            </a:pPr>
            <a:r>
              <a:rPr lang="it-IT" sz="2000" b="1" dirty="0">
                <a:solidFill>
                  <a:schemeClr val="bg1"/>
                </a:solidFill>
              </a:rPr>
              <a:t>I diritti inviolabili, propri di ogni essere umano, sono inalienabili a livello individuale e collettivo, perché ogni cittadino deve adempiere alla solidarietà politica, economica e sociale. Tutti, cioè, devono contribuire in tutti i campi al progresso dello Stato e ciò significa anche agire a favore della salute della società.</a:t>
            </a:r>
          </a:p>
          <a:p>
            <a:pPr algn="just">
              <a:buClr>
                <a:srgbClr val="262626"/>
              </a:buClr>
            </a:pPr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92D050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/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/>
          <a:lstStyle/>
          <a:p/>
        </p:txBody>
      </p:sp>
      <p:sp>
        <p:nvSpPr>
          <p:cNvPr id="2" name="Titolo 1"/>
          <p:cNvSpPr>
            <a:spLocks noGrp="1" noEditPoints="1"/>
          </p:cNvSpPr>
          <p:nvPr>
            <p:ph type="title"/>
          </p:nvPr>
        </p:nvSpPr>
        <p:spPr>
          <a:xfrm>
            <a:off x="902738" y="1185059"/>
            <a:ext cx="3650748" cy="4487882"/>
          </a:xfrm>
          <a:ln w="1270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it-IT" sz="3700" b="1" dirty="0">
                <a:solidFill>
                  <a:srgbClr val="000000"/>
                </a:solidFill>
              </a:rPr>
              <a:t>ARTICOLO 3 DELLA COSTITUZIONE</a:t>
            </a: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/>
          <a:lstStyle/>
          <a:p/>
        </p:txBody>
      </p:sp>
      <p:sp>
        <p:nvSpPr>
          <p:cNvPr id="3" name="Segnaposto contenuto 2"/>
          <p:cNvSpPr>
            <a:spLocks noGrp="1" noEditPoints="1"/>
          </p:cNvSpPr>
          <p:nvPr>
            <p:ph idx="1"/>
          </p:nvPr>
        </p:nvSpPr>
        <p:spPr>
          <a:xfrm>
            <a:off x="5952435" y="781808"/>
            <a:ext cx="5443211" cy="52833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50000"/>
              </a:lnSpc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it-IT" sz="2400" b="1" dirty="0">
                <a:solidFill>
                  <a:srgbClr val="00B050"/>
                </a:solidFill>
              </a:rPr>
              <a:t>Grazie a questo articolo, tutti i cittadini hanno gli stessi diritti e doveri davanti alla legge e lo stesso valore nella società. Anche nel diritto al benessere psicofisico, tutti devono avere le stesse opportunità.</a:t>
            </a:r>
            <a:endParaRPr lang="it-IT" sz="20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3982" y="488542"/>
            <a:ext cx="11244036" cy="5880916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9036" y="685800"/>
            <a:ext cx="10853928" cy="548640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/>
          <a:lstStyle/>
          <a:p/>
        </p:txBody>
      </p:sp>
      <p:sp>
        <p:nvSpPr>
          <p:cNvPr id="2" name="Titolo 1"/>
          <p:cNvSpPr>
            <a:spLocks noGrp="1" noEditPoints="1"/>
          </p:cNvSpPr>
          <p:nvPr>
            <p:ph type="title"/>
          </p:nvPr>
        </p:nvSpPr>
        <p:spPr>
          <a:xfrm>
            <a:off x="866440" y="1010530"/>
            <a:ext cx="3563679" cy="4847102"/>
          </a:xfrm>
        </p:spPr>
        <p:txBody>
          <a:bodyPr>
            <a:normAutofit/>
          </a:bodyPr>
          <a:lstStyle/>
          <a:p>
            <a:pPr algn="r"/>
            <a:r>
              <a:rPr lang="it-IT" sz="3700" b="1">
                <a:solidFill>
                  <a:schemeClr val="tx1"/>
                </a:solidFill>
              </a:rPr>
              <a:t>ARTICOLO 4 DELLA COSTITUZIONE</a:t>
            </a:r>
            <a:r>
              <a:rPr lang="it-IT" sz="3700">
                <a:solidFill>
                  <a:srgbClr val="FFFFFF"/>
                </a:solidFill>
              </a:rPr>
              <a:t>NE</a:t>
            </a:r>
            <a:endParaRPr lang="it-IT"/>
          </a:p>
        </p:txBody>
      </p:sp>
      <p:sp>
        <p:nvSpPr>
          <p:cNvPr id="3" name="Segnaposto contenuto 2"/>
          <p:cNvSpPr>
            <a:spLocks noGrp="1" noEditPoints="1"/>
          </p:cNvSpPr>
          <p:nvPr>
            <p:ph idx="1"/>
          </p:nvPr>
        </p:nvSpPr>
        <p:spPr>
          <a:xfrm>
            <a:off x="4733545" y="1011414"/>
            <a:ext cx="6486630" cy="48572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lnSpc>
                <a:spcPct val="150000"/>
              </a:lnSpc>
              <a:buClr>
                <a:srgbClr val="262626"/>
              </a:buClr>
              <a:buNone/>
            </a:pPr>
            <a:r>
              <a:rPr lang="it-IT" sz="2400" b="1" dirty="0"/>
              <a:t>Il lavoro garantisce indipendenza economica e appaga esigenze personali e il diritto all’occupazione deve essere tutelato dallo Stato nel rispetto della salute. La legge 36/01, infatti, salvaguarda dagli effetti temporanei e duraturi dei campi elettrici, magnetici ed elettromagnetici e incoraggia strutture ecosostenibili per non esporre a rischio i lavoratori.</a:t>
            </a:r>
            <a:endParaRPr lang="it-IT"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/>
        </p:txBody>
      </p:sp>
      <p:sp>
        <p:nvSpPr>
          <p:cNvPr id="2" name="Titolo 1"/>
          <p:cNvSpPr>
            <a:spLocks noGrp="1" noEditPoints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it-IT" sz="4000" b="1" dirty="0">
                <a:solidFill>
                  <a:schemeClr val="tx1"/>
                </a:solidFill>
              </a:rPr>
              <a:t>ARTICOLO 9 DELLA COSTITUZIONE</a:t>
            </a:r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/>
          <p:cNvSpPr>
            <a:spLocks noGrp="1" noEditPoints="1"/>
          </p:cNvSpPr>
          <p:nvPr>
            <p:ph idx="1"/>
          </p:nvPr>
        </p:nvSpPr>
        <p:spPr>
          <a:xfrm>
            <a:off x="5294630" y="891540"/>
            <a:ext cx="6183630" cy="5075555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it-IT" sz="2400" b="1" dirty="0"/>
              <a:t>Il terzo comma, aggiunto all’articolo 9, esorta alla difesa dell’ecosistema nell’interesse delle future generazioni e introduce, per la prima volta, la tutela degli animali. Ricerca scientifica e salvaguardia del paesaggio sono alleate nel proteggere le condizioni psicofisiche  dei cittadini.</a:t>
            </a:r>
            <a:endParaRPr lang="it-I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/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372467" y="621793"/>
            <a:ext cx="8198780" cy="5614416"/>
          </a:xfrm>
          <a:prstGeom prst="rect">
            <a:avLst/>
          </a:prstGeom>
          <a:solidFill>
            <a:schemeClr val="bg1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/>
        </p:txBody>
      </p:sp>
      <p:sp>
        <p:nvSpPr>
          <p:cNvPr id="2" name="Titolo 1"/>
          <p:cNvSpPr>
            <a:spLocks noGrp="1" noEditPoints="1"/>
          </p:cNvSpPr>
          <p:nvPr>
            <p:ph type="title"/>
          </p:nvPr>
        </p:nvSpPr>
        <p:spPr>
          <a:xfrm>
            <a:off x="3438216" y="881210"/>
            <a:ext cx="8118965" cy="1527195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tx1"/>
                </a:solidFill>
              </a:rPr>
              <a:t>ARTICOLO 32 DELLA COSTITUZIONE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 noEditPoints="1"/>
          </p:cNvSpPr>
          <p:nvPr>
            <p:ph idx="1"/>
          </p:nvPr>
        </p:nvSpPr>
        <p:spPr>
          <a:xfrm>
            <a:off x="3817153" y="2408244"/>
            <a:ext cx="7377183" cy="3584559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sz="2400" b="1" dirty="0">
                <a:effectLst/>
                <a:latin typeface="Calibri" pitchFamily="34" charset="0" panose="020F0502020204030204"/>
                <a:ea typeface="Calibri" pitchFamily="34" charset="0" panose="020F0502020204030204"/>
                <a:cs typeface="Times New Roman" pitchFamily="18" charset="0" panose="02020603050405020304"/>
              </a:rPr>
              <a:t>La collettività può progredire solo se la salute è considerata un bene comune. Ecco perché gli indigenti, privi cioè dei mezzi necessari a una vita dignitosa, sono curati gratuitamente. Un trattamento sanitario, però, non deve mai compromettere la libera scelta individuale.</a:t>
            </a:r>
            <a:endParaRPr lang="it-IT"/>
          </a:p>
          <a:p>
            <a:pPr marL="0" indent="0" algn="just">
              <a:buNone/>
            </a:pPr>
            <a:endParaRPr lang="it-IT">
              <a:latin typeface="Calibri" pitchFamily="34" charset="0" panose="020F0502020204030204"/>
              <a:cs typeface="Calibri" pitchFamily="34" charset="0" panose="020F0502020204030204"/>
            </a:endParaRPr>
          </a:p>
          <a:p>
            <a:pPr>
              <a:buClr>
                <a:srgbClr val="262626"/>
              </a:buClr>
            </a:pPr>
            <a:endParaRPr lang="it-I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-10160" y="-76200"/>
            <a:ext cx="12202160" cy="69697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74864" y="144235"/>
            <a:ext cx="11647712" cy="6564086"/>
          </a:xfrm>
          <a:prstGeom prst="rect">
            <a:avLst/>
          </a:prstGeom>
          <a:solidFill>
            <a:srgbClr val="F2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1070883" y="929368"/>
            <a:ext cx="10058399" cy="2329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/>
          <p:cNvSpPr>
            <a:spLocks noGrp="1" noEditPoints="1"/>
          </p:cNvSpPr>
          <p:nvPr>
            <p:ph idx="1"/>
          </p:nvPr>
        </p:nvSpPr>
        <p:spPr>
          <a:xfrm>
            <a:off x="1066800" y="3257006"/>
            <a:ext cx="10058400" cy="26630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it-IT" sz="2000" b="1" dirty="0">
                <a:ea typeface="+mn-lt"/>
                <a:cs typeface="+mn-lt"/>
              </a:rPr>
              <a:t>Emanata nel 1978, la legge 833 sancisce la nascita del Servizio Sanitario Nazionale, basato sui principi di universalità dei destinatari, uguaglianza del trattamento sanitario e globalità delle prestazioni. È fortemente voluta dal Ministro della Salute Tina Anselmi. Partigiana, sostenitrice della parità lavorativa tra uomo e donna, con questa legge, l’Anselmi garantisce i livelli essenziali di assistenza senza discriminazioni.</a:t>
            </a:r>
            <a:endParaRPr lang="it-IT"/>
          </a:p>
        </p:txBody>
      </p:sp>
      <p:sp>
        <p:nvSpPr>
          <p:cNvPr id="2" name="Titolo 1"/>
          <p:cNvSpPr>
            <a:spLocks noGrp="1" noEditPoints="1"/>
          </p:cNvSpPr>
          <p:nvPr>
            <p:ph type="title"/>
          </p:nvPr>
        </p:nvSpPr>
        <p:spPr>
          <a:xfrm>
            <a:off x="1066800" y="925623"/>
            <a:ext cx="10058400" cy="2329542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tx1"/>
                </a:solidFill>
                <a:ea typeface="+mj-lt"/>
                <a:cs typeface="+mj-lt"/>
              </a:rPr>
              <a:t>Tina Anselmi e il Servizio Sanitario</a:t>
            </a:r>
            <a:r>
              <a:rPr lang="it-IT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it-IT" b="1" dirty="0">
                <a:solidFill>
                  <a:schemeClr val="tx1"/>
                </a:solidFill>
                <a:ea typeface="+mj-lt"/>
                <a:cs typeface="+mj-lt"/>
              </a:rPr>
              <a:t>Nazionale</a:t>
            </a:r>
            <a:endParaRPr lang="it-IT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-65314"/>
            <a:ext cx="12192000" cy="6923314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65315"/>
            <a:ext cx="6096000" cy="3396343"/>
          </a:xfrm>
          <a:prstGeom prst="rect">
            <a:avLst/>
          </a:prstGeom>
          <a:solidFill>
            <a:schemeClr val="bg1"/>
          </a:solidFill>
          <a:ln>
            <a:solidFill>
              <a:srgbClr val="F2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 noEditPoints="1"/>
          </p:cNvSpPr>
          <p:nvPr>
            <p:ph type="title"/>
          </p:nvPr>
        </p:nvSpPr>
        <p:spPr>
          <a:xfrm>
            <a:off x="50800" y="-64977"/>
            <a:ext cx="6061530" cy="3396342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  <a:latin typeface="Times New Roman" pitchFamily="18" charset="0" panose="02020603050405020304"/>
                <a:cs typeface="Times New Roman" pitchFamily="18" charset="0" panose="02020603050405020304"/>
              </a:rPr>
              <a:t>ARTICOLO 3 DELLA CARTA DEI DIRITTI FONDAMENTALI DELL'UNIONE EUROPE</a:t>
            </a:r>
            <a:r>
              <a:rPr lang="it-IT" b="1" dirty="0">
                <a:solidFill>
                  <a:schemeClr val="bg1"/>
                </a:solidFill>
                <a:latin typeface="Times New Roman" pitchFamily="18" charset="0" panose="02020603050405020304"/>
                <a:cs typeface="Times New Roman" pitchFamily="18" charset="0" panose="02020603050405020304"/>
              </a:rPr>
              <a:t>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 noEditPoints="1"/>
          </p:cNvSpPr>
          <p:nvPr>
            <p:ph idx="1"/>
          </p:nvPr>
        </p:nvSpPr>
        <p:spPr>
          <a:xfrm>
            <a:off x="6100354" y="3333521"/>
            <a:ext cx="6091646" cy="3528859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it-IT" b="1" dirty="0">
                <a:solidFill>
                  <a:srgbClr val="FF0000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Times New Roman" pitchFamily="18" charset="0" panose="02020603050405020304"/>
              </a:rPr>
              <a:t>L’articolo 3 </a:t>
            </a:r>
            <a:r>
              <a:rPr lang="it-IT" b="1" spc="15" dirty="0">
                <a:solidFill>
                  <a:srgbClr val="FF0000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Times New Roman" pitchFamily="18" charset="0" panose="02020603050405020304"/>
              </a:rPr>
              <a:t>della Carta dei diritti fondamentali dell'Unione Europea</a:t>
            </a:r>
            <a:r>
              <a:rPr lang="it-IT" b="1" dirty="0">
                <a:solidFill>
                  <a:srgbClr val="FF0000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Times New Roman" pitchFamily="18" charset="0" panose="02020603050405020304"/>
              </a:rPr>
              <a:t> afferma che ogni persona ha diritto al consenso libero e informato riguardo all’uso di medicinali. Va infatti ricordato che l’Unione Europea, fondata nel 1993 e i cui Paesi fondatori sono Italia, Belgio, Francia, Germania, Lussemburgo e Paesi Bassi, considera prioritaria la libertà di scelta. L’articolo citato, inoltre, vieta le pratiche eugenetiche, cioè l’insieme di teorie ed esperimenti condotti per migliorare specifiche qualità corporee, la clonazione e tutte le azioni che traggono un guadagno dal corpo. Rientra, quindi, tra i diritti inviolabili, la possibilità di decidere senza vincoli di se stessi e della propria</a:t>
            </a:r>
            <a:r>
              <a:rPr lang="it-IT" b="1" dirty="0">
                <a:solidFill>
                  <a:srgbClr val="FF0000"/>
                </a:solidFill>
                <a:latin typeface="Calibri" pitchFamily="34" charset="0" panose="020F0502020204030204"/>
                <a:ea typeface="Calibri" pitchFamily="34" charset="0" panose="020F0502020204030204"/>
                <a:cs typeface="Times New Roman" pitchFamily="18" charset="0" panose="02020603050405020304"/>
              </a:rPr>
              <a:t> salute.</a:t>
            </a:r>
            <a:endParaRPr lang="it-IT" b="1">
              <a:solidFill>
                <a:srgbClr val="FF0000"/>
              </a:solidFill>
              <a:latin typeface="Calibri" pitchFamily="34" charset="0" panose="020F0502020204030204"/>
              <a:ea typeface="Calibri" pitchFamily="34" charset="0" panose="020F0502020204030204"/>
              <a:cs typeface="Times New Roman" pitchFamily="18" charset="0" panose="02020603050405020304"/>
            </a:endParaRPr>
          </a:p>
          <a:p>
            <a:pPr marL="0" indent="0">
              <a:buNone/>
            </a:pPr>
            <a:endParaRPr lang="it-IT" sz="1800">
              <a:effectLst/>
              <a:latin typeface="Calibri" pitchFamily="34" charset="0" panose="020F0502020204030204"/>
              <a:ea typeface="Calibri" pitchFamily="34" charset="0" panose="020F0502020204030204"/>
              <a:cs typeface="Times New Roman" pitchFamily="18" charset="0" panose="02020603050405020304"/>
            </a:endParaRPr>
          </a:p>
          <a:p>
            <a:pPr marL="0" indent="0">
              <a:buNone/>
            </a:pPr>
            <a:endParaRPr lang="it-IT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4233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SavonVTI</vt:lpstr>
      <vt:lpstr>La COSTITUZIONE</vt:lpstr>
      <vt:lpstr>ARTICOLO 1 DELLA COSTITUZIONE</vt:lpstr>
      <vt:lpstr>ARTICOLO 2 DELLA COSTITUZIONE</vt:lpstr>
      <vt:lpstr>ARTCOLO 3 DELLA COSTITUZIONE</vt:lpstr>
      <vt:lpstr>ARTICOLO 4 DELLA COSTITUZIONENE</vt:lpstr>
      <vt:lpstr>ARTICOLO 9 DELLA COSTITUZIONE</vt:lpstr>
      <vt:lpstr>ARTICOLO 32 DELLA COSTITUZIONE</vt:lpstr>
      <vt:lpstr>Tina Anselmi e il Servizio Sanitario Nazionale</vt:lpstr>
      <vt:lpstr>ARTICOLO 3 DELLA CARTA DEI DIRITTI FONDAMENTALI DELL'UNIONE EUROPEA</vt:lpstr>
      <vt:lpstr>Omissione di soccorso e degli utenti vulnerabili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utente979</cp:lastModifiedBy>
  <cp:revision>381</cp:revision>
  <dcterms:created xsi:type="dcterms:W3CDTF">2022-05-12T01:05:00Z</dcterms:created>
  <dcterms:modified xsi:type="dcterms:W3CDTF">2022-05-19T07:40:40Z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1DA6ABAFB8974F3DB949FAE5D2FF5F18</vt:lpwstr>
  </property>
  <property fmtid="{D5CDD505-2E9C-101B-9397-08002B2CF9AE}" pid="3" name="KSOProductBuildVer">
    <vt:lpwstr>1033-11.2.0.10308</vt:lpwstr>
  </property>
</Properties>
</file>