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4" r:id="rId8"/>
    <p:sldId id="263" r:id="rId9"/>
    <p:sldId id="262" r:id="rId10"/>
    <p:sldId id="265" r:id="rId11"/>
    <p:sldId id="266" r:id="rId12"/>
    <p:sldId id="267" r:id="rId13"/>
    <p:sldId id="268" r:id="rId14"/>
    <p:sldId id="269" r:id="rId15"/>
    <p:sldId id="270" r:id="rId16"/>
    <p:sldId id="271" r:id="rId17"/>
    <p:sldId id="272" r:id="rId18"/>
    <p:sldId id="276" r:id="rId19"/>
    <p:sldId id="277"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56C7B3-9BB3-485A-8323-47759E1B75F4}" type="datetimeFigureOut">
              <a:rPr lang="en-PH" smtClean="0"/>
              <a:t>10/12/2023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610CA4-467C-47B0-8A37-34F03CBC133B}" type="slidenum">
              <a:rPr lang="en-PH" smtClean="0"/>
              <a:t>‹#›</a:t>
            </a:fld>
            <a:endParaRPr lang="en-PH"/>
          </a:p>
        </p:txBody>
      </p:sp>
    </p:spTree>
    <p:extLst>
      <p:ext uri="{BB962C8B-B14F-4D97-AF65-F5344CB8AC3E}">
        <p14:creationId xmlns:p14="http://schemas.microsoft.com/office/powerpoint/2010/main" val="1848581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56C7B3-9BB3-485A-8323-47759E1B75F4}" type="datetimeFigureOut">
              <a:rPr lang="en-PH" smtClean="0"/>
              <a:t>10/12/2023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610CA4-467C-47B0-8A37-34F03CBC133B}" type="slidenum">
              <a:rPr lang="en-PH" smtClean="0"/>
              <a:t>‹#›</a:t>
            </a:fld>
            <a:endParaRPr lang="en-PH"/>
          </a:p>
        </p:txBody>
      </p:sp>
    </p:spTree>
    <p:extLst>
      <p:ext uri="{BB962C8B-B14F-4D97-AF65-F5344CB8AC3E}">
        <p14:creationId xmlns:p14="http://schemas.microsoft.com/office/powerpoint/2010/main" val="2899388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56C7B3-9BB3-485A-8323-47759E1B75F4}" type="datetimeFigureOut">
              <a:rPr lang="en-PH" smtClean="0"/>
              <a:t>10/12/2023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610CA4-467C-47B0-8A37-34F03CBC133B}" type="slidenum">
              <a:rPr lang="en-PH" smtClean="0"/>
              <a:t>‹#›</a:t>
            </a:fld>
            <a:endParaRPr lang="en-PH"/>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90824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56C7B3-9BB3-485A-8323-47759E1B75F4}" type="datetimeFigureOut">
              <a:rPr lang="en-PH" smtClean="0"/>
              <a:t>10/12/2023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610CA4-467C-47B0-8A37-34F03CBC133B}" type="slidenum">
              <a:rPr lang="en-PH" smtClean="0"/>
              <a:t>‹#›</a:t>
            </a:fld>
            <a:endParaRPr lang="en-PH"/>
          </a:p>
        </p:txBody>
      </p:sp>
    </p:spTree>
    <p:extLst>
      <p:ext uri="{BB962C8B-B14F-4D97-AF65-F5344CB8AC3E}">
        <p14:creationId xmlns:p14="http://schemas.microsoft.com/office/powerpoint/2010/main" val="3150039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56C7B3-9BB3-485A-8323-47759E1B75F4}" type="datetimeFigureOut">
              <a:rPr lang="en-PH" smtClean="0"/>
              <a:t>10/12/2023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610CA4-467C-47B0-8A37-34F03CBC133B}" type="slidenum">
              <a:rPr lang="en-PH" smtClean="0"/>
              <a:t>‹#›</a:t>
            </a:fld>
            <a:endParaRPr lang="en-PH"/>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31097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56C7B3-9BB3-485A-8323-47759E1B75F4}" type="datetimeFigureOut">
              <a:rPr lang="en-PH" smtClean="0"/>
              <a:t>10/12/2023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610CA4-467C-47B0-8A37-34F03CBC133B}" type="slidenum">
              <a:rPr lang="en-PH" smtClean="0"/>
              <a:t>‹#›</a:t>
            </a:fld>
            <a:endParaRPr lang="en-PH"/>
          </a:p>
        </p:txBody>
      </p:sp>
    </p:spTree>
    <p:extLst>
      <p:ext uri="{BB962C8B-B14F-4D97-AF65-F5344CB8AC3E}">
        <p14:creationId xmlns:p14="http://schemas.microsoft.com/office/powerpoint/2010/main" val="3387565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6C7B3-9BB3-485A-8323-47759E1B75F4}" type="datetimeFigureOut">
              <a:rPr lang="en-PH" smtClean="0"/>
              <a:t>10/12/2023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610CA4-467C-47B0-8A37-34F03CBC133B}" type="slidenum">
              <a:rPr lang="en-PH" smtClean="0"/>
              <a:t>‹#›</a:t>
            </a:fld>
            <a:endParaRPr lang="en-PH"/>
          </a:p>
        </p:txBody>
      </p:sp>
    </p:spTree>
    <p:extLst>
      <p:ext uri="{BB962C8B-B14F-4D97-AF65-F5344CB8AC3E}">
        <p14:creationId xmlns:p14="http://schemas.microsoft.com/office/powerpoint/2010/main" val="2179882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6C7B3-9BB3-485A-8323-47759E1B75F4}" type="datetimeFigureOut">
              <a:rPr lang="en-PH" smtClean="0"/>
              <a:t>10/12/2023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610CA4-467C-47B0-8A37-34F03CBC133B}" type="slidenum">
              <a:rPr lang="en-PH" smtClean="0"/>
              <a:t>‹#›</a:t>
            </a:fld>
            <a:endParaRPr lang="en-PH"/>
          </a:p>
        </p:txBody>
      </p:sp>
    </p:spTree>
    <p:extLst>
      <p:ext uri="{BB962C8B-B14F-4D97-AF65-F5344CB8AC3E}">
        <p14:creationId xmlns:p14="http://schemas.microsoft.com/office/powerpoint/2010/main" val="433533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6C7B3-9BB3-485A-8323-47759E1B75F4}" type="datetimeFigureOut">
              <a:rPr lang="en-PH" smtClean="0"/>
              <a:t>10/12/2023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610CA4-467C-47B0-8A37-34F03CBC133B}" type="slidenum">
              <a:rPr lang="en-PH" smtClean="0"/>
              <a:t>‹#›</a:t>
            </a:fld>
            <a:endParaRPr lang="en-PH"/>
          </a:p>
        </p:txBody>
      </p:sp>
    </p:spTree>
    <p:extLst>
      <p:ext uri="{BB962C8B-B14F-4D97-AF65-F5344CB8AC3E}">
        <p14:creationId xmlns:p14="http://schemas.microsoft.com/office/powerpoint/2010/main" val="4164844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56C7B3-9BB3-485A-8323-47759E1B75F4}" type="datetimeFigureOut">
              <a:rPr lang="en-PH" smtClean="0"/>
              <a:t>10/12/2023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610CA4-467C-47B0-8A37-34F03CBC133B}" type="slidenum">
              <a:rPr lang="en-PH" smtClean="0"/>
              <a:t>‹#›</a:t>
            </a:fld>
            <a:endParaRPr lang="en-PH"/>
          </a:p>
        </p:txBody>
      </p:sp>
    </p:spTree>
    <p:extLst>
      <p:ext uri="{BB962C8B-B14F-4D97-AF65-F5344CB8AC3E}">
        <p14:creationId xmlns:p14="http://schemas.microsoft.com/office/powerpoint/2010/main" val="1113493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56C7B3-9BB3-485A-8323-47759E1B75F4}" type="datetimeFigureOut">
              <a:rPr lang="en-PH" smtClean="0"/>
              <a:t>10/12/2023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A610CA4-467C-47B0-8A37-34F03CBC133B}" type="slidenum">
              <a:rPr lang="en-PH" smtClean="0"/>
              <a:t>‹#›</a:t>
            </a:fld>
            <a:endParaRPr lang="en-PH"/>
          </a:p>
        </p:txBody>
      </p:sp>
    </p:spTree>
    <p:extLst>
      <p:ext uri="{BB962C8B-B14F-4D97-AF65-F5344CB8AC3E}">
        <p14:creationId xmlns:p14="http://schemas.microsoft.com/office/powerpoint/2010/main" val="3089102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56C7B3-9BB3-485A-8323-47759E1B75F4}" type="datetimeFigureOut">
              <a:rPr lang="en-PH" smtClean="0"/>
              <a:t>10/12/2023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1A610CA4-467C-47B0-8A37-34F03CBC133B}" type="slidenum">
              <a:rPr lang="en-PH" smtClean="0"/>
              <a:t>‹#›</a:t>
            </a:fld>
            <a:endParaRPr lang="en-PH"/>
          </a:p>
        </p:txBody>
      </p:sp>
    </p:spTree>
    <p:extLst>
      <p:ext uri="{BB962C8B-B14F-4D97-AF65-F5344CB8AC3E}">
        <p14:creationId xmlns:p14="http://schemas.microsoft.com/office/powerpoint/2010/main" val="469908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56C7B3-9BB3-485A-8323-47759E1B75F4}" type="datetimeFigureOut">
              <a:rPr lang="en-PH" smtClean="0"/>
              <a:t>10/12/2023</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1A610CA4-467C-47B0-8A37-34F03CBC133B}" type="slidenum">
              <a:rPr lang="en-PH" smtClean="0"/>
              <a:t>‹#›</a:t>
            </a:fld>
            <a:endParaRPr lang="en-PH"/>
          </a:p>
        </p:txBody>
      </p:sp>
    </p:spTree>
    <p:extLst>
      <p:ext uri="{BB962C8B-B14F-4D97-AF65-F5344CB8AC3E}">
        <p14:creationId xmlns:p14="http://schemas.microsoft.com/office/powerpoint/2010/main" val="1151800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56C7B3-9BB3-485A-8323-47759E1B75F4}" type="datetimeFigureOut">
              <a:rPr lang="en-PH" smtClean="0"/>
              <a:t>10/12/2023</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1A610CA4-467C-47B0-8A37-34F03CBC133B}" type="slidenum">
              <a:rPr lang="en-PH" smtClean="0"/>
              <a:t>‹#›</a:t>
            </a:fld>
            <a:endParaRPr lang="en-PH"/>
          </a:p>
        </p:txBody>
      </p:sp>
    </p:spTree>
    <p:extLst>
      <p:ext uri="{BB962C8B-B14F-4D97-AF65-F5344CB8AC3E}">
        <p14:creationId xmlns:p14="http://schemas.microsoft.com/office/powerpoint/2010/main" val="3391602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56C7B3-9BB3-485A-8323-47759E1B75F4}" type="datetimeFigureOut">
              <a:rPr lang="en-PH" smtClean="0"/>
              <a:t>10/12/2023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A610CA4-467C-47B0-8A37-34F03CBC133B}" type="slidenum">
              <a:rPr lang="en-PH" smtClean="0"/>
              <a:t>‹#›</a:t>
            </a:fld>
            <a:endParaRPr lang="en-PH"/>
          </a:p>
        </p:txBody>
      </p:sp>
    </p:spTree>
    <p:extLst>
      <p:ext uri="{BB962C8B-B14F-4D97-AF65-F5344CB8AC3E}">
        <p14:creationId xmlns:p14="http://schemas.microsoft.com/office/powerpoint/2010/main" val="1847694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56C7B3-9BB3-485A-8323-47759E1B75F4}" type="datetimeFigureOut">
              <a:rPr lang="en-PH" smtClean="0"/>
              <a:t>10/12/2023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A610CA4-467C-47B0-8A37-34F03CBC133B}" type="slidenum">
              <a:rPr lang="en-PH" smtClean="0"/>
              <a:t>‹#›</a:t>
            </a:fld>
            <a:endParaRPr lang="en-PH"/>
          </a:p>
        </p:txBody>
      </p:sp>
    </p:spTree>
    <p:extLst>
      <p:ext uri="{BB962C8B-B14F-4D97-AF65-F5344CB8AC3E}">
        <p14:creationId xmlns:p14="http://schemas.microsoft.com/office/powerpoint/2010/main" val="2476409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56C7B3-9BB3-485A-8323-47759E1B75F4}" type="datetimeFigureOut">
              <a:rPr lang="en-PH" smtClean="0"/>
              <a:t>10/12/2023</a:t>
            </a:fld>
            <a:endParaRPr lang="en-PH"/>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A610CA4-467C-47B0-8A37-34F03CBC133B}" type="slidenum">
              <a:rPr lang="en-PH" smtClean="0"/>
              <a:t>‹#›</a:t>
            </a:fld>
            <a:endParaRPr lang="en-PH"/>
          </a:p>
        </p:txBody>
      </p:sp>
    </p:spTree>
    <p:extLst>
      <p:ext uri="{BB962C8B-B14F-4D97-AF65-F5344CB8AC3E}">
        <p14:creationId xmlns:p14="http://schemas.microsoft.com/office/powerpoint/2010/main" val="340116508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gerardreyes/back-end-interview-prac" TargetMode="External"/><Relationship Id="rId2" Type="http://schemas.openxmlformats.org/officeDocument/2006/relationships/hyperlink" Target="https://github.com/fbu-code/back-end-interview-prac"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1ADDD-C1BC-A561-6F8F-93B7E8405E2D}"/>
              </a:ext>
            </a:extLst>
          </p:cNvPr>
          <p:cNvSpPr>
            <a:spLocks noGrp="1"/>
          </p:cNvSpPr>
          <p:nvPr>
            <p:ph type="ctrTitle"/>
          </p:nvPr>
        </p:nvSpPr>
        <p:spPr/>
        <p:txBody>
          <a:bodyPr/>
          <a:lstStyle/>
          <a:p>
            <a:r>
              <a:rPr lang="en-PH" dirty="0"/>
              <a:t>FoodByUs Coding Exam</a:t>
            </a:r>
          </a:p>
        </p:txBody>
      </p:sp>
      <p:sp>
        <p:nvSpPr>
          <p:cNvPr id="3" name="Subtitle 2">
            <a:extLst>
              <a:ext uri="{FF2B5EF4-FFF2-40B4-BE49-F238E27FC236}">
                <a16:creationId xmlns:a16="http://schemas.microsoft.com/office/drawing/2014/main" id="{BCA6B90F-40D5-039D-3409-F21238D324D9}"/>
              </a:ext>
            </a:extLst>
          </p:cNvPr>
          <p:cNvSpPr>
            <a:spLocks noGrp="1"/>
          </p:cNvSpPr>
          <p:nvPr>
            <p:ph type="subTitle" idx="1"/>
          </p:nvPr>
        </p:nvSpPr>
        <p:spPr/>
        <p:txBody>
          <a:bodyPr/>
          <a:lstStyle/>
          <a:p>
            <a:r>
              <a:rPr lang="en-PH" dirty="0"/>
              <a:t>Gerard Jerome Reyes</a:t>
            </a:r>
          </a:p>
          <a:p>
            <a:r>
              <a:rPr lang="en-PH" dirty="0"/>
              <a:t>October 12, 2023</a:t>
            </a:r>
          </a:p>
        </p:txBody>
      </p:sp>
    </p:spTree>
    <p:extLst>
      <p:ext uri="{BB962C8B-B14F-4D97-AF65-F5344CB8AC3E}">
        <p14:creationId xmlns:p14="http://schemas.microsoft.com/office/powerpoint/2010/main" val="4165067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09BB8-BC40-8756-0F25-0370A5876E75}"/>
              </a:ext>
            </a:extLst>
          </p:cNvPr>
          <p:cNvSpPr>
            <a:spLocks noGrp="1"/>
          </p:cNvSpPr>
          <p:nvPr>
            <p:ph type="title"/>
          </p:nvPr>
        </p:nvSpPr>
        <p:spPr/>
        <p:txBody>
          <a:bodyPr/>
          <a:lstStyle/>
          <a:p>
            <a:r>
              <a:rPr lang="en-US" b="0" i="0" dirty="0">
                <a:solidFill>
                  <a:srgbClr val="1F2328"/>
                </a:solidFill>
                <a:effectLst/>
                <a:latin typeface="-apple-system"/>
              </a:rPr>
              <a:t>Fix any security issues or bugs, and make improvements to the blade template</a:t>
            </a:r>
            <a:endParaRPr lang="en-PH" dirty="0"/>
          </a:p>
        </p:txBody>
      </p:sp>
      <p:sp>
        <p:nvSpPr>
          <p:cNvPr id="3" name="Content Placeholder 2">
            <a:extLst>
              <a:ext uri="{FF2B5EF4-FFF2-40B4-BE49-F238E27FC236}">
                <a16:creationId xmlns:a16="http://schemas.microsoft.com/office/drawing/2014/main" id="{7EBC8ECD-10EA-EAA1-A0AF-45557C1E7E79}"/>
              </a:ext>
            </a:extLst>
          </p:cNvPr>
          <p:cNvSpPr>
            <a:spLocks noGrp="1"/>
          </p:cNvSpPr>
          <p:nvPr>
            <p:ph idx="1"/>
          </p:nvPr>
        </p:nvSpPr>
        <p:spPr/>
        <p:txBody>
          <a:bodyPr/>
          <a:lstStyle/>
          <a:p>
            <a:r>
              <a:rPr lang="en-US" dirty="0"/>
              <a:t>Model Query in Blade Template:</a:t>
            </a:r>
          </a:p>
          <a:p>
            <a:pPr lvl="1"/>
            <a:r>
              <a:rPr lang="en-US" dirty="0"/>
              <a:t>Using App\Models\Product::all() to retrieve Products is not a recommended practice.</a:t>
            </a:r>
          </a:p>
          <a:p>
            <a:pPr lvl="1"/>
            <a:r>
              <a:rPr lang="en-US" dirty="0"/>
              <a:t>Instead, you should pass the Products data from your Controller to the Blade template.</a:t>
            </a:r>
          </a:p>
          <a:p>
            <a:pPr lvl="1"/>
            <a:r>
              <a:rPr lang="en-US" dirty="0"/>
              <a:t>It's more efficient and follows the MVC pattern.</a:t>
            </a:r>
            <a:endParaRPr lang="en-PH" dirty="0"/>
          </a:p>
        </p:txBody>
      </p:sp>
      <p:pic>
        <p:nvPicPr>
          <p:cNvPr id="5" name="Picture 4">
            <a:extLst>
              <a:ext uri="{FF2B5EF4-FFF2-40B4-BE49-F238E27FC236}">
                <a16:creationId xmlns:a16="http://schemas.microsoft.com/office/drawing/2014/main" id="{26F0153E-D9F0-0A79-604C-10480E11FE3F}"/>
              </a:ext>
            </a:extLst>
          </p:cNvPr>
          <p:cNvPicPr>
            <a:picLocks noChangeAspect="1"/>
          </p:cNvPicPr>
          <p:nvPr/>
        </p:nvPicPr>
        <p:blipFill>
          <a:blip r:embed="rId2"/>
          <a:stretch>
            <a:fillRect/>
          </a:stretch>
        </p:blipFill>
        <p:spPr>
          <a:xfrm>
            <a:off x="677334" y="4636572"/>
            <a:ext cx="4794779" cy="2007116"/>
          </a:xfrm>
          <a:prstGeom prst="rect">
            <a:avLst/>
          </a:prstGeom>
        </p:spPr>
      </p:pic>
      <p:pic>
        <p:nvPicPr>
          <p:cNvPr id="7" name="Picture 6">
            <a:extLst>
              <a:ext uri="{FF2B5EF4-FFF2-40B4-BE49-F238E27FC236}">
                <a16:creationId xmlns:a16="http://schemas.microsoft.com/office/drawing/2014/main" id="{DDA1AF30-A0F4-BCC9-E8A1-005473222A08}"/>
              </a:ext>
            </a:extLst>
          </p:cNvPr>
          <p:cNvPicPr>
            <a:picLocks noChangeAspect="1"/>
          </p:cNvPicPr>
          <p:nvPr/>
        </p:nvPicPr>
        <p:blipFill>
          <a:blip r:embed="rId3"/>
          <a:stretch>
            <a:fillRect/>
          </a:stretch>
        </p:blipFill>
        <p:spPr>
          <a:xfrm>
            <a:off x="7299581" y="4847823"/>
            <a:ext cx="4415702" cy="1372264"/>
          </a:xfrm>
          <a:prstGeom prst="rect">
            <a:avLst/>
          </a:prstGeom>
        </p:spPr>
      </p:pic>
    </p:spTree>
    <p:extLst>
      <p:ext uri="{BB962C8B-B14F-4D97-AF65-F5344CB8AC3E}">
        <p14:creationId xmlns:p14="http://schemas.microsoft.com/office/powerpoint/2010/main" val="2319128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9E4FB-B924-1B16-FD07-22C42B95D70A}"/>
              </a:ext>
            </a:extLst>
          </p:cNvPr>
          <p:cNvSpPr>
            <a:spLocks noGrp="1"/>
          </p:cNvSpPr>
          <p:nvPr>
            <p:ph type="title"/>
          </p:nvPr>
        </p:nvSpPr>
        <p:spPr/>
        <p:txBody>
          <a:bodyPr/>
          <a:lstStyle/>
          <a:p>
            <a:r>
              <a:rPr lang="en-US" b="0" i="0" dirty="0">
                <a:solidFill>
                  <a:srgbClr val="1F2328"/>
                </a:solidFill>
                <a:effectLst/>
                <a:latin typeface="-apple-system"/>
              </a:rPr>
              <a:t>Fix any security issues or bugs, and make improvements to the blade template</a:t>
            </a:r>
            <a:endParaRPr lang="en-PH" dirty="0"/>
          </a:p>
        </p:txBody>
      </p:sp>
      <p:sp>
        <p:nvSpPr>
          <p:cNvPr id="3" name="Content Placeholder 2">
            <a:extLst>
              <a:ext uri="{FF2B5EF4-FFF2-40B4-BE49-F238E27FC236}">
                <a16:creationId xmlns:a16="http://schemas.microsoft.com/office/drawing/2014/main" id="{346DDED9-120F-B35C-4ABB-9086F8E3B56A}"/>
              </a:ext>
            </a:extLst>
          </p:cNvPr>
          <p:cNvSpPr>
            <a:spLocks noGrp="1"/>
          </p:cNvSpPr>
          <p:nvPr>
            <p:ph idx="1"/>
          </p:nvPr>
        </p:nvSpPr>
        <p:spPr/>
        <p:txBody>
          <a:bodyPr/>
          <a:lstStyle/>
          <a:p>
            <a:r>
              <a:rPr lang="en-US" dirty="0"/>
              <a:t>Input Validation for Form Fields:</a:t>
            </a:r>
          </a:p>
          <a:p>
            <a:pPr lvl="1"/>
            <a:r>
              <a:rPr lang="en-US" dirty="0"/>
              <a:t>You should consider adding validation rules to your form fields. </a:t>
            </a:r>
          </a:p>
          <a:p>
            <a:pPr lvl="1"/>
            <a:r>
              <a:rPr lang="en-US" dirty="0"/>
              <a:t>For example, you can use the required and max rules for the "name" field.</a:t>
            </a:r>
          </a:p>
          <a:p>
            <a:pPr lvl="1"/>
            <a:r>
              <a:rPr lang="en-US" dirty="0"/>
              <a:t>This will help ensure data integrity and security.</a:t>
            </a:r>
          </a:p>
          <a:p>
            <a:pPr lvl="1"/>
            <a:r>
              <a:rPr lang="en-US" dirty="0"/>
              <a:t>From: </a:t>
            </a:r>
            <a:r>
              <a:rPr lang="en-US" b="0" dirty="0">
                <a:solidFill>
                  <a:srgbClr val="800000"/>
                </a:solidFill>
                <a:effectLst/>
                <a:latin typeface="Consolas" panose="020B0609020204030204" pitchFamily="49" charset="0"/>
              </a:rPr>
              <a:t>&lt;input</a:t>
            </a:r>
            <a:r>
              <a:rPr lang="en-US" b="0" dirty="0">
                <a:solidFill>
                  <a:srgbClr val="3B3B3B"/>
                </a:solidFill>
                <a:effectLst/>
                <a:latin typeface="Consolas" panose="020B0609020204030204" pitchFamily="49" charset="0"/>
              </a:rPr>
              <a:t> </a:t>
            </a:r>
            <a:r>
              <a:rPr lang="en-US" b="0" dirty="0">
                <a:solidFill>
                  <a:srgbClr val="E50000"/>
                </a:solidFill>
                <a:effectLst/>
                <a:latin typeface="Consolas" panose="020B0609020204030204" pitchFamily="49" charset="0"/>
              </a:rPr>
              <a:t>type</a:t>
            </a:r>
            <a:r>
              <a:rPr lang="en-US" b="0" dirty="0">
                <a:solidFill>
                  <a:srgbClr val="3B3B3B"/>
                </a:solidFill>
                <a:effectLst/>
                <a:latin typeface="Consolas" panose="020B0609020204030204" pitchFamily="49" charset="0"/>
              </a:rPr>
              <a:t>=</a:t>
            </a:r>
            <a:r>
              <a:rPr lang="en-US" b="0" dirty="0">
                <a:solidFill>
                  <a:srgbClr val="0000FF"/>
                </a:solidFill>
                <a:effectLst/>
                <a:latin typeface="Consolas" panose="020B0609020204030204" pitchFamily="49" charset="0"/>
              </a:rPr>
              <a:t>"text"</a:t>
            </a:r>
            <a:r>
              <a:rPr lang="en-US" b="0" dirty="0">
                <a:solidFill>
                  <a:srgbClr val="3B3B3B"/>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3B3B3B"/>
                </a:solidFill>
                <a:effectLst/>
                <a:latin typeface="Consolas" panose="020B0609020204030204" pitchFamily="49" charset="0"/>
              </a:rPr>
              <a:t>=</a:t>
            </a:r>
            <a:r>
              <a:rPr lang="en-US" b="0" dirty="0">
                <a:solidFill>
                  <a:srgbClr val="0000FF"/>
                </a:solidFill>
                <a:effectLst/>
                <a:latin typeface="Consolas" panose="020B0609020204030204" pitchFamily="49" charset="0"/>
              </a:rPr>
              <a:t>"name"</a:t>
            </a:r>
            <a:r>
              <a:rPr lang="en-US" b="0" dirty="0">
                <a:solidFill>
                  <a:srgbClr val="3B3B3B"/>
                </a:solidFill>
                <a:effectLst/>
                <a:latin typeface="Consolas" panose="020B0609020204030204" pitchFamily="49" charset="0"/>
              </a:rPr>
              <a:t> </a:t>
            </a:r>
            <a:r>
              <a:rPr lang="en-US" b="0" dirty="0">
                <a:solidFill>
                  <a:srgbClr val="E50000"/>
                </a:solidFill>
                <a:effectLst/>
                <a:latin typeface="Consolas" panose="020B0609020204030204" pitchFamily="49" charset="0"/>
              </a:rPr>
              <a:t>placeholder</a:t>
            </a:r>
            <a:r>
              <a:rPr lang="en-US" b="0" dirty="0">
                <a:solidFill>
                  <a:srgbClr val="3B3B3B"/>
                </a:solidFill>
                <a:effectLst/>
                <a:latin typeface="Consolas" panose="020B0609020204030204" pitchFamily="49" charset="0"/>
              </a:rPr>
              <a:t>=</a:t>
            </a:r>
            <a:r>
              <a:rPr lang="en-US" b="0" dirty="0">
                <a:solidFill>
                  <a:srgbClr val="0000FF"/>
                </a:solidFill>
                <a:effectLst/>
                <a:latin typeface="Consolas" panose="020B0609020204030204" pitchFamily="49" charset="0"/>
              </a:rPr>
              <a:t>"name" </a:t>
            </a:r>
            <a:r>
              <a:rPr lang="en-US" b="0" dirty="0">
                <a:solidFill>
                  <a:srgbClr val="800000"/>
                </a:solidFill>
                <a:effectLst/>
                <a:latin typeface="Consolas" panose="020B0609020204030204" pitchFamily="49" charset="0"/>
              </a:rPr>
              <a:t>/&gt;&lt;</a:t>
            </a:r>
            <a:r>
              <a:rPr lang="en-US" b="0" dirty="0" err="1">
                <a:solidFill>
                  <a:srgbClr val="800000"/>
                </a:solidFill>
                <a:effectLst/>
                <a:latin typeface="Consolas" panose="020B0609020204030204" pitchFamily="49" charset="0"/>
              </a:rPr>
              <a:t>br</a:t>
            </a:r>
            <a:r>
              <a:rPr lang="en-US" b="0" dirty="0">
                <a:solidFill>
                  <a:srgbClr val="3B3B3B"/>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p>
          <a:p>
            <a:pPr lvl="1"/>
            <a:r>
              <a:rPr lang="en-US" dirty="0"/>
              <a:t>To: </a:t>
            </a:r>
            <a:r>
              <a:rPr lang="en-US" b="0" dirty="0">
                <a:solidFill>
                  <a:srgbClr val="800000"/>
                </a:solidFill>
                <a:effectLst/>
                <a:latin typeface="Consolas" panose="020B0609020204030204" pitchFamily="49" charset="0"/>
              </a:rPr>
              <a:t>&lt;input</a:t>
            </a:r>
            <a:r>
              <a:rPr lang="en-US" b="0" dirty="0">
                <a:solidFill>
                  <a:srgbClr val="3B3B3B"/>
                </a:solidFill>
                <a:effectLst/>
                <a:latin typeface="Consolas" panose="020B0609020204030204" pitchFamily="49" charset="0"/>
              </a:rPr>
              <a:t> </a:t>
            </a:r>
            <a:r>
              <a:rPr lang="en-US" b="0" dirty="0">
                <a:solidFill>
                  <a:srgbClr val="E50000"/>
                </a:solidFill>
                <a:effectLst/>
                <a:latin typeface="Consolas" panose="020B0609020204030204" pitchFamily="49" charset="0"/>
              </a:rPr>
              <a:t>type</a:t>
            </a:r>
            <a:r>
              <a:rPr lang="en-US" b="0" dirty="0">
                <a:solidFill>
                  <a:srgbClr val="3B3B3B"/>
                </a:solidFill>
                <a:effectLst/>
                <a:latin typeface="Consolas" panose="020B0609020204030204" pitchFamily="49" charset="0"/>
              </a:rPr>
              <a:t>=</a:t>
            </a:r>
            <a:r>
              <a:rPr lang="en-US" b="0" dirty="0">
                <a:solidFill>
                  <a:srgbClr val="0000FF"/>
                </a:solidFill>
                <a:effectLst/>
                <a:latin typeface="Consolas" panose="020B0609020204030204" pitchFamily="49" charset="0"/>
              </a:rPr>
              <a:t>"text"</a:t>
            </a:r>
            <a:r>
              <a:rPr lang="en-US" b="0" dirty="0">
                <a:solidFill>
                  <a:srgbClr val="3B3B3B"/>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3B3B3B"/>
                </a:solidFill>
                <a:effectLst/>
                <a:latin typeface="Consolas" panose="020B0609020204030204" pitchFamily="49" charset="0"/>
              </a:rPr>
              <a:t>=</a:t>
            </a:r>
            <a:r>
              <a:rPr lang="en-US" b="0" dirty="0">
                <a:solidFill>
                  <a:srgbClr val="0000FF"/>
                </a:solidFill>
                <a:effectLst/>
                <a:latin typeface="Consolas" panose="020B0609020204030204" pitchFamily="49" charset="0"/>
              </a:rPr>
              <a:t>"name"</a:t>
            </a:r>
            <a:r>
              <a:rPr lang="en-US" b="0" dirty="0">
                <a:solidFill>
                  <a:srgbClr val="3B3B3B"/>
                </a:solidFill>
                <a:effectLst/>
                <a:latin typeface="Consolas" panose="020B0609020204030204" pitchFamily="49" charset="0"/>
              </a:rPr>
              <a:t> </a:t>
            </a:r>
            <a:r>
              <a:rPr lang="en-US" b="0" dirty="0">
                <a:solidFill>
                  <a:srgbClr val="E50000"/>
                </a:solidFill>
                <a:effectLst/>
                <a:latin typeface="Consolas" panose="020B0609020204030204" pitchFamily="49" charset="0"/>
              </a:rPr>
              <a:t>placeholder</a:t>
            </a:r>
            <a:r>
              <a:rPr lang="en-US" b="0" dirty="0">
                <a:solidFill>
                  <a:srgbClr val="3B3B3B"/>
                </a:solidFill>
                <a:effectLst/>
                <a:latin typeface="Consolas" panose="020B0609020204030204" pitchFamily="49" charset="0"/>
              </a:rPr>
              <a:t>=</a:t>
            </a:r>
            <a:r>
              <a:rPr lang="en-US" b="0" dirty="0">
                <a:solidFill>
                  <a:srgbClr val="0000FF"/>
                </a:solidFill>
                <a:effectLst/>
                <a:latin typeface="Consolas" panose="020B0609020204030204" pitchFamily="49" charset="0"/>
              </a:rPr>
              <a:t>"name"</a:t>
            </a:r>
            <a:r>
              <a:rPr lang="en-US" b="0" dirty="0">
                <a:solidFill>
                  <a:srgbClr val="3B3B3B"/>
                </a:solidFill>
                <a:effectLst/>
                <a:latin typeface="Consolas" panose="020B0609020204030204" pitchFamily="49" charset="0"/>
              </a:rPr>
              <a:t> </a:t>
            </a:r>
            <a:r>
              <a:rPr lang="en-US" b="0" dirty="0">
                <a:solidFill>
                  <a:srgbClr val="E50000"/>
                </a:solidFill>
                <a:effectLst/>
                <a:latin typeface="Consolas" panose="020B0609020204030204" pitchFamily="49" charset="0"/>
              </a:rPr>
              <a:t>required</a:t>
            </a:r>
            <a:r>
              <a:rPr lang="en-US" b="0" dirty="0">
                <a:solidFill>
                  <a:srgbClr val="3B3B3B"/>
                </a:solidFill>
                <a:effectLst/>
                <a:latin typeface="Consolas" panose="020B0609020204030204" pitchFamily="49" charset="0"/>
              </a:rPr>
              <a:t> </a:t>
            </a:r>
            <a:r>
              <a:rPr lang="en-US" b="0" dirty="0">
                <a:solidFill>
                  <a:srgbClr val="E50000"/>
                </a:solidFill>
                <a:effectLst/>
                <a:latin typeface="Consolas" panose="020B0609020204030204" pitchFamily="49" charset="0"/>
              </a:rPr>
              <a:t>max</a:t>
            </a:r>
            <a:r>
              <a:rPr lang="en-US" b="0" dirty="0">
                <a:solidFill>
                  <a:srgbClr val="3B3B3B"/>
                </a:solidFill>
                <a:effectLst/>
                <a:latin typeface="Consolas" panose="020B0609020204030204" pitchFamily="49" charset="0"/>
              </a:rPr>
              <a:t>=</a:t>
            </a:r>
            <a:r>
              <a:rPr lang="en-US" b="0" dirty="0">
                <a:solidFill>
                  <a:srgbClr val="0000FF"/>
                </a:solidFill>
                <a:effectLst/>
                <a:latin typeface="Consolas" panose="020B0609020204030204" pitchFamily="49" charset="0"/>
              </a:rPr>
              <a:t>64</a:t>
            </a:r>
            <a:r>
              <a:rPr lang="en-US" b="0" dirty="0">
                <a:solidFill>
                  <a:srgbClr val="800000"/>
                </a:solidFill>
                <a:effectLst/>
                <a:latin typeface="Consolas" panose="020B0609020204030204" pitchFamily="49" charset="0"/>
              </a:rPr>
              <a:t>/&gt;&lt;</a:t>
            </a:r>
            <a:r>
              <a:rPr lang="en-US" b="0" dirty="0" err="1">
                <a:solidFill>
                  <a:srgbClr val="800000"/>
                </a:solidFill>
                <a:effectLst/>
                <a:latin typeface="Consolas" panose="020B0609020204030204" pitchFamily="49" charset="0"/>
              </a:rPr>
              <a:t>br</a:t>
            </a:r>
            <a:r>
              <a:rPr lang="en-US" b="0" dirty="0">
                <a:solidFill>
                  <a:srgbClr val="3B3B3B"/>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178901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9E4FB-B924-1B16-FD07-22C42B95D70A}"/>
              </a:ext>
            </a:extLst>
          </p:cNvPr>
          <p:cNvSpPr>
            <a:spLocks noGrp="1"/>
          </p:cNvSpPr>
          <p:nvPr>
            <p:ph type="title"/>
          </p:nvPr>
        </p:nvSpPr>
        <p:spPr/>
        <p:txBody>
          <a:bodyPr/>
          <a:lstStyle/>
          <a:p>
            <a:r>
              <a:rPr lang="en-US" b="0" i="0" dirty="0">
                <a:solidFill>
                  <a:srgbClr val="1F2328"/>
                </a:solidFill>
                <a:effectLst/>
                <a:latin typeface="-apple-system"/>
              </a:rPr>
              <a:t>Fix any security issues or bugs, and make improvements to the blade template</a:t>
            </a:r>
            <a:endParaRPr lang="en-PH" dirty="0"/>
          </a:p>
        </p:txBody>
      </p:sp>
      <p:sp>
        <p:nvSpPr>
          <p:cNvPr id="3" name="Content Placeholder 2">
            <a:extLst>
              <a:ext uri="{FF2B5EF4-FFF2-40B4-BE49-F238E27FC236}">
                <a16:creationId xmlns:a16="http://schemas.microsoft.com/office/drawing/2014/main" id="{346DDED9-120F-B35C-4ABB-9086F8E3B56A}"/>
              </a:ext>
            </a:extLst>
          </p:cNvPr>
          <p:cNvSpPr>
            <a:spLocks noGrp="1"/>
          </p:cNvSpPr>
          <p:nvPr>
            <p:ph idx="1"/>
          </p:nvPr>
        </p:nvSpPr>
        <p:spPr/>
        <p:txBody>
          <a:bodyPr/>
          <a:lstStyle/>
          <a:p>
            <a:r>
              <a:rPr lang="en-US" dirty="0"/>
              <a:t>Displaying HTML Tags:</a:t>
            </a:r>
          </a:p>
          <a:p>
            <a:pPr lvl="1"/>
            <a:r>
              <a:rPr lang="en-US" dirty="0"/>
              <a:t>Using {!! $product-&gt;name !!} outputs data without escaping it.</a:t>
            </a:r>
          </a:p>
          <a:p>
            <a:pPr lvl="1"/>
            <a:r>
              <a:rPr lang="en-US" dirty="0"/>
              <a:t>If Product Names contain HTML or script tags, it could potentially lead to a Cross-Site Scripting (XSS) vulnerability.</a:t>
            </a:r>
          </a:p>
          <a:p>
            <a:pPr lvl="1"/>
            <a:r>
              <a:rPr lang="en-US" dirty="0"/>
              <a:t>You should use {{ $product-&gt;name) }} to escape the any HTML or special characters within the variable.</a:t>
            </a:r>
          </a:p>
          <a:p>
            <a:pPr lvl="1"/>
            <a:r>
              <a:rPr lang="en-US" b="0" dirty="0">
                <a:solidFill>
                  <a:srgbClr val="3B3B3B"/>
                </a:solidFill>
                <a:effectLst/>
                <a:latin typeface="Consolas" panose="020B0609020204030204" pitchFamily="49" charset="0"/>
              </a:rPr>
              <a:t>From:</a:t>
            </a:r>
            <a:r>
              <a:rPr lang="en-US" b="0" dirty="0">
                <a:solidFill>
                  <a:srgbClr val="800000"/>
                </a:solidFill>
                <a:effectLst/>
                <a:latin typeface="Consolas" panose="020B0609020204030204" pitchFamily="49" charset="0"/>
              </a:rPr>
              <a:t> &lt;strong&gt;</a:t>
            </a:r>
            <a:r>
              <a:rPr lang="en-US" b="0" dirty="0">
                <a:solidFill>
                  <a:srgbClr val="3B3B3B"/>
                </a:solidFill>
                <a:effectLst/>
                <a:latin typeface="Consolas" panose="020B0609020204030204" pitchFamily="49" charset="0"/>
              </a:rPr>
              <a:t>Name:</a:t>
            </a:r>
            <a:r>
              <a:rPr lang="en-US" b="0" dirty="0">
                <a:solidFill>
                  <a:srgbClr val="800000"/>
                </a:solidFill>
                <a:effectLst/>
                <a:latin typeface="Consolas" panose="020B0609020204030204" pitchFamily="49" charset="0"/>
              </a:rPr>
              <a:t>&lt;/strong&gt;</a:t>
            </a:r>
            <a:r>
              <a:rPr lang="en-US" b="0" dirty="0">
                <a:solidFill>
                  <a:srgbClr val="3B3B3B"/>
                </a:solidFill>
                <a:effectLst/>
                <a:latin typeface="Consolas" panose="020B0609020204030204" pitchFamily="49" charset="0"/>
              </a:rPr>
              <a:t> {!! $product-&gt;name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br</a:t>
            </a:r>
            <a:r>
              <a:rPr lang="en-US" b="0" dirty="0">
                <a:solidFill>
                  <a:srgbClr val="800000"/>
                </a:solidFill>
                <a:effectLst/>
                <a:latin typeface="Consolas" panose="020B0609020204030204" pitchFamily="49" charset="0"/>
              </a:rPr>
              <a:t>&gt;</a:t>
            </a:r>
            <a:endParaRPr lang="en-US" b="0" dirty="0">
              <a:solidFill>
                <a:srgbClr val="3B3B3B"/>
              </a:solidFill>
              <a:effectLst/>
              <a:latin typeface="Consolas" panose="020B0609020204030204" pitchFamily="49" charset="0"/>
            </a:endParaRPr>
          </a:p>
          <a:p>
            <a:pPr lvl="1"/>
            <a:r>
              <a:rPr lang="en-US" dirty="0">
                <a:solidFill>
                  <a:srgbClr val="3B3B3B"/>
                </a:solidFill>
                <a:latin typeface="Consolas" panose="020B0609020204030204" pitchFamily="49" charset="0"/>
              </a:rPr>
              <a:t>To: </a:t>
            </a:r>
            <a:r>
              <a:rPr lang="en-US" b="0" dirty="0">
                <a:solidFill>
                  <a:srgbClr val="800000"/>
                </a:solidFill>
                <a:effectLst/>
                <a:latin typeface="Consolas" panose="020B0609020204030204" pitchFamily="49" charset="0"/>
              </a:rPr>
              <a:t>&lt;strong&gt;</a:t>
            </a:r>
            <a:r>
              <a:rPr lang="en-US" b="0" dirty="0">
                <a:solidFill>
                  <a:srgbClr val="3B3B3B"/>
                </a:solidFill>
                <a:effectLst/>
                <a:latin typeface="Consolas" panose="020B0609020204030204" pitchFamily="49" charset="0"/>
              </a:rPr>
              <a:t>Name:</a:t>
            </a:r>
            <a:r>
              <a:rPr lang="en-US" b="0" dirty="0">
                <a:solidFill>
                  <a:srgbClr val="800000"/>
                </a:solidFill>
                <a:effectLst/>
                <a:latin typeface="Consolas" panose="020B0609020204030204" pitchFamily="49" charset="0"/>
              </a:rPr>
              <a:t>&lt;/strong&gt;</a:t>
            </a:r>
            <a:r>
              <a:rPr lang="en-US" b="0" dirty="0">
                <a:solidFill>
                  <a:srgbClr val="3B3B3B"/>
                </a:solidFill>
                <a:effectLst/>
                <a:latin typeface="Consolas" panose="020B0609020204030204" pitchFamily="49" charset="0"/>
              </a:rPr>
              <a:t> {{ $product-&gt;name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br</a:t>
            </a:r>
            <a:r>
              <a:rPr lang="en-US" b="0" dirty="0">
                <a:solidFill>
                  <a:srgbClr val="800000"/>
                </a:solidFill>
                <a:effectLst/>
                <a:latin typeface="Consolas" panose="020B0609020204030204" pitchFamily="49" charset="0"/>
              </a:rPr>
              <a:t>&gt;</a:t>
            </a:r>
            <a:endParaRPr lang="en-US"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3310174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9E4FB-B924-1B16-FD07-22C42B95D70A}"/>
              </a:ext>
            </a:extLst>
          </p:cNvPr>
          <p:cNvSpPr>
            <a:spLocks noGrp="1"/>
          </p:cNvSpPr>
          <p:nvPr>
            <p:ph type="title"/>
          </p:nvPr>
        </p:nvSpPr>
        <p:spPr/>
        <p:txBody>
          <a:bodyPr/>
          <a:lstStyle/>
          <a:p>
            <a:r>
              <a:rPr lang="en-US" b="0" i="0" dirty="0">
                <a:solidFill>
                  <a:srgbClr val="1F2328"/>
                </a:solidFill>
                <a:effectLst/>
                <a:latin typeface="-apple-system"/>
              </a:rPr>
              <a:t>Fix any security issues or bugs, and make improvements to the blade template</a:t>
            </a:r>
            <a:endParaRPr lang="en-PH" dirty="0"/>
          </a:p>
        </p:txBody>
      </p:sp>
      <p:sp>
        <p:nvSpPr>
          <p:cNvPr id="3" name="Content Placeholder 2">
            <a:extLst>
              <a:ext uri="{FF2B5EF4-FFF2-40B4-BE49-F238E27FC236}">
                <a16:creationId xmlns:a16="http://schemas.microsoft.com/office/drawing/2014/main" id="{346DDED9-120F-B35C-4ABB-9086F8E3B56A}"/>
              </a:ext>
            </a:extLst>
          </p:cNvPr>
          <p:cNvSpPr>
            <a:spLocks noGrp="1"/>
          </p:cNvSpPr>
          <p:nvPr>
            <p:ph idx="1"/>
          </p:nvPr>
        </p:nvSpPr>
        <p:spPr/>
        <p:txBody>
          <a:bodyPr/>
          <a:lstStyle/>
          <a:p>
            <a:r>
              <a:rPr lang="en-US" dirty="0"/>
              <a:t>Error Handling:</a:t>
            </a:r>
          </a:p>
          <a:p>
            <a:pPr lvl="1"/>
            <a:r>
              <a:rPr lang="en-US" dirty="0"/>
              <a:t>Consider adding error handling to your form submissions.</a:t>
            </a:r>
          </a:p>
          <a:p>
            <a:pPr lvl="1"/>
            <a:r>
              <a:rPr lang="en-US" dirty="0"/>
              <a:t>If there's an error during form submission (e.g., database insert fails), you should provide feedback to the user.</a:t>
            </a:r>
            <a:endParaRPr lang="en-US" b="0" dirty="0">
              <a:solidFill>
                <a:srgbClr val="3B3B3B"/>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B0D20792-A07B-9A8E-75EB-DBB018DAD805}"/>
              </a:ext>
            </a:extLst>
          </p:cNvPr>
          <p:cNvPicPr>
            <a:picLocks noChangeAspect="1"/>
          </p:cNvPicPr>
          <p:nvPr/>
        </p:nvPicPr>
        <p:blipFill>
          <a:blip r:embed="rId2"/>
          <a:stretch>
            <a:fillRect/>
          </a:stretch>
        </p:blipFill>
        <p:spPr>
          <a:xfrm>
            <a:off x="3661958" y="4766391"/>
            <a:ext cx="2905530" cy="1505160"/>
          </a:xfrm>
          <a:prstGeom prst="rect">
            <a:avLst/>
          </a:prstGeom>
        </p:spPr>
      </p:pic>
      <p:pic>
        <p:nvPicPr>
          <p:cNvPr id="7" name="Picture 6">
            <a:extLst>
              <a:ext uri="{FF2B5EF4-FFF2-40B4-BE49-F238E27FC236}">
                <a16:creationId xmlns:a16="http://schemas.microsoft.com/office/drawing/2014/main" id="{9C49BDE1-4596-44A9-7A20-BC045AC6D21E}"/>
              </a:ext>
            </a:extLst>
          </p:cNvPr>
          <p:cNvPicPr>
            <a:picLocks noChangeAspect="1"/>
          </p:cNvPicPr>
          <p:nvPr/>
        </p:nvPicPr>
        <p:blipFill>
          <a:blip r:embed="rId3"/>
          <a:stretch>
            <a:fillRect/>
          </a:stretch>
        </p:blipFill>
        <p:spPr>
          <a:xfrm>
            <a:off x="1975980" y="3800895"/>
            <a:ext cx="6554115" cy="600159"/>
          </a:xfrm>
          <a:prstGeom prst="rect">
            <a:avLst/>
          </a:prstGeom>
        </p:spPr>
      </p:pic>
    </p:spTree>
    <p:extLst>
      <p:ext uri="{BB962C8B-B14F-4D97-AF65-F5344CB8AC3E}">
        <p14:creationId xmlns:p14="http://schemas.microsoft.com/office/powerpoint/2010/main" val="529865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9E4FB-B924-1B16-FD07-22C42B95D70A}"/>
              </a:ext>
            </a:extLst>
          </p:cNvPr>
          <p:cNvSpPr>
            <a:spLocks noGrp="1"/>
          </p:cNvSpPr>
          <p:nvPr>
            <p:ph type="title"/>
          </p:nvPr>
        </p:nvSpPr>
        <p:spPr/>
        <p:txBody>
          <a:bodyPr/>
          <a:lstStyle/>
          <a:p>
            <a:r>
              <a:rPr lang="en-US" b="0" i="0" dirty="0">
                <a:solidFill>
                  <a:srgbClr val="1F2328"/>
                </a:solidFill>
                <a:effectLst/>
                <a:latin typeface="-apple-system"/>
              </a:rPr>
              <a:t>Fix any security issues or bugs, and make improvements to the blade template</a:t>
            </a:r>
            <a:endParaRPr lang="en-PH" dirty="0"/>
          </a:p>
        </p:txBody>
      </p:sp>
      <p:sp>
        <p:nvSpPr>
          <p:cNvPr id="3" name="Content Placeholder 2">
            <a:extLst>
              <a:ext uri="{FF2B5EF4-FFF2-40B4-BE49-F238E27FC236}">
                <a16:creationId xmlns:a16="http://schemas.microsoft.com/office/drawing/2014/main" id="{346DDED9-120F-B35C-4ABB-9086F8E3B56A}"/>
              </a:ext>
            </a:extLst>
          </p:cNvPr>
          <p:cNvSpPr>
            <a:spLocks noGrp="1"/>
          </p:cNvSpPr>
          <p:nvPr>
            <p:ph idx="1"/>
          </p:nvPr>
        </p:nvSpPr>
        <p:spPr/>
        <p:txBody>
          <a:bodyPr/>
          <a:lstStyle/>
          <a:p>
            <a:r>
              <a:rPr lang="en-US" dirty="0"/>
              <a:t>Consider Using Named Routes:</a:t>
            </a:r>
          </a:p>
          <a:p>
            <a:pPr lvl="1"/>
            <a:r>
              <a:rPr lang="en-US" dirty="0"/>
              <a:t>Instead of hardcoding URLs in your forms, consider using named routes for better maintainability.</a:t>
            </a:r>
          </a:p>
          <a:p>
            <a:pPr lvl="1"/>
            <a:r>
              <a:rPr lang="en-US" b="0" dirty="0">
                <a:solidFill>
                  <a:srgbClr val="3B3B3B"/>
                </a:solidFill>
                <a:effectLst/>
                <a:latin typeface="Consolas" panose="020B0609020204030204" pitchFamily="49" charset="0"/>
              </a:rPr>
              <a:t>From: </a:t>
            </a:r>
            <a:r>
              <a:rPr lang="en-US" b="0" dirty="0">
                <a:solidFill>
                  <a:srgbClr val="800000"/>
                </a:solidFill>
                <a:effectLst/>
                <a:latin typeface="Consolas" panose="020B0609020204030204" pitchFamily="49" charset="0"/>
              </a:rPr>
              <a:t>&lt;form</a:t>
            </a:r>
            <a:r>
              <a:rPr lang="en-US" b="0" dirty="0">
                <a:solidFill>
                  <a:srgbClr val="3B3B3B"/>
                </a:solidFill>
                <a:effectLst/>
                <a:latin typeface="Consolas" panose="020B0609020204030204" pitchFamily="49" charset="0"/>
              </a:rPr>
              <a:t> </a:t>
            </a:r>
            <a:r>
              <a:rPr lang="en-US" b="0" dirty="0">
                <a:solidFill>
                  <a:srgbClr val="E50000"/>
                </a:solidFill>
                <a:effectLst/>
                <a:latin typeface="Consolas" panose="020B0609020204030204" pitchFamily="49" charset="0"/>
              </a:rPr>
              <a:t>action</a:t>
            </a:r>
            <a:r>
              <a:rPr lang="en-US" b="0" dirty="0">
                <a:solidFill>
                  <a:srgbClr val="3B3B3B"/>
                </a:solidFill>
                <a:effectLst/>
                <a:latin typeface="Consolas" panose="020B0609020204030204" pitchFamily="49" charset="0"/>
              </a:rPr>
              <a:t>=</a:t>
            </a:r>
            <a:r>
              <a:rPr lang="en-US" b="0" dirty="0">
                <a:solidFill>
                  <a:srgbClr val="0000FF"/>
                </a:solidFill>
                <a:effectLst/>
                <a:latin typeface="Consolas" panose="020B0609020204030204" pitchFamily="49" charset="0"/>
              </a:rPr>
              <a:t>"/products/new"</a:t>
            </a:r>
            <a:r>
              <a:rPr lang="en-US" b="0" dirty="0">
                <a:solidFill>
                  <a:srgbClr val="3B3B3B"/>
                </a:solidFill>
                <a:effectLst/>
                <a:latin typeface="Consolas" panose="020B0609020204030204" pitchFamily="49" charset="0"/>
              </a:rPr>
              <a:t> </a:t>
            </a:r>
            <a:r>
              <a:rPr lang="en-US" b="0" dirty="0">
                <a:solidFill>
                  <a:srgbClr val="E50000"/>
                </a:solidFill>
                <a:effectLst/>
                <a:latin typeface="Consolas" panose="020B0609020204030204" pitchFamily="49" charset="0"/>
              </a:rPr>
              <a:t>method</a:t>
            </a:r>
            <a:r>
              <a:rPr lang="en-US" b="0" dirty="0">
                <a:solidFill>
                  <a:srgbClr val="3B3B3B"/>
                </a:solidFill>
                <a:effectLst/>
                <a:latin typeface="Consolas" panose="020B0609020204030204" pitchFamily="49" charset="0"/>
              </a:rPr>
              <a:t>=</a:t>
            </a:r>
            <a:r>
              <a:rPr lang="en-US" b="0" dirty="0">
                <a:solidFill>
                  <a:srgbClr val="0000FF"/>
                </a:solidFill>
                <a:effectLst/>
                <a:latin typeface="Consolas" panose="020B0609020204030204" pitchFamily="49" charset="0"/>
              </a:rPr>
              <a:t>"POST"</a:t>
            </a:r>
            <a:r>
              <a:rPr lang="en-US" b="0" dirty="0">
                <a:solidFill>
                  <a:srgbClr val="800000"/>
                </a:solidFill>
                <a:effectLst/>
                <a:latin typeface="Consolas" panose="020B0609020204030204" pitchFamily="49" charset="0"/>
              </a:rPr>
              <a:t>&gt;</a:t>
            </a:r>
            <a:endParaRPr lang="en-US" b="0" dirty="0">
              <a:solidFill>
                <a:srgbClr val="3B3B3B"/>
              </a:solidFill>
              <a:effectLst/>
              <a:latin typeface="Consolas" panose="020B0609020204030204" pitchFamily="49" charset="0"/>
            </a:endParaRPr>
          </a:p>
          <a:p>
            <a:pPr lvl="1"/>
            <a:r>
              <a:rPr lang="en-US" dirty="0">
                <a:solidFill>
                  <a:srgbClr val="3B3B3B"/>
                </a:solidFill>
                <a:latin typeface="Consolas" panose="020B0609020204030204" pitchFamily="49" charset="0"/>
              </a:rPr>
              <a:t>To: </a:t>
            </a:r>
            <a:r>
              <a:rPr lang="en-US" b="0" dirty="0">
                <a:solidFill>
                  <a:srgbClr val="800000"/>
                </a:solidFill>
                <a:effectLst/>
                <a:latin typeface="Consolas" panose="020B0609020204030204" pitchFamily="49" charset="0"/>
              </a:rPr>
              <a:t>&lt;form</a:t>
            </a:r>
            <a:r>
              <a:rPr lang="en-US" b="0" dirty="0">
                <a:solidFill>
                  <a:srgbClr val="3B3B3B"/>
                </a:solidFill>
                <a:effectLst/>
                <a:latin typeface="Consolas" panose="020B0609020204030204" pitchFamily="49" charset="0"/>
              </a:rPr>
              <a:t> </a:t>
            </a:r>
            <a:r>
              <a:rPr lang="en-US" b="0" dirty="0">
                <a:solidFill>
                  <a:srgbClr val="E50000"/>
                </a:solidFill>
                <a:effectLst/>
                <a:latin typeface="Consolas" panose="020B0609020204030204" pitchFamily="49" charset="0"/>
              </a:rPr>
              <a:t>action</a:t>
            </a:r>
            <a:r>
              <a:rPr lang="en-US" b="0" dirty="0">
                <a:solidFill>
                  <a:srgbClr val="3B3B3B"/>
                </a:solidFill>
                <a:effectLst/>
                <a:latin typeface="Consolas" panose="020B0609020204030204" pitchFamily="49" charset="0"/>
              </a:rPr>
              <a:t>=</a:t>
            </a:r>
            <a:r>
              <a:rPr lang="en-US" b="0" dirty="0">
                <a:solidFill>
                  <a:srgbClr val="0000FF"/>
                </a:solidFill>
                <a:effectLst/>
                <a:latin typeface="Consolas" panose="020B0609020204030204" pitchFamily="49" charset="0"/>
              </a:rPr>
              <a:t>"{{ route('</a:t>
            </a:r>
            <a:r>
              <a:rPr lang="en-US" b="0" dirty="0" err="1">
                <a:solidFill>
                  <a:srgbClr val="0000FF"/>
                </a:solidFill>
                <a:effectLst/>
                <a:latin typeface="Consolas" panose="020B0609020204030204" pitchFamily="49" charset="0"/>
              </a:rPr>
              <a:t>products.store</a:t>
            </a:r>
            <a:r>
              <a:rPr lang="en-US" b="0" dirty="0">
                <a:solidFill>
                  <a:srgbClr val="0000FF"/>
                </a:solidFill>
                <a:effectLst/>
                <a:latin typeface="Consolas" panose="020B0609020204030204" pitchFamily="49" charset="0"/>
              </a:rPr>
              <a:t>') }}"</a:t>
            </a:r>
            <a:r>
              <a:rPr lang="en-US" b="0" dirty="0">
                <a:solidFill>
                  <a:srgbClr val="3B3B3B"/>
                </a:solidFill>
                <a:effectLst/>
                <a:latin typeface="Consolas" panose="020B0609020204030204" pitchFamily="49" charset="0"/>
              </a:rPr>
              <a:t> </a:t>
            </a:r>
            <a:r>
              <a:rPr lang="en-US" b="0" dirty="0">
                <a:solidFill>
                  <a:srgbClr val="E50000"/>
                </a:solidFill>
                <a:effectLst/>
                <a:latin typeface="Consolas" panose="020B0609020204030204" pitchFamily="49" charset="0"/>
              </a:rPr>
              <a:t>method</a:t>
            </a:r>
            <a:r>
              <a:rPr lang="en-US" b="0" dirty="0">
                <a:solidFill>
                  <a:srgbClr val="3B3B3B"/>
                </a:solidFill>
                <a:effectLst/>
                <a:latin typeface="Consolas" panose="020B0609020204030204" pitchFamily="49" charset="0"/>
              </a:rPr>
              <a:t>=</a:t>
            </a:r>
            <a:r>
              <a:rPr lang="en-US" b="0" dirty="0">
                <a:solidFill>
                  <a:srgbClr val="0000FF"/>
                </a:solidFill>
                <a:effectLst/>
                <a:latin typeface="Consolas" panose="020B0609020204030204" pitchFamily="49" charset="0"/>
              </a:rPr>
              <a:t>"POST"</a:t>
            </a:r>
            <a:r>
              <a:rPr lang="en-US" b="0" dirty="0">
                <a:solidFill>
                  <a:srgbClr val="800000"/>
                </a:solidFill>
                <a:effectLst/>
                <a:latin typeface="Consolas" panose="020B0609020204030204" pitchFamily="49" charset="0"/>
              </a:rPr>
              <a:t>&gt;</a:t>
            </a:r>
            <a:endParaRPr lang="en-US"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1274204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4F4AB-4F54-833C-97D4-46BEAD34DD69}"/>
              </a:ext>
            </a:extLst>
          </p:cNvPr>
          <p:cNvSpPr>
            <a:spLocks noGrp="1"/>
          </p:cNvSpPr>
          <p:nvPr>
            <p:ph type="title"/>
          </p:nvPr>
        </p:nvSpPr>
        <p:spPr/>
        <p:txBody>
          <a:bodyPr>
            <a:normAutofit/>
          </a:bodyPr>
          <a:lstStyle/>
          <a:p>
            <a:r>
              <a:rPr lang="en-US" b="0" i="0" dirty="0">
                <a:solidFill>
                  <a:srgbClr val="1F2328"/>
                </a:solidFill>
                <a:effectLst/>
                <a:latin typeface="-apple-system"/>
              </a:rPr>
              <a:t>Currently, the "description" field in the form doesn't do anything</a:t>
            </a:r>
            <a:endParaRPr lang="en-PH" dirty="0"/>
          </a:p>
        </p:txBody>
      </p:sp>
      <p:sp>
        <p:nvSpPr>
          <p:cNvPr id="3" name="Content Placeholder 2">
            <a:extLst>
              <a:ext uri="{FF2B5EF4-FFF2-40B4-BE49-F238E27FC236}">
                <a16:creationId xmlns:a16="http://schemas.microsoft.com/office/drawing/2014/main" id="{A4D7ED82-CF1A-D123-BA0D-01B9BD3F7D40}"/>
              </a:ext>
            </a:extLst>
          </p:cNvPr>
          <p:cNvSpPr>
            <a:spLocks noGrp="1"/>
          </p:cNvSpPr>
          <p:nvPr>
            <p:ph idx="1"/>
          </p:nvPr>
        </p:nvSpPr>
        <p:spPr/>
        <p:txBody>
          <a:bodyPr/>
          <a:lstStyle/>
          <a:p>
            <a:r>
              <a:rPr lang="en-US" b="0" i="0" dirty="0">
                <a:solidFill>
                  <a:srgbClr val="1F2328"/>
                </a:solidFill>
                <a:effectLst/>
                <a:latin typeface="-apple-system"/>
              </a:rPr>
              <a:t>Please update the products table to include a "description" field, and populate it from this form.</a:t>
            </a:r>
          </a:p>
          <a:p>
            <a:pPr lvl="1"/>
            <a:r>
              <a:rPr lang="en-US" dirty="0">
                <a:solidFill>
                  <a:srgbClr val="1F2328"/>
                </a:solidFill>
                <a:latin typeface="-apple-system"/>
              </a:rPr>
              <a:t>Create a migration to add `description` to the `products` table:</a:t>
            </a:r>
          </a:p>
          <a:p>
            <a:pPr lvl="1"/>
            <a:endParaRPr lang="en-US" dirty="0">
              <a:solidFill>
                <a:srgbClr val="1F2328"/>
              </a:solidFill>
              <a:latin typeface="-apple-system"/>
            </a:endParaRPr>
          </a:p>
          <a:p>
            <a:pPr lvl="1"/>
            <a:endParaRPr lang="en-US" dirty="0">
              <a:solidFill>
                <a:srgbClr val="1F2328"/>
              </a:solidFill>
              <a:latin typeface="-apple-system"/>
            </a:endParaRPr>
          </a:p>
          <a:p>
            <a:pPr lvl="1"/>
            <a:endParaRPr lang="en-US" dirty="0">
              <a:solidFill>
                <a:srgbClr val="1F2328"/>
              </a:solidFill>
              <a:latin typeface="-apple-system"/>
            </a:endParaRPr>
          </a:p>
          <a:p>
            <a:pPr lvl="1"/>
            <a:endParaRPr lang="en-US" dirty="0">
              <a:solidFill>
                <a:srgbClr val="1F2328"/>
              </a:solidFill>
              <a:latin typeface="-apple-system"/>
            </a:endParaRPr>
          </a:p>
          <a:p>
            <a:pPr lvl="1"/>
            <a:r>
              <a:rPr lang="en-US" dirty="0">
                <a:solidFill>
                  <a:srgbClr val="1F2328"/>
                </a:solidFill>
                <a:latin typeface="-apple-system"/>
              </a:rPr>
              <a:t>Add `description` into `Product` Model’s </a:t>
            </a:r>
            <a:r>
              <a:rPr lang="en-PH" dirty="0">
                <a:solidFill>
                  <a:srgbClr val="000000"/>
                </a:solidFill>
                <a:latin typeface="Consolas" panose="020B0609020204030204" pitchFamily="49" charset="0"/>
              </a:rPr>
              <a:t> </a:t>
            </a:r>
            <a:r>
              <a:rPr lang="en-PH" b="0" dirty="0">
                <a:solidFill>
                  <a:srgbClr val="001080"/>
                </a:solidFill>
                <a:effectLst/>
                <a:latin typeface="Consolas" panose="020B0609020204030204" pitchFamily="49" charset="0"/>
              </a:rPr>
              <a:t>$fillable</a:t>
            </a:r>
            <a:r>
              <a:rPr lang="en-PH" dirty="0">
                <a:solidFill>
                  <a:srgbClr val="000000"/>
                </a:solidFill>
                <a:latin typeface="Consolas" panose="020B0609020204030204" pitchFamily="49" charset="0"/>
              </a:rPr>
              <a:t>:</a:t>
            </a:r>
            <a:endParaRPr lang="en-PH" b="0" dirty="0">
              <a:solidFill>
                <a:srgbClr val="3B3B3B"/>
              </a:solidFill>
              <a:effectLst/>
              <a:latin typeface="Consolas" panose="020B0609020204030204" pitchFamily="49" charset="0"/>
            </a:endParaRPr>
          </a:p>
          <a:p>
            <a:pPr lvl="1"/>
            <a:endParaRPr lang="en-PH" dirty="0"/>
          </a:p>
        </p:txBody>
      </p:sp>
      <p:pic>
        <p:nvPicPr>
          <p:cNvPr id="5" name="Picture 4">
            <a:extLst>
              <a:ext uri="{FF2B5EF4-FFF2-40B4-BE49-F238E27FC236}">
                <a16:creationId xmlns:a16="http://schemas.microsoft.com/office/drawing/2014/main" id="{92DE62EE-EFF3-9926-9CB9-A4F141145757}"/>
              </a:ext>
            </a:extLst>
          </p:cNvPr>
          <p:cNvPicPr>
            <a:picLocks noChangeAspect="1"/>
          </p:cNvPicPr>
          <p:nvPr/>
        </p:nvPicPr>
        <p:blipFill>
          <a:blip r:embed="rId2"/>
          <a:stretch>
            <a:fillRect/>
          </a:stretch>
        </p:blipFill>
        <p:spPr>
          <a:xfrm>
            <a:off x="1722426" y="3259740"/>
            <a:ext cx="6506483" cy="1371791"/>
          </a:xfrm>
          <a:prstGeom prst="rect">
            <a:avLst/>
          </a:prstGeom>
        </p:spPr>
      </p:pic>
      <p:pic>
        <p:nvPicPr>
          <p:cNvPr id="7" name="Picture 6">
            <a:extLst>
              <a:ext uri="{FF2B5EF4-FFF2-40B4-BE49-F238E27FC236}">
                <a16:creationId xmlns:a16="http://schemas.microsoft.com/office/drawing/2014/main" id="{CC497E46-0844-E8B4-87ED-37B9B87D8182}"/>
              </a:ext>
            </a:extLst>
          </p:cNvPr>
          <p:cNvPicPr>
            <a:picLocks noChangeAspect="1"/>
          </p:cNvPicPr>
          <p:nvPr/>
        </p:nvPicPr>
        <p:blipFill>
          <a:blip r:embed="rId3"/>
          <a:stretch>
            <a:fillRect/>
          </a:stretch>
        </p:blipFill>
        <p:spPr>
          <a:xfrm>
            <a:off x="1689083" y="5066029"/>
            <a:ext cx="3286584" cy="666843"/>
          </a:xfrm>
          <a:prstGeom prst="rect">
            <a:avLst/>
          </a:prstGeom>
        </p:spPr>
      </p:pic>
    </p:spTree>
    <p:extLst>
      <p:ext uri="{BB962C8B-B14F-4D97-AF65-F5344CB8AC3E}">
        <p14:creationId xmlns:p14="http://schemas.microsoft.com/office/powerpoint/2010/main" val="7692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BA3C3-50BC-3744-B762-5F26817EC024}"/>
              </a:ext>
            </a:extLst>
          </p:cNvPr>
          <p:cNvSpPr>
            <a:spLocks noGrp="1"/>
          </p:cNvSpPr>
          <p:nvPr>
            <p:ph type="title"/>
          </p:nvPr>
        </p:nvSpPr>
        <p:spPr/>
        <p:txBody>
          <a:bodyPr>
            <a:normAutofit fontScale="90000"/>
          </a:bodyPr>
          <a:lstStyle/>
          <a:p>
            <a:r>
              <a:rPr lang="en-US" b="0" i="0" dirty="0">
                <a:solidFill>
                  <a:srgbClr val="1F2328"/>
                </a:solidFill>
                <a:effectLst/>
                <a:latin typeface="-apple-system"/>
              </a:rPr>
              <a:t>Currently, the "tags" field in the form doesn't do anything. We would like to create tags for new products:</a:t>
            </a:r>
            <a:br>
              <a:rPr lang="en-US" b="0" i="0" dirty="0">
                <a:solidFill>
                  <a:srgbClr val="1F2328"/>
                </a:solidFill>
                <a:effectLst/>
                <a:latin typeface="-apple-system"/>
              </a:rPr>
            </a:br>
            <a:endParaRPr lang="en-PH" dirty="0"/>
          </a:p>
        </p:txBody>
      </p:sp>
      <p:sp>
        <p:nvSpPr>
          <p:cNvPr id="3" name="Content Placeholder 2">
            <a:extLst>
              <a:ext uri="{FF2B5EF4-FFF2-40B4-BE49-F238E27FC236}">
                <a16:creationId xmlns:a16="http://schemas.microsoft.com/office/drawing/2014/main" id="{65A9B8E6-12D9-1F07-1CC7-A555B5E6CA0D}"/>
              </a:ext>
            </a:extLst>
          </p:cNvPr>
          <p:cNvSpPr>
            <a:spLocks noGrp="1"/>
          </p:cNvSpPr>
          <p:nvPr>
            <p:ph idx="1"/>
          </p:nvPr>
        </p:nvSpPr>
        <p:spPr/>
        <p:txBody>
          <a:bodyPr/>
          <a:lstStyle/>
          <a:p>
            <a:pPr lvl="1"/>
            <a:r>
              <a:rPr lang="en-US" dirty="0"/>
              <a:t>Create a new Tag model, and a new pivot table to link the Products to the Tags (many-to-many):</a:t>
            </a:r>
          </a:p>
          <a:p>
            <a:pPr lvl="1"/>
            <a:r>
              <a:rPr lang="en-US" dirty="0"/>
              <a:t>Create migrations:</a:t>
            </a:r>
          </a:p>
          <a:p>
            <a:pPr lvl="1"/>
            <a:endParaRPr lang="en-US" dirty="0"/>
          </a:p>
          <a:p>
            <a:pPr lvl="1"/>
            <a:endParaRPr lang="en-US" dirty="0"/>
          </a:p>
          <a:p>
            <a:pPr marL="457200" lvl="1" indent="0">
              <a:buNone/>
            </a:pPr>
            <a:endParaRPr lang="en-US" dirty="0"/>
          </a:p>
          <a:p>
            <a:pPr marL="457200" lvl="1" indent="0">
              <a:buNone/>
            </a:pPr>
            <a:endParaRPr lang="en-US" dirty="0"/>
          </a:p>
          <a:p>
            <a:pPr lvl="1"/>
            <a:endParaRPr lang="en-US" dirty="0"/>
          </a:p>
          <a:p>
            <a:pPr lvl="1"/>
            <a:r>
              <a:rPr lang="en-US" dirty="0"/>
              <a:t>Many-to-many relationship between the Product model and the Tag model</a:t>
            </a:r>
          </a:p>
          <a:p>
            <a:pPr lvl="1"/>
            <a:endParaRPr lang="en-US" dirty="0"/>
          </a:p>
        </p:txBody>
      </p:sp>
      <p:pic>
        <p:nvPicPr>
          <p:cNvPr id="5" name="Picture 4">
            <a:extLst>
              <a:ext uri="{FF2B5EF4-FFF2-40B4-BE49-F238E27FC236}">
                <a16:creationId xmlns:a16="http://schemas.microsoft.com/office/drawing/2014/main" id="{F1BD7D6B-58A8-C268-81AE-B76A986B4C25}"/>
              </a:ext>
            </a:extLst>
          </p:cNvPr>
          <p:cNvPicPr>
            <a:picLocks noChangeAspect="1"/>
          </p:cNvPicPr>
          <p:nvPr/>
        </p:nvPicPr>
        <p:blipFill>
          <a:blip r:embed="rId2"/>
          <a:stretch>
            <a:fillRect/>
          </a:stretch>
        </p:blipFill>
        <p:spPr>
          <a:xfrm>
            <a:off x="1633291" y="3496053"/>
            <a:ext cx="3524742" cy="1209844"/>
          </a:xfrm>
          <a:prstGeom prst="rect">
            <a:avLst/>
          </a:prstGeom>
        </p:spPr>
      </p:pic>
      <p:pic>
        <p:nvPicPr>
          <p:cNvPr id="7" name="Picture 6">
            <a:extLst>
              <a:ext uri="{FF2B5EF4-FFF2-40B4-BE49-F238E27FC236}">
                <a16:creationId xmlns:a16="http://schemas.microsoft.com/office/drawing/2014/main" id="{B4945D51-2F24-C03D-09A2-9C287EB3DF26}"/>
              </a:ext>
            </a:extLst>
          </p:cNvPr>
          <p:cNvPicPr>
            <a:picLocks noChangeAspect="1"/>
          </p:cNvPicPr>
          <p:nvPr/>
        </p:nvPicPr>
        <p:blipFill>
          <a:blip r:embed="rId3"/>
          <a:stretch>
            <a:fillRect/>
          </a:stretch>
        </p:blipFill>
        <p:spPr>
          <a:xfrm>
            <a:off x="6039095" y="2965177"/>
            <a:ext cx="5725324" cy="1962424"/>
          </a:xfrm>
          <a:prstGeom prst="rect">
            <a:avLst/>
          </a:prstGeom>
        </p:spPr>
      </p:pic>
      <p:pic>
        <p:nvPicPr>
          <p:cNvPr id="9" name="Picture 8">
            <a:extLst>
              <a:ext uri="{FF2B5EF4-FFF2-40B4-BE49-F238E27FC236}">
                <a16:creationId xmlns:a16="http://schemas.microsoft.com/office/drawing/2014/main" id="{5DC4EDEE-3757-FDB6-F68F-7E28C2EB5D28}"/>
              </a:ext>
            </a:extLst>
          </p:cNvPr>
          <p:cNvPicPr>
            <a:picLocks noChangeAspect="1"/>
          </p:cNvPicPr>
          <p:nvPr/>
        </p:nvPicPr>
        <p:blipFill>
          <a:blip r:embed="rId4"/>
          <a:stretch>
            <a:fillRect/>
          </a:stretch>
        </p:blipFill>
        <p:spPr>
          <a:xfrm>
            <a:off x="1512864" y="5355465"/>
            <a:ext cx="2810267" cy="685896"/>
          </a:xfrm>
          <a:prstGeom prst="rect">
            <a:avLst/>
          </a:prstGeom>
        </p:spPr>
      </p:pic>
      <p:pic>
        <p:nvPicPr>
          <p:cNvPr id="15" name="Picture 14">
            <a:extLst>
              <a:ext uri="{FF2B5EF4-FFF2-40B4-BE49-F238E27FC236}">
                <a16:creationId xmlns:a16="http://schemas.microsoft.com/office/drawing/2014/main" id="{415472D4-F2F1-4E77-98EC-C3837BA4961E}"/>
              </a:ext>
            </a:extLst>
          </p:cNvPr>
          <p:cNvPicPr>
            <a:picLocks noChangeAspect="1"/>
          </p:cNvPicPr>
          <p:nvPr/>
        </p:nvPicPr>
        <p:blipFill>
          <a:blip r:embed="rId5"/>
          <a:stretch>
            <a:fillRect/>
          </a:stretch>
        </p:blipFill>
        <p:spPr>
          <a:xfrm>
            <a:off x="6373237" y="5305061"/>
            <a:ext cx="2991267" cy="657317"/>
          </a:xfrm>
          <a:prstGeom prst="rect">
            <a:avLst/>
          </a:prstGeom>
        </p:spPr>
      </p:pic>
    </p:spTree>
    <p:extLst>
      <p:ext uri="{BB962C8B-B14F-4D97-AF65-F5344CB8AC3E}">
        <p14:creationId xmlns:p14="http://schemas.microsoft.com/office/powerpoint/2010/main" val="637124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BA3C3-50BC-3744-B762-5F26817EC024}"/>
              </a:ext>
            </a:extLst>
          </p:cNvPr>
          <p:cNvSpPr>
            <a:spLocks noGrp="1"/>
          </p:cNvSpPr>
          <p:nvPr>
            <p:ph type="title"/>
          </p:nvPr>
        </p:nvSpPr>
        <p:spPr/>
        <p:txBody>
          <a:bodyPr>
            <a:normAutofit fontScale="90000"/>
          </a:bodyPr>
          <a:lstStyle/>
          <a:p>
            <a:r>
              <a:rPr lang="en-US" b="0" i="0" dirty="0">
                <a:solidFill>
                  <a:srgbClr val="1F2328"/>
                </a:solidFill>
                <a:effectLst/>
                <a:latin typeface="-apple-system"/>
              </a:rPr>
              <a:t>Currently, the "tags" field in the form doesn't do anything. We would like to create tags for new products:</a:t>
            </a:r>
            <a:br>
              <a:rPr lang="en-US" b="0" i="0" dirty="0">
                <a:solidFill>
                  <a:srgbClr val="1F2328"/>
                </a:solidFill>
                <a:effectLst/>
                <a:latin typeface="-apple-system"/>
              </a:rPr>
            </a:br>
            <a:endParaRPr lang="en-PH" dirty="0"/>
          </a:p>
        </p:txBody>
      </p:sp>
      <p:sp>
        <p:nvSpPr>
          <p:cNvPr id="3" name="Content Placeholder 2">
            <a:extLst>
              <a:ext uri="{FF2B5EF4-FFF2-40B4-BE49-F238E27FC236}">
                <a16:creationId xmlns:a16="http://schemas.microsoft.com/office/drawing/2014/main" id="{65A9B8E6-12D9-1F07-1CC7-A555B5E6CA0D}"/>
              </a:ext>
            </a:extLst>
          </p:cNvPr>
          <p:cNvSpPr>
            <a:spLocks noGrp="1"/>
          </p:cNvSpPr>
          <p:nvPr>
            <p:ph idx="1"/>
          </p:nvPr>
        </p:nvSpPr>
        <p:spPr/>
        <p:txBody>
          <a:bodyPr/>
          <a:lstStyle/>
          <a:p>
            <a:pPr lvl="1"/>
            <a:r>
              <a:rPr lang="en-US" dirty="0"/>
              <a:t>Take the tags string when the form is submitted and split it by commas:</a:t>
            </a:r>
          </a:p>
          <a:p>
            <a:pPr lvl="1"/>
            <a:r>
              <a:rPr lang="en-US" dirty="0"/>
              <a:t>Create a tag for each save it - but only if it's unique:</a:t>
            </a:r>
          </a:p>
          <a:p>
            <a:pPr lvl="1"/>
            <a:r>
              <a:rPr lang="en-US" dirty="0"/>
              <a:t>Link the product to each one (whether the tags were new or existed from before):</a:t>
            </a:r>
            <a:endParaRPr lang="en-PH" dirty="0"/>
          </a:p>
        </p:txBody>
      </p:sp>
      <p:pic>
        <p:nvPicPr>
          <p:cNvPr id="5" name="Picture 4">
            <a:extLst>
              <a:ext uri="{FF2B5EF4-FFF2-40B4-BE49-F238E27FC236}">
                <a16:creationId xmlns:a16="http://schemas.microsoft.com/office/drawing/2014/main" id="{CA4A502B-B2A7-7D8B-92C8-FD592AF3BE61}"/>
              </a:ext>
            </a:extLst>
          </p:cNvPr>
          <p:cNvPicPr>
            <a:picLocks noChangeAspect="1"/>
          </p:cNvPicPr>
          <p:nvPr/>
        </p:nvPicPr>
        <p:blipFill>
          <a:blip r:embed="rId2"/>
          <a:stretch>
            <a:fillRect/>
          </a:stretch>
        </p:blipFill>
        <p:spPr>
          <a:xfrm>
            <a:off x="2238065" y="3312146"/>
            <a:ext cx="6034398" cy="3545854"/>
          </a:xfrm>
          <a:prstGeom prst="rect">
            <a:avLst/>
          </a:prstGeom>
        </p:spPr>
      </p:pic>
    </p:spTree>
    <p:extLst>
      <p:ext uri="{BB962C8B-B14F-4D97-AF65-F5344CB8AC3E}">
        <p14:creationId xmlns:p14="http://schemas.microsoft.com/office/powerpoint/2010/main" val="4196427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394C0-5935-5276-A621-4878ABA1509C}"/>
              </a:ext>
            </a:extLst>
          </p:cNvPr>
          <p:cNvSpPr>
            <a:spLocks noGrp="1"/>
          </p:cNvSpPr>
          <p:nvPr>
            <p:ph type="title"/>
          </p:nvPr>
        </p:nvSpPr>
        <p:spPr/>
        <p:txBody>
          <a:bodyPr/>
          <a:lstStyle/>
          <a:p>
            <a:r>
              <a:rPr lang="en-PH" dirty="0"/>
              <a:t>Unit Test</a:t>
            </a:r>
          </a:p>
        </p:txBody>
      </p:sp>
      <p:sp>
        <p:nvSpPr>
          <p:cNvPr id="3" name="Content Placeholder 2">
            <a:extLst>
              <a:ext uri="{FF2B5EF4-FFF2-40B4-BE49-F238E27FC236}">
                <a16:creationId xmlns:a16="http://schemas.microsoft.com/office/drawing/2014/main" id="{1A37EB86-E051-9ECA-3A42-C2FEAF3EB5E8}"/>
              </a:ext>
            </a:extLst>
          </p:cNvPr>
          <p:cNvSpPr>
            <a:spLocks noGrp="1"/>
          </p:cNvSpPr>
          <p:nvPr>
            <p:ph idx="1"/>
          </p:nvPr>
        </p:nvSpPr>
        <p:spPr/>
        <p:txBody>
          <a:bodyPr/>
          <a:lstStyle/>
          <a:p>
            <a:r>
              <a:rPr lang="en-PH" dirty="0" err="1"/>
              <a:t>php</a:t>
            </a:r>
            <a:r>
              <a:rPr lang="en-PH" dirty="0"/>
              <a:t> artisan test</a:t>
            </a:r>
          </a:p>
        </p:txBody>
      </p:sp>
      <p:pic>
        <p:nvPicPr>
          <p:cNvPr id="7" name="Picture 6">
            <a:extLst>
              <a:ext uri="{FF2B5EF4-FFF2-40B4-BE49-F238E27FC236}">
                <a16:creationId xmlns:a16="http://schemas.microsoft.com/office/drawing/2014/main" id="{695E0F45-3B65-5286-F2CB-D3339E077F37}"/>
              </a:ext>
            </a:extLst>
          </p:cNvPr>
          <p:cNvPicPr>
            <a:picLocks noChangeAspect="1"/>
          </p:cNvPicPr>
          <p:nvPr/>
        </p:nvPicPr>
        <p:blipFill>
          <a:blip r:embed="rId2"/>
          <a:stretch>
            <a:fillRect/>
          </a:stretch>
        </p:blipFill>
        <p:spPr>
          <a:xfrm>
            <a:off x="2781101" y="2576393"/>
            <a:ext cx="5377061" cy="3240720"/>
          </a:xfrm>
          <a:prstGeom prst="rect">
            <a:avLst/>
          </a:prstGeom>
        </p:spPr>
      </p:pic>
    </p:spTree>
    <p:extLst>
      <p:ext uri="{BB962C8B-B14F-4D97-AF65-F5344CB8AC3E}">
        <p14:creationId xmlns:p14="http://schemas.microsoft.com/office/powerpoint/2010/main" val="2286358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E7061-13E6-1A01-A811-F7E7182AD863}"/>
              </a:ext>
            </a:extLst>
          </p:cNvPr>
          <p:cNvSpPr>
            <a:spLocks noGrp="1"/>
          </p:cNvSpPr>
          <p:nvPr>
            <p:ph type="title"/>
          </p:nvPr>
        </p:nvSpPr>
        <p:spPr/>
        <p:txBody>
          <a:bodyPr/>
          <a:lstStyle/>
          <a:p>
            <a:r>
              <a:rPr lang="en-PH" dirty="0"/>
              <a:t>UI</a:t>
            </a:r>
          </a:p>
        </p:txBody>
      </p:sp>
      <p:pic>
        <p:nvPicPr>
          <p:cNvPr id="5" name="Content Placeholder 4">
            <a:extLst>
              <a:ext uri="{FF2B5EF4-FFF2-40B4-BE49-F238E27FC236}">
                <a16:creationId xmlns:a16="http://schemas.microsoft.com/office/drawing/2014/main" id="{5F0F8392-B690-6EFB-58C5-8B0B24036AE3}"/>
              </a:ext>
            </a:extLst>
          </p:cNvPr>
          <p:cNvPicPr>
            <a:picLocks noGrp="1" noChangeAspect="1"/>
          </p:cNvPicPr>
          <p:nvPr>
            <p:ph idx="1"/>
          </p:nvPr>
        </p:nvPicPr>
        <p:blipFill>
          <a:blip r:embed="rId2"/>
          <a:stretch>
            <a:fillRect/>
          </a:stretch>
        </p:blipFill>
        <p:spPr>
          <a:xfrm>
            <a:off x="4674124" y="609600"/>
            <a:ext cx="2726801" cy="5961538"/>
          </a:xfrm>
        </p:spPr>
      </p:pic>
    </p:spTree>
    <p:extLst>
      <p:ext uri="{BB962C8B-B14F-4D97-AF65-F5344CB8AC3E}">
        <p14:creationId xmlns:p14="http://schemas.microsoft.com/office/powerpoint/2010/main" val="586799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07CD9-A880-E975-7C8E-A532A77E2A16}"/>
              </a:ext>
            </a:extLst>
          </p:cNvPr>
          <p:cNvSpPr>
            <a:spLocks noGrp="1"/>
          </p:cNvSpPr>
          <p:nvPr>
            <p:ph type="title"/>
          </p:nvPr>
        </p:nvSpPr>
        <p:spPr/>
        <p:txBody>
          <a:bodyPr/>
          <a:lstStyle/>
          <a:p>
            <a:r>
              <a:rPr lang="en-PH" dirty="0"/>
              <a:t>Links</a:t>
            </a:r>
          </a:p>
        </p:txBody>
      </p:sp>
      <p:sp>
        <p:nvSpPr>
          <p:cNvPr id="3" name="Content Placeholder 2">
            <a:extLst>
              <a:ext uri="{FF2B5EF4-FFF2-40B4-BE49-F238E27FC236}">
                <a16:creationId xmlns:a16="http://schemas.microsoft.com/office/drawing/2014/main" id="{ADE3572A-7A7A-B086-8CA6-CF922B703BA8}"/>
              </a:ext>
            </a:extLst>
          </p:cNvPr>
          <p:cNvSpPr>
            <a:spLocks noGrp="1"/>
          </p:cNvSpPr>
          <p:nvPr>
            <p:ph idx="1"/>
          </p:nvPr>
        </p:nvSpPr>
        <p:spPr/>
        <p:txBody>
          <a:bodyPr/>
          <a:lstStyle/>
          <a:p>
            <a:r>
              <a:rPr lang="en-PH" dirty="0"/>
              <a:t>FoodByUs repo: </a:t>
            </a:r>
            <a:r>
              <a:rPr lang="en-PH" dirty="0">
                <a:hlinkClick r:id="rId2"/>
              </a:rPr>
              <a:t>https://github.com/fbu-code/back-end-interview-prac</a:t>
            </a:r>
            <a:endParaRPr lang="en-PH" dirty="0"/>
          </a:p>
          <a:p>
            <a:r>
              <a:rPr lang="en-PH" dirty="0"/>
              <a:t>Gerard Reyes repo: </a:t>
            </a:r>
            <a:r>
              <a:rPr lang="en-PH" dirty="0">
                <a:hlinkClick r:id="rId3"/>
              </a:rPr>
              <a:t>https://github.com/gerardreyes/back-end-interview-prac</a:t>
            </a:r>
            <a:endParaRPr lang="en-PH" dirty="0"/>
          </a:p>
          <a:p>
            <a:endParaRPr lang="en-PH" dirty="0"/>
          </a:p>
        </p:txBody>
      </p:sp>
    </p:spTree>
    <p:extLst>
      <p:ext uri="{BB962C8B-B14F-4D97-AF65-F5344CB8AC3E}">
        <p14:creationId xmlns:p14="http://schemas.microsoft.com/office/powerpoint/2010/main" val="1377559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3A3A4-0EAE-387B-775C-F3A858878476}"/>
              </a:ext>
            </a:extLst>
          </p:cNvPr>
          <p:cNvSpPr>
            <a:spLocks noGrp="1"/>
          </p:cNvSpPr>
          <p:nvPr>
            <p:ph type="title"/>
          </p:nvPr>
        </p:nvSpPr>
        <p:spPr/>
        <p:txBody>
          <a:bodyPr/>
          <a:lstStyle/>
          <a:p>
            <a:r>
              <a:rPr lang="en-PH" dirty="0"/>
              <a:t>The End</a:t>
            </a:r>
          </a:p>
        </p:txBody>
      </p:sp>
      <p:sp>
        <p:nvSpPr>
          <p:cNvPr id="3" name="Content Placeholder 2">
            <a:extLst>
              <a:ext uri="{FF2B5EF4-FFF2-40B4-BE49-F238E27FC236}">
                <a16:creationId xmlns:a16="http://schemas.microsoft.com/office/drawing/2014/main" id="{16EAB369-98B7-C095-79A1-A871F93705B0}"/>
              </a:ext>
            </a:extLst>
          </p:cNvPr>
          <p:cNvSpPr>
            <a:spLocks noGrp="1"/>
          </p:cNvSpPr>
          <p:nvPr>
            <p:ph idx="1"/>
          </p:nvPr>
        </p:nvSpPr>
        <p:spPr/>
        <p:txBody>
          <a:bodyPr/>
          <a:lstStyle/>
          <a:p>
            <a:r>
              <a:rPr lang="en-PH" dirty="0"/>
              <a:t>Thank you!</a:t>
            </a:r>
          </a:p>
        </p:txBody>
      </p:sp>
    </p:spTree>
    <p:extLst>
      <p:ext uri="{BB962C8B-B14F-4D97-AF65-F5344CB8AC3E}">
        <p14:creationId xmlns:p14="http://schemas.microsoft.com/office/powerpoint/2010/main" val="3694254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35DD7-E1D0-CEA2-2799-8499F9757B4A}"/>
              </a:ext>
            </a:extLst>
          </p:cNvPr>
          <p:cNvSpPr>
            <a:spLocks noGrp="1"/>
          </p:cNvSpPr>
          <p:nvPr>
            <p:ph type="title"/>
          </p:nvPr>
        </p:nvSpPr>
        <p:spPr/>
        <p:txBody>
          <a:bodyPr/>
          <a:lstStyle/>
          <a:p>
            <a:r>
              <a:rPr lang="en-US" b="0" i="0" dirty="0">
                <a:solidFill>
                  <a:srgbClr val="1F2328"/>
                </a:solidFill>
                <a:effectLst/>
                <a:latin typeface="-apple-system"/>
              </a:rPr>
              <a:t>Improve the routing used in the site</a:t>
            </a:r>
            <a:endParaRPr lang="en-PH" dirty="0"/>
          </a:p>
        </p:txBody>
      </p:sp>
      <p:pic>
        <p:nvPicPr>
          <p:cNvPr id="5" name="Picture 4">
            <a:extLst>
              <a:ext uri="{FF2B5EF4-FFF2-40B4-BE49-F238E27FC236}">
                <a16:creationId xmlns:a16="http://schemas.microsoft.com/office/drawing/2014/main" id="{C670E752-DF85-2EB5-E51A-E5F67F33BF5B}"/>
              </a:ext>
            </a:extLst>
          </p:cNvPr>
          <p:cNvPicPr>
            <a:picLocks noChangeAspect="1"/>
          </p:cNvPicPr>
          <p:nvPr/>
        </p:nvPicPr>
        <p:blipFill>
          <a:blip r:embed="rId2"/>
          <a:stretch>
            <a:fillRect/>
          </a:stretch>
        </p:blipFill>
        <p:spPr>
          <a:xfrm>
            <a:off x="866045" y="1270000"/>
            <a:ext cx="10459910" cy="5544324"/>
          </a:xfrm>
          <a:prstGeom prst="rect">
            <a:avLst/>
          </a:prstGeom>
        </p:spPr>
      </p:pic>
    </p:spTree>
    <p:extLst>
      <p:ext uri="{BB962C8B-B14F-4D97-AF65-F5344CB8AC3E}">
        <p14:creationId xmlns:p14="http://schemas.microsoft.com/office/powerpoint/2010/main" val="4251078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B7F6B-E0C8-B259-6169-514D5A8C31B3}"/>
              </a:ext>
            </a:extLst>
          </p:cNvPr>
          <p:cNvSpPr>
            <a:spLocks noGrp="1"/>
          </p:cNvSpPr>
          <p:nvPr>
            <p:ph type="title"/>
          </p:nvPr>
        </p:nvSpPr>
        <p:spPr/>
        <p:txBody>
          <a:bodyPr>
            <a:normAutofit/>
          </a:bodyPr>
          <a:lstStyle/>
          <a:p>
            <a:r>
              <a:rPr lang="en-US" b="0" i="0" dirty="0">
                <a:solidFill>
                  <a:srgbClr val="1F2328"/>
                </a:solidFill>
                <a:effectLst/>
                <a:latin typeface="-apple-system"/>
              </a:rPr>
              <a:t>Add validation to the new product process and make sure the product's name is unique</a:t>
            </a:r>
            <a:endParaRPr lang="en-PH" dirty="0"/>
          </a:p>
        </p:txBody>
      </p:sp>
      <p:pic>
        <p:nvPicPr>
          <p:cNvPr id="5" name="Content Placeholder 4">
            <a:extLst>
              <a:ext uri="{FF2B5EF4-FFF2-40B4-BE49-F238E27FC236}">
                <a16:creationId xmlns:a16="http://schemas.microsoft.com/office/drawing/2014/main" id="{74D5A94D-A382-9B79-7E95-3DAAD394CDAF}"/>
              </a:ext>
            </a:extLst>
          </p:cNvPr>
          <p:cNvPicPr>
            <a:picLocks noGrp="1" noChangeAspect="1"/>
          </p:cNvPicPr>
          <p:nvPr>
            <p:ph idx="1"/>
          </p:nvPr>
        </p:nvPicPr>
        <p:blipFill>
          <a:blip r:embed="rId2"/>
          <a:stretch>
            <a:fillRect/>
          </a:stretch>
        </p:blipFill>
        <p:spPr>
          <a:xfrm>
            <a:off x="677334" y="2271474"/>
            <a:ext cx="3305636" cy="1133633"/>
          </a:xfrm>
        </p:spPr>
      </p:pic>
      <p:pic>
        <p:nvPicPr>
          <p:cNvPr id="7" name="Picture 6">
            <a:extLst>
              <a:ext uri="{FF2B5EF4-FFF2-40B4-BE49-F238E27FC236}">
                <a16:creationId xmlns:a16="http://schemas.microsoft.com/office/drawing/2014/main" id="{B5D69F6B-0300-6836-19BD-E5E0D76BB42A}"/>
              </a:ext>
            </a:extLst>
          </p:cNvPr>
          <p:cNvPicPr>
            <a:picLocks noChangeAspect="1"/>
          </p:cNvPicPr>
          <p:nvPr/>
        </p:nvPicPr>
        <p:blipFill>
          <a:blip r:embed="rId3"/>
          <a:stretch>
            <a:fillRect/>
          </a:stretch>
        </p:blipFill>
        <p:spPr>
          <a:xfrm>
            <a:off x="5557660" y="1930400"/>
            <a:ext cx="2534004" cy="4677428"/>
          </a:xfrm>
          <a:prstGeom prst="rect">
            <a:avLst/>
          </a:prstGeom>
        </p:spPr>
      </p:pic>
    </p:spTree>
    <p:extLst>
      <p:ext uri="{BB962C8B-B14F-4D97-AF65-F5344CB8AC3E}">
        <p14:creationId xmlns:p14="http://schemas.microsoft.com/office/powerpoint/2010/main" val="4153654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3FFB9-1C19-4407-3013-7E84C991D715}"/>
              </a:ext>
            </a:extLst>
          </p:cNvPr>
          <p:cNvSpPr>
            <a:spLocks noGrp="1"/>
          </p:cNvSpPr>
          <p:nvPr>
            <p:ph type="title"/>
          </p:nvPr>
        </p:nvSpPr>
        <p:spPr/>
        <p:txBody>
          <a:bodyPr>
            <a:normAutofit/>
          </a:bodyPr>
          <a:lstStyle/>
          <a:p>
            <a:r>
              <a:rPr lang="en-US" b="0" i="0" dirty="0">
                <a:solidFill>
                  <a:srgbClr val="1F2328"/>
                </a:solidFill>
                <a:effectLst/>
                <a:latin typeface="-apple-system"/>
              </a:rPr>
              <a:t>Fix any security issues you notice in the ProductController</a:t>
            </a:r>
            <a:endParaRPr lang="en-PH" dirty="0"/>
          </a:p>
        </p:txBody>
      </p:sp>
      <p:sp>
        <p:nvSpPr>
          <p:cNvPr id="3" name="Content Placeholder 2">
            <a:extLst>
              <a:ext uri="{FF2B5EF4-FFF2-40B4-BE49-F238E27FC236}">
                <a16:creationId xmlns:a16="http://schemas.microsoft.com/office/drawing/2014/main" id="{532608FF-3D9D-7C12-B2EB-0458B3AF5055}"/>
              </a:ext>
            </a:extLst>
          </p:cNvPr>
          <p:cNvSpPr>
            <a:spLocks noGrp="1"/>
          </p:cNvSpPr>
          <p:nvPr>
            <p:ph idx="1"/>
          </p:nvPr>
        </p:nvSpPr>
        <p:spPr/>
        <p:txBody>
          <a:bodyPr/>
          <a:lstStyle/>
          <a:p>
            <a:r>
              <a:rPr lang="en-US" dirty="0"/>
              <a:t>SQL Injection Vulnerability:</a:t>
            </a:r>
          </a:p>
          <a:p>
            <a:pPr lvl="1"/>
            <a:r>
              <a:rPr lang="en-US" dirty="0"/>
              <a:t>The new and delete methods in the original code directly query in the database using SQL queries without any validation or sanitization of user input. This leaves your application vulnerable to SQL injection attacks. To fix this, I used Eloquent instead.</a:t>
            </a:r>
          </a:p>
          <a:p>
            <a:pPr lvl="1"/>
            <a:r>
              <a:rPr lang="en-US" dirty="0"/>
              <a:t>Use Laravel's built-in ORM, Eloquent instead of Query Builder to interact with the database. This provides a more expressive and clean way to manage database records.</a:t>
            </a:r>
          </a:p>
          <a:p>
            <a:pPr marL="0" indent="0">
              <a:buNone/>
            </a:pPr>
            <a:endParaRPr lang="en-US" dirty="0"/>
          </a:p>
        </p:txBody>
      </p:sp>
      <p:pic>
        <p:nvPicPr>
          <p:cNvPr id="5" name="Picture 4">
            <a:extLst>
              <a:ext uri="{FF2B5EF4-FFF2-40B4-BE49-F238E27FC236}">
                <a16:creationId xmlns:a16="http://schemas.microsoft.com/office/drawing/2014/main" id="{19FBF794-C6BC-77A8-4E33-E472B5317F8A}"/>
              </a:ext>
            </a:extLst>
          </p:cNvPr>
          <p:cNvPicPr>
            <a:picLocks noChangeAspect="1"/>
          </p:cNvPicPr>
          <p:nvPr/>
        </p:nvPicPr>
        <p:blipFill>
          <a:blip r:embed="rId2"/>
          <a:stretch>
            <a:fillRect/>
          </a:stretch>
        </p:blipFill>
        <p:spPr>
          <a:xfrm>
            <a:off x="853365" y="5069465"/>
            <a:ext cx="3877216" cy="914528"/>
          </a:xfrm>
          <a:prstGeom prst="rect">
            <a:avLst/>
          </a:prstGeom>
        </p:spPr>
      </p:pic>
      <p:pic>
        <p:nvPicPr>
          <p:cNvPr id="7" name="Picture 6">
            <a:extLst>
              <a:ext uri="{FF2B5EF4-FFF2-40B4-BE49-F238E27FC236}">
                <a16:creationId xmlns:a16="http://schemas.microsoft.com/office/drawing/2014/main" id="{0E232DE1-E55F-990D-CA4E-E1A4C6BB6DFF}"/>
              </a:ext>
            </a:extLst>
          </p:cNvPr>
          <p:cNvPicPr>
            <a:picLocks noChangeAspect="1"/>
          </p:cNvPicPr>
          <p:nvPr/>
        </p:nvPicPr>
        <p:blipFill>
          <a:blip r:embed="rId3"/>
          <a:stretch>
            <a:fillRect/>
          </a:stretch>
        </p:blipFill>
        <p:spPr>
          <a:xfrm>
            <a:off x="7162612" y="5126834"/>
            <a:ext cx="2695951" cy="419158"/>
          </a:xfrm>
          <a:prstGeom prst="rect">
            <a:avLst/>
          </a:prstGeom>
        </p:spPr>
      </p:pic>
      <p:sp>
        <p:nvSpPr>
          <p:cNvPr id="8" name="TextBox 7">
            <a:extLst>
              <a:ext uri="{FF2B5EF4-FFF2-40B4-BE49-F238E27FC236}">
                <a16:creationId xmlns:a16="http://schemas.microsoft.com/office/drawing/2014/main" id="{B213E0EF-7871-FB4D-0467-632DC3A79D6A}"/>
              </a:ext>
            </a:extLst>
          </p:cNvPr>
          <p:cNvSpPr txBox="1"/>
          <p:nvPr/>
        </p:nvSpPr>
        <p:spPr>
          <a:xfrm>
            <a:off x="677334" y="4711979"/>
            <a:ext cx="1822358" cy="369332"/>
          </a:xfrm>
          <a:prstGeom prst="rect">
            <a:avLst/>
          </a:prstGeom>
          <a:noFill/>
        </p:spPr>
        <p:txBody>
          <a:bodyPr wrap="none" rtlCol="0">
            <a:spAutoFit/>
          </a:bodyPr>
          <a:lstStyle/>
          <a:p>
            <a:r>
              <a:rPr lang="en-PH" dirty="0"/>
              <a:t>Raw SQL Query:</a:t>
            </a:r>
          </a:p>
        </p:txBody>
      </p:sp>
      <p:sp>
        <p:nvSpPr>
          <p:cNvPr id="9" name="TextBox 8">
            <a:extLst>
              <a:ext uri="{FF2B5EF4-FFF2-40B4-BE49-F238E27FC236}">
                <a16:creationId xmlns:a16="http://schemas.microsoft.com/office/drawing/2014/main" id="{4E213F23-C344-C322-409D-410A4C7CA3C8}"/>
              </a:ext>
            </a:extLst>
          </p:cNvPr>
          <p:cNvSpPr txBox="1"/>
          <p:nvPr/>
        </p:nvSpPr>
        <p:spPr>
          <a:xfrm>
            <a:off x="7162612" y="4711979"/>
            <a:ext cx="1183337" cy="369332"/>
          </a:xfrm>
          <a:prstGeom prst="rect">
            <a:avLst/>
          </a:prstGeom>
          <a:noFill/>
        </p:spPr>
        <p:txBody>
          <a:bodyPr wrap="none" rtlCol="0">
            <a:spAutoFit/>
          </a:bodyPr>
          <a:lstStyle/>
          <a:p>
            <a:r>
              <a:rPr lang="en-PH" dirty="0"/>
              <a:t>Eloquent:</a:t>
            </a:r>
          </a:p>
        </p:txBody>
      </p:sp>
    </p:spTree>
    <p:extLst>
      <p:ext uri="{BB962C8B-B14F-4D97-AF65-F5344CB8AC3E}">
        <p14:creationId xmlns:p14="http://schemas.microsoft.com/office/powerpoint/2010/main" val="377069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3FFB9-1C19-4407-3013-7E84C991D715}"/>
              </a:ext>
            </a:extLst>
          </p:cNvPr>
          <p:cNvSpPr>
            <a:spLocks noGrp="1"/>
          </p:cNvSpPr>
          <p:nvPr>
            <p:ph type="title"/>
          </p:nvPr>
        </p:nvSpPr>
        <p:spPr/>
        <p:txBody>
          <a:bodyPr>
            <a:normAutofit/>
          </a:bodyPr>
          <a:lstStyle/>
          <a:p>
            <a:r>
              <a:rPr lang="en-US" b="0" i="0" dirty="0">
                <a:solidFill>
                  <a:srgbClr val="1F2328"/>
                </a:solidFill>
                <a:effectLst/>
                <a:latin typeface="-apple-system"/>
              </a:rPr>
              <a:t>Fix any security issues you notice in the ProductController</a:t>
            </a:r>
            <a:endParaRPr lang="en-PH" dirty="0"/>
          </a:p>
        </p:txBody>
      </p:sp>
      <p:sp>
        <p:nvSpPr>
          <p:cNvPr id="3" name="Content Placeholder 2">
            <a:extLst>
              <a:ext uri="{FF2B5EF4-FFF2-40B4-BE49-F238E27FC236}">
                <a16:creationId xmlns:a16="http://schemas.microsoft.com/office/drawing/2014/main" id="{532608FF-3D9D-7C12-B2EB-0458B3AF5055}"/>
              </a:ext>
            </a:extLst>
          </p:cNvPr>
          <p:cNvSpPr>
            <a:spLocks noGrp="1"/>
          </p:cNvSpPr>
          <p:nvPr>
            <p:ph idx="1"/>
          </p:nvPr>
        </p:nvSpPr>
        <p:spPr/>
        <p:txBody>
          <a:bodyPr/>
          <a:lstStyle/>
          <a:p>
            <a:r>
              <a:rPr lang="en-US" dirty="0"/>
              <a:t>No Input Validation:</a:t>
            </a:r>
          </a:p>
          <a:p>
            <a:pPr lvl="1"/>
            <a:r>
              <a:rPr lang="en-US" dirty="0"/>
              <a:t>The original code lacks input validation. It accepts user input without any validation, which can lead to security vulnerabilities and data integrity issues. To fix this, I added an input Validation.</a:t>
            </a:r>
          </a:p>
          <a:p>
            <a:pPr lvl="1"/>
            <a:r>
              <a:rPr lang="en-US" dirty="0"/>
              <a:t>Added Validation by using Laravel's built-in validation system to validate the request data.</a:t>
            </a:r>
          </a:p>
        </p:txBody>
      </p:sp>
      <p:pic>
        <p:nvPicPr>
          <p:cNvPr id="6" name="Picture 5">
            <a:extLst>
              <a:ext uri="{FF2B5EF4-FFF2-40B4-BE49-F238E27FC236}">
                <a16:creationId xmlns:a16="http://schemas.microsoft.com/office/drawing/2014/main" id="{87B93A26-357E-5896-7295-B110800DAF4C}"/>
              </a:ext>
            </a:extLst>
          </p:cNvPr>
          <p:cNvPicPr>
            <a:picLocks noChangeAspect="1"/>
          </p:cNvPicPr>
          <p:nvPr/>
        </p:nvPicPr>
        <p:blipFill>
          <a:blip r:embed="rId2"/>
          <a:stretch>
            <a:fillRect/>
          </a:stretch>
        </p:blipFill>
        <p:spPr>
          <a:xfrm>
            <a:off x="3852634" y="4524134"/>
            <a:ext cx="3258005" cy="1724266"/>
          </a:xfrm>
          <a:prstGeom prst="rect">
            <a:avLst/>
          </a:prstGeom>
        </p:spPr>
      </p:pic>
    </p:spTree>
    <p:extLst>
      <p:ext uri="{BB962C8B-B14F-4D97-AF65-F5344CB8AC3E}">
        <p14:creationId xmlns:p14="http://schemas.microsoft.com/office/powerpoint/2010/main" val="3156321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3FFB9-1C19-4407-3013-7E84C991D715}"/>
              </a:ext>
            </a:extLst>
          </p:cNvPr>
          <p:cNvSpPr>
            <a:spLocks noGrp="1"/>
          </p:cNvSpPr>
          <p:nvPr>
            <p:ph type="title"/>
          </p:nvPr>
        </p:nvSpPr>
        <p:spPr/>
        <p:txBody>
          <a:bodyPr>
            <a:normAutofit/>
          </a:bodyPr>
          <a:lstStyle/>
          <a:p>
            <a:r>
              <a:rPr lang="en-US" b="0" i="0" dirty="0">
                <a:solidFill>
                  <a:srgbClr val="1F2328"/>
                </a:solidFill>
                <a:effectLst/>
                <a:latin typeface="-apple-system"/>
              </a:rPr>
              <a:t>Fix any security issues you notice in the ProductController</a:t>
            </a:r>
            <a:endParaRPr lang="en-PH" dirty="0"/>
          </a:p>
        </p:txBody>
      </p:sp>
      <p:sp>
        <p:nvSpPr>
          <p:cNvPr id="3" name="Content Placeholder 2">
            <a:extLst>
              <a:ext uri="{FF2B5EF4-FFF2-40B4-BE49-F238E27FC236}">
                <a16:creationId xmlns:a16="http://schemas.microsoft.com/office/drawing/2014/main" id="{532608FF-3D9D-7C12-B2EB-0458B3AF5055}"/>
              </a:ext>
            </a:extLst>
          </p:cNvPr>
          <p:cNvSpPr>
            <a:spLocks noGrp="1"/>
          </p:cNvSpPr>
          <p:nvPr>
            <p:ph idx="1"/>
          </p:nvPr>
        </p:nvSpPr>
        <p:spPr/>
        <p:txBody>
          <a:bodyPr/>
          <a:lstStyle/>
          <a:p>
            <a:r>
              <a:rPr lang="en-US" dirty="0"/>
              <a:t>Lack of Route Binding:</a:t>
            </a:r>
          </a:p>
          <a:p>
            <a:pPr lvl="1"/>
            <a:r>
              <a:rPr lang="en-US" dirty="0"/>
              <a:t>The delete method expects an id from the request but doesn't specify where it comes from. It is better to use route model binding to automatically inject the model based on the URL parameter.</a:t>
            </a:r>
          </a:p>
          <a:p>
            <a:pPr lvl="1"/>
            <a:r>
              <a:rPr lang="en-US" dirty="0"/>
              <a:t>Instead of delete(Request $request), we can use destroy(Product $product) for type hinting for the Product model.</a:t>
            </a:r>
          </a:p>
        </p:txBody>
      </p:sp>
      <p:pic>
        <p:nvPicPr>
          <p:cNvPr id="5" name="Picture 4">
            <a:extLst>
              <a:ext uri="{FF2B5EF4-FFF2-40B4-BE49-F238E27FC236}">
                <a16:creationId xmlns:a16="http://schemas.microsoft.com/office/drawing/2014/main" id="{91EFA169-975B-BEDC-D6CC-4347341D6E16}"/>
              </a:ext>
            </a:extLst>
          </p:cNvPr>
          <p:cNvPicPr>
            <a:picLocks noChangeAspect="1"/>
          </p:cNvPicPr>
          <p:nvPr/>
        </p:nvPicPr>
        <p:blipFill>
          <a:blip r:embed="rId2"/>
          <a:stretch>
            <a:fillRect/>
          </a:stretch>
        </p:blipFill>
        <p:spPr>
          <a:xfrm>
            <a:off x="542190" y="4593360"/>
            <a:ext cx="10536120" cy="1448002"/>
          </a:xfrm>
          <a:prstGeom prst="rect">
            <a:avLst/>
          </a:prstGeom>
        </p:spPr>
      </p:pic>
    </p:spTree>
    <p:extLst>
      <p:ext uri="{BB962C8B-B14F-4D97-AF65-F5344CB8AC3E}">
        <p14:creationId xmlns:p14="http://schemas.microsoft.com/office/powerpoint/2010/main" val="1689562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3FFB9-1C19-4407-3013-7E84C991D715}"/>
              </a:ext>
            </a:extLst>
          </p:cNvPr>
          <p:cNvSpPr>
            <a:spLocks noGrp="1"/>
          </p:cNvSpPr>
          <p:nvPr>
            <p:ph type="title"/>
          </p:nvPr>
        </p:nvSpPr>
        <p:spPr/>
        <p:txBody>
          <a:bodyPr>
            <a:normAutofit/>
          </a:bodyPr>
          <a:lstStyle/>
          <a:p>
            <a:r>
              <a:rPr lang="en-US" b="0" i="0" dirty="0">
                <a:solidFill>
                  <a:srgbClr val="1F2328"/>
                </a:solidFill>
                <a:effectLst/>
                <a:latin typeface="-apple-system"/>
              </a:rPr>
              <a:t>Fix any security issues you notice in the ProductController</a:t>
            </a:r>
            <a:endParaRPr lang="en-PH" dirty="0"/>
          </a:p>
        </p:txBody>
      </p:sp>
      <p:sp>
        <p:nvSpPr>
          <p:cNvPr id="3" name="Content Placeholder 2">
            <a:extLst>
              <a:ext uri="{FF2B5EF4-FFF2-40B4-BE49-F238E27FC236}">
                <a16:creationId xmlns:a16="http://schemas.microsoft.com/office/drawing/2014/main" id="{532608FF-3D9D-7C12-B2EB-0458B3AF5055}"/>
              </a:ext>
            </a:extLst>
          </p:cNvPr>
          <p:cNvSpPr>
            <a:spLocks noGrp="1"/>
          </p:cNvSpPr>
          <p:nvPr>
            <p:ph idx="1"/>
          </p:nvPr>
        </p:nvSpPr>
        <p:spPr/>
        <p:txBody>
          <a:bodyPr/>
          <a:lstStyle/>
          <a:p>
            <a:r>
              <a:rPr lang="en-US" dirty="0"/>
              <a:t>No Authentication and Authorization:</a:t>
            </a:r>
          </a:p>
          <a:p>
            <a:pPr lvl="1"/>
            <a:r>
              <a:rPr lang="en-US" dirty="0"/>
              <a:t>This might not be applicable in this exam since there is no login and logout function. But a good addition to this would be to add authentication or authorization checks for create and delete methods.</a:t>
            </a:r>
          </a:p>
        </p:txBody>
      </p:sp>
    </p:spTree>
    <p:extLst>
      <p:ext uri="{BB962C8B-B14F-4D97-AF65-F5344CB8AC3E}">
        <p14:creationId xmlns:p14="http://schemas.microsoft.com/office/powerpoint/2010/main" val="1970517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3FFB9-1C19-4407-3013-7E84C991D715}"/>
              </a:ext>
            </a:extLst>
          </p:cNvPr>
          <p:cNvSpPr>
            <a:spLocks noGrp="1"/>
          </p:cNvSpPr>
          <p:nvPr>
            <p:ph type="title"/>
          </p:nvPr>
        </p:nvSpPr>
        <p:spPr/>
        <p:txBody>
          <a:bodyPr>
            <a:normAutofit/>
          </a:bodyPr>
          <a:lstStyle/>
          <a:p>
            <a:r>
              <a:rPr lang="en-US" b="0" i="0" dirty="0">
                <a:solidFill>
                  <a:srgbClr val="1F2328"/>
                </a:solidFill>
                <a:effectLst/>
                <a:latin typeface="-apple-system"/>
              </a:rPr>
              <a:t>Improvement for ProductController</a:t>
            </a:r>
            <a:endParaRPr lang="en-PH" dirty="0"/>
          </a:p>
        </p:txBody>
      </p:sp>
      <p:sp>
        <p:nvSpPr>
          <p:cNvPr id="3" name="Content Placeholder 2">
            <a:extLst>
              <a:ext uri="{FF2B5EF4-FFF2-40B4-BE49-F238E27FC236}">
                <a16:creationId xmlns:a16="http://schemas.microsoft.com/office/drawing/2014/main" id="{532608FF-3D9D-7C12-B2EB-0458B3AF5055}"/>
              </a:ext>
            </a:extLst>
          </p:cNvPr>
          <p:cNvSpPr>
            <a:spLocks noGrp="1"/>
          </p:cNvSpPr>
          <p:nvPr>
            <p:ph idx="1"/>
          </p:nvPr>
        </p:nvSpPr>
        <p:spPr/>
        <p:txBody>
          <a:bodyPr/>
          <a:lstStyle/>
          <a:p>
            <a:r>
              <a:rPr lang="en-US" dirty="0"/>
              <a:t>Naming Conventions:</a:t>
            </a:r>
          </a:p>
          <a:p>
            <a:pPr lvl="1"/>
            <a:r>
              <a:rPr lang="en-US" dirty="0"/>
              <a:t>Use proper naming conventions for methods like create instead of new to match RESTful resource naming.</a:t>
            </a:r>
          </a:p>
          <a:p>
            <a:pPr lvl="1"/>
            <a:r>
              <a:rPr lang="en-US" dirty="0"/>
              <a:t>Use Named Routes for redirecting. This makes the code more readable and maintainable.</a:t>
            </a:r>
          </a:p>
          <a:p>
            <a:pPr lvl="2"/>
            <a:r>
              <a:rPr lang="en-US" dirty="0"/>
              <a:t>From </a:t>
            </a:r>
            <a:r>
              <a:rPr lang="en-PH" b="0" dirty="0">
                <a:solidFill>
                  <a:srgbClr val="0000FF"/>
                </a:solidFill>
                <a:effectLst/>
                <a:latin typeface="Consolas" panose="020B0609020204030204" pitchFamily="49" charset="0"/>
              </a:rPr>
              <a:t>public</a:t>
            </a:r>
            <a:r>
              <a:rPr lang="en-PH" b="0" dirty="0">
                <a:solidFill>
                  <a:srgbClr val="000000"/>
                </a:solidFill>
                <a:effectLst/>
                <a:latin typeface="Consolas" panose="020B0609020204030204" pitchFamily="49" charset="0"/>
              </a:rPr>
              <a:t> </a:t>
            </a:r>
            <a:r>
              <a:rPr lang="en-PH" b="0" dirty="0">
                <a:solidFill>
                  <a:srgbClr val="0000FF"/>
                </a:solidFill>
                <a:effectLst/>
                <a:latin typeface="Consolas" panose="020B0609020204030204" pitchFamily="49" charset="0"/>
              </a:rPr>
              <a:t>function</a:t>
            </a:r>
            <a:r>
              <a:rPr lang="en-PH" b="0" dirty="0">
                <a:solidFill>
                  <a:srgbClr val="000000"/>
                </a:solidFill>
                <a:effectLst/>
                <a:latin typeface="Consolas" panose="020B0609020204030204" pitchFamily="49" charset="0"/>
              </a:rPr>
              <a:t> </a:t>
            </a:r>
            <a:r>
              <a:rPr lang="en-PH" b="1" dirty="0">
                <a:solidFill>
                  <a:srgbClr val="795E26"/>
                </a:solidFill>
                <a:effectLst/>
                <a:latin typeface="Consolas" panose="020B0609020204030204" pitchFamily="49" charset="0"/>
              </a:rPr>
              <a:t>new</a:t>
            </a:r>
            <a:r>
              <a:rPr lang="en-PH" b="0" dirty="0">
                <a:solidFill>
                  <a:srgbClr val="000000"/>
                </a:solidFill>
                <a:effectLst/>
                <a:latin typeface="Consolas" panose="020B0609020204030204" pitchFamily="49" charset="0"/>
              </a:rPr>
              <a:t>(</a:t>
            </a:r>
            <a:r>
              <a:rPr lang="en-PH" b="0" dirty="0">
                <a:solidFill>
                  <a:srgbClr val="267F99"/>
                </a:solidFill>
                <a:effectLst/>
                <a:latin typeface="Consolas" panose="020B0609020204030204" pitchFamily="49" charset="0"/>
              </a:rPr>
              <a:t>Request</a:t>
            </a:r>
            <a:r>
              <a:rPr lang="en-PH" b="0" dirty="0">
                <a:solidFill>
                  <a:srgbClr val="000000"/>
                </a:solidFill>
                <a:effectLst/>
                <a:latin typeface="Consolas" panose="020B0609020204030204" pitchFamily="49" charset="0"/>
              </a:rPr>
              <a:t> </a:t>
            </a:r>
            <a:r>
              <a:rPr lang="en-PH" b="0" dirty="0">
                <a:solidFill>
                  <a:srgbClr val="001080"/>
                </a:solidFill>
                <a:effectLst/>
                <a:latin typeface="Consolas" panose="020B0609020204030204" pitchFamily="49" charset="0"/>
              </a:rPr>
              <a:t>$request</a:t>
            </a:r>
            <a:r>
              <a:rPr lang="en-PH" b="0" dirty="0">
                <a:solidFill>
                  <a:srgbClr val="000000"/>
                </a:solidFill>
                <a:effectLst/>
                <a:latin typeface="Consolas" panose="020B0609020204030204" pitchFamily="49" charset="0"/>
              </a:rPr>
              <a:t>)</a:t>
            </a:r>
            <a:r>
              <a:rPr lang="en-PH" b="0" dirty="0">
                <a:solidFill>
                  <a:srgbClr val="3B3B3B"/>
                </a:solidFill>
                <a:effectLst/>
                <a:latin typeface="Consolas" panose="020B0609020204030204" pitchFamily="49" charset="0"/>
              </a:rPr>
              <a:t> </a:t>
            </a:r>
            <a:r>
              <a:rPr lang="en-US" dirty="0"/>
              <a:t>to </a:t>
            </a:r>
            <a:r>
              <a:rPr lang="en-PH" b="0" dirty="0">
                <a:solidFill>
                  <a:srgbClr val="0000FF"/>
                </a:solidFill>
                <a:effectLst/>
                <a:latin typeface="Consolas" panose="020B0609020204030204" pitchFamily="49" charset="0"/>
              </a:rPr>
              <a:t>public</a:t>
            </a:r>
            <a:r>
              <a:rPr lang="en-PH" b="0" dirty="0">
                <a:solidFill>
                  <a:srgbClr val="000000"/>
                </a:solidFill>
                <a:effectLst/>
                <a:latin typeface="Consolas" panose="020B0609020204030204" pitchFamily="49" charset="0"/>
              </a:rPr>
              <a:t> </a:t>
            </a:r>
            <a:r>
              <a:rPr lang="en-PH" b="0" dirty="0">
                <a:solidFill>
                  <a:srgbClr val="0000FF"/>
                </a:solidFill>
                <a:effectLst/>
                <a:latin typeface="Consolas" panose="020B0609020204030204" pitchFamily="49" charset="0"/>
              </a:rPr>
              <a:t>function</a:t>
            </a:r>
            <a:r>
              <a:rPr lang="en-PH" b="0" dirty="0">
                <a:solidFill>
                  <a:srgbClr val="000000"/>
                </a:solidFill>
                <a:effectLst/>
                <a:latin typeface="Consolas" panose="020B0609020204030204" pitchFamily="49" charset="0"/>
              </a:rPr>
              <a:t> </a:t>
            </a:r>
            <a:r>
              <a:rPr lang="en-PH" b="1" dirty="0">
                <a:solidFill>
                  <a:srgbClr val="795E26"/>
                </a:solidFill>
                <a:effectLst/>
                <a:latin typeface="Consolas" panose="020B0609020204030204" pitchFamily="49" charset="0"/>
              </a:rPr>
              <a:t>store</a:t>
            </a:r>
            <a:r>
              <a:rPr lang="en-PH" b="0" dirty="0">
                <a:solidFill>
                  <a:srgbClr val="000000"/>
                </a:solidFill>
                <a:effectLst/>
                <a:latin typeface="Consolas" panose="020B0609020204030204" pitchFamily="49" charset="0"/>
              </a:rPr>
              <a:t>(</a:t>
            </a:r>
            <a:r>
              <a:rPr lang="en-PH" b="0" dirty="0">
                <a:solidFill>
                  <a:srgbClr val="267F99"/>
                </a:solidFill>
                <a:effectLst/>
                <a:latin typeface="Consolas" panose="020B0609020204030204" pitchFamily="49" charset="0"/>
              </a:rPr>
              <a:t>Request</a:t>
            </a:r>
            <a:r>
              <a:rPr lang="en-PH" b="0" dirty="0">
                <a:solidFill>
                  <a:srgbClr val="000000"/>
                </a:solidFill>
                <a:effectLst/>
                <a:latin typeface="Consolas" panose="020B0609020204030204" pitchFamily="49" charset="0"/>
              </a:rPr>
              <a:t> </a:t>
            </a:r>
            <a:r>
              <a:rPr lang="en-PH" b="0" dirty="0">
                <a:solidFill>
                  <a:srgbClr val="001080"/>
                </a:solidFill>
                <a:effectLst/>
                <a:latin typeface="Consolas" panose="020B0609020204030204" pitchFamily="49" charset="0"/>
              </a:rPr>
              <a:t>$request</a:t>
            </a:r>
            <a:r>
              <a:rPr lang="en-PH" b="0" dirty="0">
                <a:solidFill>
                  <a:srgbClr val="000000"/>
                </a:solidFill>
                <a:effectLst/>
                <a:latin typeface="Consolas" panose="020B0609020204030204" pitchFamily="49" charset="0"/>
              </a:rPr>
              <a:t>)</a:t>
            </a:r>
            <a:endParaRPr lang="en-US" dirty="0"/>
          </a:p>
          <a:p>
            <a:pPr lvl="2"/>
            <a:r>
              <a:rPr lang="en-US" dirty="0"/>
              <a:t>From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1" dirty="0">
                <a:solidFill>
                  <a:srgbClr val="795E26"/>
                </a:solidFill>
                <a:effectLst/>
                <a:latin typeface="Consolas" panose="020B0609020204030204" pitchFamily="49" charset="0"/>
              </a:rPr>
              <a:t>delete</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Request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$request</a:t>
            </a:r>
            <a:r>
              <a:rPr lang="en-US" b="0" dirty="0">
                <a:solidFill>
                  <a:srgbClr val="000000"/>
                </a:solidFill>
                <a:effectLst/>
                <a:latin typeface="Consolas" panose="020B0609020204030204" pitchFamily="49" charset="0"/>
              </a:rPr>
              <a:t>)</a:t>
            </a:r>
            <a:r>
              <a:rPr lang="en-US" dirty="0"/>
              <a:t> to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1" dirty="0">
                <a:solidFill>
                  <a:srgbClr val="795E26"/>
                </a:solidFill>
                <a:effectLst/>
                <a:latin typeface="Consolas" panose="020B0609020204030204" pitchFamily="49" charset="0"/>
              </a:rPr>
              <a:t>destroy</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Product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$product</a:t>
            </a:r>
            <a:r>
              <a:rPr lang="en-US" b="0" dirty="0">
                <a:solidFill>
                  <a:srgbClr val="000000"/>
                </a:solidFill>
                <a:effectLst/>
                <a:latin typeface="Consolas" panose="020B0609020204030204" pitchFamily="49" charset="0"/>
              </a:rPr>
              <a:t>)</a:t>
            </a:r>
          </a:p>
          <a:p>
            <a:pPr lvl="2"/>
            <a:r>
              <a:rPr lang="en-US" dirty="0"/>
              <a:t>From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redirect</a:t>
            </a:r>
            <a:r>
              <a:rPr lang="en-US" b="0" dirty="0">
                <a:solidFill>
                  <a:srgbClr val="000000"/>
                </a:solidFill>
                <a:effectLst/>
                <a:latin typeface="Consolas" panose="020B0609020204030204" pitchFamily="49" charset="0"/>
              </a:rPr>
              <a:t>(</a:t>
            </a:r>
            <a:r>
              <a:rPr lang="en-US" b="1" dirty="0">
                <a:solidFill>
                  <a:srgbClr val="A31515"/>
                </a:solidFill>
                <a:effectLst/>
                <a:latin typeface="Consolas" panose="020B0609020204030204" pitchFamily="49" charset="0"/>
              </a:rPr>
              <a:t>'/products'</a:t>
            </a:r>
            <a:r>
              <a:rPr lang="en-US" b="0" dirty="0">
                <a:solidFill>
                  <a:srgbClr val="000000"/>
                </a:solidFill>
                <a:effectLst/>
                <a:latin typeface="Consolas" panose="020B0609020204030204" pitchFamily="49" charset="0"/>
              </a:rPr>
              <a:t>)-&gt;</a:t>
            </a:r>
            <a:r>
              <a:rPr lang="en-US" b="0" dirty="0">
                <a:solidFill>
                  <a:srgbClr val="795E26"/>
                </a:solidFill>
                <a:effectLst/>
                <a:latin typeface="Consolas" panose="020B0609020204030204" pitchFamily="49" charset="0"/>
              </a:rPr>
              <a:t>with</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'status'</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'The product was saved’</a:t>
            </a:r>
            <a:r>
              <a:rPr lang="en-US" b="0" dirty="0">
                <a:solidFill>
                  <a:srgbClr val="000000"/>
                </a:solidFill>
                <a:effectLst/>
                <a:latin typeface="Consolas" panose="020B0609020204030204" pitchFamily="49" charset="0"/>
              </a:rPr>
              <a:t>); </a:t>
            </a:r>
            <a:r>
              <a:rPr lang="en-US" dirty="0"/>
              <a:t>to</a:t>
            </a:r>
            <a:r>
              <a:rPr lang="en-US" dirty="0">
                <a:solidFill>
                  <a:srgbClr val="3B3B3B"/>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redirect</a:t>
            </a:r>
            <a:r>
              <a:rPr lang="en-US" b="0" dirty="0">
                <a:solidFill>
                  <a:srgbClr val="000000"/>
                </a:solidFill>
                <a:effectLst/>
                <a:latin typeface="Consolas" panose="020B0609020204030204" pitchFamily="49" charset="0"/>
              </a:rPr>
              <a:t>(</a:t>
            </a:r>
            <a:r>
              <a:rPr lang="en-US" b="1" dirty="0">
                <a:solidFill>
                  <a:srgbClr val="795E26"/>
                </a:solidFill>
                <a:effectLst/>
                <a:latin typeface="Consolas" panose="020B0609020204030204" pitchFamily="49" charset="0"/>
              </a:rPr>
              <a:t>route</a:t>
            </a:r>
            <a:r>
              <a:rPr lang="en-US" b="1" dirty="0">
                <a:solidFill>
                  <a:srgbClr val="000000"/>
                </a:solidFill>
                <a:effectLst/>
                <a:latin typeface="Consolas" panose="020B0609020204030204" pitchFamily="49" charset="0"/>
              </a:rPr>
              <a:t>(</a:t>
            </a:r>
            <a:r>
              <a:rPr lang="en-US" b="1" dirty="0">
                <a:solidFill>
                  <a:srgbClr val="A31515"/>
                </a:solidFill>
                <a:effectLst/>
                <a:latin typeface="Consolas" panose="020B0609020204030204" pitchFamily="49" charset="0"/>
              </a:rPr>
              <a:t>'</a:t>
            </a:r>
            <a:r>
              <a:rPr lang="en-US" b="1" dirty="0" err="1">
                <a:solidFill>
                  <a:srgbClr val="A31515"/>
                </a:solidFill>
                <a:effectLst/>
                <a:latin typeface="Consolas" panose="020B0609020204030204" pitchFamily="49" charset="0"/>
              </a:rPr>
              <a:t>products.index</a:t>
            </a:r>
            <a:r>
              <a:rPr lang="en-US" b="1" dirty="0">
                <a:solidFill>
                  <a:srgbClr val="A31515"/>
                </a:solidFill>
                <a:effectLst/>
                <a:latin typeface="Consolas" panose="020B0609020204030204" pitchFamily="49" charset="0"/>
              </a:rPr>
              <a:t>'</a:t>
            </a:r>
            <a:r>
              <a:rPr lang="en-US" b="1" dirty="0">
                <a:solidFill>
                  <a:srgbClr val="000000"/>
                </a:solidFill>
                <a:effectLst/>
                <a:latin typeface="Consolas" panose="020B0609020204030204" pitchFamily="49" charset="0"/>
              </a:rPr>
              <a:t>)</a:t>
            </a:r>
            <a:r>
              <a:rPr lang="en-US" b="0" dirty="0">
                <a:solidFill>
                  <a:srgbClr val="000000"/>
                </a:solidFill>
                <a:effectLst/>
                <a:latin typeface="Consolas" panose="020B0609020204030204" pitchFamily="49" charset="0"/>
              </a:rPr>
              <a:t>)-&gt;</a:t>
            </a:r>
            <a:r>
              <a:rPr lang="en-US" b="0" dirty="0">
                <a:solidFill>
                  <a:srgbClr val="795E26"/>
                </a:solidFill>
                <a:effectLst/>
                <a:latin typeface="Consolas" panose="020B0609020204030204" pitchFamily="49" charset="0"/>
              </a:rPr>
              <a:t>with</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'status'</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'The product was saved'</a:t>
            </a:r>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pPr lvl="2"/>
            <a:endParaRPr lang="en-US" b="0" dirty="0">
              <a:solidFill>
                <a:srgbClr val="3B3B3B"/>
              </a:solidFill>
              <a:effectLst/>
              <a:latin typeface="Consolas" panose="020B0609020204030204" pitchFamily="49" charset="0"/>
            </a:endParaRPr>
          </a:p>
          <a:p>
            <a:pPr lvl="2"/>
            <a:endParaRPr lang="en-US" dirty="0"/>
          </a:p>
        </p:txBody>
      </p:sp>
    </p:spTree>
    <p:extLst>
      <p:ext uri="{BB962C8B-B14F-4D97-AF65-F5344CB8AC3E}">
        <p14:creationId xmlns:p14="http://schemas.microsoft.com/office/powerpoint/2010/main" val="19321465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62</TotalTime>
  <Words>1037</Words>
  <Application>Microsoft Office PowerPoint</Application>
  <PresentationFormat>Widescreen</PresentationFormat>
  <Paragraphs>86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-apple-system</vt:lpstr>
      <vt:lpstr>Arial</vt:lpstr>
      <vt:lpstr>Consolas</vt:lpstr>
      <vt:lpstr>Trebuchet MS</vt:lpstr>
      <vt:lpstr>Wingdings 3</vt:lpstr>
      <vt:lpstr>Facet</vt:lpstr>
      <vt:lpstr>FoodByUs Coding Exam</vt:lpstr>
      <vt:lpstr>Links</vt:lpstr>
      <vt:lpstr>Improve the routing used in the site</vt:lpstr>
      <vt:lpstr>Add validation to the new product process and make sure the product's name is unique</vt:lpstr>
      <vt:lpstr>Fix any security issues you notice in the ProductController</vt:lpstr>
      <vt:lpstr>Fix any security issues you notice in the ProductController</vt:lpstr>
      <vt:lpstr>Fix any security issues you notice in the ProductController</vt:lpstr>
      <vt:lpstr>Fix any security issues you notice in the ProductController</vt:lpstr>
      <vt:lpstr>Improvement for ProductController</vt:lpstr>
      <vt:lpstr>Fix any security issues or bugs, and make improvements to the blade template</vt:lpstr>
      <vt:lpstr>Fix any security issues or bugs, and make improvements to the blade template</vt:lpstr>
      <vt:lpstr>Fix any security issues or bugs, and make improvements to the blade template</vt:lpstr>
      <vt:lpstr>Fix any security issues or bugs, and make improvements to the blade template</vt:lpstr>
      <vt:lpstr>Fix any security issues or bugs, and make improvements to the blade template</vt:lpstr>
      <vt:lpstr>Currently, the "description" field in the form doesn't do anything</vt:lpstr>
      <vt:lpstr>Currently, the "tags" field in the form doesn't do anything. We would like to create tags for new products: </vt:lpstr>
      <vt:lpstr>Currently, the "tags" field in the form doesn't do anything. We would like to create tags for new products: </vt:lpstr>
      <vt:lpstr>Unit Test</vt:lpstr>
      <vt:lpstr>UI</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FoodByUs Coding Exam</dc:title>
  <dc:creator>Eda Reyes</dc:creator>
  <cp:lastModifiedBy>Eda Reyes</cp:lastModifiedBy>
  <cp:revision>11</cp:revision>
  <dcterms:created xsi:type="dcterms:W3CDTF">2023-10-12T12:37:55Z</dcterms:created>
  <dcterms:modified xsi:type="dcterms:W3CDTF">2023-10-12T13:40:54Z</dcterms:modified>
</cp:coreProperties>
</file>