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13" r:id="rId2"/>
    <p:sldId id="329" r:id="rId3"/>
    <p:sldId id="330" r:id="rId4"/>
    <p:sldId id="331" r:id="rId5"/>
    <p:sldId id="334" r:id="rId6"/>
    <p:sldId id="347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/>
    <p:restoredTop sz="94719"/>
  </p:normalViewPr>
  <p:slideViewPr>
    <p:cSldViewPr snapToGrid="0">
      <p:cViewPr varScale="1">
        <p:scale>
          <a:sx n="148" d="100"/>
          <a:sy n="148" d="100"/>
        </p:scale>
        <p:origin x="10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2FA5-E7DE-214C-BCDA-547AF7D18A4A}" type="datetimeFigureOut">
              <a:rPr lang="es-ES" smtClean="0"/>
              <a:t>28/6/24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4AAF-DC86-0749-BCE4-379C37FD8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8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69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42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5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39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1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4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119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649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644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0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82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4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9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1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4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14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0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5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1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5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8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4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07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1344E97-456C-BC43-AE30-BF0FD5CC5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43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230543" y="400578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PROJECT – Wine Quality Predictor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154343" y="5032733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GERARD ROCA</a:t>
            </a:r>
          </a:p>
          <a:p>
            <a:pPr algn="ctr">
              <a:buClr>
                <a:srgbClr val="000000"/>
              </a:buClr>
              <a:buSzPts val="1400"/>
            </a:pPr>
            <a:endParaRPr lang="en" sz="1867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n" sz="14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28/06/2024</a:t>
            </a:r>
            <a:endParaRPr sz="14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uál es la Copa Correcta para Cada Tipo de Vino? – Bodegas Bianchi">
            <a:extLst>
              <a:ext uri="{FF2B5EF4-FFF2-40B4-BE49-F238E27FC236}">
                <a16:creationId xmlns:a16="http://schemas.microsoft.com/office/drawing/2014/main" id="{DA2B6513-23DB-790F-92E7-40309718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8" y="853663"/>
            <a:ext cx="4610910" cy="30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05C72F6-BDDE-EA12-63EB-44937FE3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738" y="2146820"/>
            <a:ext cx="9938524" cy="25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76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6B91CD-78FF-E954-07E3-003865EEE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461" y="2001902"/>
            <a:ext cx="10831674" cy="28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237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500685-B300-AEB5-A4C4-2A1B130FF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026" y="1210980"/>
            <a:ext cx="9099948" cy="45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89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FD5C15-8B5E-080C-C6F0-FC3E50FC2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34" y="1210980"/>
            <a:ext cx="9850395" cy="52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49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E048C3-1957-0C81-1904-249B4F5AD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962" y="999174"/>
            <a:ext cx="4786973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69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04186DC-AEA3-8E44-B1EC-CF99088F9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586" y="1334547"/>
            <a:ext cx="6221561" cy="46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166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3CEC19-5473-A2B4-9FB6-0FD1BB91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599" y="4169204"/>
            <a:ext cx="7454900" cy="1460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20F807-9CF4-A3C3-5D85-470D92231BE1}"/>
              </a:ext>
            </a:extLst>
          </p:cNvPr>
          <p:cNvSpPr txBox="1"/>
          <p:nvPr/>
        </p:nvSpPr>
        <p:spPr>
          <a:xfrm>
            <a:off x="654367" y="1202189"/>
            <a:ext cx="10318433" cy="24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Trained</a:t>
            </a:r>
            <a:r>
              <a:rPr lang="es-ES" sz="1600" dirty="0">
                <a:latin typeface="Roboto"/>
                <a:ea typeface="Roboto"/>
                <a:cs typeface="Roboto"/>
              </a:rPr>
              <a:t> and </a:t>
            </a:r>
            <a:r>
              <a:rPr lang="es-ES" sz="1600" dirty="0" err="1">
                <a:latin typeface="Roboto"/>
                <a:ea typeface="Roboto"/>
                <a:cs typeface="Roboto"/>
              </a:rPr>
              <a:t>tested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models</a:t>
            </a:r>
            <a:r>
              <a:rPr lang="es-ES" sz="1600" dirty="0">
                <a:latin typeface="Roboto"/>
                <a:ea typeface="Roboto"/>
                <a:cs typeface="Roboto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Logistic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Regression</a:t>
            </a:r>
            <a:endParaRPr lang="es-ES" sz="1600" dirty="0">
              <a:latin typeface="Roboto"/>
              <a:ea typeface="Roboto"/>
              <a:cs typeface="Roboto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Roboto"/>
                <a:ea typeface="Roboto"/>
                <a:cs typeface="Roboto"/>
              </a:rPr>
              <a:t>SVM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Random</a:t>
            </a:r>
            <a:r>
              <a:rPr lang="es-ES" sz="1600" dirty="0">
                <a:latin typeface="Roboto"/>
                <a:ea typeface="Roboto"/>
                <a:cs typeface="Roboto"/>
              </a:rPr>
              <a:t> Forest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Decision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Tree</a:t>
            </a:r>
            <a:endParaRPr lang="es-ES" sz="1600" dirty="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33985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9252AE-73A4-FAC6-C0EC-08E5BF135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411" y="1247217"/>
            <a:ext cx="6024777" cy="41137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3D11D0-DD41-D5F1-0A6C-C0FC25C22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4411" y="5528423"/>
            <a:ext cx="6024776" cy="9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8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89ACA3-8B6B-C624-0285-3ED4C9480650}"/>
              </a:ext>
            </a:extLst>
          </p:cNvPr>
          <p:cNvSpPr txBox="1"/>
          <p:nvPr/>
        </p:nvSpPr>
        <p:spPr>
          <a:xfrm>
            <a:off x="654367" y="1202189"/>
            <a:ext cx="10318433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Conclusions</a:t>
            </a:r>
            <a:r>
              <a:rPr lang="es-ES" sz="1600" dirty="0">
                <a:latin typeface="Roboto"/>
                <a:ea typeface="Roboto"/>
                <a:cs typeface="Roboto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Random</a:t>
            </a:r>
            <a:r>
              <a:rPr lang="es-ES" sz="1600" dirty="0">
                <a:latin typeface="Roboto"/>
                <a:ea typeface="Roboto"/>
                <a:cs typeface="Roboto"/>
              </a:rPr>
              <a:t> Forest and SVM </a:t>
            </a:r>
            <a:r>
              <a:rPr lang="es-ES" sz="1600" dirty="0" err="1">
                <a:latin typeface="Roboto"/>
                <a:ea typeface="Roboto"/>
                <a:cs typeface="Roboto"/>
              </a:rPr>
              <a:t>models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performed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the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best</a:t>
            </a:r>
            <a:endParaRPr lang="es-ES" sz="1600" dirty="0">
              <a:latin typeface="Roboto"/>
              <a:ea typeface="Roboto"/>
              <a:cs typeface="Roboto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Wine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quality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is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significantly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influenced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by</a:t>
            </a:r>
            <a:r>
              <a:rPr lang="es-ES" sz="1600" dirty="0">
                <a:latin typeface="Roboto"/>
                <a:ea typeface="Roboto"/>
                <a:cs typeface="Roboto"/>
              </a:rPr>
              <a:t> alcohol </a:t>
            </a:r>
            <a:r>
              <a:rPr lang="es-ES" sz="1600" dirty="0" err="1">
                <a:latin typeface="Roboto"/>
                <a:ea typeface="Roboto"/>
                <a:cs typeface="Roboto"/>
              </a:rPr>
              <a:t>content</a:t>
            </a:r>
            <a:r>
              <a:rPr lang="es-ES" sz="1600" dirty="0">
                <a:latin typeface="Roboto"/>
                <a:ea typeface="Roboto"/>
                <a:cs typeface="Roboto"/>
              </a:rPr>
              <a:t> and </a:t>
            </a:r>
            <a:r>
              <a:rPr lang="es-ES" sz="1600" dirty="0" err="1">
                <a:latin typeface="Roboto"/>
                <a:ea typeface="Roboto"/>
                <a:cs typeface="Roboto"/>
              </a:rPr>
              <a:t>sulphates</a:t>
            </a:r>
            <a:endParaRPr lang="es-ES" sz="1600" dirty="0">
              <a:latin typeface="Roboto"/>
              <a:ea typeface="Roboto"/>
              <a:cs typeface="Roboto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600" dirty="0"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Roboto"/>
                <a:ea typeface="Roboto"/>
                <a:cs typeface="Roboto"/>
              </a:rPr>
              <a:t>Next </a:t>
            </a:r>
            <a:r>
              <a:rPr lang="es-ES" sz="1600" dirty="0" err="1">
                <a:latin typeface="Roboto"/>
                <a:ea typeface="Roboto"/>
                <a:cs typeface="Roboto"/>
              </a:rPr>
              <a:t>Steps</a:t>
            </a:r>
            <a:r>
              <a:rPr lang="es-ES" sz="1600" dirty="0">
                <a:latin typeface="Roboto"/>
                <a:ea typeface="Roboto"/>
                <a:cs typeface="Roboto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Deploy</a:t>
            </a:r>
            <a:r>
              <a:rPr lang="es-ES" sz="1600" dirty="0">
                <a:latin typeface="Roboto"/>
                <a:ea typeface="Roboto"/>
                <a:cs typeface="Roboto"/>
              </a:rPr>
              <a:t> App </a:t>
            </a:r>
            <a:r>
              <a:rPr lang="es-ES" sz="1600" dirty="0" err="1">
                <a:latin typeface="Roboto"/>
                <a:ea typeface="Roboto"/>
                <a:cs typeface="Roboto"/>
              </a:rPr>
              <a:t>using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Flask</a:t>
            </a:r>
            <a:endParaRPr lang="es-ES" sz="1600" dirty="0">
              <a:latin typeface="Roboto"/>
              <a:ea typeface="Roboto"/>
              <a:cs typeface="Roboto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Fulfill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first</a:t>
            </a:r>
            <a:r>
              <a:rPr lang="es-ES" sz="1600" dirty="0">
                <a:latin typeface="Roboto"/>
                <a:ea typeface="Roboto"/>
                <a:cs typeface="Roboto"/>
              </a:rPr>
              <a:t> Project </a:t>
            </a:r>
            <a:r>
              <a:rPr lang="es-ES" sz="1600" dirty="0" err="1">
                <a:latin typeface="Roboto"/>
                <a:ea typeface="Roboto"/>
                <a:cs typeface="Roboto"/>
              </a:rPr>
              <a:t>objectives</a:t>
            </a:r>
            <a:r>
              <a:rPr lang="es-ES" sz="1600" dirty="0">
                <a:latin typeface="Roboto"/>
                <a:ea typeface="Roboto"/>
                <a:cs typeface="Roboto"/>
              </a:rPr>
              <a:t> and </a:t>
            </a:r>
            <a:r>
              <a:rPr lang="es-ES" sz="1600" dirty="0" err="1">
                <a:latin typeface="Roboto"/>
                <a:ea typeface="Roboto"/>
                <a:cs typeface="Roboto"/>
              </a:rPr>
              <a:t>develop</a:t>
            </a:r>
            <a:endParaRPr lang="es-ES" sz="1600" dirty="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08441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Expected Outcome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0ACAA3-2C67-F460-074C-BE22A11EA184}"/>
              </a:ext>
            </a:extLst>
          </p:cNvPr>
          <p:cNvSpPr/>
          <p:nvPr/>
        </p:nvSpPr>
        <p:spPr>
          <a:xfrm>
            <a:off x="1595888" y="1351906"/>
            <a:ext cx="8522898" cy="4778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2790E5-13B1-B0AA-0C49-C829A7A3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234" y="2663708"/>
            <a:ext cx="3175000" cy="2501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DC9509-DFF4-B6FF-C73E-0F41458F01C2}"/>
              </a:ext>
            </a:extLst>
          </p:cNvPr>
          <p:cNvSpPr txBox="1"/>
          <p:nvPr/>
        </p:nvSpPr>
        <p:spPr>
          <a:xfrm>
            <a:off x="2958861" y="1514347"/>
            <a:ext cx="5796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wine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quality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791B17-01BA-000D-EB4D-63B6E3D47E23}"/>
              </a:ext>
            </a:extLst>
          </p:cNvPr>
          <p:cNvSpPr txBox="1"/>
          <p:nvPr/>
        </p:nvSpPr>
        <p:spPr>
          <a:xfrm>
            <a:off x="4172688" y="2424962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9C99E-94A6-C791-B661-80E037EB4F79}"/>
              </a:ext>
            </a:extLst>
          </p:cNvPr>
          <p:cNvSpPr txBox="1"/>
          <p:nvPr/>
        </p:nvSpPr>
        <p:spPr>
          <a:xfrm>
            <a:off x="4172688" y="2704218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7B3BED-A981-E8DB-A8CC-5CC832A31536}"/>
              </a:ext>
            </a:extLst>
          </p:cNvPr>
          <p:cNvSpPr txBox="1"/>
          <p:nvPr/>
        </p:nvSpPr>
        <p:spPr>
          <a:xfrm>
            <a:off x="4172688" y="2983474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66E949-AF30-F938-58F3-A3C2277771E9}"/>
              </a:ext>
            </a:extLst>
          </p:cNvPr>
          <p:cNvSpPr txBox="1"/>
          <p:nvPr/>
        </p:nvSpPr>
        <p:spPr>
          <a:xfrm>
            <a:off x="4172688" y="3262730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1D0A1F-2AAF-3921-C28A-F43225EDDAC0}"/>
              </a:ext>
            </a:extLst>
          </p:cNvPr>
          <p:cNvSpPr txBox="1"/>
          <p:nvPr/>
        </p:nvSpPr>
        <p:spPr>
          <a:xfrm>
            <a:off x="4172688" y="3540305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645A24-9E2C-14FB-88D5-80F12C38D985}"/>
              </a:ext>
            </a:extLst>
          </p:cNvPr>
          <p:cNvSpPr txBox="1"/>
          <p:nvPr/>
        </p:nvSpPr>
        <p:spPr>
          <a:xfrm>
            <a:off x="4172688" y="3817880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0D54DC-974E-2764-720C-1B6ADC81262C}"/>
              </a:ext>
            </a:extLst>
          </p:cNvPr>
          <p:cNvSpPr txBox="1"/>
          <p:nvPr/>
        </p:nvSpPr>
        <p:spPr>
          <a:xfrm>
            <a:off x="4172688" y="4095455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FA8469-06E0-31A9-12BA-F7F620A81C69}"/>
              </a:ext>
            </a:extLst>
          </p:cNvPr>
          <p:cNvSpPr txBox="1"/>
          <p:nvPr/>
        </p:nvSpPr>
        <p:spPr>
          <a:xfrm>
            <a:off x="4172688" y="4372369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886C0A-6DEA-2CC6-E35C-E39B88EF15E8}"/>
              </a:ext>
            </a:extLst>
          </p:cNvPr>
          <p:cNvSpPr txBox="1"/>
          <p:nvPr/>
        </p:nvSpPr>
        <p:spPr>
          <a:xfrm>
            <a:off x="4172688" y="4649283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0E3D2E-F187-4E9F-3DC5-F9481A03450F}"/>
              </a:ext>
            </a:extLst>
          </p:cNvPr>
          <p:cNvSpPr txBox="1"/>
          <p:nvPr/>
        </p:nvSpPr>
        <p:spPr>
          <a:xfrm>
            <a:off x="4172688" y="4930759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70AFC1-844B-2C4D-407A-4C36AEB396BE}"/>
              </a:ext>
            </a:extLst>
          </p:cNvPr>
          <p:cNvSpPr txBox="1"/>
          <p:nvPr/>
        </p:nvSpPr>
        <p:spPr>
          <a:xfrm>
            <a:off x="4172688" y="5207230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value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874191-4B44-E970-0834-C46D25E5EA63}"/>
              </a:ext>
            </a:extLst>
          </p:cNvPr>
          <p:cNvSpPr txBox="1"/>
          <p:nvPr/>
        </p:nvSpPr>
        <p:spPr>
          <a:xfrm>
            <a:off x="2138104" y="2424962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Fixed</a:t>
            </a:r>
            <a:r>
              <a:rPr lang="es-ES" sz="800" dirty="0"/>
              <a:t> </a:t>
            </a:r>
            <a:r>
              <a:rPr lang="es-ES" sz="800" dirty="0" err="1"/>
              <a:t>Acidity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88C3A3-31FC-6E4E-F6CA-6132689D5E28}"/>
              </a:ext>
            </a:extLst>
          </p:cNvPr>
          <p:cNvSpPr txBox="1"/>
          <p:nvPr/>
        </p:nvSpPr>
        <p:spPr>
          <a:xfrm>
            <a:off x="2138104" y="2704218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Volatile</a:t>
            </a:r>
            <a:r>
              <a:rPr lang="es-ES" sz="800" dirty="0"/>
              <a:t> </a:t>
            </a:r>
            <a:r>
              <a:rPr lang="es-ES" sz="800" dirty="0" err="1"/>
              <a:t>Acidity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9A082A-76D7-1C3F-B1BA-746FB9394CA4}"/>
              </a:ext>
            </a:extLst>
          </p:cNvPr>
          <p:cNvSpPr txBox="1"/>
          <p:nvPr/>
        </p:nvSpPr>
        <p:spPr>
          <a:xfrm>
            <a:off x="2138104" y="2983474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Citric</a:t>
            </a:r>
            <a:r>
              <a:rPr lang="es-ES" sz="800" dirty="0"/>
              <a:t> </a:t>
            </a:r>
            <a:r>
              <a:rPr lang="es-ES" sz="800" dirty="0" err="1"/>
              <a:t>Acid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0E3B36-2B03-7E4B-2932-3CD1B074CECB}"/>
              </a:ext>
            </a:extLst>
          </p:cNvPr>
          <p:cNvSpPr txBox="1"/>
          <p:nvPr/>
        </p:nvSpPr>
        <p:spPr>
          <a:xfrm>
            <a:off x="2138104" y="3262730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Residual </a:t>
            </a:r>
            <a:r>
              <a:rPr lang="es-ES" sz="800" dirty="0" err="1"/>
              <a:t>Sugar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136ADD-8E77-C1EF-0699-76483EE79E56}"/>
              </a:ext>
            </a:extLst>
          </p:cNvPr>
          <p:cNvSpPr txBox="1"/>
          <p:nvPr/>
        </p:nvSpPr>
        <p:spPr>
          <a:xfrm>
            <a:off x="2138104" y="3540305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Chlorides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577D6E-CD34-610B-3A82-AAFCDA099D89}"/>
              </a:ext>
            </a:extLst>
          </p:cNvPr>
          <p:cNvSpPr txBox="1"/>
          <p:nvPr/>
        </p:nvSpPr>
        <p:spPr>
          <a:xfrm>
            <a:off x="2138104" y="3817880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Free </a:t>
            </a:r>
            <a:r>
              <a:rPr lang="es-ES" sz="800" dirty="0" err="1"/>
              <a:t>Sulfur</a:t>
            </a:r>
            <a:r>
              <a:rPr lang="es-ES" sz="800" dirty="0"/>
              <a:t> </a:t>
            </a:r>
            <a:r>
              <a:rPr lang="es-ES" sz="800" dirty="0" err="1"/>
              <a:t>Dioxide</a:t>
            </a:r>
            <a:r>
              <a:rPr lang="es-ES" sz="800" dirty="0"/>
              <a:t> (mg/dm^3)</a:t>
            </a:r>
            <a:endParaRPr lang="es-ES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590567-3B28-0477-04A3-7946A5015839}"/>
              </a:ext>
            </a:extLst>
          </p:cNvPr>
          <p:cNvSpPr txBox="1"/>
          <p:nvPr/>
        </p:nvSpPr>
        <p:spPr>
          <a:xfrm>
            <a:off x="2138104" y="4095455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Total </a:t>
            </a:r>
            <a:r>
              <a:rPr lang="es-ES" sz="800" dirty="0" err="1"/>
              <a:t>Sulfur</a:t>
            </a:r>
            <a:r>
              <a:rPr lang="es-ES" sz="800" dirty="0"/>
              <a:t> </a:t>
            </a:r>
            <a:r>
              <a:rPr lang="es-ES" sz="800" dirty="0" err="1"/>
              <a:t>Dioxide</a:t>
            </a:r>
            <a:r>
              <a:rPr lang="es-ES" sz="800" dirty="0"/>
              <a:t> (mg/dm^3)</a:t>
            </a:r>
            <a:endParaRPr lang="es-ES" sz="11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4DCD0B-D6C2-BD8C-2526-3DAC1D9F7059}"/>
              </a:ext>
            </a:extLst>
          </p:cNvPr>
          <p:cNvSpPr txBox="1"/>
          <p:nvPr/>
        </p:nvSpPr>
        <p:spPr>
          <a:xfrm>
            <a:off x="2138104" y="4372369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Density</a:t>
            </a:r>
            <a:r>
              <a:rPr lang="es-ES" sz="800" dirty="0"/>
              <a:t> (g/dm^3)</a:t>
            </a:r>
            <a:endParaRPr lang="es-ES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E76A60-A768-27F9-CB27-598990DDCA2B}"/>
              </a:ext>
            </a:extLst>
          </p:cNvPr>
          <p:cNvSpPr txBox="1"/>
          <p:nvPr/>
        </p:nvSpPr>
        <p:spPr>
          <a:xfrm>
            <a:off x="2138104" y="4649283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pH (0 - 14)</a:t>
            </a:r>
            <a:endParaRPr lang="es-ES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AC4EDD2-5AF7-1606-AA23-05226AABB4E8}"/>
              </a:ext>
            </a:extLst>
          </p:cNvPr>
          <p:cNvSpPr txBox="1"/>
          <p:nvPr/>
        </p:nvSpPr>
        <p:spPr>
          <a:xfrm>
            <a:off x="2138104" y="4930759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Sulfates (g/dm^3)</a:t>
            </a:r>
            <a:endParaRPr lang="es-ES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72AF10-63DC-FE06-827B-BC3A05C9624F}"/>
              </a:ext>
            </a:extLst>
          </p:cNvPr>
          <p:cNvSpPr txBox="1"/>
          <p:nvPr/>
        </p:nvSpPr>
        <p:spPr>
          <a:xfrm>
            <a:off x="2138104" y="5207230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Alcohol (% </a:t>
            </a:r>
            <a:r>
              <a:rPr lang="es-ES" sz="800" dirty="0" err="1"/>
              <a:t>vol</a:t>
            </a:r>
            <a:r>
              <a:rPr lang="es-ES" sz="800" dirty="0"/>
              <a:t>)</a:t>
            </a:r>
            <a:endParaRPr lang="es-ES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DC1FA6-C212-17DB-2FB6-E85BD21AF9C3}"/>
              </a:ext>
            </a:extLst>
          </p:cNvPr>
          <p:cNvSpPr txBox="1"/>
          <p:nvPr/>
        </p:nvSpPr>
        <p:spPr>
          <a:xfrm>
            <a:off x="2138104" y="5597568"/>
            <a:ext cx="1165813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Submit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312925-35C4-CC6C-B47D-F4716F6A2404}"/>
              </a:ext>
            </a:extLst>
          </p:cNvPr>
          <p:cNvSpPr txBox="1"/>
          <p:nvPr/>
        </p:nvSpPr>
        <p:spPr>
          <a:xfrm>
            <a:off x="3504331" y="5597568"/>
            <a:ext cx="1165813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Clear </a:t>
            </a:r>
            <a:r>
              <a:rPr lang="es-ES" sz="1000" dirty="0" err="1">
                <a:solidFill>
                  <a:schemeClr val="bg1"/>
                </a:solidFill>
              </a:rPr>
              <a:t>Fields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564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48243-49E7-CFFD-35E5-48ACD4593FF6}"/>
              </a:ext>
            </a:extLst>
          </p:cNvPr>
          <p:cNvSpPr txBox="1"/>
          <p:nvPr/>
        </p:nvSpPr>
        <p:spPr>
          <a:xfrm>
            <a:off x="654367" y="1202189"/>
            <a:ext cx="5746434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The wine industry has a rich history and plays a significant role in many cultures and economies around the world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Quality assessment is crucial in the wine industry as it impacts market pricing, customer satisfaction, and overall brand reputation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Traditional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methods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of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assessing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wine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quality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often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rely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on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expert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tasters</a:t>
            </a:r>
            <a:r>
              <a:rPr lang="es-ES" sz="1600" dirty="0">
                <a:latin typeface="Roboto"/>
                <a:ea typeface="Roboto"/>
                <a:cs typeface="Roboto"/>
              </a:rPr>
              <a:t>, </a:t>
            </a:r>
            <a:r>
              <a:rPr lang="es-ES" sz="1600" dirty="0" err="1">
                <a:latin typeface="Roboto"/>
                <a:ea typeface="Roboto"/>
                <a:cs typeface="Roboto"/>
              </a:rPr>
              <a:t>which</a:t>
            </a:r>
            <a:r>
              <a:rPr lang="es-ES" sz="1600" dirty="0">
                <a:latin typeface="Roboto"/>
                <a:ea typeface="Roboto"/>
                <a:cs typeface="Roboto"/>
              </a:rPr>
              <a:t> can be </a:t>
            </a:r>
            <a:r>
              <a:rPr lang="es-ES" sz="1600" dirty="0" err="1">
                <a:latin typeface="Roboto"/>
                <a:ea typeface="Roboto"/>
                <a:cs typeface="Roboto"/>
              </a:rPr>
              <a:t>subjective</a:t>
            </a:r>
            <a:r>
              <a:rPr lang="es-ES" sz="1600" dirty="0">
                <a:latin typeface="Roboto"/>
                <a:ea typeface="Roboto"/>
                <a:cs typeface="Roboto"/>
              </a:rPr>
              <a:t> and time-</a:t>
            </a:r>
            <a:r>
              <a:rPr lang="es-ES" sz="1600" dirty="0" err="1">
                <a:latin typeface="Roboto"/>
                <a:ea typeface="Roboto"/>
                <a:cs typeface="Roboto"/>
              </a:rPr>
              <a:t>consuming</a:t>
            </a:r>
            <a:r>
              <a:rPr lang="es-ES" sz="1600" dirty="0">
                <a:latin typeface="Roboto"/>
                <a:ea typeface="Roboto"/>
                <a:cs typeface="Roboto"/>
              </a:rPr>
              <a:t>.</a:t>
            </a:r>
          </a:p>
        </p:txBody>
      </p:sp>
      <p:pic>
        <p:nvPicPr>
          <p:cNvPr id="3074" name="Picture 2" descr="Enólogo profesional: funciones, requisitos y sueldo - Masters Hostelería">
            <a:extLst>
              <a:ext uri="{FF2B5EF4-FFF2-40B4-BE49-F238E27FC236}">
                <a16:creationId xmlns:a16="http://schemas.microsoft.com/office/drawing/2014/main" id="{5CC4CAE1-BB12-4A71-4F07-BC2B590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31" y="2277650"/>
            <a:ext cx="4521638" cy="27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29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Desired Outcome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0ACAA3-2C67-F460-074C-BE22A11EA184}"/>
              </a:ext>
            </a:extLst>
          </p:cNvPr>
          <p:cNvSpPr/>
          <p:nvPr/>
        </p:nvSpPr>
        <p:spPr>
          <a:xfrm>
            <a:off x="1595888" y="1351906"/>
            <a:ext cx="8522898" cy="4778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2790E5-13B1-B0AA-0C49-C829A7A3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234" y="2663708"/>
            <a:ext cx="3175000" cy="2501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DC9509-DFF4-B6FF-C73E-0F41458F01C2}"/>
              </a:ext>
            </a:extLst>
          </p:cNvPr>
          <p:cNvSpPr txBox="1"/>
          <p:nvPr/>
        </p:nvSpPr>
        <p:spPr>
          <a:xfrm>
            <a:off x="2958861" y="1514347"/>
            <a:ext cx="5796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wine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, country / </a:t>
            </a:r>
            <a:r>
              <a:rPr lang="es-ES" dirty="0" err="1"/>
              <a:t>scan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791B17-01BA-000D-EB4D-63B6E3D47E23}"/>
              </a:ext>
            </a:extLst>
          </p:cNvPr>
          <p:cNvSpPr txBox="1"/>
          <p:nvPr/>
        </p:nvSpPr>
        <p:spPr>
          <a:xfrm>
            <a:off x="4421416" y="2591815"/>
            <a:ext cx="4974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YYYY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874191-4B44-E970-0834-C46D25E5EA63}"/>
              </a:ext>
            </a:extLst>
          </p:cNvPr>
          <p:cNvSpPr txBox="1"/>
          <p:nvPr/>
        </p:nvSpPr>
        <p:spPr>
          <a:xfrm>
            <a:off x="2386832" y="2591815"/>
            <a:ext cx="1890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 err="1"/>
              <a:t>Wine</a:t>
            </a:r>
            <a:r>
              <a:rPr lang="es-ES" sz="800" dirty="0"/>
              <a:t> </a:t>
            </a:r>
            <a:r>
              <a:rPr lang="es-ES" sz="800" dirty="0" err="1"/>
              <a:t>Name</a:t>
            </a:r>
            <a:endParaRPr lang="es-ES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DC1FA6-C212-17DB-2FB6-E85BD21AF9C3}"/>
              </a:ext>
            </a:extLst>
          </p:cNvPr>
          <p:cNvSpPr txBox="1"/>
          <p:nvPr/>
        </p:nvSpPr>
        <p:spPr>
          <a:xfrm>
            <a:off x="2985990" y="5343653"/>
            <a:ext cx="1309965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Submit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20482" name="Picture 2" descr="Scan Generic Basic Outline icon">
            <a:extLst>
              <a:ext uri="{FF2B5EF4-FFF2-40B4-BE49-F238E27FC236}">
                <a16:creationId xmlns:a16="http://schemas.microsoft.com/office/drawing/2014/main" id="{B005E512-A8C7-52B0-EE99-191EFF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61" y="3625646"/>
            <a:ext cx="1337094" cy="13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C2D2CA2-6BE7-EBFE-5B17-9A71B8C3CBD2}"/>
              </a:ext>
            </a:extLst>
          </p:cNvPr>
          <p:cNvSpPr txBox="1"/>
          <p:nvPr/>
        </p:nvSpPr>
        <p:spPr>
          <a:xfrm>
            <a:off x="2969183" y="3032679"/>
            <a:ext cx="1598044" cy="38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s-ES" sz="1100" dirty="0">
                <a:latin typeface="Roboto"/>
                <a:ea typeface="Roboto"/>
                <a:cs typeface="Roboto"/>
              </a:rPr>
              <a:t>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21B7AC-0D0E-D538-E32A-A6A896111C92}"/>
              </a:ext>
            </a:extLst>
          </p:cNvPr>
          <p:cNvSpPr txBox="1"/>
          <p:nvPr/>
        </p:nvSpPr>
        <p:spPr>
          <a:xfrm>
            <a:off x="5063024" y="2591815"/>
            <a:ext cx="58727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/>
              <a:t>Country</a:t>
            </a:r>
            <a:endParaRPr lang="es-ES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EAECB9E-A9FC-69DF-EEF6-935E90D34B4B}"/>
              </a:ext>
            </a:extLst>
          </p:cNvPr>
          <p:cNvSpPr txBox="1"/>
          <p:nvPr/>
        </p:nvSpPr>
        <p:spPr>
          <a:xfrm>
            <a:off x="6408047" y="5678608"/>
            <a:ext cx="34664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Output: </a:t>
            </a:r>
            <a:r>
              <a:rPr lang="es-ES" sz="1200" dirty="0" err="1"/>
              <a:t>Quality</a:t>
            </a:r>
            <a:r>
              <a:rPr lang="es-ES" sz="1200" dirty="0"/>
              <a:t>, </a:t>
            </a:r>
            <a:r>
              <a:rPr lang="es-ES" sz="1200" dirty="0" err="1"/>
              <a:t>recommendations</a:t>
            </a:r>
            <a:r>
              <a:rPr lang="es-ES" sz="1200" dirty="0"/>
              <a:t>, link </a:t>
            </a:r>
            <a:r>
              <a:rPr lang="es-ES" sz="1200" dirty="0" err="1"/>
              <a:t>to</a:t>
            </a:r>
            <a:r>
              <a:rPr lang="es-ES" sz="1200" dirty="0"/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413218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48243-49E7-CFFD-35E5-48ACD4593FF6}"/>
              </a:ext>
            </a:extLst>
          </p:cNvPr>
          <p:cNvSpPr txBox="1"/>
          <p:nvPr/>
        </p:nvSpPr>
        <p:spPr>
          <a:xfrm>
            <a:off x="654367" y="1202189"/>
            <a:ext cx="5746434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The primary goal is to create a machine learning model capable of predicting the quality of wine based on its chemical properties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This model aims to provide an accurate and objective assessment of wine quality, potentially assisting winemakers in quality control and decision-making processes</a:t>
            </a:r>
            <a:endParaRPr lang="es-E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4100" name="Picture 4" descr="The six attributes of quality in wine ~ Wine And Other Stories">
            <a:extLst>
              <a:ext uri="{FF2B5EF4-FFF2-40B4-BE49-F238E27FC236}">
                <a16:creationId xmlns:a16="http://schemas.microsoft.com/office/drawing/2014/main" id="{A144460A-37FD-DC3F-E5C1-DF1E374D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91" y="1971476"/>
            <a:ext cx="3531854" cy="29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703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Data Description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48243-49E7-CFFD-35E5-48ACD4593FF6}"/>
              </a:ext>
            </a:extLst>
          </p:cNvPr>
          <p:cNvSpPr txBox="1"/>
          <p:nvPr/>
        </p:nvSpPr>
        <p:spPr>
          <a:xfrm>
            <a:off x="654366" y="1202189"/>
            <a:ext cx="5867203" cy="521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Dataset: Red wine quality dataset from the UCI Machine Learning Repository / Wine Producers Worldwide (Kaggle)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Features: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Fixed acidity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Volatile acidity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Citric Acid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Residual sugar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Chlorides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Free sulfur dioxide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Total sulfur dioxide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Density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pH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Sulphates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Alcohol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</a:rPr>
              <a:t>Quality (target variable)</a:t>
            </a:r>
            <a:endParaRPr lang="es-ES" sz="1000" dirty="0">
              <a:latin typeface="Roboto"/>
              <a:ea typeface="Roboto"/>
              <a:cs typeface="Roboto"/>
            </a:endParaRPr>
          </a:p>
        </p:txBody>
      </p:sp>
      <p:pic>
        <p:nvPicPr>
          <p:cNvPr id="4098" name="Picture 2" descr="Una molécula de vino tinto podría servir para prevenir el ...">
            <a:extLst>
              <a:ext uri="{FF2B5EF4-FFF2-40B4-BE49-F238E27FC236}">
                <a16:creationId xmlns:a16="http://schemas.microsoft.com/office/drawing/2014/main" id="{0E3ABE32-12B0-33C9-2ECF-D67AF4D0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76" y="1958865"/>
            <a:ext cx="4733671" cy="29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740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48243-49E7-CFFD-35E5-48ACD4593FF6}"/>
              </a:ext>
            </a:extLst>
          </p:cNvPr>
          <p:cNvSpPr txBox="1"/>
          <p:nvPr/>
        </p:nvSpPr>
        <p:spPr>
          <a:xfrm>
            <a:off x="654367" y="1202189"/>
            <a:ext cx="4797477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Data Cleaning: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Removal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of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null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values</a:t>
            </a:r>
            <a:r>
              <a:rPr lang="es-ES" sz="1600" dirty="0">
                <a:latin typeface="Roboto"/>
                <a:ea typeface="Roboto"/>
                <a:cs typeface="Roboto"/>
              </a:rPr>
              <a:t> and </a:t>
            </a:r>
            <a:r>
              <a:rPr lang="es-ES" sz="1600" dirty="0" err="1">
                <a:latin typeface="Roboto"/>
                <a:ea typeface="Roboto"/>
                <a:cs typeface="Roboto"/>
              </a:rPr>
              <a:t>duplicates</a:t>
            </a:r>
            <a:endParaRPr lang="es-ES" sz="1600" dirty="0">
              <a:latin typeface="Roboto"/>
              <a:ea typeface="Roboto"/>
              <a:cs typeface="Roboto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Roboto"/>
                <a:ea typeface="Roboto"/>
                <a:cs typeface="Roboto"/>
              </a:rPr>
              <a:t>Data </a:t>
            </a:r>
            <a:r>
              <a:rPr lang="es-ES" sz="1600" dirty="0" err="1">
                <a:latin typeface="Roboto"/>
                <a:ea typeface="Roboto"/>
                <a:cs typeface="Roboto"/>
              </a:rPr>
              <a:t>type</a:t>
            </a:r>
            <a:r>
              <a:rPr lang="es-ES" sz="1600" dirty="0">
                <a:latin typeface="Roboto"/>
                <a:ea typeface="Roboto"/>
                <a:cs typeface="Roboto"/>
              </a:rPr>
              <a:t> conversión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Transformations</a:t>
            </a:r>
            <a:r>
              <a:rPr lang="es-ES" sz="1600" dirty="0">
                <a:latin typeface="Roboto"/>
                <a:ea typeface="Roboto"/>
                <a:cs typeface="Roboto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/>
              <a:t>Normalization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numerical</a:t>
            </a:r>
            <a:r>
              <a:rPr lang="es-ES" sz="1600" dirty="0"/>
              <a:t> </a:t>
            </a:r>
            <a:r>
              <a:rPr lang="es-ES" sz="1600" dirty="0" err="1"/>
              <a:t>features</a:t>
            </a:r>
            <a:endParaRPr lang="es-ES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/>
              <a:t>Creation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interaction</a:t>
            </a:r>
            <a:r>
              <a:rPr lang="es-ES" sz="1600" dirty="0"/>
              <a:t> </a:t>
            </a:r>
            <a:r>
              <a:rPr lang="es-ES" sz="1600" dirty="0" err="1"/>
              <a:t>between</a:t>
            </a:r>
            <a:r>
              <a:rPr lang="es-ES" sz="1600" dirty="0"/>
              <a:t> </a:t>
            </a:r>
            <a:r>
              <a:rPr lang="es-ES" sz="1600" dirty="0" err="1"/>
              <a:t>sulphates</a:t>
            </a:r>
            <a:r>
              <a:rPr lang="es-ES" sz="1600" dirty="0"/>
              <a:t> and alcohol (</a:t>
            </a:r>
            <a:r>
              <a:rPr lang="es-ES" sz="1600" dirty="0" err="1"/>
              <a:t>Feature</a:t>
            </a:r>
            <a:r>
              <a:rPr lang="es-ES" sz="1600" dirty="0"/>
              <a:t> </a:t>
            </a:r>
            <a:r>
              <a:rPr lang="es-ES" sz="1600" dirty="0" err="1"/>
              <a:t>engineering</a:t>
            </a:r>
            <a:r>
              <a:rPr lang="es-ES" sz="16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latin typeface="Roboto"/>
                <a:ea typeface="Roboto"/>
                <a:cs typeface="Roboto"/>
              </a:rPr>
              <a:t>Labeled</a:t>
            </a:r>
            <a:r>
              <a:rPr lang="es-ES" sz="1600" dirty="0">
                <a:latin typeface="Roboto"/>
                <a:ea typeface="Roboto"/>
                <a:cs typeface="Roboto"/>
              </a:rPr>
              <a:t> </a:t>
            </a:r>
            <a:r>
              <a:rPr lang="es-ES" sz="1600" dirty="0" err="1">
                <a:latin typeface="Roboto"/>
                <a:ea typeface="Roboto"/>
                <a:cs typeface="Roboto"/>
              </a:rPr>
              <a:t>quality</a:t>
            </a:r>
            <a:r>
              <a:rPr lang="es-ES" sz="1600" dirty="0">
                <a:latin typeface="Roboto"/>
                <a:ea typeface="Roboto"/>
                <a:cs typeface="Roboto"/>
              </a:rPr>
              <a:t>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870C16-6EDA-F36E-37F4-DE7DEA39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654" y="2114297"/>
            <a:ext cx="2550720" cy="26294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60947A-04E7-B1F8-6C69-8C962E9FF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352" y="2114297"/>
            <a:ext cx="2114956" cy="2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74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48243-49E7-CFFD-35E5-48ACD4593FF6}"/>
              </a:ext>
            </a:extLst>
          </p:cNvPr>
          <p:cNvSpPr txBox="1"/>
          <p:nvPr/>
        </p:nvSpPr>
        <p:spPr>
          <a:xfrm>
            <a:off x="654366" y="1523017"/>
            <a:ext cx="4797477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Labeled quality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Originally quality was measured from 1-10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Changed to Poor – Good – </a:t>
            </a:r>
            <a:r>
              <a:rPr lang="en-US" sz="1600" dirty="0" err="1">
                <a:latin typeface="Roboto"/>
                <a:ea typeface="Roboto"/>
                <a:cs typeface="Roboto"/>
              </a:rPr>
              <a:t>Excelent</a:t>
            </a:r>
            <a:endParaRPr lang="en-US" sz="1600" dirty="0">
              <a:latin typeface="Roboto"/>
              <a:ea typeface="Roboto"/>
              <a:cs typeface="Roboto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Poor: 1-4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Good: 5-7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  <a:ea typeface="Roboto"/>
                <a:cs typeface="Roboto"/>
              </a:rPr>
              <a:t>Excelent</a:t>
            </a:r>
            <a:r>
              <a:rPr lang="en-US" sz="1600" dirty="0">
                <a:latin typeface="Roboto"/>
                <a:ea typeface="Roboto"/>
                <a:cs typeface="Roboto"/>
              </a:rPr>
              <a:t>: 8-10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21506" name="Picture 2" descr="Traffic Light Icon&quot; Images – Browse 217 Stock Photos ...">
            <a:extLst>
              <a:ext uri="{FF2B5EF4-FFF2-40B4-BE49-F238E27FC236}">
                <a16:creationId xmlns:a16="http://schemas.microsoft.com/office/drawing/2014/main" id="{46C31D14-F442-8736-0A52-BE102733F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58" y="1880558"/>
            <a:ext cx="3670539" cy="36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718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5AE031-C4FB-6FC4-04BB-542C11335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50" y="1479550"/>
            <a:ext cx="6692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66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B7B2396-9444-5CAD-06A0-27EAD94B3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99" y="1210980"/>
            <a:ext cx="4490765" cy="46748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BDDED5-C679-6260-02D8-6E84DEBE2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961" y="702186"/>
            <a:ext cx="4989254" cy="27691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DAB0A2-3330-C1D7-7CB1-E78AC438B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221" y="3471369"/>
            <a:ext cx="4989254" cy="27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64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415600" y="248537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E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WINE QUALITY PREDICTOR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415600" y="624180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EDA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0234" y="-1449567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88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2FF518-4863-66E4-140D-7DC406A28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510" y="1511173"/>
            <a:ext cx="9049407" cy="46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44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482</Words>
  <Application>Microsoft Macintosh PowerPoint</Application>
  <PresentationFormat>Panorámica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 Roca Coll</dc:creator>
  <cp:lastModifiedBy>Gerard Roca Coll</cp:lastModifiedBy>
  <cp:revision>5</cp:revision>
  <dcterms:created xsi:type="dcterms:W3CDTF">2024-06-28T08:24:27Z</dcterms:created>
  <dcterms:modified xsi:type="dcterms:W3CDTF">2024-06-28T11:51:09Z</dcterms:modified>
</cp:coreProperties>
</file>