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18" autoAdjust="0"/>
    <p:restoredTop sz="94660"/>
  </p:normalViewPr>
  <p:slideViewPr>
    <p:cSldViewPr>
      <p:cViewPr>
        <p:scale>
          <a:sx n="70" d="100"/>
          <a:sy n="70" d="100"/>
        </p:scale>
        <p:origin x="-144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D3CBD-ADBF-4409-97B2-FA9559D9429A}" type="datetimeFigureOut">
              <a:rPr lang="en-US" smtClean="0"/>
              <a:t>12/10/2013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B8DFB5-D436-432B-B897-3F88B816B10A}" type="slidenum">
              <a:rPr lang="en-US" smtClean="0"/>
              <a:t>‹#›</a:t>
            </a:fld>
            <a:endParaRPr lang="en-US"/>
          </a:p>
        </p:txBody>
      </p:sp>
    </p:spTree>
    <p:extLst>
      <p:ext uri="{BB962C8B-B14F-4D97-AF65-F5344CB8AC3E}">
        <p14:creationId xmlns:p14="http://schemas.microsoft.com/office/powerpoint/2010/main" val="1044044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B8DFB5-D436-432B-B897-3F88B816B10A}" type="slidenum">
              <a:rPr lang="en-US" smtClean="0"/>
              <a:t>4</a:t>
            </a:fld>
            <a:endParaRPr lang="en-US"/>
          </a:p>
        </p:txBody>
      </p:sp>
    </p:spTree>
    <p:extLst>
      <p:ext uri="{BB962C8B-B14F-4D97-AF65-F5344CB8AC3E}">
        <p14:creationId xmlns:p14="http://schemas.microsoft.com/office/powerpoint/2010/main" val="25670685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3706FF0B-1356-4895-B310-FB0B51B18FFB}" type="datetime1">
              <a:rPr lang="en-US" smtClean="0"/>
              <a:t>12/10/2013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A8AE9-2499-4145-8A2F-F0AA07DA2DF3}"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299EC8-EE80-41EF-8414-4D8E13EEEB8D}" type="datetime1">
              <a:rPr lang="en-US" smtClean="0"/>
              <a:t>12/10/2013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A8AE9-2499-4145-8A2F-F0AA07DA2DF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057505-2E74-4620-91CE-74FF5A3250DA}" type="datetime1">
              <a:rPr lang="en-US" smtClean="0"/>
              <a:t>12/10/2013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A8AE9-2499-4145-8A2F-F0AA07DA2DF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545BBDA-F6BA-4F7F-8765-A2DBDCB0401D}" type="datetime1">
              <a:rPr lang="en-US" smtClean="0"/>
              <a:t>12/10/2013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A8AE9-2499-4145-8A2F-F0AA07DA2DF3}"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654190-02D3-43C1-8770-7F00C3042C7E}" type="datetime1">
              <a:rPr lang="en-US" smtClean="0"/>
              <a:t>12/10/2013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A8AE9-2499-4145-8A2F-F0AA07DA2DF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6308967D-C015-4A22-99DC-31E57036E56F}" type="datetime1">
              <a:rPr lang="en-US" smtClean="0"/>
              <a:t>12/10/2013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A8AE9-2499-4145-8A2F-F0AA07DA2DF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12C23A8-A240-410F-8A14-4CEFE437547D}" type="datetime1">
              <a:rPr lang="en-US" smtClean="0"/>
              <a:t>12/10/2013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A8AE9-2499-4145-8A2F-F0AA07DA2DF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5F07AD8-F722-43A9-853A-8568F7910CE5}" type="datetime1">
              <a:rPr lang="en-US" smtClean="0"/>
              <a:t>12/10/2013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3A8AE9-2499-4145-8A2F-F0AA07DA2DF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F82F2D-2918-4B69-B196-E2901EBD7BAD}" type="datetime1">
              <a:rPr lang="en-US" smtClean="0"/>
              <a:t>12/10/2013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A8AE9-2499-4145-8A2F-F0AA07DA2DF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6428DB-5CEC-4735-82DB-1BB6C12F9A22}" type="datetime1">
              <a:rPr lang="en-US" smtClean="0"/>
              <a:t>12/10/2013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A8AE9-2499-4145-8A2F-F0AA07DA2DF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5CBCC1-9C5E-493C-BF46-86FF18C2F928}" type="datetime1">
              <a:rPr lang="en-US" smtClean="0"/>
              <a:t>12/10/2013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A8AE9-2499-4145-8A2F-F0AA07DA2DF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099826DA-D8FE-4E66-9640-A963128E821C}" type="datetime1">
              <a:rPr lang="en-US" smtClean="0"/>
              <a:t>12/10/2013</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8B3A8AE9-2499-4145-8A2F-F0AA07DA2DF3}"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838200"/>
            <a:ext cx="9144000" cy="6019800"/>
          </a:xfrm>
        </p:spPr>
        <p:txBody>
          <a:bodyPr>
            <a:normAutofit fontScale="92500" lnSpcReduction="10000"/>
          </a:bodyPr>
          <a:lstStyle/>
          <a:p>
            <a:r>
              <a:rPr lang="en-US" sz="2800" dirty="0" smtClean="0"/>
              <a:t>A Business Relationship Model</a:t>
            </a:r>
          </a:p>
          <a:p>
            <a:endParaRPr lang="en-US" sz="2800" dirty="0"/>
          </a:p>
          <a:p>
            <a:endParaRPr lang="en-US" sz="2800" dirty="0" smtClean="0"/>
          </a:p>
          <a:p>
            <a:endParaRPr lang="en-US" dirty="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Internally from People to Product </a:t>
            </a:r>
            <a:endParaRPr lang="en-US" dirty="0"/>
          </a:p>
          <a:p>
            <a:r>
              <a:rPr lang="en-US" sz="2200" dirty="0" smtClean="0"/>
              <a:t>By: Gerard Taliercio</a:t>
            </a:r>
            <a:endParaRPr lang="en-US" sz="2200" dirty="0"/>
          </a:p>
        </p:txBody>
      </p:sp>
      <p:sp>
        <p:nvSpPr>
          <p:cNvPr id="2" name="Title 1"/>
          <p:cNvSpPr>
            <a:spLocks noGrp="1"/>
          </p:cNvSpPr>
          <p:nvPr>
            <p:ph type="ctrTitle"/>
          </p:nvPr>
        </p:nvSpPr>
        <p:spPr>
          <a:xfrm>
            <a:off x="647700" y="152400"/>
            <a:ext cx="7772400" cy="784225"/>
          </a:xfrm>
        </p:spPr>
        <p:txBody>
          <a:bodyPr/>
          <a:lstStyle/>
          <a:p>
            <a:r>
              <a:rPr lang="en-US" b="1" dirty="0" smtClean="0"/>
              <a:t>Database Design Project</a:t>
            </a:r>
            <a:endParaRPr lang="en-US" b="1" dirty="0"/>
          </a:p>
        </p:txBody>
      </p:sp>
      <p:pic>
        <p:nvPicPr>
          <p:cNvPr id="1026" name="Picture 2" descr="http://kesocialmedia.com/wp-content/uploads/2013/04/Business-Relationshi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1219200"/>
            <a:ext cx="5257800" cy="4753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2885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The </a:t>
            </a:r>
            <a:r>
              <a:rPr lang="en-US" b="1" i="1" u="sng" dirty="0" smtClean="0"/>
              <a:t>employees </a:t>
            </a:r>
            <a:r>
              <a:rPr lang="en-US" b="1" u="sng" dirty="0" smtClean="0"/>
              <a:t>table</a:t>
            </a:r>
            <a:endParaRPr lang="en-US" b="1" u="sng" dirty="0"/>
          </a:p>
        </p:txBody>
      </p:sp>
      <p:sp>
        <p:nvSpPr>
          <p:cNvPr id="3" name="Slide Number Placeholder 2"/>
          <p:cNvSpPr>
            <a:spLocks noGrp="1"/>
          </p:cNvSpPr>
          <p:nvPr>
            <p:ph type="sldNum" sz="quarter" idx="12"/>
          </p:nvPr>
        </p:nvSpPr>
        <p:spPr/>
        <p:txBody>
          <a:bodyPr/>
          <a:lstStyle/>
          <a:p>
            <a:fld id="{8B3A8AE9-2499-4145-8A2F-F0AA07DA2DF3}" type="slidenum">
              <a:rPr lang="en-US" smtClean="0"/>
              <a:t>10</a:t>
            </a:fld>
            <a:endParaRPr lang="en-US"/>
          </a:p>
        </p:txBody>
      </p:sp>
      <p:sp>
        <p:nvSpPr>
          <p:cNvPr id="4" name="Content Placeholder 3"/>
          <p:cNvSpPr>
            <a:spLocks noGrp="1"/>
          </p:cNvSpPr>
          <p:nvPr>
            <p:ph sz="quarter" idx="13"/>
          </p:nvPr>
        </p:nvSpPr>
        <p:spPr/>
        <p:txBody>
          <a:bodyPr/>
          <a:lstStyle/>
          <a:p>
            <a:r>
              <a:rPr lang="en-US" dirty="0" smtClean="0"/>
              <a:t>This table uses employeeID for the primary key.</a:t>
            </a:r>
          </a:p>
          <a:p>
            <a:r>
              <a:rPr lang="en-US" u="sng" dirty="0" smtClean="0"/>
              <a:t>Functional Dependencies:</a:t>
            </a:r>
            <a:r>
              <a:rPr lang="en-US" dirty="0" smtClean="0"/>
              <a:t> employeeID                     title, startDate, fireDate, salaryUSD</a:t>
            </a:r>
          </a:p>
          <a:p>
            <a:r>
              <a:rPr lang="en-US" dirty="0" smtClean="0"/>
              <a:t>The employee table also references to the division the employee is working in as well as the project they are working on by using the foreign keys: divisionID and projectID</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3300" y="3276600"/>
            <a:ext cx="1752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a:xfrm>
            <a:off x="4419600" y="2059432"/>
            <a:ext cx="749808"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8311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411162"/>
          </a:xfrm>
        </p:spPr>
        <p:txBody>
          <a:bodyPr/>
          <a:lstStyle/>
          <a:p>
            <a:pPr algn="ctr"/>
            <a:r>
              <a:rPr lang="en-US" b="1" i="1" u="sng" dirty="0" smtClean="0"/>
              <a:t>Employee </a:t>
            </a:r>
            <a:r>
              <a:rPr lang="en-US" b="1" u="sng" dirty="0" smtClean="0"/>
              <a:t>table continued</a:t>
            </a:r>
            <a:endParaRPr lang="en-US" b="1" i="1" u="sng" dirty="0"/>
          </a:p>
        </p:txBody>
      </p:sp>
      <p:sp>
        <p:nvSpPr>
          <p:cNvPr id="3" name="Slide Number Placeholder 2"/>
          <p:cNvSpPr>
            <a:spLocks noGrp="1"/>
          </p:cNvSpPr>
          <p:nvPr>
            <p:ph type="sldNum" sz="quarter" idx="12"/>
          </p:nvPr>
        </p:nvSpPr>
        <p:spPr/>
        <p:txBody>
          <a:bodyPr/>
          <a:lstStyle/>
          <a:p>
            <a:fld id="{8B3A8AE9-2499-4145-8A2F-F0AA07DA2DF3}" type="slidenum">
              <a:rPr lang="en-US" smtClean="0"/>
              <a:t>11</a:t>
            </a:fld>
            <a:endParaRPr lang="en-US"/>
          </a:p>
        </p:txBody>
      </p:sp>
      <p:sp>
        <p:nvSpPr>
          <p:cNvPr id="5" name="TextBox 4"/>
          <p:cNvSpPr txBox="1"/>
          <p:nvPr/>
        </p:nvSpPr>
        <p:spPr>
          <a:xfrm>
            <a:off x="1828800" y="1207165"/>
            <a:ext cx="6172200" cy="4278094"/>
          </a:xfrm>
          <a:prstGeom prst="rect">
            <a:avLst/>
          </a:prstGeom>
          <a:noFill/>
        </p:spPr>
        <p:txBody>
          <a:bodyPr wrap="square" rtlCol="0">
            <a:spAutoFit/>
          </a:bodyPr>
          <a:lstStyle/>
          <a:p>
            <a:r>
              <a:rPr lang="en-US" sz="1600" dirty="0" smtClean="0"/>
              <a:t>--------------</a:t>
            </a:r>
          </a:p>
          <a:p>
            <a:r>
              <a:rPr lang="en-US" sz="1600" dirty="0" smtClean="0"/>
              <a:t>-- Employee --</a:t>
            </a:r>
          </a:p>
          <a:p>
            <a:r>
              <a:rPr lang="en-US" sz="1600" dirty="0" smtClean="0"/>
              <a:t>--------------</a:t>
            </a:r>
          </a:p>
          <a:p>
            <a:endParaRPr lang="en-US" sz="1600" dirty="0" smtClean="0"/>
          </a:p>
          <a:p>
            <a:r>
              <a:rPr lang="en-US" sz="1600" dirty="0" smtClean="0"/>
              <a:t>drop table if exists employees;</a:t>
            </a:r>
          </a:p>
          <a:p>
            <a:r>
              <a:rPr lang="en-US" sz="1600" dirty="0" smtClean="0"/>
              <a:t>create table employees (</a:t>
            </a:r>
          </a:p>
          <a:p>
            <a:r>
              <a:rPr lang="en-US" sz="1600" dirty="0" smtClean="0"/>
              <a:t>	employeeID		char(10) not null,</a:t>
            </a:r>
          </a:p>
          <a:p>
            <a:r>
              <a:rPr lang="en-US" sz="1600" dirty="0" smtClean="0"/>
              <a:t>	title		varchar (26), </a:t>
            </a:r>
          </a:p>
          <a:p>
            <a:r>
              <a:rPr lang="en-US" sz="1600" dirty="0" smtClean="0"/>
              <a:t>	startDate		date not null, </a:t>
            </a:r>
          </a:p>
          <a:p>
            <a:r>
              <a:rPr lang="en-US" sz="1600" dirty="0" smtClean="0"/>
              <a:t>	fireDate		date, </a:t>
            </a:r>
          </a:p>
          <a:p>
            <a:r>
              <a:rPr lang="en-US" sz="1600" dirty="0" smtClean="0"/>
              <a:t>	salaryUSD		numeric (12,2) CHECK(salaryUSD </a:t>
            </a:r>
            <a:r>
              <a:rPr lang="en-US" sz="1600" dirty="0"/>
              <a:t>&gt; 0)</a:t>
            </a:r>
            <a:r>
              <a:rPr lang="en-US" sz="1600" dirty="0" smtClean="0"/>
              <a:t>,</a:t>
            </a:r>
          </a:p>
          <a:p>
            <a:r>
              <a:rPr lang="en-US" sz="1600" dirty="0" smtClean="0"/>
              <a:t>	divisionID		char (10) not null, </a:t>
            </a:r>
          </a:p>
          <a:p>
            <a:r>
              <a:rPr lang="en-US" sz="1600" dirty="0" smtClean="0"/>
              <a:t>	projectID		char (10) not null,  </a:t>
            </a:r>
          </a:p>
          <a:p>
            <a:r>
              <a:rPr lang="en-US" sz="1600" dirty="0" smtClean="0"/>
              <a:t>primary key (employeeID),</a:t>
            </a:r>
          </a:p>
          <a:p>
            <a:r>
              <a:rPr lang="en-US" sz="1600" dirty="0" smtClean="0"/>
              <a:t>foreign key (divisionID) references division (divisionID),</a:t>
            </a:r>
          </a:p>
          <a:p>
            <a:r>
              <a:rPr lang="en-US" sz="1600" dirty="0" smtClean="0"/>
              <a:t>foreign key (projectID)  references projects (projectID)</a:t>
            </a:r>
          </a:p>
          <a:p>
            <a:r>
              <a:rPr lang="en-US" sz="1600" dirty="0" smtClean="0"/>
              <a:t>);</a:t>
            </a:r>
          </a:p>
        </p:txBody>
      </p:sp>
      <p:sp>
        <p:nvSpPr>
          <p:cNvPr id="6" name="TextBox 5"/>
          <p:cNvSpPr txBox="1"/>
          <p:nvPr/>
        </p:nvSpPr>
        <p:spPr>
          <a:xfrm>
            <a:off x="3276600" y="837833"/>
            <a:ext cx="3794629" cy="369332"/>
          </a:xfrm>
          <a:prstGeom prst="rect">
            <a:avLst/>
          </a:prstGeom>
          <a:noFill/>
        </p:spPr>
        <p:txBody>
          <a:bodyPr wrap="none" rtlCol="0">
            <a:spAutoFit/>
          </a:bodyPr>
          <a:lstStyle/>
          <a:p>
            <a:r>
              <a:rPr lang="en-US" b="1" dirty="0" smtClean="0"/>
              <a:t>Create Statement with Check Constraint</a:t>
            </a:r>
            <a:endParaRPr lang="en-US" b="1" dirty="0"/>
          </a:p>
        </p:txBody>
      </p:sp>
    </p:spTree>
    <p:extLst>
      <p:ext uri="{BB962C8B-B14F-4D97-AF65-F5344CB8AC3E}">
        <p14:creationId xmlns:p14="http://schemas.microsoft.com/office/powerpoint/2010/main" val="4016042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u="sng" dirty="0" smtClean="0"/>
              <a:t>Employee</a:t>
            </a:r>
            <a:r>
              <a:rPr lang="en-US" b="1" u="sng" dirty="0" smtClean="0"/>
              <a:t> table continued</a:t>
            </a:r>
            <a:endParaRPr lang="en-US" b="1" i="1" u="sng" dirty="0"/>
          </a:p>
        </p:txBody>
      </p:sp>
      <p:sp>
        <p:nvSpPr>
          <p:cNvPr id="3" name="Slide Number Placeholder 2"/>
          <p:cNvSpPr>
            <a:spLocks noGrp="1"/>
          </p:cNvSpPr>
          <p:nvPr>
            <p:ph type="sldNum" sz="quarter" idx="12"/>
          </p:nvPr>
        </p:nvSpPr>
        <p:spPr/>
        <p:txBody>
          <a:bodyPr/>
          <a:lstStyle/>
          <a:p>
            <a:fld id="{8B3A8AE9-2499-4145-8A2F-F0AA07DA2DF3}" type="slidenum">
              <a:rPr lang="en-US" smtClean="0"/>
              <a:t>12</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0"/>
            <a:ext cx="8578215"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008708" y="2581319"/>
            <a:ext cx="1322798" cy="369332"/>
          </a:xfrm>
          <a:prstGeom prst="rect">
            <a:avLst/>
          </a:prstGeom>
          <a:noFill/>
        </p:spPr>
        <p:txBody>
          <a:bodyPr wrap="none" rtlCol="0">
            <a:spAutoFit/>
          </a:bodyPr>
          <a:lstStyle/>
          <a:p>
            <a:r>
              <a:rPr lang="en-US" b="1" dirty="0" smtClean="0"/>
              <a:t>Sample Data</a:t>
            </a:r>
            <a:endParaRPr lang="en-US" b="1" dirty="0"/>
          </a:p>
        </p:txBody>
      </p:sp>
    </p:spTree>
    <p:extLst>
      <p:ext uri="{BB962C8B-B14F-4D97-AF65-F5344CB8AC3E}">
        <p14:creationId xmlns:p14="http://schemas.microsoft.com/office/powerpoint/2010/main" val="1451809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868362"/>
          </a:xfrm>
        </p:spPr>
        <p:txBody>
          <a:bodyPr/>
          <a:lstStyle/>
          <a:p>
            <a:pPr algn="ctr"/>
            <a:r>
              <a:rPr lang="en-US" b="1" u="sng" dirty="0" smtClean="0"/>
              <a:t>The </a:t>
            </a:r>
            <a:r>
              <a:rPr lang="en-US" b="1" i="1" u="sng" dirty="0" smtClean="0"/>
              <a:t>division</a:t>
            </a:r>
            <a:r>
              <a:rPr lang="en-US" b="1" u="sng" dirty="0" smtClean="0"/>
              <a:t> table</a:t>
            </a:r>
            <a:endParaRPr lang="en-US" b="1" u="sng" dirty="0"/>
          </a:p>
        </p:txBody>
      </p:sp>
      <p:sp>
        <p:nvSpPr>
          <p:cNvPr id="3" name="Slide Number Placeholder 2"/>
          <p:cNvSpPr>
            <a:spLocks noGrp="1"/>
          </p:cNvSpPr>
          <p:nvPr>
            <p:ph type="sldNum" sz="quarter" idx="12"/>
          </p:nvPr>
        </p:nvSpPr>
        <p:spPr/>
        <p:txBody>
          <a:bodyPr/>
          <a:lstStyle/>
          <a:p>
            <a:fld id="{8B3A8AE9-2499-4145-8A2F-F0AA07DA2DF3}" type="slidenum">
              <a:rPr lang="en-US" smtClean="0"/>
              <a:t>13</a:t>
            </a:fld>
            <a:endParaRPr lang="en-US"/>
          </a:p>
        </p:txBody>
      </p:sp>
      <p:sp>
        <p:nvSpPr>
          <p:cNvPr id="4" name="Content Placeholder 3"/>
          <p:cNvSpPr>
            <a:spLocks noGrp="1"/>
          </p:cNvSpPr>
          <p:nvPr>
            <p:ph sz="quarter" idx="13"/>
          </p:nvPr>
        </p:nvSpPr>
        <p:spPr/>
        <p:txBody>
          <a:bodyPr/>
          <a:lstStyle/>
          <a:p>
            <a:r>
              <a:rPr lang="en-US" dirty="0" smtClean="0"/>
              <a:t>This table uses divisionID as its primary key</a:t>
            </a:r>
          </a:p>
          <a:p>
            <a:r>
              <a:rPr lang="en-US" u="sng" dirty="0" smtClean="0"/>
              <a:t>Functional Dependencies:</a:t>
            </a:r>
            <a:r>
              <a:rPr lang="en-US" dirty="0" smtClean="0"/>
              <a:t> divisionID                   name, location</a:t>
            </a:r>
          </a:p>
          <a:p>
            <a:r>
              <a:rPr lang="en-US" dirty="0" smtClean="0"/>
              <a:t> This table utilizes the </a:t>
            </a:r>
            <a:r>
              <a:rPr lang="en-US" u="sng" dirty="0" smtClean="0"/>
              <a:t>foreign keys: </a:t>
            </a:r>
            <a:r>
              <a:rPr lang="en-US" dirty="0" smtClean="0"/>
              <a:t>employeeID and contractorID to display which employee and or contractor works. </a:t>
            </a:r>
            <a:endParaRPr lang="en-US" u="sng"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352800"/>
            <a:ext cx="2133600" cy="1669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ight Arrow 6"/>
          <p:cNvSpPr/>
          <p:nvPr/>
        </p:nvSpPr>
        <p:spPr>
          <a:xfrm>
            <a:off x="4191000" y="2059432"/>
            <a:ext cx="749808"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5" name="Picture 5" descr="http://www.water-technology.net/uploads/feature/feature124810/3-srcsd-plant-contro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971800"/>
            <a:ext cx="4762500"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743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944562"/>
          </a:xfrm>
        </p:spPr>
        <p:txBody>
          <a:bodyPr/>
          <a:lstStyle/>
          <a:p>
            <a:pPr algn="ctr"/>
            <a:r>
              <a:rPr lang="en-US" b="1" i="1" u="sng" dirty="0" smtClean="0"/>
              <a:t>Division </a:t>
            </a:r>
            <a:r>
              <a:rPr lang="en-US" b="1" u="sng" dirty="0" smtClean="0"/>
              <a:t>table continued</a:t>
            </a:r>
            <a:endParaRPr lang="en-US" b="1" i="1" u="sng" dirty="0"/>
          </a:p>
        </p:txBody>
      </p:sp>
      <p:sp>
        <p:nvSpPr>
          <p:cNvPr id="3" name="Slide Number Placeholder 2"/>
          <p:cNvSpPr>
            <a:spLocks noGrp="1"/>
          </p:cNvSpPr>
          <p:nvPr>
            <p:ph type="sldNum" sz="quarter" idx="12"/>
          </p:nvPr>
        </p:nvSpPr>
        <p:spPr/>
        <p:txBody>
          <a:bodyPr/>
          <a:lstStyle/>
          <a:p>
            <a:fld id="{8B3A8AE9-2499-4145-8A2F-F0AA07DA2DF3}" type="slidenum">
              <a:rPr lang="en-US" smtClean="0"/>
              <a:t>14</a:t>
            </a:fld>
            <a:endParaRPr lang="en-US"/>
          </a:p>
        </p:txBody>
      </p:sp>
      <p:sp>
        <p:nvSpPr>
          <p:cNvPr id="5" name="TextBox 4"/>
          <p:cNvSpPr txBox="1"/>
          <p:nvPr/>
        </p:nvSpPr>
        <p:spPr>
          <a:xfrm>
            <a:off x="1752600" y="1773382"/>
            <a:ext cx="6172200" cy="4247317"/>
          </a:xfrm>
          <a:prstGeom prst="rect">
            <a:avLst/>
          </a:prstGeom>
          <a:noFill/>
        </p:spPr>
        <p:txBody>
          <a:bodyPr wrap="square" rtlCol="0">
            <a:spAutoFit/>
          </a:bodyPr>
          <a:lstStyle/>
          <a:p>
            <a:r>
              <a:rPr lang="en-US" dirty="0" smtClean="0"/>
              <a:t>-----------------</a:t>
            </a:r>
          </a:p>
          <a:p>
            <a:r>
              <a:rPr lang="en-US" dirty="0" smtClean="0"/>
              <a:t>-- division    --</a:t>
            </a:r>
          </a:p>
          <a:p>
            <a:r>
              <a:rPr lang="en-US" dirty="0" smtClean="0"/>
              <a:t>-----------------</a:t>
            </a:r>
          </a:p>
          <a:p>
            <a:endParaRPr lang="en-US" dirty="0" smtClean="0"/>
          </a:p>
          <a:p>
            <a:r>
              <a:rPr lang="en-US" dirty="0" smtClean="0"/>
              <a:t>drop table if exists division;</a:t>
            </a:r>
          </a:p>
          <a:p>
            <a:r>
              <a:rPr lang="en-US" dirty="0" smtClean="0"/>
              <a:t>create table division (</a:t>
            </a:r>
          </a:p>
          <a:p>
            <a:r>
              <a:rPr lang="en-US" dirty="0" smtClean="0"/>
              <a:t>	divisionID		char(10) not null, </a:t>
            </a:r>
          </a:p>
          <a:p>
            <a:r>
              <a:rPr lang="en-US" dirty="0" smtClean="0"/>
              <a:t>	name		varchar (26), </a:t>
            </a:r>
          </a:p>
          <a:p>
            <a:r>
              <a:rPr lang="en-US" dirty="0" smtClean="0"/>
              <a:t>	location		varchar (30), </a:t>
            </a:r>
          </a:p>
          <a:p>
            <a:r>
              <a:rPr lang="en-US" dirty="0" smtClean="0"/>
              <a:t>	employeeID	char (10) not null, </a:t>
            </a:r>
          </a:p>
          <a:p>
            <a:r>
              <a:rPr lang="en-US" dirty="0" smtClean="0"/>
              <a:t>	contractorID	char (10) not null, </a:t>
            </a:r>
          </a:p>
          <a:p>
            <a:r>
              <a:rPr lang="en-US" dirty="0" smtClean="0"/>
              <a:t>primary key (divisionID),</a:t>
            </a:r>
          </a:p>
          <a:p>
            <a:r>
              <a:rPr lang="en-US" dirty="0" smtClean="0"/>
              <a:t>foreign key (employeeID)  references employees   (employeeID),</a:t>
            </a:r>
          </a:p>
          <a:p>
            <a:r>
              <a:rPr lang="en-US" dirty="0" smtClean="0"/>
              <a:t>foreign key (contractorID)references contractors  (contractorID)</a:t>
            </a:r>
          </a:p>
          <a:p>
            <a:r>
              <a:rPr lang="en-US" dirty="0" smtClean="0"/>
              <a:t>);</a:t>
            </a:r>
            <a:endParaRPr lang="en-US" dirty="0"/>
          </a:p>
        </p:txBody>
      </p:sp>
      <p:sp>
        <p:nvSpPr>
          <p:cNvPr id="6" name="TextBox 5"/>
          <p:cNvSpPr txBox="1"/>
          <p:nvPr/>
        </p:nvSpPr>
        <p:spPr>
          <a:xfrm>
            <a:off x="3546764" y="1404050"/>
            <a:ext cx="1742785" cy="369332"/>
          </a:xfrm>
          <a:prstGeom prst="rect">
            <a:avLst/>
          </a:prstGeom>
          <a:noFill/>
        </p:spPr>
        <p:txBody>
          <a:bodyPr wrap="none" rtlCol="0">
            <a:spAutoFit/>
          </a:bodyPr>
          <a:lstStyle/>
          <a:p>
            <a:r>
              <a:rPr lang="en-US" b="1" dirty="0" smtClean="0"/>
              <a:t>Create Statement</a:t>
            </a:r>
            <a:endParaRPr lang="en-US" b="1" dirty="0"/>
          </a:p>
        </p:txBody>
      </p:sp>
    </p:spTree>
    <p:extLst>
      <p:ext uri="{BB962C8B-B14F-4D97-AF65-F5344CB8AC3E}">
        <p14:creationId xmlns:p14="http://schemas.microsoft.com/office/powerpoint/2010/main" val="386530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u="sng" dirty="0" smtClean="0"/>
              <a:t>Division </a:t>
            </a:r>
            <a:r>
              <a:rPr lang="en-US" b="1" u="sng" dirty="0" smtClean="0"/>
              <a:t>table continued</a:t>
            </a:r>
            <a:endParaRPr lang="en-US" b="1" i="1" u="sng" dirty="0"/>
          </a:p>
        </p:txBody>
      </p:sp>
      <p:sp>
        <p:nvSpPr>
          <p:cNvPr id="3" name="Slide Number Placeholder 2"/>
          <p:cNvSpPr>
            <a:spLocks noGrp="1"/>
          </p:cNvSpPr>
          <p:nvPr>
            <p:ph type="sldNum" sz="quarter" idx="12"/>
          </p:nvPr>
        </p:nvSpPr>
        <p:spPr/>
        <p:txBody>
          <a:bodyPr/>
          <a:lstStyle/>
          <a:p>
            <a:fld id="{8B3A8AE9-2499-4145-8A2F-F0AA07DA2DF3}" type="slidenum">
              <a:rPr lang="en-US" smtClean="0"/>
              <a:t>15</a:t>
            </a:fld>
            <a:endParaRPr lang="en-US"/>
          </a:p>
        </p:txBody>
      </p:sp>
      <p:sp>
        <p:nvSpPr>
          <p:cNvPr id="5" name="TextBox 4"/>
          <p:cNvSpPr txBox="1"/>
          <p:nvPr/>
        </p:nvSpPr>
        <p:spPr>
          <a:xfrm>
            <a:off x="3684998" y="1681141"/>
            <a:ext cx="1322798" cy="369332"/>
          </a:xfrm>
          <a:prstGeom prst="rect">
            <a:avLst/>
          </a:prstGeom>
          <a:noFill/>
        </p:spPr>
        <p:txBody>
          <a:bodyPr wrap="none" rtlCol="0">
            <a:spAutoFit/>
          </a:bodyPr>
          <a:lstStyle/>
          <a:p>
            <a:r>
              <a:rPr lang="en-US" b="1" dirty="0" smtClean="0"/>
              <a:t>Sample Data</a:t>
            </a:r>
            <a:endParaRPr lang="en-US" b="1"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693" y="2209800"/>
            <a:ext cx="814226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1739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868362"/>
          </a:xfrm>
        </p:spPr>
        <p:txBody>
          <a:bodyPr/>
          <a:lstStyle/>
          <a:p>
            <a:pPr algn="ctr"/>
            <a:r>
              <a:rPr lang="en-US" b="1" u="sng" dirty="0" smtClean="0"/>
              <a:t>The </a:t>
            </a:r>
            <a:r>
              <a:rPr lang="en-US" b="1" i="1" u="sng" dirty="0" smtClean="0"/>
              <a:t>project </a:t>
            </a:r>
            <a:r>
              <a:rPr lang="en-US" b="1" u="sng" dirty="0" smtClean="0"/>
              <a:t>table</a:t>
            </a:r>
            <a:endParaRPr lang="en-US" b="1" u="sng" dirty="0"/>
          </a:p>
        </p:txBody>
      </p:sp>
      <p:sp>
        <p:nvSpPr>
          <p:cNvPr id="3" name="Slide Number Placeholder 2"/>
          <p:cNvSpPr>
            <a:spLocks noGrp="1"/>
          </p:cNvSpPr>
          <p:nvPr>
            <p:ph type="sldNum" sz="quarter" idx="12"/>
          </p:nvPr>
        </p:nvSpPr>
        <p:spPr/>
        <p:txBody>
          <a:bodyPr/>
          <a:lstStyle/>
          <a:p>
            <a:fld id="{8B3A8AE9-2499-4145-8A2F-F0AA07DA2DF3}" type="slidenum">
              <a:rPr lang="en-US" smtClean="0"/>
              <a:t>16</a:t>
            </a:fld>
            <a:endParaRPr lang="en-US"/>
          </a:p>
        </p:txBody>
      </p:sp>
      <p:sp>
        <p:nvSpPr>
          <p:cNvPr id="4" name="Content Placeholder 3"/>
          <p:cNvSpPr>
            <a:spLocks noGrp="1"/>
          </p:cNvSpPr>
          <p:nvPr>
            <p:ph sz="quarter" idx="13"/>
          </p:nvPr>
        </p:nvSpPr>
        <p:spPr/>
        <p:txBody>
          <a:bodyPr/>
          <a:lstStyle/>
          <a:p>
            <a:r>
              <a:rPr lang="en-US" dirty="0" smtClean="0"/>
              <a:t>This table uses projectID as the primary key.</a:t>
            </a:r>
          </a:p>
          <a:p>
            <a:r>
              <a:rPr lang="en-US" u="sng" dirty="0" smtClean="0"/>
              <a:t>Functional Dependencies:</a:t>
            </a:r>
            <a:r>
              <a:rPr lang="en-US" dirty="0" smtClean="0"/>
              <a:t> projectID                   name, location, startDate, finishDate</a:t>
            </a:r>
          </a:p>
          <a:p>
            <a:r>
              <a:rPr lang="en-US" dirty="0" smtClean="0"/>
              <a:t>The project table references each project belonging to a particular division by using the </a:t>
            </a:r>
            <a:r>
              <a:rPr lang="en-US" u="sng" dirty="0" smtClean="0"/>
              <a:t>foreign key</a:t>
            </a:r>
            <a:r>
              <a:rPr lang="en-US" dirty="0" smtClean="0"/>
              <a:t> divisionID. </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276600"/>
            <a:ext cx="222134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descr="http://bookboon.com/blog/wp-content/uploads/2013/05/PuzzlePiece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199" y="2844320"/>
            <a:ext cx="4575175" cy="2845759"/>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4191000" y="2059432"/>
            <a:ext cx="749808"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3120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u="sng" dirty="0" smtClean="0"/>
              <a:t>Project </a:t>
            </a:r>
            <a:r>
              <a:rPr lang="en-US" b="1" u="sng" dirty="0" smtClean="0"/>
              <a:t>table continued</a:t>
            </a:r>
            <a:endParaRPr lang="en-US" b="1" i="1" u="sng" dirty="0"/>
          </a:p>
        </p:txBody>
      </p:sp>
      <p:sp>
        <p:nvSpPr>
          <p:cNvPr id="3" name="Slide Number Placeholder 2"/>
          <p:cNvSpPr>
            <a:spLocks noGrp="1"/>
          </p:cNvSpPr>
          <p:nvPr>
            <p:ph type="sldNum" sz="quarter" idx="12"/>
          </p:nvPr>
        </p:nvSpPr>
        <p:spPr/>
        <p:txBody>
          <a:bodyPr/>
          <a:lstStyle/>
          <a:p>
            <a:fld id="{8B3A8AE9-2499-4145-8A2F-F0AA07DA2DF3}" type="slidenum">
              <a:rPr lang="en-US" smtClean="0"/>
              <a:t>17</a:t>
            </a:fld>
            <a:endParaRPr lang="en-US"/>
          </a:p>
        </p:txBody>
      </p:sp>
      <p:sp>
        <p:nvSpPr>
          <p:cNvPr id="4" name="Content Placeholder 3"/>
          <p:cNvSpPr>
            <a:spLocks noGrp="1"/>
          </p:cNvSpPr>
          <p:nvPr>
            <p:ph sz="quarter" idx="13"/>
          </p:nvPr>
        </p:nvSpPr>
        <p:spPr/>
        <p:txBody>
          <a:bodyPr/>
          <a:lstStyle/>
          <a:p>
            <a:pPr marL="0" indent="0" algn="ctr">
              <a:buNone/>
            </a:pPr>
            <a:r>
              <a:rPr lang="en-US" b="1" dirty="0" smtClean="0"/>
              <a:t>Create Statement</a:t>
            </a:r>
            <a:endParaRPr lang="en-US" b="1" dirty="0"/>
          </a:p>
        </p:txBody>
      </p:sp>
      <p:sp>
        <p:nvSpPr>
          <p:cNvPr id="5" name="TextBox 4"/>
          <p:cNvSpPr txBox="1"/>
          <p:nvPr/>
        </p:nvSpPr>
        <p:spPr>
          <a:xfrm>
            <a:off x="1219200" y="1752600"/>
            <a:ext cx="6629400" cy="4247317"/>
          </a:xfrm>
          <a:prstGeom prst="rect">
            <a:avLst/>
          </a:prstGeom>
          <a:noFill/>
        </p:spPr>
        <p:txBody>
          <a:bodyPr wrap="square" rtlCol="0">
            <a:spAutoFit/>
          </a:bodyPr>
          <a:lstStyle/>
          <a:p>
            <a:r>
              <a:rPr lang="en-US" dirty="0" smtClean="0"/>
              <a:t>--------------</a:t>
            </a:r>
          </a:p>
          <a:p>
            <a:r>
              <a:rPr lang="en-US" dirty="0" smtClean="0"/>
              <a:t>-- projects --</a:t>
            </a:r>
          </a:p>
          <a:p>
            <a:r>
              <a:rPr lang="en-US" dirty="0" smtClean="0"/>
              <a:t>--------------</a:t>
            </a:r>
          </a:p>
          <a:p>
            <a:endParaRPr lang="en-US" dirty="0" smtClean="0"/>
          </a:p>
          <a:p>
            <a:r>
              <a:rPr lang="en-US" dirty="0" smtClean="0"/>
              <a:t>drop table if exists projects;</a:t>
            </a:r>
          </a:p>
          <a:p>
            <a:r>
              <a:rPr lang="en-US" dirty="0" smtClean="0"/>
              <a:t>create table projects (</a:t>
            </a:r>
          </a:p>
          <a:p>
            <a:r>
              <a:rPr lang="en-US" dirty="0" smtClean="0"/>
              <a:t>	projectID		char(10) not null, </a:t>
            </a:r>
          </a:p>
          <a:p>
            <a:r>
              <a:rPr lang="en-US" dirty="0" smtClean="0"/>
              <a:t>	name		varchar (26), </a:t>
            </a:r>
          </a:p>
          <a:p>
            <a:r>
              <a:rPr lang="en-US" dirty="0" smtClean="0"/>
              <a:t>	location		varchar (30), </a:t>
            </a:r>
          </a:p>
          <a:p>
            <a:r>
              <a:rPr lang="en-US" dirty="0" smtClean="0"/>
              <a:t>	startDate		date not null, </a:t>
            </a:r>
          </a:p>
          <a:p>
            <a:r>
              <a:rPr lang="en-US" dirty="0" smtClean="0"/>
              <a:t>	finishDate		date, </a:t>
            </a:r>
          </a:p>
          <a:p>
            <a:r>
              <a:rPr lang="en-US" dirty="0" smtClean="0"/>
              <a:t>	divisionID		char (10) not null, </a:t>
            </a:r>
          </a:p>
          <a:p>
            <a:r>
              <a:rPr lang="en-US" dirty="0" smtClean="0"/>
              <a:t>primary key (projectID),</a:t>
            </a:r>
          </a:p>
          <a:p>
            <a:r>
              <a:rPr lang="en-US" dirty="0" smtClean="0"/>
              <a:t>foreign key (divisionID) references division (divisionID)</a:t>
            </a:r>
          </a:p>
          <a:p>
            <a:r>
              <a:rPr lang="en-US" dirty="0" smtClean="0"/>
              <a:t>);</a:t>
            </a:r>
            <a:endParaRPr lang="en-US" dirty="0"/>
          </a:p>
        </p:txBody>
      </p:sp>
    </p:spTree>
    <p:extLst>
      <p:ext uri="{BB962C8B-B14F-4D97-AF65-F5344CB8AC3E}">
        <p14:creationId xmlns:p14="http://schemas.microsoft.com/office/powerpoint/2010/main" val="2219453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u="sng" dirty="0"/>
              <a:t>Project </a:t>
            </a:r>
            <a:r>
              <a:rPr lang="en-US" b="1" u="sng" dirty="0"/>
              <a:t>table continued</a:t>
            </a:r>
            <a:endParaRPr lang="en-US" dirty="0"/>
          </a:p>
        </p:txBody>
      </p:sp>
      <p:sp>
        <p:nvSpPr>
          <p:cNvPr id="3" name="Slide Number Placeholder 2"/>
          <p:cNvSpPr>
            <a:spLocks noGrp="1"/>
          </p:cNvSpPr>
          <p:nvPr>
            <p:ph type="sldNum" sz="quarter" idx="12"/>
          </p:nvPr>
        </p:nvSpPr>
        <p:spPr/>
        <p:txBody>
          <a:bodyPr/>
          <a:lstStyle/>
          <a:p>
            <a:fld id="{8B3A8AE9-2499-4145-8A2F-F0AA07DA2DF3}" type="slidenum">
              <a:rPr lang="en-US" smtClean="0"/>
              <a:t>18</a:t>
            </a:fld>
            <a:endParaRPr lang="en-US"/>
          </a:p>
        </p:txBody>
      </p:sp>
      <p:sp>
        <p:nvSpPr>
          <p:cNvPr id="4" name="Content Placeholder 3"/>
          <p:cNvSpPr>
            <a:spLocks noGrp="1"/>
          </p:cNvSpPr>
          <p:nvPr>
            <p:ph sz="quarter" idx="13"/>
          </p:nvPr>
        </p:nvSpPr>
        <p:spPr/>
        <p:txBody>
          <a:bodyPr/>
          <a:lstStyle/>
          <a:p>
            <a:pPr marL="0" indent="0" algn="ctr">
              <a:buNone/>
            </a:pPr>
            <a:r>
              <a:rPr lang="en-US" b="1" dirty="0" smtClean="0"/>
              <a:t>Sample Data</a:t>
            </a:r>
            <a:endParaRPr lang="en-US" b="1"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985" y="2286000"/>
            <a:ext cx="8232031"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4945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The </a:t>
            </a:r>
            <a:r>
              <a:rPr lang="en-US" b="1" i="1" u="sng" dirty="0" smtClean="0"/>
              <a:t>production </a:t>
            </a:r>
            <a:r>
              <a:rPr lang="en-US" b="1" u="sng" dirty="0" smtClean="0"/>
              <a:t>table</a:t>
            </a:r>
            <a:endParaRPr lang="en-US" b="1" u="sng" dirty="0"/>
          </a:p>
        </p:txBody>
      </p:sp>
      <p:sp>
        <p:nvSpPr>
          <p:cNvPr id="3" name="Slide Number Placeholder 2"/>
          <p:cNvSpPr>
            <a:spLocks noGrp="1"/>
          </p:cNvSpPr>
          <p:nvPr>
            <p:ph type="sldNum" sz="quarter" idx="12"/>
          </p:nvPr>
        </p:nvSpPr>
        <p:spPr/>
        <p:txBody>
          <a:bodyPr/>
          <a:lstStyle/>
          <a:p>
            <a:fld id="{8B3A8AE9-2499-4145-8A2F-F0AA07DA2DF3}" type="slidenum">
              <a:rPr lang="en-US" smtClean="0"/>
              <a:t>19</a:t>
            </a:fld>
            <a:endParaRPr lang="en-US"/>
          </a:p>
        </p:txBody>
      </p:sp>
      <p:sp>
        <p:nvSpPr>
          <p:cNvPr id="4" name="Content Placeholder 3"/>
          <p:cNvSpPr>
            <a:spLocks noGrp="1"/>
          </p:cNvSpPr>
          <p:nvPr>
            <p:ph sz="quarter" idx="13"/>
          </p:nvPr>
        </p:nvSpPr>
        <p:spPr/>
        <p:txBody>
          <a:bodyPr/>
          <a:lstStyle/>
          <a:p>
            <a:r>
              <a:rPr lang="en-US" dirty="0" smtClean="0"/>
              <a:t>The production table utilizes productID as the primary key.</a:t>
            </a:r>
          </a:p>
          <a:p>
            <a:r>
              <a:rPr lang="en-US" u="sng" dirty="0" smtClean="0"/>
              <a:t>Functional Dependencies:</a:t>
            </a:r>
            <a:r>
              <a:rPr lang="en-US" dirty="0" smtClean="0"/>
              <a:t> produciontID                     startDate, releaseDate</a:t>
            </a:r>
          </a:p>
          <a:p>
            <a:r>
              <a:rPr lang="en-US" u="sng" dirty="0" smtClean="0"/>
              <a:t>Foreign Keys</a:t>
            </a:r>
            <a:r>
              <a:rPr lang="en-US" dirty="0" smtClean="0"/>
              <a:t>:  divisionID references which product came from what division</a:t>
            </a:r>
          </a:p>
          <a:p>
            <a:pPr marL="0" indent="0">
              <a:buNone/>
            </a:pPr>
            <a:r>
              <a:rPr lang="en-US" dirty="0" smtClean="0"/>
              <a:t>	</a:t>
            </a:r>
            <a:r>
              <a:rPr lang="en-US" dirty="0"/>
              <a:t> </a:t>
            </a:r>
            <a:r>
              <a:rPr lang="en-US" dirty="0" smtClean="0"/>
              <a:t>            projectID references which product came from what project </a:t>
            </a:r>
          </a:p>
        </p:txBody>
      </p:sp>
      <p:pic>
        <p:nvPicPr>
          <p:cNvPr id="15364" name="Picture 4" descr="http://images.nymag.com/news/features/product081013_1_56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3124200"/>
            <a:ext cx="3886200" cy="2602366"/>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4531268" y="2059432"/>
            <a:ext cx="749808"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300" y="3733800"/>
            <a:ext cx="2357603" cy="1847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055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smtClean="0"/>
              <a:t>Table of Contents</a:t>
            </a:r>
            <a:endParaRPr lang="en-US" b="1" u="sng" dirty="0"/>
          </a:p>
        </p:txBody>
      </p:sp>
      <p:sp>
        <p:nvSpPr>
          <p:cNvPr id="3" name="Content Placeholder 2"/>
          <p:cNvSpPr>
            <a:spLocks noGrp="1"/>
          </p:cNvSpPr>
          <p:nvPr>
            <p:ph sz="quarter" idx="13"/>
          </p:nvPr>
        </p:nvSpPr>
        <p:spPr>
          <a:xfrm>
            <a:off x="609600" y="1600200"/>
            <a:ext cx="4267200" cy="4114800"/>
          </a:xfrm>
        </p:spPr>
        <p:txBody>
          <a:bodyPr/>
          <a:lstStyle/>
          <a:p>
            <a:r>
              <a:rPr lang="en-US" dirty="0" smtClean="0"/>
              <a:t>Executive Summary……………………..3</a:t>
            </a:r>
          </a:p>
          <a:p>
            <a:pPr marL="0" indent="0">
              <a:buNone/>
            </a:pPr>
            <a:r>
              <a:rPr lang="en-US" b="1" dirty="0" smtClean="0"/>
              <a:t>Part I</a:t>
            </a:r>
          </a:p>
          <a:p>
            <a:r>
              <a:rPr lang="en-US" dirty="0" smtClean="0"/>
              <a:t>ER Diagram……………………………….4</a:t>
            </a:r>
          </a:p>
          <a:p>
            <a:pPr marL="0" indent="0">
              <a:buNone/>
            </a:pPr>
            <a:r>
              <a:rPr lang="en-US" b="1" dirty="0" smtClean="0"/>
              <a:t>Part II</a:t>
            </a:r>
          </a:p>
          <a:p>
            <a:r>
              <a:rPr lang="en-US" dirty="0" smtClean="0"/>
              <a:t>People Table……………………………..5-6</a:t>
            </a:r>
          </a:p>
          <a:p>
            <a:r>
              <a:rPr lang="en-US" dirty="0" smtClean="0"/>
              <a:t>Contractors Table………………………..7-9</a:t>
            </a:r>
          </a:p>
          <a:p>
            <a:r>
              <a:rPr lang="en-US" dirty="0" smtClean="0"/>
              <a:t>Employees Table………………………...10-12</a:t>
            </a:r>
          </a:p>
          <a:p>
            <a:r>
              <a:rPr lang="en-US" dirty="0" smtClean="0"/>
              <a:t>Division Table…………………………….13-15</a:t>
            </a:r>
          </a:p>
          <a:p>
            <a:r>
              <a:rPr lang="en-US" dirty="0" smtClean="0"/>
              <a:t>Project Table……………………………...16-18</a:t>
            </a:r>
          </a:p>
          <a:p>
            <a:r>
              <a:rPr lang="en-US" dirty="0" smtClean="0"/>
              <a:t>Production Table…………………………19-21</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8B3A8AE9-2499-4145-8A2F-F0AA07DA2DF3}" type="slidenum">
              <a:rPr lang="en-US" smtClean="0"/>
              <a:t>2</a:t>
            </a:fld>
            <a:endParaRPr lang="en-US"/>
          </a:p>
        </p:txBody>
      </p:sp>
      <p:sp>
        <p:nvSpPr>
          <p:cNvPr id="5" name="Content Placeholder 2"/>
          <p:cNvSpPr txBox="1">
            <a:spLocks/>
          </p:cNvSpPr>
          <p:nvPr/>
        </p:nvSpPr>
        <p:spPr>
          <a:xfrm>
            <a:off x="4724400" y="1676400"/>
            <a:ext cx="4267200" cy="411480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Font typeface="Arial" pitchFamily="34" charset="0"/>
              <a:buNone/>
            </a:pPr>
            <a:r>
              <a:rPr lang="en-US" b="1" dirty="0" smtClean="0"/>
              <a:t>Part III</a:t>
            </a:r>
          </a:p>
          <a:p>
            <a:r>
              <a:rPr lang="en-US" dirty="0" smtClean="0"/>
              <a:t>Joins…………………………………….22-26</a:t>
            </a:r>
          </a:p>
          <a:p>
            <a:r>
              <a:rPr lang="en-US" dirty="0" smtClean="0"/>
              <a:t>Sub-Query……………………………......27</a:t>
            </a:r>
          </a:p>
          <a:p>
            <a:r>
              <a:rPr lang="en-US" dirty="0" smtClean="0"/>
              <a:t>Sum Calculation………………………….28</a:t>
            </a:r>
          </a:p>
          <a:p>
            <a:r>
              <a:rPr lang="en-US" dirty="0" smtClean="0"/>
              <a:t>Group By………………………………….29</a:t>
            </a:r>
          </a:p>
          <a:p>
            <a:r>
              <a:rPr lang="en-US" dirty="0" smtClean="0"/>
              <a:t>Having Clause……………………………30</a:t>
            </a:r>
          </a:p>
          <a:p>
            <a:r>
              <a:rPr lang="en-US" dirty="0" smtClean="0"/>
              <a:t>Create View……………………………….31</a:t>
            </a:r>
          </a:p>
          <a:p>
            <a:r>
              <a:rPr lang="en-US" dirty="0"/>
              <a:t>Create user, password, grant, </a:t>
            </a:r>
            <a:r>
              <a:rPr lang="en-US" dirty="0" smtClean="0"/>
              <a:t>revoke..</a:t>
            </a:r>
            <a:r>
              <a:rPr lang="en-US" dirty="0" smtClean="0"/>
              <a:t>32</a:t>
            </a:r>
          </a:p>
          <a:p>
            <a:r>
              <a:rPr lang="en-US" dirty="0" smtClean="0"/>
              <a:t>Issues and Enhancements ………..…. 33</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2850621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u="sng" dirty="0" smtClean="0"/>
              <a:t>Production </a:t>
            </a:r>
            <a:r>
              <a:rPr lang="en-US" b="1" u="sng" dirty="0" smtClean="0"/>
              <a:t>table Continued</a:t>
            </a:r>
            <a:endParaRPr lang="en-US" b="1" i="1" u="sng" dirty="0"/>
          </a:p>
        </p:txBody>
      </p:sp>
      <p:sp>
        <p:nvSpPr>
          <p:cNvPr id="3" name="Slide Number Placeholder 2"/>
          <p:cNvSpPr>
            <a:spLocks noGrp="1"/>
          </p:cNvSpPr>
          <p:nvPr>
            <p:ph type="sldNum" sz="quarter" idx="12"/>
          </p:nvPr>
        </p:nvSpPr>
        <p:spPr/>
        <p:txBody>
          <a:bodyPr/>
          <a:lstStyle/>
          <a:p>
            <a:fld id="{8B3A8AE9-2499-4145-8A2F-F0AA07DA2DF3}" type="slidenum">
              <a:rPr lang="en-US" smtClean="0"/>
              <a:t>20</a:t>
            </a:fld>
            <a:endParaRPr lang="en-US"/>
          </a:p>
        </p:txBody>
      </p:sp>
      <p:sp>
        <p:nvSpPr>
          <p:cNvPr id="4" name="Content Placeholder 3"/>
          <p:cNvSpPr>
            <a:spLocks noGrp="1"/>
          </p:cNvSpPr>
          <p:nvPr>
            <p:ph sz="quarter" idx="13"/>
          </p:nvPr>
        </p:nvSpPr>
        <p:spPr/>
        <p:txBody>
          <a:bodyPr/>
          <a:lstStyle/>
          <a:p>
            <a:pPr marL="0" indent="0" algn="ctr">
              <a:buNone/>
            </a:pPr>
            <a:r>
              <a:rPr lang="en-US" b="1" dirty="0" smtClean="0"/>
              <a:t>Create Statement</a:t>
            </a:r>
          </a:p>
        </p:txBody>
      </p:sp>
      <p:sp>
        <p:nvSpPr>
          <p:cNvPr id="6" name="Rectangle 5"/>
          <p:cNvSpPr/>
          <p:nvPr/>
        </p:nvSpPr>
        <p:spPr>
          <a:xfrm>
            <a:off x="1295400" y="1600200"/>
            <a:ext cx="6705600" cy="3970318"/>
          </a:xfrm>
          <a:prstGeom prst="rect">
            <a:avLst/>
          </a:prstGeom>
        </p:spPr>
        <p:txBody>
          <a:bodyPr wrap="square">
            <a:spAutoFit/>
          </a:bodyPr>
          <a:lstStyle/>
          <a:p>
            <a:r>
              <a:rPr lang="en-US" dirty="0" smtClean="0"/>
              <a:t>--------------</a:t>
            </a:r>
          </a:p>
          <a:p>
            <a:r>
              <a:rPr lang="en-US" dirty="0" smtClean="0"/>
              <a:t>--Production--</a:t>
            </a:r>
          </a:p>
          <a:p>
            <a:r>
              <a:rPr lang="en-US" dirty="0" smtClean="0"/>
              <a:t>--------------</a:t>
            </a:r>
          </a:p>
          <a:p>
            <a:endParaRPr lang="en-US" dirty="0" smtClean="0"/>
          </a:p>
          <a:p>
            <a:r>
              <a:rPr lang="en-US" dirty="0" smtClean="0"/>
              <a:t>drop table if exists production;</a:t>
            </a:r>
          </a:p>
          <a:p>
            <a:r>
              <a:rPr lang="en-US" dirty="0" smtClean="0"/>
              <a:t>create table production (</a:t>
            </a:r>
          </a:p>
          <a:p>
            <a:r>
              <a:rPr lang="en-US" dirty="0" smtClean="0"/>
              <a:t>	</a:t>
            </a:r>
            <a:r>
              <a:rPr lang="en-US" dirty="0" err="1" smtClean="0"/>
              <a:t>productionID</a:t>
            </a:r>
            <a:r>
              <a:rPr lang="en-US" dirty="0" smtClean="0"/>
              <a:t>	char(10) not null,</a:t>
            </a:r>
          </a:p>
          <a:p>
            <a:r>
              <a:rPr lang="en-US" dirty="0" smtClean="0"/>
              <a:t>	releaseDate	date, </a:t>
            </a:r>
          </a:p>
          <a:p>
            <a:r>
              <a:rPr lang="en-US" dirty="0" smtClean="0"/>
              <a:t>	divisionID		char (10) not null, </a:t>
            </a:r>
          </a:p>
          <a:p>
            <a:r>
              <a:rPr lang="en-US" dirty="0" smtClean="0"/>
              <a:t>	projectID		char (10) not null, </a:t>
            </a:r>
          </a:p>
          <a:p>
            <a:r>
              <a:rPr lang="en-US" dirty="0" smtClean="0"/>
              <a:t>primary key (</a:t>
            </a:r>
            <a:r>
              <a:rPr lang="en-US" dirty="0" err="1" smtClean="0"/>
              <a:t>productionID</a:t>
            </a:r>
            <a:r>
              <a:rPr lang="en-US" dirty="0" smtClean="0"/>
              <a:t>),</a:t>
            </a:r>
          </a:p>
          <a:p>
            <a:r>
              <a:rPr lang="en-US" dirty="0" smtClean="0"/>
              <a:t>foreign key (divisionID) references division (divisionID),</a:t>
            </a:r>
          </a:p>
          <a:p>
            <a:r>
              <a:rPr lang="en-US" dirty="0" smtClean="0"/>
              <a:t>foreign key (projectID)  references projects (projectID)</a:t>
            </a:r>
          </a:p>
          <a:p>
            <a:r>
              <a:rPr lang="en-US" dirty="0" smtClean="0"/>
              <a:t>);</a:t>
            </a:r>
            <a:endParaRPr lang="en-US" dirty="0"/>
          </a:p>
        </p:txBody>
      </p:sp>
    </p:spTree>
    <p:extLst>
      <p:ext uri="{BB962C8B-B14F-4D97-AF65-F5344CB8AC3E}">
        <p14:creationId xmlns:p14="http://schemas.microsoft.com/office/powerpoint/2010/main" val="2099127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u="sng" dirty="0" smtClean="0"/>
              <a:t>Production </a:t>
            </a:r>
            <a:r>
              <a:rPr lang="en-US" b="1" u="sng" dirty="0"/>
              <a:t>table Continued</a:t>
            </a:r>
            <a:endParaRPr lang="en-US" b="1" dirty="0"/>
          </a:p>
        </p:txBody>
      </p:sp>
      <p:sp>
        <p:nvSpPr>
          <p:cNvPr id="3" name="Slide Number Placeholder 2"/>
          <p:cNvSpPr>
            <a:spLocks noGrp="1"/>
          </p:cNvSpPr>
          <p:nvPr>
            <p:ph type="sldNum" sz="quarter" idx="12"/>
          </p:nvPr>
        </p:nvSpPr>
        <p:spPr/>
        <p:txBody>
          <a:bodyPr/>
          <a:lstStyle/>
          <a:p>
            <a:fld id="{8B3A8AE9-2499-4145-8A2F-F0AA07DA2DF3}" type="slidenum">
              <a:rPr lang="en-US" smtClean="0"/>
              <a:t>21</a:t>
            </a:fld>
            <a:endParaRPr lang="en-US"/>
          </a:p>
        </p:txBody>
      </p:sp>
      <p:sp>
        <p:nvSpPr>
          <p:cNvPr id="4" name="Content Placeholder 3"/>
          <p:cNvSpPr>
            <a:spLocks noGrp="1"/>
          </p:cNvSpPr>
          <p:nvPr>
            <p:ph sz="quarter" idx="13"/>
          </p:nvPr>
        </p:nvSpPr>
        <p:spPr/>
        <p:txBody>
          <a:bodyPr/>
          <a:lstStyle/>
          <a:p>
            <a:pPr marL="0" indent="0" algn="ctr">
              <a:buNone/>
            </a:pPr>
            <a:r>
              <a:rPr lang="en-US" b="1" dirty="0" smtClean="0"/>
              <a:t>Sample Data</a:t>
            </a:r>
            <a:endParaRPr lang="en-US" b="1"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400" y="2438400"/>
            <a:ext cx="6096000" cy="2693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9720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Join</a:t>
            </a:r>
            <a:endParaRPr lang="en-US" dirty="0"/>
          </a:p>
        </p:txBody>
      </p:sp>
      <p:sp>
        <p:nvSpPr>
          <p:cNvPr id="3" name="Slide Number Placeholder 2"/>
          <p:cNvSpPr>
            <a:spLocks noGrp="1"/>
          </p:cNvSpPr>
          <p:nvPr>
            <p:ph type="sldNum" sz="quarter" idx="12"/>
          </p:nvPr>
        </p:nvSpPr>
        <p:spPr/>
        <p:txBody>
          <a:bodyPr/>
          <a:lstStyle/>
          <a:p>
            <a:fld id="{8B3A8AE9-2499-4145-8A2F-F0AA07DA2DF3}" type="slidenum">
              <a:rPr lang="en-US" smtClean="0"/>
              <a:t>22</a:t>
            </a:fld>
            <a:endParaRPr lang="en-US"/>
          </a:p>
        </p:txBody>
      </p:sp>
      <p:sp>
        <p:nvSpPr>
          <p:cNvPr id="4" name="Content Placeholder 3"/>
          <p:cNvSpPr>
            <a:spLocks noGrp="1"/>
          </p:cNvSpPr>
          <p:nvPr>
            <p:ph sz="quarter" idx="13"/>
          </p:nvPr>
        </p:nvSpPr>
        <p:spPr/>
        <p:txBody>
          <a:bodyPr/>
          <a:lstStyle/>
          <a:p>
            <a:pPr marL="0" indent="0">
              <a:buNone/>
            </a:pPr>
            <a:r>
              <a:rPr lang="en-US" dirty="0"/>
              <a:t>select *</a:t>
            </a:r>
          </a:p>
          <a:p>
            <a:pPr marL="0" indent="0">
              <a:buNone/>
            </a:pPr>
            <a:r>
              <a:rPr lang="en-US" dirty="0"/>
              <a:t>from employees, contractors</a:t>
            </a:r>
          </a:p>
          <a:p>
            <a:pPr marL="0" indent="0">
              <a:buNone/>
            </a:pPr>
            <a:r>
              <a:rPr lang="en-US" dirty="0"/>
              <a:t>where salaryUSD = </a:t>
            </a:r>
            <a:r>
              <a:rPr lang="en-US" dirty="0" smtClean="0"/>
              <a:t>95000.00</a:t>
            </a:r>
          </a:p>
          <a:p>
            <a:pPr marL="0" indent="0">
              <a:buNone/>
            </a:pP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819400"/>
            <a:ext cx="9144000" cy="2497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827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join</a:t>
            </a:r>
            <a:endParaRPr lang="en-US" dirty="0"/>
          </a:p>
        </p:txBody>
      </p:sp>
      <p:sp>
        <p:nvSpPr>
          <p:cNvPr id="3" name="Slide Number Placeholder 2"/>
          <p:cNvSpPr>
            <a:spLocks noGrp="1"/>
          </p:cNvSpPr>
          <p:nvPr>
            <p:ph type="sldNum" sz="quarter" idx="12"/>
          </p:nvPr>
        </p:nvSpPr>
        <p:spPr/>
        <p:txBody>
          <a:bodyPr/>
          <a:lstStyle/>
          <a:p>
            <a:fld id="{8B3A8AE9-2499-4145-8A2F-F0AA07DA2DF3}" type="slidenum">
              <a:rPr lang="en-US" smtClean="0"/>
              <a:t>23</a:t>
            </a:fld>
            <a:endParaRPr lang="en-US"/>
          </a:p>
        </p:txBody>
      </p:sp>
      <p:sp>
        <p:nvSpPr>
          <p:cNvPr id="4" name="Content Placeholder 3"/>
          <p:cNvSpPr>
            <a:spLocks noGrp="1"/>
          </p:cNvSpPr>
          <p:nvPr>
            <p:ph sz="quarter" idx="13"/>
          </p:nvPr>
        </p:nvSpPr>
        <p:spPr/>
        <p:txBody>
          <a:bodyPr/>
          <a:lstStyle/>
          <a:p>
            <a:pPr marL="0" indent="0">
              <a:buNone/>
            </a:pPr>
            <a:r>
              <a:rPr lang="en-US" dirty="0"/>
              <a:t>SELECT employeeID, name, division</a:t>
            </a:r>
          </a:p>
          <a:p>
            <a:pPr marL="0" indent="0">
              <a:buNone/>
            </a:pPr>
            <a:r>
              <a:rPr lang="en-US" dirty="0"/>
              <a:t>FROM people INNER JOIN division</a:t>
            </a:r>
          </a:p>
          <a:p>
            <a:pPr marL="0" indent="0">
              <a:buNone/>
            </a:pPr>
            <a:r>
              <a:rPr lang="en-US" dirty="0"/>
              <a:t>ON peopleID = division.employeeID</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2819400"/>
            <a:ext cx="4512593" cy="218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0731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Outer Join</a:t>
            </a:r>
            <a:endParaRPr lang="en-US" dirty="0"/>
          </a:p>
        </p:txBody>
      </p:sp>
      <p:sp>
        <p:nvSpPr>
          <p:cNvPr id="3" name="Slide Number Placeholder 2"/>
          <p:cNvSpPr>
            <a:spLocks noGrp="1"/>
          </p:cNvSpPr>
          <p:nvPr>
            <p:ph type="sldNum" sz="quarter" idx="12"/>
          </p:nvPr>
        </p:nvSpPr>
        <p:spPr/>
        <p:txBody>
          <a:bodyPr/>
          <a:lstStyle/>
          <a:p>
            <a:fld id="{8B3A8AE9-2499-4145-8A2F-F0AA07DA2DF3}" type="slidenum">
              <a:rPr lang="en-US" smtClean="0"/>
              <a:t>24</a:t>
            </a:fld>
            <a:endParaRPr lang="en-US"/>
          </a:p>
        </p:txBody>
      </p:sp>
      <p:sp>
        <p:nvSpPr>
          <p:cNvPr id="4" name="Content Placeholder 3"/>
          <p:cNvSpPr>
            <a:spLocks noGrp="1"/>
          </p:cNvSpPr>
          <p:nvPr>
            <p:ph sz="quarter" idx="13"/>
          </p:nvPr>
        </p:nvSpPr>
        <p:spPr/>
        <p:txBody>
          <a:bodyPr/>
          <a:lstStyle/>
          <a:p>
            <a:pPr marL="0" indent="0">
              <a:buNone/>
            </a:pPr>
            <a:r>
              <a:rPr lang="en-US" dirty="0"/>
              <a:t>SELECT employeeID, NAME, division</a:t>
            </a:r>
          </a:p>
          <a:p>
            <a:pPr marL="0" indent="0">
              <a:buNone/>
            </a:pPr>
            <a:r>
              <a:rPr lang="en-US" dirty="0"/>
              <a:t>FROM people LEFT OUTER JOIN division</a:t>
            </a:r>
          </a:p>
          <a:p>
            <a:pPr marL="0" indent="0">
              <a:buNone/>
            </a:pPr>
            <a:r>
              <a:rPr lang="en-US" dirty="0"/>
              <a:t>ON peopleID = division.employeeID</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9" y="2438400"/>
            <a:ext cx="4429125" cy="35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8312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outer join</a:t>
            </a:r>
            <a:endParaRPr lang="en-US" dirty="0"/>
          </a:p>
        </p:txBody>
      </p:sp>
      <p:sp>
        <p:nvSpPr>
          <p:cNvPr id="3" name="Slide Number Placeholder 2"/>
          <p:cNvSpPr>
            <a:spLocks noGrp="1"/>
          </p:cNvSpPr>
          <p:nvPr>
            <p:ph type="sldNum" sz="quarter" idx="12"/>
          </p:nvPr>
        </p:nvSpPr>
        <p:spPr/>
        <p:txBody>
          <a:bodyPr/>
          <a:lstStyle/>
          <a:p>
            <a:fld id="{8B3A8AE9-2499-4145-8A2F-F0AA07DA2DF3}" type="slidenum">
              <a:rPr lang="en-US" smtClean="0"/>
              <a:t>25</a:t>
            </a:fld>
            <a:endParaRPr lang="en-US"/>
          </a:p>
        </p:txBody>
      </p:sp>
      <p:sp>
        <p:nvSpPr>
          <p:cNvPr id="4" name="Content Placeholder 3"/>
          <p:cNvSpPr>
            <a:spLocks noGrp="1"/>
          </p:cNvSpPr>
          <p:nvPr>
            <p:ph sz="quarter" idx="13"/>
          </p:nvPr>
        </p:nvSpPr>
        <p:spPr/>
        <p:txBody>
          <a:bodyPr/>
          <a:lstStyle/>
          <a:p>
            <a:pPr marL="0" indent="0">
              <a:buNone/>
            </a:pPr>
            <a:r>
              <a:rPr lang="en-US" dirty="0"/>
              <a:t>SELECT employeeID, name, division </a:t>
            </a:r>
          </a:p>
          <a:p>
            <a:pPr marL="0" indent="0">
              <a:buNone/>
            </a:pPr>
            <a:r>
              <a:rPr lang="en-US" dirty="0"/>
              <a:t>FROM people RIGHT OUTER JOIN division</a:t>
            </a:r>
          </a:p>
          <a:p>
            <a:pPr marL="0" indent="0">
              <a:buNone/>
            </a:pPr>
            <a:r>
              <a:rPr lang="en-US" dirty="0"/>
              <a:t>ON peopleID = division.employeeID</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048000"/>
            <a:ext cx="4876800" cy="2362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8555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outer join</a:t>
            </a:r>
            <a:endParaRPr lang="en-US" dirty="0"/>
          </a:p>
        </p:txBody>
      </p:sp>
      <p:sp>
        <p:nvSpPr>
          <p:cNvPr id="3" name="Slide Number Placeholder 2"/>
          <p:cNvSpPr>
            <a:spLocks noGrp="1"/>
          </p:cNvSpPr>
          <p:nvPr>
            <p:ph type="sldNum" sz="quarter" idx="12"/>
          </p:nvPr>
        </p:nvSpPr>
        <p:spPr/>
        <p:txBody>
          <a:bodyPr/>
          <a:lstStyle/>
          <a:p>
            <a:fld id="{8B3A8AE9-2499-4145-8A2F-F0AA07DA2DF3}" type="slidenum">
              <a:rPr lang="en-US" smtClean="0"/>
              <a:t>26</a:t>
            </a:fld>
            <a:endParaRPr lang="en-US"/>
          </a:p>
        </p:txBody>
      </p:sp>
      <p:sp>
        <p:nvSpPr>
          <p:cNvPr id="4" name="Content Placeholder 3"/>
          <p:cNvSpPr>
            <a:spLocks noGrp="1"/>
          </p:cNvSpPr>
          <p:nvPr>
            <p:ph sz="quarter" idx="13"/>
          </p:nvPr>
        </p:nvSpPr>
        <p:spPr/>
        <p:txBody>
          <a:bodyPr/>
          <a:lstStyle/>
          <a:p>
            <a:pPr marL="0" indent="0">
              <a:buNone/>
            </a:pPr>
            <a:r>
              <a:rPr lang="en-US" dirty="0"/>
              <a:t>SELECT employeeID, name, division </a:t>
            </a:r>
          </a:p>
          <a:p>
            <a:pPr marL="0" indent="0">
              <a:buNone/>
            </a:pPr>
            <a:r>
              <a:rPr lang="en-US" dirty="0"/>
              <a:t>FROM people FULL OUTER JOIN division</a:t>
            </a:r>
          </a:p>
          <a:p>
            <a:pPr marL="0" indent="0">
              <a:buNone/>
            </a:pPr>
            <a:r>
              <a:rPr lang="en-US" dirty="0"/>
              <a:t>ON peopleID = division.employeeID</a:t>
            </a:r>
          </a:p>
          <a:p>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00" y="2057400"/>
            <a:ext cx="4114800" cy="3235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6335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Sub-query</a:t>
            </a:r>
            <a:endParaRPr lang="en-US" dirty="0"/>
          </a:p>
        </p:txBody>
      </p:sp>
      <p:sp>
        <p:nvSpPr>
          <p:cNvPr id="3" name="Slide Number Placeholder 2"/>
          <p:cNvSpPr>
            <a:spLocks noGrp="1"/>
          </p:cNvSpPr>
          <p:nvPr>
            <p:ph type="sldNum" sz="quarter" idx="12"/>
          </p:nvPr>
        </p:nvSpPr>
        <p:spPr/>
        <p:txBody>
          <a:bodyPr/>
          <a:lstStyle/>
          <a:p>
            <a:fld id="{8B3A8AE9-2499-4145-8A2F-F0AA07DA2DF3}" type="slidenum">
              <a:rPr lang="en-US" smtClean="0"/>
              <a:t>27</a:t>
            </a:fld>
            <a:endParaRPr lang="en-US"/>
          </a:p>
        </p:txBody>
      </p:sp>
      <p:sp>
        <p:nvSpPr>
          <p:cNvPr id="4" name="Content Placeholder 3"/>
          <p:cNvSpPr>
            <a:spLocks noGrp="1"/>
          </p:cNvSpPr>
          <p:nvPr>
            <p:ph sz="quarter" idx="13"/>
          </p:nvPr>
        </p:nvSpPr>
        <p:spPr/>
        <p:txBody>
          <a:bodyPr/>
          <a:lstStyle/>
          <a:p>
            <a:pPr marL="0" indent="0">
              <a:buNone/>
            </a:pPr>
            <a:r>
              <a:rPr lang="en-US" dirty="0"/>
              <a:t>SELECT *</a:t>
            </a:r>
          </a:p>
          <a:p>
            <a:pPr marL="0" indent="0">
              <a:buNone/>
            </a:pPr>
            <a:r>
              <a:rPr lang="en-US" dirty="0"/>
              <a:t>FROM people</a:t>
            </a:r>
          </a:p>
          <a:p>
            <a:pPr marL="0" indent="0">
              <a:buNone/>
            </a:pPr>
            <a:r>
              <a:rPr lang="en-US" dirty="0"/>
              <a:t>WHERE peopleID IN (SELECT employeeID</a:t>
            </a:r>
          </a:p>
          <a:p>
            <a:pPr marL="0" indent="0">
              <a:buNone/>
            </a:pPr>
            <a:r>
              <a:rPr lang="en-US" dirty="0"/>
              <a:t>	FROM employees</a:t>
            </a:r>
          </a:p>
          <a:p>
            <a:pPr marL="0" indent="0">
              <a:buNone/>
            </a:pPr>
            <a:r>
              <a:rPr lang="en-US" dirty="0"/>
              <a:t>	WHERE salaryUSD &lt; 100000)</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011" y="4038600"/>
            <a:ext cx="8615589"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4421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 calculation</a:t>
            </a:r>
            <a:endParaRPr lang="en-US" dirty="0"/>
          </a:p>
        </p:txBody>
      </p:sp>
      <p:sp>
        <p:nvSpPr>
          <p:cNvPr id="3" name="Slide Number Placeholder 2"/>
          <p:cNvSpPr>
            <a:spLocks noGrp="1"/>
          </p:cNvSpPr>
          <p:nvPr>
            <p:ph type="sldNum" sz="quarter" idx="12"/>
          </p:nvPr>
        </p:nvSpPr>
        <p:spPr/>
        <p:txBody>
          <a:bodyPr/>
          <a:lstStyle/>
          <a:p>
            <a:fld id="{8B3A8AE9-2499-4145-8A2F-F0AA07DA2DF3}" type="slidenum">
              <a:rPr lang="en-US" smtClean="0"/>
              <a:t>28</a:t>
            </a:fld>
            <a:endParaRPr lang="en-US"/>
          </a:p>
        </p:txBody>
      </p:sp>
      <p:sp>
        <p:nvSpPr>
          <p:cNvPr id="4" name="Content Placeholder 3"/>
          <p:cNvSpPr>
            <a:spLocks noGrp="1"/>
          </p:cNvSpPr>
          <p:nvPr>
            <p:ph sz="quarter" idx="13"/>
          </p:nvPr>
        </p:nvSpPr>
        <p:spPr>
          <a:xfrm>
            <a:off x="685800" y="2655276"/>
            <a:ext cx="4800600" cy="2895600"/>
          </a:xfrm>
        </p:spPr>
        <p:txBody>
          <a:bodyPr/>
          <a:lstStyle/>
          <a:p>
            <a:pPr marL="0" indent="0">
              <a:buNone/>
            </a:pPr>
            <a:r>
              <a:rPr lang="en-US" dirty="0"/>
              <a:t>SELECT SUM(salaryUSD) AS cost </a:t>
            </a:r>
          </a:p>
          <a:p>
            <a:pPr marL="0" indent="0">
              <a:buNone/>
            </a:pPr>
            <a:r>
              <a:rPr lang="en-US" dirty="0"/>
              <a:t>FROM employees WHERE startDate </a:t>
            </a:r>
          </a:p>
          <a:p>
            <a:pPr marL="0" indent="0">
              <a:buNone/>
            </a:pPr>
            <a:r>
              <a:rPr lang="en-US" dirty="0"/>
              <a:t>BETWEEN '03/15/2010' AND '06/12/2012'</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600200"/>
            <a:ext cx="1371599" cy="1055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0857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by</a:t>
            </a:r>
            <a:endParaRPr lang="en-US" dirty="0"/>
          </a:p>
        </p:txBody>
      </p:sp>
      <p:sp>
        <p:nvSpPr>
          <p:cNvPr id="3" name="Slide Number Placeholder 2"/>
          <p:cNvSpPr>
            <a:spLocks noGrp="1"/>
          </p:cNvSpPr>
          <p:nvPr>
            <p:ph type="sldNum" sz="quarter" idx="12"/>
          </p:nvPr>
        </p:nvSpPr>
        <p:spPr/>
        <p:txBody>
          <a:bodyPr/>
          <a:lstStyle/>
          <a:p>
            <a:fld id="{8B3A8AE9-2499-4145-8A2F-F0AA07DA2DF3}" type="slidenum">
              <a:rPr lang="en-US" smtClean="0"/>
              <a:t>29</a:t>
            </a:fld>
            <a:endParaRPr lang="en-US"/>
          </a:p>
        </p:txBody>
      </p:sp>
      <p:sp>
        <p:nvSpPr>
          <p:cNvPr id="4" name="Content Placeholder 3"/>
          <p:cNvSpPr>
            <a:spLocks noGrp="1"/>
          </p:cNvSpPr>
          <p:nvPr>
            <p:ph sz="quarter" idx="13"/>
          </p:nvPr>
        </p:nvSpPr>
        <p:spPr/>
        <p:txBody>
          <a:bodyPr/>
          <a:lstStyle/>
          <a:p>
            <a:pPr marL="0" indent="0">
              <a:buNone/>
            </a:pPr>
            <a:r>
              <a:rPr lang="en-US" dirty="0"/>
              <a:t>SELECT name</a:t>
            </a:r>
          </a:p>
          <a:p>
            <a:pPr marL="0" indent="0">
              <a:buNone/>
            </a:pPr>
            <a:r>
              <a:rPr lang="en-US" dirty="0"/>
              <a:t>FROM division</a:t>
            </a:r>
          </a:p>
          <a:p>
            <a:pPr marL="0" indent="0">
              <a:buNone/>
            </a:pPr>
            <a:r>
              <a:rPr lang="en-US" dirty="0"/>
              <a:t>GROUP BY division.name</a:t>
            </a:r>
          </a:p>
          <a:p>
            <a:pPr marL="0" indent="0">
              <a:buNone/>
            </a:pPr>
            <a:r>
              <a:rPr lang="en-US" dirty="0"/>
              <a:t>HAVING name &lt;&gt; 'Help Design'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2514600"/>
            <a:ext cx="2628900" cy="215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8967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Executive summary</a:t>
            </a:r>
            <a:endParaRPr lang="en-US" b="1" u="sng" dirty="0"/>
          </a:p>
        </p:txBody>
      </p:sp>
      <p:sp>
        <p:nvSpPr>
          <p:cNvPr id="3" name="Content Placeholder 2"/>
          <p:cNvSpPr>
            <a:spLocks noGrp="1"/>
          </p:cNvSpPr>
          <p:nvPr>
            <p:ph sz="quarter" idx="13"/>
          </p:nvPr>
        </p:nvSpPr>
        <p:spPr/>
        <p:txBody>
          <a:bodyPr/>
          <a:lstStyle/>
          <a:p>
            <a:r>
              <a:rPr lang="en-US" dirty="0" smtClean="0"/>
              <a:t>This document details the database architecture and specification for a business. It will show the hierarchy structure and relational model between employees, their departments, and products being produced..</a:t>
            </a:r>
          </a:p>
          <a:p>
            <a:r>
              <a:rPr lang="en-US" dirty="0" smtClean="0"/>
              <a:t>The first part will detail the layout and relationships between all areas of a company and how they work in harmony. </a:t>
            </a:r>
          </a:p>
          <a:p>
            <a:r>
              <a:rPr lang="en-US" dirty="0" smtClean="0"/>
              <a:t>The second part will examine each area of the business and detail all the members of each object. A series of snapshots and SQL statements will be included for reference.</a:t>
            </a:r>
          </a:p>
          <a:p>
            <a:r>
              <a:rPr lang="en-US" dirty="0" smtClean="0"/>
              <a:t>The third part will demonstrate the capabilities of the business model through many joins, sub-query, having clause, security, grant, revoke</a:t>
            </a:r>
            <a:r>
              <a:rPr lang="en-US" smtClean="0"/>
              <a:t>, etc.  </a:t>
            </a:r>
            <a:endParaRPr lang="en-US" dirty="0"/>
          </a:p>
        </p:txBody>
      </p:sp>
      <p:sp>
        <p:nvSpPr>
          <p:cNvPr id="4" name="Slide Number Placeholder 3"/>
          <p:cNvSpPr>
            <a:spLocks noGrp="1"/>
          </p:cNvSpPr>
          <p:nvPr>
            <p:ph type="sldNum" sz="quarter" idx="12"/>
          </p:nvPr>
        </p:nvSpPr>
        <p:spPr/>
        <p:txBody>
          <a:bodyPr/>
          <a:lstStyle/>
          <a:p>
            <a:fld id="{8B3A8AE9-2499-4145-8A2F-F0AA07DA2DF3}" type="slidenum">
              <a:rPr lang="en-US" smtClean="0"/>
              <a:t>3</a:t>
            </a:fld>
            <a:endParaRPr lang="en-US"/>
          </a:p>
        </p:txBody>
      </p:sp>
    </p:spTree>
    <p:extLst>
      <p:ext uri="{BB962C8B-B14F-4D97-AF65-F5344CB8AC3E}">
        <p14:creationId xmlns:p14="http://schemas.microsoft.com/office/powerpoint/2010/main" val="36632598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Having clause</a:t>
            </a:r>
            <a:endParaRPr lang="en-US" dirty="0"/>
          </a:p>
        </p:txBody>
      </p:sp>
      <p:sp>
        <p:nvSpPr>
          <p:cNvPr id="3" name="Slide Number Placeholder 2"/>
          <p:cNvSpPr>
            <a:spLocks noGrp="1"/>
          </p:cNvSpPr>
          <p:nvPr>
            <p:ph type="sldNum" sz="quarter" idx="12"/>
          </p:nvPr>
        </p:nvSpPr>
        <p:spPr/>
        <p:txBody>
          <a:bodyPr/>
          <a:lstStyle/>
          <a:p>
            <a:fld id="{8B3A8AE9-2499-4145-8A2F-F0AA07DA2DF3}" type="slidenum">
              <a:rPr lang="en-US" smtClean="0"/>
              <a:t>30</a:t>
            </a:fld>
            <a:endParaRPr lang="en-US"/>
          </a:p>
        </p:txBody>
      </p:sp>
      <p:sp>
        <p:nvSpPr>
          <p:cNvPr id="4" name="Content Placeholder 3"/>
          <p:cNvSpPr>
            <a:spLocks noGrp="1"/>
          </p:cNvSpPr>
          <p:nvPr>
            <p:ph sz="quarter" idx="13"/>
          </p:nvPr>
        </p:nvSpPr>
        <p:spPr/>
        <p:txBody>
          <a:bodyPr/>
          <a:lstStyle/>
          <a:p>
            <a:pPr marL="0" indent="0">
              <a:buNone/>
            </a:pPr>
            <a:r>
              <a:rPr lang="en-US" dirty="0"/>
              <a:t>SELECT name</a:t>
            </a:r>
          </a:p>
          <a:p>
            <a:pPr marL="0" indent="0">
              <a:buNone/>
            </a:pPr>
            <a:r>
              <a:rPr lang="en-US" dirty="0"/>
              <a:t>FROM division </a:t>
            </a:r>
          </a:p>
          <a:p>
            <a:pPr marL="0" indent="0">
              <a:buNone/>
            </a:pPr>
            <a:r>
              <a:rPr lang="en-US" dirty="0"/>
              <a:t>GROUP BY name </a:t>
            </a:r>
          </a:p>
          <a:p>
            <a:pPr marL="0" indent="0">
              <a:buNone/>
            </a:pPr>
            <a:r>
              <a:rPr lang="en-US" dirty="0"/>
              <a:t>HAVING count(name) &lt; 9</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286000"/>
            <a:ext cx="2529834" cy="233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8724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view</a:t>
            </a:r>
            <a:endParaRPr lang="en-US" dirty="0"/>
          </a:p>
        </p:txBody>
      </p:sp>
      <p:sp>
        <p:nvSpPr>
          <p:cNvPr id="3" name="Slide Number Placeholder 2"/>
          <p:cNvSpPr>
            <a:spLocks noGrp="1"/>
          </p:cNvSpPr>
          <p:nvPr>
            <p:ph type="sldNum" sz="quarter" idx="12"/>
          </p:nvPr>
        </p:nvSpPr>
        <p:spPr/>
        <p:txBody>
          <a:bodyPr/>
          <a:lstStyle/>
          <a:p>
            <a:fld id="{8B3A8AE9-2499-4145-8A2F-F0AA07DA2DF3}" type="slidenum">
              <a:rPr lang="en-US" smtClean="0"/>
              <a:t>31</a:t>
            </a:fld>
            <a:endParaRPr lang="en-US"/>
          </a:p>
        </p:txBody>
      </p:sp>
      <p:sp>
        <p:nvSpPr>
          <p:cNvPr id="4" name="Content Placeholder 3"/>
          <p:cNvSpPr>
            <a:spLocks noGrp="1"/>
          </p:cNvSpPr>
          <p:nvPr>
            <p:ph sz="quarter" idx="13"/>
          </p:nvPr>
        </p:nvSpPr>
        <p:spPr/>
        <p:txBody>
          <a:bodyPr>
            <a:normAutofit fontScale="92500" lnSpcReduction="20000"/>
          </a:bodyPr>
          <a:lstStyle/>
          <a:p>
            <a:pPr marL="0" indent="0">
              <a:buNone/>
            </a:pPr>
            <a:r>
              <a:rPr lang="en-US" sz="1600" dirty="0"/>
              <a:t>CREATE VIEW </a:t>
            </a:r>
            <a:r>
              <a:rPr lang="en-US" sz="1600" dirty="0" err="1" smtClean="0"/>
              <a:t>people_view</a:t>
            </a:r>
            <a:endParaRPr lang="en-US" sz="1600" dirty="0" smtClean="0"/>
          </a:p>
          <a:p>
            <a:pPr marL="0" indent="0">
              <a:buNone/>
            </a:pPr>
            <a:r>
              <a:rPr lang="en-US" sz="1600" dirty="0" smtClean="0"/>
              <a:t> </a:t>
            </a:r>
            <a:r>
              <a:rPr lang="en-US" sz="1600" dirty="0"/>
              <a:t>AS</a:t>
            </a:r>
          </a:p>
          <a:p>
            <a:pPr marL="0" indent="0">
              <a:buNone/>
            </a:pPr>
            <a:r>
              <a:rPr lang="en-US" sz="1600" dirty="0"/>
              <a:t>SELECT peopleID, </a:t>
            </a:r>
            <a:r>
              <a:rPr lang="en-US" sz="1600" dirty="0" err="1"/>
              <a:t>firstNAME,lastName</a:t>
            </a:r>
            <a:r>
              <a:rPr lang="en-US" sz="1600" dirty="0"/>
              <a:t>, address</a:t>
            </a:r>
          </a:p>
          <a:p>
            <a:pPr marL="0" indent="0">
              <a:buNone/>
            </a:pPr>
            <a:r>
              <a:rPr lang="en-US" sz="1600" dirty="0"/>
              <a:t>FROM  people;</a:t>
            </a:r>
          </a:p>
          <a:p>
            <a:pPr marL="0" indent="0">
              <a:buNone/>
            </a:pPr>
            <a:r>
              <a:rPr lang="en-US" sz="1600" dirty="0" smtClean="0"/>
              <a:t>-----------------------------</a:t>
            </a:r>
            <a:endParaRPr lang="en-US" sz="1600" dirty="0"/>
          </a:p>
          <a:p>
            <a:pPr marL="0" indent="0">
              <a:buNone/>
            </a:pPr>
            <a:r>
              <a:rPr lang="en-US" sz="1600" dirty="0"/>
              <a:t>select *</a:t>
            </a:r>
          </a:p>
          <a:p>
            <a:pPr marL="0" indent="0">
              <a:buNone/>
            </a:pPr>
            <a:r>
              <a:rPr lang="en-US" sz="1600" dirty="0" smtClean="0"/>
              <a:t> from </a:t>
            </a:r>
            <a:r>
              <a:rPr lang="en-US" sz="1600" dirty="0" err="1" smtClean="0"/>
              <a:t>people_view</a:t>
            </a:r>
            <a:endParaRPr lang="en-US" sz="1600" dirty="0" smtClean="0"/>
          </a:p>
          <a:p>
            <a:pPr marL="0" indent="0">
              <a:buNone/>
            </a:pPr>
            <a:r>
              <a:rPr lang="en-US" sz="1600" dirty="0" smtClean="0"/>
              <a:t>------------------------------</a:t>
            </a:r>
          </a:p>
          <a:p>
            <a:pPr marL="0" indent="0">
              <a:buNone/>
            </a:pPr>
            <a:r>
              <a:rPr lang="en-US" sz="1600" dirty="0" smtClean="0"/>
              <a:t>FULL OUTER JOIN FROM VIEW</a:t>
            </a:r>
          </a:p>
          <a:p>
            <a:pPr marL="0" indent="0">
              <a:buNone/>
            </a:pPr>
            <a:r>
              <a:rPr lang="en-US" sz="1600" dirty="0" smtClean="0"/>
              <a:t>------------------------------</a:t>
            </a:r>
            <a:endParaRPr lang="en-US" sz="1600" dirty="0"/>
          </a:p>
          <a:p>
            <a:pPr marL="0" indent="0">
              <a:buNone/>
            </a:pPr>
            <a:r>
              <a:rPr lang="en-US" sz="1600" dirty="0"/>
              <a:t>SELECT peopleID, name, division, location </a:t>
            </a:r>
          </a:p>
          <a:p>
            <a:pPr marL="0" indent="0">
              <a:buNone/>
            </a:pPr>
            <a:r>
              <a:rPr lang="en-US" sz="1600" dirty="0"/>
              <a:t>FROM people FULL OUTER JOIN division</a:t>
            </a:r>
          </a:p>
          <a:p>
            <a:pPr marL="0" indent="0">
              <a:buNone/>
            </a:pPr>
            <a:r>
              <a:rPr lang="en-US" sz="1600" dirty="0"/>
              <a:t>ON peopleID = division.employeeID</a:t>
            </a:r>
          </a:p>
          <a:p>
            <a:pPr marL="0" indent="0">
              <a:buNone/>
            </a:pPr>
            <a:endParaRPr 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803" y="2514600"/>
            <a:ext cx="5267845" cy="32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4720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user, password, grant, revoke</a:t>
            </a:r>
            <a:endParaRPr lang="en-US" dirty="0"/>
          </a:p>
        </p:txBody>
      </p:sp>
      <p:sp>
        <p:nvSpPr>
          <p:cNvPr id="3" name="Slide Number Placeholder 2"/>
          <p:cNvSpPr>
            <a:spLocks noGrp="1"/>
          </p:cNvSpPr>
          <p:nvPr>
            <p:ph type="sldNum" sz="quarter" idx="12"/>
          </p:nvPr>
        </p:nvSpPr>
        <p:spPr/>
        <p:txBody>
          <a:bodyPr/>
          <a:lstStyle/>
          <a:p>
            <a:fld id="{8B3A8AE9-2499-4145-8A2F-F0AA07DA2DF3}" type="slidenum">
              <a:rPr lang="en-US" smtClean="0"/>
              <a:t>32</a:t>
            </a:fld>
            <a:endParaRPr lang="en-US"/>
          </a:p>
        </p:txBody>
      </p:sp>
      <p:sp>
        <p:nvSpPr>
          <p:cNvPr id="4" name="Content Placeholder 3"/>
          <p:cNvSpPr>
            <a:spLocks noGrp="1"/>
          </p:cNvSpPr>
          <p:nvPr>
            <p:ph sz="quarter" idx="13"/>
          </p:nvPr>
        </p:nvSpPr>
        <p:spPr/>
        <p:txBody>
          <a:bodyPr/>
          <a:lstStyle/>
          <a:p>
            <a:endParaRPr lang="en-US" dirty="0"/>
          </a:p>
          <a:p>
            <a:r>
              <a:rPr lang="en-US" dirty="0"/>
              <a:t>CREATE USER Alan WITH PASSWORD '</a:t>
            </a:r>
            <a:r>
              <a:rPr lang="en-US" dirty="0" err="1"/>
              <a:t>isawesome</a:t>
            </a:r>
            <a:r>
              <a:rPr lang="en-US" dirty="0"/>
              <a:t>'</a:t>
            </a:r>
          </a:p>
          <a:p>
            <a:r>
              <a:rPr lang="en-US" dirty="0"/>
              <a:t>GRANT ALL ON people TO Alan</a:t>
            </a:r>
          </a:p>
          <a:p>
            <a:r>
              <a:rPr lang="en-US" dirty="0"/>
              <a:t>REVOKE ALL ON COMPANY FROM </a:t>
            </a:r>
            <a:endParaRPr lang="en-US" dirty="0" smtClean="0"/>
          </a:p>
          <a:p>
            <a:r>
              <a:rPr lang="en-US" dirty="0"/>
              <a:t>CREATE INDEX </a:t>
            </a:r>
            <a:r>
              <a:rPr lang="en-US" dirty="0" err="1" smtClean="0"/>
              <a:t>Amazing_Index</a:t>
            </a:r>
            <a:endParaRPr lang="en-US" dirty="0"/>
          </a:p>
          <a:p>
            <a:pPr marL="0" indent="0">
              <a:buNone/>
            </a:pPr>
            <a:r>
              <a:rPr lang="en-US" dirty="0" smtClean="0"/>
              <a:t>	ON </a:t>
            </a:r>
            <a:r>
              <a:rPr lang="en-US" dirty="0"/>
              <a:t>production (releaseDate)</a:t>
            </a:r>
          </a:p>
        </p:txBody>
      </p:sp>
    </p:spTree>
    <p:extLst>
      <p:ext uri="{BB962C8B-B14F-4D97-AF65-F5344CB8AC3E}">
        <p14:creationId xmlns:p14="http://schemas.microsoft.com/office/powerpoint/2010/main" val="4270247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715962"/>
          </a:xfrm>
        </p:spPr>
        <p:txBody>
          <a:bodyPr/>
          <a:lstStyle/>
          <a:p>
            <a:pPr algn="ctr"/>
            <a:r>
              <a:rPr lang="en-US" dirty="0" smtClean="0"/>
              <a:t>Known issues and future enhancements</a:t>
            </a:r>
            <a:endParaRPr lang="en-US" dirty="0"/>
          </a:p>
        </p:txBody>
      </p:sp>
      <p:sp>
        <p:nvSpPr>
          <p:cNvPr id="3" name="Slide Number Placeholder 2"/>
          <p:cNvSpPr>
            <a:spLocks noGrp="1"/>
          </p:cNvSpPr>
          <p:nvPr>
            <p:ph type="sldNum" sz="quarter" idx="12"/>
          </p:nvPr>
        </p:nvSpPr>
        <p:spPr/>
        <p:txBody>
          <a:bodyPr/>
          <a:lstStyle/>
          <a:p>
            <a:fld id="{8B3A8AE9-2499-4145-8A2F-F0AA07DA2DF3}" type="slidenum">
              <a:rPr lang="en-US" smtClean="0"/>
              <a:t>33</a:t>
            </a:fld>
            <a:endParaRPr lang="en-US"/>
          </a:p>
        </p:txBody>
      </p:sp>
      <p:sp>
        <p:nvSpPr>
          <p:cNvPr id="4" name="Content Placeholder 3"/>
          <p:cNvSpPr>
            <a:spLocks noGrp="1"/>
          </p:cNvSpPr>
          <p:nvPr>
            <p:ph sz="quarter" idx="13"/>
          </p:nvPr>
        </p:nvSpPr>
        <p:spPr>
          <a:xfrm>
            <a:off x="609600" y="1066800"/>
            <a:ext cx="7924800" cy="4648200"/>
          </a:xfrm>
        </p:spPr>
        <p:txBody>
          <a:bodyPr>
            <a:normAutofit/>
          </a:bodyPr>
          <a:lstStyle/>
          <a:p>
            <a:pPr marL="0" indent="0">
              <a:buNone/>
            </a:pPr>
            <a:r>
              <a:rPr lang="en-US" u="sng" dirty="0" smtClean="0"/>
              <a:t>Issues</a:t>
            </a:r>
            <a:endParaRPr lang="en-US" u="sng" dirty="0"/>
          </a:p>
          <a:p>
            <a:r>
              <a:rPr lang="en-US" dirty="0" smtClean="0"/>
              <a:t> There is a major lack of security. As it stands anyone could have access to anything within this business.</a:t>
            </a:r>
            <a:endParaRPr lang="en-US" dirty="0"/>
          </a:p>
          <a:p>
            <a:r>
              <a:rPr lang="en-US" dirty="0" smtClean="0"/>
              <a:t>There could be more views that would help to implement better structure.</a:t>
            </a:r>
          </a:p>
          <a:p>
            <a:r>
              <a:rPr lang="en-US" dirty="0" smtClean="0"/>
              <a:t>Joins could be more meaningful.</a:t>
            </a:r>
          </a:p>
          <a:p>
            <a:pPr marL="0" indent="0">
              <a:buNone/>
            </a:pPr>
            <a:r>
              <a:rPr lang="en-US" u="sng" dirty="0" smtClean="0"/>
              <a:t>Enhancements</a:t>
            </a:r>
            <a:r>
              <a:rPr lang="en-US" dirty="0" smtClean="0"/>
              <a:t>  </a:t>
            </a:r>
          </a:p>
          <a:p>
            <a:r>
              <a:rPr lang="en-US" dirty="0" smtClean="0"/>
              <a:t>Adding much better joins that have more meaning to the business. </a:t>
            </a:r>
          </a:p>
          <a:p>
            <a:r>
              <a:rPr lang="en-US" dirty="0" smtClean="0"/>
              <a:t>Adding  more views to better enhance the functionality of the business </a:t>
            </a:r>
          </a:p>
          <a:p>
            <a:r>
              <a:rPr lang="en-US" dirty="0" smtClean="0"/>
              <a:t>Adding views can also be used for implementation of tighter security so not everyone has all access everywhere and Top Secret is actually Top Secret. </a:t>
            </a:r>
            <a:endParaRPr lang="en-US" dirty="0"/>
          </a:p>
        </p:txBody>
      </p:sp>
      <p:pic>
        <p:nvPicPr>
          <p:cNvPr id="3074" name="Picture 2" descr="http://d1dlalugb0z2hd.cloudfront.net/a3platform/provides/issuetrack/issue_tracking_ill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4699379"/>
            <a:ext cx="2743200" cy="1652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713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533400"/>
            <a:ext cx="9144000" cy="381000"/>
          </a:xfrm>
        </p:spPr>
        <p:txBody>
          <a:bodyPr>
            <a:noAutofit/>
          </a:bodyPr>
          <a:lstStyle/>
          <a:p>
            <a:r>
              <a:rPr lang="en-US" sz="1600" dirty="0" smtClean="0"/>
              <a:t>Below is an ER diagram that details the relations between </a:t>
            </a:r>
            <a:r>
              <a:rPr lang="en-US" sz="1600" dirty="0" err="1" smtClean="0"/>
              <a:t>etities</a:t>
            </a:r>
            <a:r>
              <a:rPr lang="en-US" sz="1600" dirty="0" smtClean="0"/>
              <a:t> in a business model from people to product.</a:t>
            </a:r>
            <a:endParaRPr lang="en-US" sz="1600" dirty="0"/>
          </a:p>
        </p:txBody>
      </p:sp>
      <p:sp>
        <p:nvSpPr>
          <p:cNvPr id="5" name="Slide Number Placeholder 4"/>
          <p:cNvSpPr>
            <a:spLocks noGrp="1"/>
          </p:cNvSpPr>
          <p:nvPr>
            <p:ph type="sldNum" sz="quarter" idx="12"/>
          </p:nvPr>
        </p:nvSpPr>
        <p:spPr/>
        <p:txBody>
          <a:bodyPr/>
          <a:lstStyle/>
          <a:p>
            <a:fld id="{8B3A8AE9-2499-4145-8A2F-F0AA07DA2DF3}" type="slidenum">
              <a:rPr lang="en-US" smtClean="0"/>
              <a:t>4</a:t>
            </a:fld>
            <a:endParaRPr lang="en-US"/>
          </a:p>
        </p:txBody>
      </p:sp>
      <p:pic>
        <p:nvPicPr>
          <p:cNvPr id="2050" name="Picture 2" descr="http://www.against-the-grain.com/wp-content/uploads/2013/05/people-crowds-webpages.scu_.edu_.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645478"/>
            <a:ext cx="4901872" cy="219437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mages.nymag.com/news/features/product081013_1_56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1872" y="4645478"/>
            <a:ext cx="4242128" cy="2194379"/>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p:nvPr>
        </p:nvSpPr>
        <p:spPr>
          <a:xfrm>
            <a:off x="609600" y="31668"/>
            <a:ext cx="7924800" cy="501732"/>
          </a:xfrm>
        </p:spPr>
        <p:txBody>
          <a:bodyPr>
            <a:normAutofit fontScale="90000"/>
          </a:bodyPr>
          <a:lstStyle/>
          <a:p>
            <a:pPr algn="ctr"/>
            <a:r>
              <a:rPr lang="en-US" b="1" u="sng" dirty="0" smtClean="0"/>
              <a:t>Entity Relationship Diagram</a:t>
            </a:r>
            <a:endParaRPr lang="en-US" b="1" u="sng"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838200"/>
            <a:ext cx="9144000" cy="3807278"/>
          </a:xfrm>
          <a:prstGeom prst="rect">
            <a:avLst/>
          </a:prstGeom>
        </p:spPr>
      </p:pic>
      <p:sp>
        <p:nvSpPr>
          <p:cNvPr id="8" name="Right Arrow 7"/>
          <p:cNvSpPr/>
          <p:nvPr/>
        </p:nvSpPr>
        <p:spPr>
          <a:xfrm>
            <a:off x="4724400" y="5257896"/>
            <a:ext cx="6096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838200"/>
            <a:ext cx="1655233"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68020" y="2047875"/>
            <a:ext cx="1762125"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4600" y="3029746"/>
            <a:ext cx="966355" cy="211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7181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487362"/>
          </a:xfrm>
        </p:spPr>
        <p:txBody>
          <a:bodyPr/>
          <a:lstStyle/>
          <a:p>
            <a:pPr algn="ctr"/>
            <a:r>
              <a:rPr lang="en-US" b="1" u="sng" dirty="0" smtClean="0"/>
              <a:t>The </a:t>
            </a:r>
            <a:r>
              <a:rPr lang="en-US" b="1" i="1" u="sng" dirty="0" smtClean="0"/>
              <a:t>people </a:t>
            </a:r>
            <a:r>
              <a:rPr lang="en-US" b="1" u="sng" dirty="0" smtClean="0"/>
              <a:t>table</a:t>
            </a:r>
            <a:endParaRPr lang="en-US" b="1" u="sng" dirty="0"/>
          </a:p>
        </p:txBody>
      </p:sp>
      <p:sp>
        <p:nvSpPr>
          <p:cNvPr id="3" name="Slide Number Placeholder 2"/>
          <p:cNvSpPr>
            <a:spLocks noGrp="1"/>
          </p:cNvSpPr>
          <p:nvPr>
            <p:ph type="sldNum" sz="quarter" idx="12"/>
          </p:nvPr>
        </p:nvSpPr>
        <p:spPr/>
        <p:txBody>
          <a:bodyPr/>
          <a:lstStyle/>
          <a:p>
            <a:fld id="{8B3A8AE9-2499-4145-8A2F-F0AA07DA2DF3}" type="slidenum">
              <a:rPr lang="en-US" smtClean="0"/>
              <a:t>5</a:t>
            </a:fld>
            <a:endParaRPr lang="en-US"/>
          </a:p>
        </p:txBody>
      </p:sp>
      <p:sp>
        <p:nvSpPr>
          <p:cNvPr id="4" name="Content Placeholder 3"/>
          <p:cNvSpPr>
            <a:spLocks noGrp="1"/>
          </p:cNvSpPr>
          <p:nvPr>
            <p:ph sz="quarter" idx="13"/>
          </p:nvPr>
        </p:nvSpPr>
        <p:spPr>
          <a:xfrm>
            <a:off x="663039" y="1066800"/>
            <a:ext cx="7924800" cy="1371600"/>
          </a:xfrm>
        </p:spPr>
        <p:txBody>
          <a:bodyPr>
            <a:normAutofit lnSpcReduction="10000"/>
          </a:bodyPr>
          <a:lstStyle/>
          <a:p>
            <a:r>
              <a:rPr lang="en-US" dirty="0" smtClean="0"/>
              <a:t>The </a:t>
            </a:r>
            <a:r>
              <a:rPr lang="en-US" i="1" dirty="0" smtClean="0"/>
              <a:t>people</a:t>
            </a:r>
            <a:r>
              <a:rPr lang="en-US" dirty="0" smtClean="0"/>
              <a:t> table uses peopleID as its primary key</a:t>
            </a:r>
          </a:p>
          <a:p>
            <a:r>
              <a:rPr lang="en-US" u="sng" dirty="0" smtClean="0"/>
              <a:t>Functional Dependencies:</a:t>
            </a:r>
            <a:r>
              <a:rPr lang="en-US" dirty="0" smtClean="0"/>
              <a:t> peopleID               firstName, lastName, middleInitial, address</a:t>
            </a:r>
          </a:p>
          <a:p>
            <a:r>
              <a:rPr lang="en-US" i="1" dirty="0" smtClean="0"/>
              <a:t>People </a:t>
            </a:r>
            <a:r>
              <a:rPr lang="en-US" dirty="0" smtClean="0"/>
              <a:t>shows every person who works or has worked for the business. It details their full name and the where they reside. </a:t>
            </a:r>
            <a:endParaRPr lang="en-US" i="1" dirty="0" smtClean="0"/>
          </a:p>
        </p:txBody>
      </p:sp>
      <p:sp>
        <p:nvSpPr>
          <p:cNvPr id="6" name="TextBox 5"/>
          <p:cNvSpPr txBox="1"/>
          <p:nvPr/>
        </p:nvSpPr>
        <p:spPr>
          <a:xfrm>
            <a:off x="1066800" y="2526268"/>
            <a:ext cx="1676400" cy="369332"/>
          </a:xfrm>
          <a:prstGeom prst="rect">
            <a:avLst/>
          </a:prstGeom>
          <a:noFill/>
        </p:spPr>
        <p:txBody>
          <a:bodyPr wrap="square" rtlCol="0">
            <a:spAutoFit/>
          </a:bodyPr>
          <a:lstStyle/>
          <a:p>
            <a:r>
              <a:rPr lang="en-US" u="sng" dirty="0" smtClean="0"/>
              <a:t>Create Statement</a:t>
            </a:r>
            <a:endParaRPr lang="en-US" u="sng" dirty="0"/>
          </a:p>
        </p:txBody>
      </p:sp>
      <p:sp>
        <p:nvSpPr>
          <p:cNvPr id="8" name="TextBox 7"/>
          <p:cNvSpPr txBox="1"/>
          <p:nvPr/>
        </p:nvSpPr>
        <p:spPr>
          <a:xfrm>
            <a:off x="1066800" y="2906693"/>
            <a:ext cx="3648075" cy="2954655"/>
          </a:xfrm>
          <a:prstGeom prst="rect">
            <a:avLst/>
          </a:prstGeom>
          <a:noFill/>
        </p:spPr>
        <p:txBody>
          <a:bodyPr wrap="square" rtlCol="0">
            <a:spAutoFit/>
          </a:bodyPr>
          <a:lstStyle/>
          <a:p>
            <a:r>
              <a:rPr lang="en-US" sz="1400" dirty="0" smtClean="0"/>
              <a:t>---------------</a:t>
            </a:r>
          </a:p>
          <a:p>
            <a:r>
              <a:rPr lang="en-US" sz="1400" dirty="0" smtClean="0"/>
              <a:t>-- People --</a:t>
            </a:r>
          </a:p>
          <a:p>
            <a:r>
              <a:rPr lang="en-US" sz="1400" dirty="0" smtClean="0"/>
              <a:t>---------------</a:t>
            </a:r>
          </a:p>
          <a:p>
            <a:r>
              <a:rPr lang="en-US" sz="1400" dirty="0" smtClean="0"/>
              <a:t>drop table if exists people;</a:t>
            </a:r>
          </a:p>
          <a:p>
            <a:r>
              <a:rPr lang="en-US" sz="1400" dirty="0" smtClean="0"/>
              <a:t>create table people (</a:t>
            </a:r>
          </a:p>
          <a:p>
            <a:r>
              <a:rPr lang="en-US" sz="1400" dirty="0" smtClean="0"/>
              <a:t>	peopleID	char (10) not null,</a:t>
            </a:r>
          </a:p>
          <a:p>
            <a:r>
              <a:rPr lang="en-US" sz="1400" dirty="0" smtClean="0"/>
              <a:t>	firstName	varchar (20), </a:t>
            </a:r>
          </a:p>
          <a:p>
            <a:r>
              <a:rPr lang="en-US" sz="1400" dirty="0" smtClean="0"/>
              <a:t>	lastName	varchar (20),</a:t>
            </a:r>
          </a:p>
          <a:p>
            <a:r>
              <a:rPr lang="en-US" sz="1400" dirty="0" smtClean="0"/>
              <a:t>	middleInitial	varchar (1), </a:t>
            </a:r>
          </a:p>
          <a:p>
            <a:r>
              <a:rPr lang="en-US" sz="1400" dirty="0" smtClean="0"/>
              <a:t>	address	varchar (20), </a:t>
            </a:r>
          </a:p>
          <a:p>
            <a:r>
              <a:rPr lang="en-US" sz="1400" dirty="0" smtClean="0"/>
              <a:t>primary key(peopleID)</a:t>
            </a:r>
          </a:p>
          <a:p>
            <a:r>
              <a:rPr lang="en-US" sz="1400" dirty="0" smtClean="0"/>
              <a:t>);</a:t>
            </a:r>
          </a:p>
          <a:p>
            <a:endParaRPr lang="en-US" dirty="0"/>
          </a:p>
        </p:txBody>
      </p:sp>
      <p:sp>
        <p:nvSpPr>
          <p:cNvPr id="12" name="Right Arrow 11"/>
          <p:cNvSpPr/>
          <p:nvPr/>
        </p:nvSpPr>
        <p:spPr>
          <a:xfrm>
            <a:off x="4044696" y="1447800"/>
            <a:ext cx="749808"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http://www.against-the-grain.com/wp-content/uploads/2013/05/people-crowds-webpages.scu_.edu_.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2128" y="3548288"/>
            <a:ext cx="4901872" cy="2194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216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924800" cy="639762"/>
          </a:xfrm>
        </p:spPr>
        <p:txBody>
          <a:bodyPr/>
          <a:lstStyle/>
          <a:p>
            <a:pPr algn="ctr"/>
            <a:r>
              <a:rPr lang="en-US" b="1" u="sng" dirty="0" smtClean="0"/>
              <a:t>The </a:t>
            </a:r>
            <a:r>
              <a:rPr lang="en-US" b="1" i="1" u="sng" dirty="0" smtClean="0"/>
              <a:t>people</a:t>
            </a:r>
            <a:r>
              <a:rPr lang="en-US" b="1" u="sng" dirty="0" smtClean="0"/>
              <a:t> table continued</a:t>
            </a:r>
            <a:endParaRPr lang="en-US" b="1" u="sng" dirty="0"/>
          </a:p>
        </p:txBody>
      </p:sp>
      <p:sp>
        <p:nvSpPr>
          <p:cNvPr id="3" name="Slide Number Placeholder 2"/>
          <p:cNvSpPr>
            <a:spLocks noGrp="1"/>
          </p:cNvSpPr>
          <p:nvPr>
            <p:ph type="sldNum" sz="quarter" idx="12"/>
          </p:nvPr>
        </p:nvSpPr>
        <p:spPr/>
        <p:txBody>
          <a:bodyPr/>
          <a:lstStyle/>
          <a:p>
            <a:fld id="{8B3A8AE9-2499-4145-8A2F-F0AA07DA2DF3}" type="slidenum">
              <a:rPr lang="en-US" smtClean="0"/>
              <a:t>6</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870881"/>
            <a:ext cx="6248400"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469881" y="2501549"/>
            <a:ext cx="1371600" cy="369332"/>
          </a:xfrm>
          <a:prstGeom prst="rect">
            <a:avLst/>
          </a:prstGeom>
          <a:noFill/>
        </p:spPr>
        <p:txBody>
          <a:bodyPr wrap="square" rtlCol="0">
            <a:spAutoFit/>
          </a:bodyPr>
          <a:lstStyle/>
          <a:p>
            <a:r>
              <a:rPr lang="en-US" u="sng" dirty="0" smtClean="0"/>
              <a:t>Sample Data</a:t>
            </a:r>
            <a:endParaRPr lang="en-US" u="sng"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2150" y="1000973"/>
            <a:ext cx="1762125"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469881" y="1358846"/>
            <a:ext cx="4397519" cy="646331"/>
          </a:xfrm>
          <a:prstGeom prst="rect">
            <a:avLst/>
          </a:prstGeom>
          <a:noFill/>
        </p:spPr>
        <p:txBody>
          <a:bodyPr wrap="square" rtlCol="0">
            <a:spAutoFit/>
          </a:bodyPr>
          <a:lstStyle/>
          <a:p>
            <a:pPr marL="285750" indent="-285750">
              <a:buFont typeface="Arial" pitchFamily="34" charset="0"/>
              <a:buChar char="•"/>
            </a:pPr>
            <a:r>
              <a:rPr lang="en-US" dirty="0" smtClean="0"/>
              <a:t>Here is the </a:t>
            </a:r>
            <a:r>
              <a:rPr lang="en-US" i="1" dirty="0" smtClean="0"/>
              <a:t>people</a:t>
            </a:r>
            <a:r>
              <a:rPr lang="en-US" dirty="0" smtClean="0"/>
              <a:t> object from the ER diagram along with sample data from the created.</a:t>
            </a:r>
            <a:endParaRPr lang="en-US" dirty="0"/>
          </a:p>
        </p:txBody>
      </p:sp>
    </p:spTree>
    <p:extLst>
      <p:ext uri="{BB962C8B-B14F-4D97-AF65-F5344CB8AC3E}">
        <p14:creationId xmlns:p14="http://schemas.microsoft.com/office/powerpoint/2010/main" val="237799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715962"/>
          </a:xfrm>
        </p:spPr>
        <p:txBody>
          <a:bodyPr/>
          <a:lstStyle/>
          <a:p>
            <a:pPr algn="ctr"/>
            <a:r>
              <a:rPr lang="en-US" b="1" u="sng" dirty="0" smtClean="0"/>
              <a:t>The </a:t>
            </a:r>
            <a:r>
              <a:rPr lang="en-US" b="1" i="1" u="sng" dirty="0" smtClean="0"/>
              <a:t>Contractors </a:t>
            </a:r>
            <a:r>
              <a:rPr lang="en-US" b="1" u="sng" dirty="0" smtClean="0"/>
              <a:t>table</a:t>
            </a:r>
            <a:endParaRPr lang="en-US" b="1" u="sng" dirty="0"/>
          </a:p>
        </p:txBody>
      </p:sp>
      <p:sp>
        <p:nvSpPr>
          <p:cNvPr id="3" name="Slide Number Placeholder 2"/>
          <p:cNvSpPr>
            <a:spLocks noGrp="1"/>
          </p:cNvSpPr>
          <p:nvPr>
            <p:ph type="sldNum" sz="quarter" idx="12"/>
          </p:nvPr>
        </p:nvSpPr>
        <p:spPr/>
        <p:txBody>
          <a:bodyPr/>
          <a:lstStyle/>
          <a:p>
            <a:fld id="{8B3A8AE9-2499-4145-8A2F-F0AA07DA2DF3}" type="slidenum">
              <a:rPr lang="en-US" smtClean="0"/>
              <a:t>7</a:t>
            </a:fld>
            <a:endParaRPr lang="en-US"/>
          </a:p>
        </p:txBody>
      </p:sp>
      <p:sp>
        <p:nvSpPr>
          <p:cNvPr id="4" name="Content Placeholder 3"/>
          <p:cNvSpPr>
            <a:spLocks noGrp="1"/>
          </p:cNvSpPr>
          <p:nvPr>
            <p:ph sz="quarter" idx="13"/>
          </p:nvPr>
        </p:nvSpPr>
        <p:spPr>
          <a:xfrm>
            <a:off x="838200" y="1143000"/>
            <a:ext cx="7772400" cy="2133600"/>
          </a:xfrm>
        </p:spPr>
        <p:txBody>
          <a:bodyPr>
            <a:normAutofit lnSpcReduction="10000"/>
          </a:bodyPr>
          <a:lstStyle/>
          <a:p>
            <a:r>
              <a:rPr lang="en-US" dirty="0" smtClean="0"/>
              <a:t>The </a:t>
            </a:r>
            <a:r>
              <a:rPr lang="en-US" i="1" dirty="0" smtClean="0"/>
              <a:t>contractors </a:t>
            </a:r>
            <a:r>
              <a:rPr lang="en-US" dirty="0" smtClean="0"/>
              <a:t>table uses contractorID for the primary key.</a:t>
            </a:r>
          </a:p>
          <a:p>
            <a:r>
              <a:rPr lang="en-US" u="sng" dirty="0" smtClean="0"/>
              <a:t>Functional Dependencies</a:t>
            </a:r>
            <a:r>
              <a:rPr lang="en-US" dirty="0" smtClean="0"/>
              <a:t>: contractorID                  company, school , contractrateUSD</a:t>
            </a:r>
          </a:p>
          <a:p>
            <a:r>
              <a:rPr lang="en-US" i="1" dirty="0" smtClean="0"/>
              <a:t>Contractors</a:t>
            </a:r>
            <a:r>
              <a:rPr lang="en-US" dirty="0" smtClean="0"/>
              <a:t> categorizes which person from </a:t>
            </a:r>
            <a:r>
              <a:rPr lang="en-US" i="1" dirty="0" smtClean="0"/>
              <a:t>people</a:t>
            </a:r>
            <a:r>
              <a:rPr lang="en-US" dirty="0" smtClean="0"/>
              <a:t> is a contracted employee. </a:t>
            </a:r>
            <a:r>
              <a:rPr lang="en-US" dirty="0"/>
              <a:t>A</a:t>
            </a:r>
            <a:r>
              <a:rPr lang="en-US" dirty="0" smtClean="0"/>
              <a:t> person is outsourced from another company and their educational background is stored for reference and proper placement. The annual rate (USD) to which they are paid is also within this table. </a:t>
            </a:r>
          </a:p>
          <a:p>
            <a:r>
              <a:rPr lang="en-US" i="1" dirty="0" smtClean="0"/>
              <a:t>divisionID </a:t>
            </a:r>
            <a:r>
              <a:rPr lang="en-US" dirty="0" smtClean="0"/>
              <a:t>is a reference to which division the contracted employee has been placed. </a:t>
            </a:r>
            <a:endParaRPr lang="en-US" i="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070" y="3810000"/>
            <a:ext cx="1743075"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descr="http://thecontractorsguild.com/Images/TC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3352800"/>
            <a:ext cx="2590800" cy="2590800"/>
          </a:xfrm>
          <a:prstGeom prst="rect">
            <a:avLst/>
          </a:prstGeom>
          <a:noFill/>
          <a:extLst>
            <a:ext uri="{909E8E84-426E-40DD-AFC4-6F175D3DCCD1}">
              <a14:hiddenFill xmlns:a14="http://schemas.microsoft.com/office/drawing/2010/main">
                <a:solidFill>
                  <a:srgbClr val="FFFFFF"/>
                </a:solidFill>
              </a14:hiddenFill>
            </a:ext>
          </a:extLst>
        </p:spPr>
      </p:pic>
      <p:sp>
        <p:nvSpPr>
          <p:cNvPr id="8" name="Right Arrow 7"/>
          <p:cNvSpPr/>
          <p:nvPr/>
        </p:nvSpPr>
        <p:spPr>
          <a:xfrm>
            <a:off x="4572000" y="1524000"/>
            <a:ext cx="749808"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3516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639762"/>
          </a:xfrm>
        </p:spPr>
        <p:txBody>
          <a:bodyPr/>
          <a:lstStyle/>
          <a:p>
            <a:pPr algn="ctr"/>
            <a:r>
              <a:rPr lang="en-US" b="1" i="1" u="sng" dirty="0" smtClean="0"/>
              <a:t>Contractors Table </a:t>
            </a:r>
            <a:r>
              <a:rPr lang="en-US" b="1" u="sng" dirty="0" smtClean="0"/>
              <a:t>continued </a:t>
            </a:r>
            <a:endParaRPr lang="en-US" b="1" i="1" u="sng" dirty="0"/>
          </a:p>
        </p:txBody>
      </p:sp>
      <p:sp>
        <p:nvSpPr>
          <p:cNvPr id="3" name="Slide Number Placeholder 2"/>
          <p:cNvSpPr>
            <a:spLocks noGrp="1"/>
          </p:cNvSpPr>
          <p:nvPr>
            <p:ph type="sldNum" sz="quarter" idx="12"/>
          </p:nvPr>
        </p:nvSpPr>
        <p:spPr/>
        <p:txBody>
          <a:bodyPr/>
          <a:lstStyle/>
          <a:p>
            <a:fld id="{8B3A8AE9-2499-4145-8A2F-F0AA07DA2DF3}" type="slidenum">
              <a:rPr lang="en-US" smtClean="0"/>
              <a:t>8</a:t>
            </a:fld>
            <a:endParaRPr lang="en-US"/>
          </a:p>
        </p:txBody>
      </p:sp>
      <p:sp>
        <p:nvSpPr>
          <p:cNvPr id="5" name="TextBox 4"/>
          <p:cNvSpPr txBox="1"/>
          <p:nvPr/>
        </p:nvSpPr>
        <p:spPr>
          <a:xfrm>
            <a:off x="3421324" y="1710048"/>
            <a:ext cx="1742785" cy="369332"/>
          </a:xfrm>
          <a:prstGeom prst="rect">
            <a:avLst/>
          </a:prstGeom>
          <a:noFill/>
        </p:spPr>
        <p:txBody>
          <a:bodyPr wrap="none" rtlCol="0">
            <a:spAutoFit/>
          </a:bodyPr>
          <a:lstStyle/>
          <a:p>
            <a:r>
              <a:rPr lang="en-US" b="1" dirty="0" smtClean="0"/>
              <a:t>Create Statement</a:t>
            </a:r>
            <a:endParaRPr lang="en-US" b="1" dirty="0"/>
          </a:p>
        </p:txBody>
      </p:sp>
      <p:sp>
        <p:nvSpPr>
          <p:cNvPr id="8" name="TextBox 7"/>
          <p:cNvSpPr txBox="1"/>
          <p:nvPr/>
        </p:nvSpPr>
        <p:spPr>
          <a:xfrm>
            <a:off x="1752600" y="2058598"/>
            <a:ext cx="4743606" cy="4247317"/>
          </a:xfrm>
          <a:prstGeom prst="rect">
            <a:avLst/>
          </a:prstGeom>
          <a:noFill/>
        </p:spPr>
        <p:txBody>
          <a:bodyPr wrap="none" rtlCol="0">
            <a:spAutoFit/>
          </a:bodyPr>
          <a:lstStyle/>
          <a:p>
            <a:r>
              <a:rPr lang="en-US" dirty="0" smtClean="0"/>
              <a:t>----------------</a:t>
            </a:r>
          </a:p>
          <a:p>
            <a:r>
              <a:rPr lang="en-US" dirty="0" smtClean="0"/>
              <a:t>-- Contractors --</a:t>
            </a:r>
          </a:p>
          <a:p>
            <a:r>
              <a:rPr lang="en-US" dirty="0" smtClean="0"/>
              <a:t>----------------</a:t>
            </a:r>
          </a:p>
          <a:p>
            <a:endParaRPr lang="en-US" dirty="0" smtClean="0"/>
          </a:p>
          <a:p>
            <a:r>
              <a:rPr lang="en-US" dirty="0" smtClean="0"/>
              <a:t>drop table if exists contractors;</a:t>
            </a:r>
          </a:p>
          <a:p>
            <a:r>
              <a:rPr lang="en-US" dirty="0" smtClean="0"/>
              <a:t>create table contractors (</a:t>
            </a:r>
          </a:p>
          <a:p>
            <a:r>
              <a:rPr lang="en-US" dirty="0" smtClean="0"/>
              <a:t>	contractorID	char(10) not null,</a:t>
            </a:r>
          </a:p>
          <a:p>
            <a:r>
              <a:rPr lang="en-US" dirty="0" smtClean="0"/>
              <a:t>	company		varchar (30), </a:t>
            </a:r>
          </a:p>
          <a:p>
            <a:r>
              <a:rPr lang="en-US" dirty="0" smtClean="0"/>
              <a:t>	school		varchar (30), </a:t>
            </a:r>
          </a:p>
          <a:p>
            <a:r>
              <a:rPr lang="en-US" dirty="0" smtClean="0"/>
              <a:t>	contractrateUSD	numeric (12,2), </a:t>
            </a:r>
          </a:p>
          <a:p>
            <a:r>
              <a:rPr lang="en-US" dirty="0" smtClean="0"/>
              <a:t>	divisionID		char (10) not null, </a:t>
            </a:r>
          </a:p>
          <a:p>
            <a:r>
              <a:rPr lang="en-US" dirty="0" smtClean="0"/>
              <a:t>primary key (contractorID),</a:t>
            </a:r>
          </a:p>
          <a:p>
            <a:r>
              <a:rPr lang="en-US" dirty="0" smtClean="0"/>
              <a:t>foreign key (divisionID) references division (divisionID)</a:t>
            </a:r>
          </a:p>
          <a:p>
            <a:r>
              <a:rPr lang="en-US" dirty="0" smtClean="0"/>
              <a:t>);</a:t>
            </a:r>
          </a:p>
          <a:p>
            <a:endParaRPr lang="en-US" dirty="0"/>
          </a:p>
        </p:txBody>
      </p:sp>
      <p:sp>
        <p:nvSpPr>
          <p:cNvPr id="9" name="TextBox 8"/>
          <p:cNvSpPr txBox="1"/>
          <p:nvPr/>
        </p:nvSpPr>
        <p:spPr>
          <a:xfrm>
            <a:off x="685800" y="1009978"/>
            <a:ext cx="7213834" cy="369332"/>
          </a:xfrm>
          <a:prstGeom prst="rect">
            <a:avLst/>
          </a:prstGeom>
          <a:noFill/>
        </p:spPr>
        <p:txBody>
          <a:bodyPr wrap="none" rtlCol="0">
            <a:spAutoFit/>
          </a:bodyPr>
          <a:lstStyle/>
          <a:p>
            <a:pPr marL="285750" indent="-285750">
              <a:buFont typeface="Arial" pitchFamily="34" charset="0"/>
              <a:buChar char="•"/>
            </a:pPr>
            <a:r>
              <a:rPr lang="en-US" dirty="0" smtClean="0"/>
              <a:t>Here is the create statement for </a:t>
            </a:r>
            <a:r>
              <a:rPr lang="en-US" i="1" dirty="0" smtClean="0"/>
              <a:t>contractors and the sample data created from it. </a:t>
            </a:r>
            <a:endParaRPr lang="en-US" dirty="0"/>
          </a:p>
        </p:txBody>
      </p:sp>
    </p:spTree>
    <p:extLst>
      <p:ext uri="{BB962C8B-B14F-4D97-AF65-F5344CB8AC3E}">
        <p14:creationId xmlns:p14="http://schemas.microsoft.com/office/powerpoint/2010/main" val="3725498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868362"/>
          </a:xfrm>
        </p:spPr>
        <p:txBody>
          <a:bodyPr/>
          <a:lstStyle/>
          <a:p>
            <a:pPr algn="ctr"/>
            <a:r>
              <a:rPr lang="en-US" b="1" i="1" u="sng" dirty="0" smtClean="0"/>
              <a:t>Contractor </a:t>
            </a:r>
            <a:r>
              <a:rPr lang="en-US" b="1" u="sng" dirty="0" smtClean="0"/>
              <a:t>table continued</a:t>
            </a:r>
            <a:endParaRPr lang="en-US" b="1" i="1" u="sng" dirty="0"/>
          </a:p>
        </p:txBody>
      </p:sp>
      <p:sp>
        <p:nvSpPr>
          <p:cNvPr id="3" name="Slide Number Placeholder 2"/>
          <p:cNvSpPr>
            <a:spLocks noGrp="1"/>
          </p:cNvSpPr>
          <p:nvPr>
            <p:ph type="sldNum" sz="quarter" idx="12"/>
          </p:nvPr>
        </p:nvSpPr>
        <p:spPr/>
        <p:txBody>
          <a:bodyPr/>
          <a:lstStyle/>
          <a:p>
            <a:fld id="{8B3A8AE9-2499-4145-8A2F-F0AA07DA2DF3}" type="slidenum">
              <a:rPr lang="en-US" smtClean="0"/>
              <a:t>9</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90800"/>
            <a:ext cx="8001000" cy="2515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657600" y="1793175"/>
            <a:ext cx="1322798" cy="369332"/>
          </a:xfrm>
          <a:prstGeom prst="rect">
            <a:avLst/>
          </a:prstGeom>
          <a:noFill/>
        </p:spPr>
        <p:txBody>
          <a:bodyPr wrap="none" rtlCol="0">
            <a:spAutoFit/>
          </a:bodyPr>
          <a:lstStyle/>
          <a:p>
            <a:r>
              <a:rPr lang="en-US" b="1" dirty="0" smtClean="0"/>
              <a:t>Sample Data</a:t>
            </a:r>
            <a:endParaRPr lang="en-US" b="1" dirty="0"/>
          </a:p>
        </p:txBody>
      </p:sp>
    </p:spTree>
    <p:extLst>
      <p:ext uri="{BB962C8B-B14F-4D97-AF65-F5344CB8AC3E}">
        <p14:creationId xmlns:p14="http://schemas.microsoft.com/office/powerpoint/2010/main" val="2832309175"/>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464</TotalTime>
  <Words>1059</Words>
  <Application>Microsoft Office PowerPoint</Application>
  <PresentationFormat>On-screen Show (4:3)</PresentationFormat>
  <Paragraphs>286</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Horizon</vt:lpstr>
      <vt:lpstr>Database Design Project</vt:lpstr>
      <vt:lpstr>Table of Contents</vt:lpstr>
      <vt:lpstr>Executive summary</vt:lpstr>
      <vt:lpstr>Entity Relationship Diagram</vt:lpstr>
      <vt:lpstr>The people table</vt:lpstr>
      <vt:lpstr>The people table continued</vt:lpstr>
      <vt:lpstr>The Contractors table</vt:lpstr>
      <vt:lpstr>Contractors Table continued </vt:lpstr>
      <vt:lpstr>Contractor table continued</vt:lpstr>
      <vt:lpstr>The employees table</vt:lpstr>
      <vt:lpstr>Employee table continued</vt:lpstr>
      <vt:lpstr>Employee table continued</vt:lpstr>
      <vt:lpstr>The division table</vt:lpstr>
      <vt:lpstr>Division table continued</vt:lpstr>
      <vt:lpstr>Division table continued</vt:lpstr>
      <vt:lpstr>The project table</vt:lpstr>
      <vt:lpstr>Project table continued</vt:lpstr>
      <vt:lpstr>Project table continued</vt:lpstr>
      <vt:lpstr>The production table</vt:lpstr>
      <vt:lpstr>Production table Continued</vt:lpstr>
      <vt:lpstr>Production table Continued</vt:lpstr>
      <vt:lpstr>Cross Join</vt:lpstr>
      <vt:lpstr>Inner join</vt:lpstr>
      <vt:lpstr>Left Outer Join</vt:lpstr>
      <vt:lpstr>Right outer join</vt:lpstr>
      <vt:lpstr>Full outer join</vt:lpstr>
      <vt:lpstr>Sub-query</vt:lpstr>
      <vt:lpstr>Sum calculation</vt:lpstr>
      <vt:lpstr>Group by</vt:lpstr>
      <vt:lpstr>Having clause</vt:lpstr>
      <vt:lpstr>Create view</vt:lpstr>
      <vt:lpstr>Create user, password, grant, revoke</vt:lpstr>
      <vt:lpstr>Known issues and future enhancements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 Project</dc:title>
  <dc:creator>Skynet</dc:creator>
  <cp:lastModifiedBy>Skynet</cp:lastModifiedBy>
  <cp:revision>67</cp:revision>
  <dcterms:created xsi:type="dcterms:W3CDTF">2013-12-02T01:38:52Z</dcterms:created>
  <dcterms:modified xsi:type="dcterms:W3CDTF">2013-12-10T14:55:16Z</dcterms:modified>
</cp:coreProperties>
</file>