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7" r:id="rId2"/>
    <p:sldId id="318" r:id="rId3"/>
    <p:sldId id="326" r:id="rId4"/>
    <p:sldId id="319" r:id="rId5"/>
    <p:sldId id="330" r:id="rId6"/>
    <p:sldId id="322" r:id="rId7"/>
    <p:sldId id="323" r:id="rId8"/>
    <p:sldId id="324" r:id="rId9"/>
    <p:sldId id="329" r:id="rId10"/>
    <p:sldId id="295" r:id="rId11"/>
    <p:sldId id="296" r:id="rId12"/>
    <p:sldId id="297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28" r:id="rId24"/>
    <p:sldId id="311" r:id="rId25"/>
    <p:sldId id="313" r:id="rId26"/>
    <p:sldId id="314" r:id="rId27"/>
    <p:sldId id="315" r:id="rId28"/>
    <p:sldId id="316" r:id="rId29"/>
    <p:sldId id="309" r:id="rId30"/>
    <p:sldId id="310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B0D75-FA97-C448-9D61-A9357C5C6C32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40EBB-4E83-B147-BD41-2D5CC0B4F6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00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12AEBB4-A839-9042-9CC0-77E898E4B1D5}" type="datetime1">
              <a:rPr lang="en-US"/>
              <a:pPr>
                <a:defRPr/>
              </a:pPr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332F5DE-AD8C-5B43-9BFA-85DDDCA01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37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F98C7F-7882-B849-8521-2892E7DC49D9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BD4537-EE1B-6C43-9C87-BD574D3A18D4}" type="slidenum">
              <a:rPr lang="en-US"/>
              <a:pPr/>
              <a:t>14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86A15F-61EF-FF4A-8E3D-0EEF946ED0B9}" type="slidenum">
              <a:rPr lang="en-US"/>
              <a:pPr/>
              <a:t>15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D900D-19AE-DF45-A869-ED1774C182F9}" type="slidenum">
              <a:rPr lang="en-US"/>
              <a:pPr/>
              <a:t>16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E06CF3-4493-5A49-9745-51512FED1DBE}" type="slidenum">
              <a:rPr lang="en-US"/>
              <a:pPr/>
              <a:t>19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5753F-7055-6544-9B2F-52081B0C6B1F}" type="slidenum">
              <a:rPr lang="en-US"/>
              <a:pPr/>
              <a:t>20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2E964-26E6-FF4E-9BF5-88EC35E5091F}" type="slidenum">
              <a:rPr lang="en-US"/>
              <a:pPr/>
              <a:t>21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FBA4A-F51C-C34F-9579-1CE0115AE432}" type="slidenum">
              <a:rPr lang="en-US"/>
              <a:pPr/>
              <a:t>22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Flip examples; mention videos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7484A-E2D6-524C-8ABB-AE83BC91E44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D9ED89-E81D-D14C-A68C-DA4F95A50AC4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DADCA6-9003-CB49-A5D5-D3D1DE272D9A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8940F2-7DAC-2F4E-903F-5AF48D7CAE5E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CC47B1-6949-6F4B-A97C-B1A270BBE24F}" type="slidenum">
              <a:rPr lang="en-US"/>
              <a:pPr/>
              <a:t>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00B794-A884-874E-B9A4-1211483773B2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DBB45-C0E8-5548-A5AF-4A255507E914}" type="slidenum">
              <a:rPr lang="en-US"/>
              <a:pPr/>
              <a:t>10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94054-8B78-4B4C-BE47-77CFF6B3B539}" type="slidenum">
              <a:rPr lang="en-US"/>
              <a:pPr/>
              <a:t>13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Helsinki, May 2007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CEF95-47D6-1046-B531-5F84049C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Helsinki, May 2007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5E058-AED3-684C-8EF2-2C6E9DA0E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Helsinki, May 2007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0685D-ECF3-FA4F-A5D4-4F1879B7D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Helsinki, May 2007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C4323-1CBE-3B4D-94B1-FC7DAAE9C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Helsinki, May 2007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BC53A-1335-C442-A088-413793DB1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Helsinki, May 2007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D0675-9F30-7244-96E0-6778049D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Helsinki, May 2007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07A8B-85B8-8F4A-B411-C1A6BBD76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Helsinki, May 2007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C5802-F7D3-5B4E-99BC-41FB1C940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Helsinki, May 2007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9D748-E8EB-114E-8E81-E405C41BF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Helsinki, May 2007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FD154-36D6-CD4E-B75E-A463BD339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Helsinki, May 2007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58C85-CA3D-3F42-88D3-6D977681B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Helsinki, May 2007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E7BCD-485B-644F-B8AF-7F1EEA746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Helsinki, May 2007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DBA8E2F-9879-BA49-BB12-D19CDED41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57400"/>
            <a:ext cx="6477000" cy="1543050"/>
          </a:xfrm>
        </p:spPr>
        <p:txBody>
          <a:bodyPr/>
          <a:lstStyle/>
          <a:p>
            <a:r>
              <a:rPr lang="en-US" dirty="0" smtClean="0"/>
              <a:t>Near(</a:t>
            </a:r>
            <a:r>
              <a:rPr lang="en-US" dirty="0" err="1" smtClean="0"/>
              <a:t>est</a:t>
            </a:r>
            <a:r>
              <a:rPr lang="en-US" dirty="0" smtClean="0"/>
              <a:t>) Neighbor Search in High Dimensions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634" y="4114800"/>
            <a:ext cx="6400800" cy="1752600"/>
          </a:xfrm>
        </p:spPr>
        <p:txBody>
          <a:bodyPr/>
          <a:lstStyle/>
          <a:p>
            <a:r>
              <a:rPr lang="en-US" dirty="0" err="1"/>
              <a:t>Piotr</a:t>
            </a:r>
            <a:r>
              <a:rPr lang="en-US" dirty="0"/>
              <a:t> </a:t>
            </a:r>
            <a:r>
              <a:rPr lang="en-US" dirty="0" smtClean="0"/>
              <a:t>Indyk</a:t>
            </a:r>
          </a:p>
          <a:p>
            <a:r>
              <a:rPr lang="en-US" dirty="0" smtClean="0"/>
              <a:t>MIT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990600"/>
            <a:ext cx="2949892" cy="29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LSH</a:t>
            </a:r>
            <a:endParaRPr lang="en-US" sz="3200" dirty="0">
              <a:solidFill>
                <a:srgbClr val="CC66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family </a:t>
            </a:r>
            <a:r>
              <a:rPr lang="en-US" dirty="0">
                <a:solidFill>
                  <a:schemeClr val="hlink"/>
                </a:solidFill>
              </a:rPr>
              <a:t>H</a:t>
            </a:r>
            <a:r>
              <a:rPr lang="en-US" dirty="0"/>
              <a:t> of functions </a:t>
            </a:r>
            <a:r>
              <a:rPr lang="en-US" dirty="0">
                <a:solidFill>
                  <a:schemeClr val="hlink"/>
                </a:solidFill>
              </a:rPr>
              <a:t>h: R</a:t>
            </a:r>
            <a:r>
              <a:rPr lang="en-US" baseline="30000" dirty="0">
                <a:solidFill>
                  <a:schemeClr val="hlink"/>
                </a:solidFill>
              </a:rPr>
              <a:t>d</a:t>
            </a:r>
            <a:r>
              <a:rPr lang="en-US" dirty="0">
                <a:solidFill>
                  <a:schemeClr val="hlink"/>
                </a:solidFill>
              </a:rPr>
              <a:t> → U</a:t>
            </a:r>
            <a:r>
              <a:rPr lang="en-US" dirty="0"/>
              <a:t> is called </a:t>
            </a:r>
            <a:r>
              <a:rPr lang="en-US" dirty="0">
                <a:solidFill>
                  <a:schemeClr val="hlink"/>
                </a:solidFill>
              </a:rPr>
              <a:t>(P</a:t>
            </a:r>
            <a:r>
              <a:rPr lang="en-US" baseline="-25000" dirty="0">
                <a:solidFill>
                  <a:schemeClr val="hlink"/>
                </a:solidFill>
              </a:rPr>
              <a:t>1</a:t>
            </a:r>
            <a:r>
              <a:rPr lang="en-US" dirty="0">
                <a:solidFill>
                  <a:schemeClr val="hlink"/>
                </a:solidFill>
              </a:rPr>
              <a:t>,P</a:t>
            </a:r>
            <a:r>
              <a:rPr lang="en-US" baseline="-25000" dirty="0">
                <a:solidFill>
                  <a:schemeClr val="hlink"/>
                </a:solidFill>
              </a:rPr>
              <a:t>2</a:t>
            </a:r>
            <a:r>
              <a:rPr lang="en-US" dirty="0">
                <a:solidFill>
                  <a:schemeClr val="hlink"/>
                </a:solidFill>
              </a:rPr>
              <a:t>,r,cr)-</a:t>
            </a:r>
            <a:r>
              <a:rPr lang="en-US" dirty="0" smtClean="0"/>
              <a:t>sensitive for distance </a:t>
            </a:r>
            <a:r>
              <a:rPr lang="en-US" dirty="0" smtClean="0">
                <a:solidFill>
                  <a:srgbClr val="3C8C93"/>
                </a:solidFill>
              </a:rPr>
              <a:t>D</a:t>
            </a:r>
            <a:r>
              <a:rPr lang="en-US" dirty="0" smtClean="0"/>
              <a:t>, </a:t>
            </a:r>
            <a:r>
              <a:rPr lang="en-US" dirty="0"/>
              <a:t>if for any </a:t>
            </a:r>
            <a:r>
              <a:rPr lang="en-US" dirty="0" err="1">
                <a:solidFill>
                  <a:schemeClr val="hlink"/>
                </a:solidFill>
              </a:rPr>
              <a:t>p,q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smtClean="0"/>
              <a:t>If </a:t>
            </a:r>
            <a:r>
              <a:rPr lang="en-US" dirty="0" smtClean="0">
                <a:solidFill>
                  <a:schemeClr val="hlink"/>
                </a:solidFill>
              </a:rPr>
              <a:t>D(</a:t>
            </a:r>
            <a:r>
              <a:rPr lang="en-US" dirty="0" err="1" smtClean="0">
                <a:solidFill>
                  <a:schemeClr val="hlink"/>
                </a:solidFill>
              </a:rPr>
              <a:t>p</a:t>
            </a:r>
            <a:r>
              <a:rPr lang="en-US" dirty="0" err="1">
                <a:solidFill>
                  <a:schemeClr val="hlink"/>
                </a:solidFill>
              </a:rPr>
              <a:t>,</a:t>
            </a:r>
            <a:r>
              <a:rPr lang="en-US" dirty="0" err="1" smtClean="0">
                <a:solidFill>
                  <a:schemeClr val="hlink"/>
                </a:solidFill>
              </a:rPr>
              <a:t>q</a:t>
            </a:r>
            <a:r>
              <a:rPr lang="en-US" dirty="0">
                <a:solidFill>
                  <a:schemeClr val="hlink"/>
                </a:solidFill>
              </a:rPr>
              <a:t>)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&lt;r   </a:t>
            </a:r>
            <a:r>
              <a:rPr lang="en-US" dirty="0"/>
              <a:t>then </a:t>
            </a:r>
            <a:r>
              <a:rPr lang="en-US" dirty="0">
                <a:solidFill>
                  <a:schemeClr val="hlink"/>
                </a:solidFill>
              </a:rPr>
              <a:t>Pr[ h(p)=h(q) ] &gt; P</a:t>
            </a:r>
            <a:r>
              <a:rPr lang="en-US" baseline="-25000" dirty="0">
                <a:solidFill>
                  <a:schemeClr val="hlink"/>
                </a:solidFill>
              </a:rPr>
              <a:t>1</a:t>
            </a:r>
            <a:r>
              <a:rPr lang="en-US" dirty="0"/>
              <a:t> </a:t>
            </a:r>
            <a:endParaRPr lang="en-US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dirty="0" smtClean="0"/>
              <a:t>If </a:t>
            </a:r>
            <a:r>
              <a:rPr lang="en-US" dirty="0" smtClean="0">
                <a:solidFill>
                  <a:schemeClr val="hlink"/>
                </a:solidFill>
              </a:rPr>
              <a:t>D(</a:t>
            </a:r>
            <a:r>
              <a:rPr lang="en-US" dirty="0" err="1" smtClean="0">
                <a:solidFill>
                  <a:schemeClr val="hlink"/>
                </a:solidFill>
              </a:rPr>
              <a:t>p</a:t>
            </a:r>
            <a:r>
              <a:rPr lang="en-US" dirty="0" err="1">
                <a:solidFill>
                  <a:schemeClr val="hlink"/>
                </a:solidFill>
              </a:rPr>
              <a:t>,</a:t>
            </a:r>
            <a:r>
              <a:rPr lang="en-US" dirty="0" err="1" smtClean="0">
                <a:solidFill>
                  <a:schemeClr val="hlink"/>
                </a:solidFill>
              </a:rPr>
              <a:t>q</a:t>
            </a:r>
            <a:r>
              <a:rPr lang="en-US" dirty="0">
                <a:solidFill>
                  <a:schemeClr val="hlink"/>
                </a:solidFill>
              </a:rPr>
              <a:t>)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&gt;</a:t>
            </a:r>
            <a:r>
              <a:rPr lang="en-US" dirty="0" err="1">
                <a:solidFill>
                  <a:schemeClr val="hlink"/>
                </a:solidFill>
              </a:rPr>
              <a:t>cr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then</a:t>
            </a:r>
            <a:r>
              <a:rPr lang="en-US" dirty="0">
                <a:solidFill>
                  <a:schemeClr val="hlink"/>
                </a:solidFill>
              </a:rPr>
              <a:t> Pr[ h(p)=h(q) ] &lt; P</a:t>
            </a:r>
            <a:r>
              <a:rPr lang="en-US" baseline="-25000" dirty="0">
                <a:solidFill>
                  <a:schemeClr val="hlink"/>
                </a:solidFill>
              </a:rPr>
              <a:t>2</a:t>
            </a:r>
          </a:p>
          <a:p>
            <a:pPr eaLnBrk="1" hangingPunct="1"/>
            <a:endParaRPr lang="en-US" baseline="-25000" dirty="0">
              <a:solidFill>
                <a:schemeClr val="hlink"/>
              </a:solidFill>
            </a:endParaRPr>
          </a:p>
          <a:p>
            <a:pPr eaLnBrk="1" hangingPunct="1"/>
            <a:r>
              <a:rPr lang="en-US" dirty="0"/>
              <a:t>Example: Hamming distance</a:t>
            </a:r>
            <a:endParaRPr lang="en-US" dirty="0" smtClean="0"/>
          </a:p>
          <a:p>
            <a:pPr lvl="1" eaLnBrk="1" hangingPunct="1"/>
            <a:r>
              <a:rPr lang="en-US" dirty="0" err="1" smtClean="0">
                <a:solidFill>
                  <a:schemeClr val="hlink"/>
                </a:solidFill>
              </a:rPr>
              <a:t>h</a:t>
            </a:r>
            <a:r>
              <a:rPr lang="en-US" dirty="0" err="1">
                <a:solidFill>
                  <a:schemeClr val="hlink"/>
                </a:solidFill>
              </a:rPr>
              <a:t>(p</a:t>
            </a:r>
            <a:r>
              <a:rPr lang="en-US" dirty="0">
                <a:solidFill>
                  <a:schemeClr val="hlink"/>
                </a:solidFill>
              </a:rPr>
              <a:t>)=p</a:t>
            </a:r>
            <a:r>
              <a:rPr lang="en-US" baseline="-25000" dirty="0">
                <a:solidFill>
                  <a:schemeClr val="hlink"/>
                </a:solidFill>
              </a:rPr>
              <a:t>i</a:t>
            </a:r>
            <a:r>
              <a:rPr lang="en-US" dirty="0"/>
              <a:t>, i.e., the </a:t>
            </a:r>
            <a:r>
              <a:rPr lang="en-US" dirty="0" err="1">
                <a:solidFill>
                  <a:schemeClr val="hlink"/>
                </a:solidFill>
              </a:rPr>
              <a:t>i</a:t>
            </a:r>
            <a:r>
              <a:rPr lang="en-US" dirty="0" err="1"/>
              <a:t>-th</a:t>
            </a:r>
            <a:r>
              <a:rPr lang="en-US" dirty="0"/>
              <a:t> bit of </a:t>
            </a:r>
            <a:r>
              <a:rPr lang="en-US" dirty="0" err="1">
                <a:solidFill>
                  <a:schemeClr val="hlink"/>
                </a:solidFill>
              </a:rPr>
              <a:t>p</a:t>
            </a:r>
            <a:endParaRPr lang="en-US" dirty="0">
              <a:solidFill>
                <a:schemeClr val="hlink"/>
              </a:solidFill>
            </a:endParaRPr>
          </a:p>
          <a:p>
            <a:pPr lvl="2" eaLnBrk="1" hangingPunct="1"/>
            <a:r>
              <a:rPr lang="en-US" dirty="0"/>
              <a:t>Probabilities: </a:t>
            </a:r>
            <a:r>
              <a:rPr lang="en-US" dirty="0">
                <a:solidFill>
                  <a:schemeClr val="hlink"/>
                </a:solidFill>
              </a:rPr>
              <a:t>Pr[ h(p)=h(q) ] = 1</a:t>
            </a:r>
            <a:r>
              <a:rPr lang="en-US" dirty="0" smtClean="0">
                <a:solidFill>
                  <a:schemeClr val="hlink"/>
                </a:solidFill>
              </a:rPr>
              <a:t>-D(</a:t>
            </a:r>
            <a:r>
              <a:rPr lang="en-US" dirty="0" err="1" smtClean="0">
                <a:solidFill>
                  <a:schemeClr val="hlink"/>
                </a:solidFill>
              </a:rPr>
              <a:t>p</a:t>
            </a:r>
            <a:r>
              <a:rPr lang="en-US" dirty="0" err="1">
                <a:solidFill>
                  <a:schemeClr val="hlink"/>
                </a:solidFill>
              </a:rPr>
              <a:t>,</a:t>
            </a:r>
            <a:r>
              <a:rPr lang="en-US" dirty="0" err="1" smtClean="0">
                <a:solidFill>
                  <a:schemeClr val="hlink"/>
                </a:solidFill>
              </a:rPr>
              <a:t>q</a:t>
            </a:r>
            <a:r>
              <a:rPr lang="en-US" dirty="0">
                <a:solidFill>
                  <a:schemeClr val="hlink"/>
                </a:solidFill>
              </a:rPr>
              <a:t>)</a:t>
            </a:r>
            <a:r>
              <a:rPr lang="en-US" dirty="0" smtClean="0">
                <a:solidFill>
                  <a:schemeClr val="hlink"/>
                </a:solidFill>
              </a:rPr>
              <a:t>/</a:t>
            </a:r>
            <a:r>
              <a:rPr lang="en-US" dirty="0">
                <a:solidFill>
                  <a:schemeClr val="hlink"/>
                </a:solidFill>
              </a:rPr>
              <a:t>d</a:t>
            </a:r>
          </a:p>
          <a:p>
            <a:pPr eaLnBrk="1" hangingPunct="1"/>
            <a:endParaRPr lang="en-US" baseline="-25000" dirty="0">
              <a:solidFill>
                <a:schemeClr val="hlink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724400" y="6216650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p=10010010</a:t>
            </a:r>
          </a:p>
          <a:p>
            <a:r>
              <a:rPr lang="en-US" dirty="0"/>
              <a:t>q=1</a:t>
            </a:r>
            <a:r>
              <a:rPr lang="en-US" dirty="0">
                <a:solidFill>
                  <a:srgbClr val="FF3300"/>
                </a:solidFill>
              </a:rPr>
              <a:t>1</a:t>
            </a:r>
            <a:r>
              <a:rPr lang="en-US" dirty="0"/>
              <a:t>010</a:t>
            </a:r>
            <a:r>
              <a:rPr lang="en-US" dirty="0">
                <a:solidFill>
                  <a:srgbClr val="FF3300"/>
                </a:solidFill>
              </a:rPr>
              <a:t>1</a:t>
            </a:r>
            <a:r>
              <a:rPr lang="en-US" dirty="0"/>
              <a:t>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1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Algorithm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We use functions of the form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chemeClr val="hlink"/>
                </a:solidFill>
              </a:rPr>
              <a:t>g(p)=&lt;h</a:t>
            </a:r>
            <a:r>
              <a:rPr lang="en-US" sz="2800" baseline="-25000" dirty="0">
                <a:solidFill>
                  <a:schemeClr val="hlink"/>
                </a:solidFill>
              </a:rPr>
              <a:t>1</a:t>
            </a:r>
            <a:r>
              <a:rPr lang="en-US" sz="2800" dirty="0">
                <a:solidFill>
                  <a:schemeClr val="hlink"/>
                </a:solidFill>
              </a:rPr>
              <a:t>(p),h</a:t>
            </a:r>
            <a:r>
              <a:rPr lang="en-US" sz="2800" baseline="-25000" dirty="0">
                <a:solidFill>
                  <a:schemeClr val="hlink"/>
                </a:solidFill>
              </a:rPr>
              <a:t>2</a:t>
            </a:r>
            <a:r>
              <a:rPr lang="en-US" sz="2800" dirty="0">
                <a:solidFill>
                  <a:schemeClr val="hlink"/>
                </a:solidFill>
              </a:rPr>
              <a:t>(p),…,</a:t>
            </a:r>
            <a:r>
              <a:rPr lang="en-US" sz="2800" dirty="0" err="1">
                <a:solidFill>
                  <a:schemeClr val="hlink"/>
                </a:solidFill>
              </a:rPr>
              <a:t>h</a:t>
            </a:r>
            <a:r>
              <a:rPr lang="en-US" sz="2800" baseline="-25000" dirty="0" err="1">
                <a:solidFill>
                  <a:schemeClr val="hlink"/>
                </a:solidFill>
              </a:rPr>
              <a:t>k</a:t>
            </a:r>
            <a:r>
              <a:rPr lang="en-US" sz="2800" dirty="0">
                <a:solidFill>
                  <a:schemeClr val="hlink"/>
                </a:solidFill>
              </a:rPr>
              <a:t>(p)&gt;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Preprocessing: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Select </a:t>
            </a:r>
            <a:r>
              <a:rPr lang="en-US" sz="2400" dirty="0">
                <a:solidFill>
                  <a:schemeClr val="hlink"/>
                </a:solidFill>
              </a:rPr>
              <a:t>g</a:t>
            </a:r>
            <a:r>
              <a:rPr lang="en-US" sz="2400" baseline="-25000" dirty="0">
                <a:solidFill>
                  <a:schemeClr val="hlink"/>
                </a:solidFill>
              </a:rPr>
              <a:t>1</a:t>
            </a:r>
            <a:r>
              <a:rPr lang="en-US" sz="2400" dirty="0">
                <a:solidFill>
                  <a:schemeClr val="hlink"/>
                </a:solidFill>
              </a:rPr>
              <a:t>…</a:t>
            </a:r>
            <a:r>
              <a:rPr lang="en-US" sz="2400" dirty="0" err="1" smtClean="0">
                <a:solidFill>
                  <a:schemeClr val="hlink"/>
                </a:solidFill>
              </a:rPr>
              <a:t>g</a:t>
            </a:r>
            <a:r>
              <a:rPr lang="en-US" sz="24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400" baseline="-25000" dirty="0" smtClean="0">
                <a:solidFill>
                  <a:schemeClr val="hlink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independently at random</a:t>
            </a:r>
            <a:endParaRPr lang="en-US" sz="2400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For all </a:t>
            </a:r>
            <a:r>
              <a:rPr lang="en-US" sz="2400" dirty="0" err="1">
                <a:solidFill>
                  <a:schemeClr val="hlink"/>
                </a:solidFill>
              </a:rPr>
              <a:t>p</a:t>
            </a:r>
            <a:r>
              <a:rPr lang="en-US" sz="2400" dirty="0" err="1">
                <a:solidFill>
                  <a:schemeClr val="hlink"/>
                </a:solidFill>
                <a:sym typeface="Symbol" charset="2"/>
              </a:rPr>
              <a:t>P</a:t>
            </a:r>
            <a:r>
              <a:rPr lang="en-US" sz="2400" dirty="0">
                <a:sym typeface="Symbol" charset="2"/>
              </a:rPr>
              <a:t>, hash </a:t>
            </a:r>
            <a:r>
              <a:rPr lang="en-US" sz="2400" dirty="0">
                <a:solidFill>
                  <a:schemeClr val="hlink"/>
                </a:solidFill>
                <a:sym typeface="Symbol" charset="2"/>
              </a:rPr>
              <a:t>p</a:t>
            </a:r>
            <a:r>
              <a:rPr lang="en-US" sz="2400" dirty="0">
                <a:sym typeface="Symbol" charset="2"/>
              </a:rPr>
              <a:t> to buckets </a:t>
            </a:r>
            <a:r>
              <a:rPr lang="en-US" sz="2400" dirty="0">
                <a:solidFill>
                  <a:schemeClr val="hlink"/>
                </a:solidFill>
              </a:rPr>
              <a:t>g</a:t>
            </a:r>
            <a:r>
              <a:rPr lang="en-US" sz="2400" baseline="-25000" dirty="0">
                <a:solidFill>
                  <a:schemeClr val="hlink"/>
                </a:solidFill>
              </a:rPr>
              <a:t>1</a:t>
            </a:r>
            <a:r>
              <a:rPr lang="en-US" sz="2400" dirty="0">
                <a:solidFill>
                  <a:schemeClr val="hlink"/>
                </a:solidFill>
              </a:rPr>
              <a:t>(p)…</a:t>
            </a:r>
            <a:r>
              <a:rPr lang="en-US" sz="2400" dirty="0" err="1">
                <a:solidFill>
                  <a:schemeClr val="hlink"/>
                </a:solidFill>
              </a:rPr>
              <a:t>g</a:t>
            </a:r>
            <a:r>
              <a:rPr lang="en-US" sz="2400" baseline="-25000" dirty="0" err="1">
                <a:solidFill>
                  <a:schemeClr val="hlink"/>
                </a:solidFill>
              </a:rPr>
              <a:t>L</a:t>
            </a:r>
            <a:r>
              <a:rPr lang="en-US" sz="2400" dirty="0">
                <a:solidFill>
                  <a:schemeClr val="hlink"/>
                </a:solidFill>
              </a:rPr>
              <a:t>(p)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ym typeface="Symbol" charset="2"/>
              </a:rPr>
              <a:t>Query: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ym typeface="Symbol" charset="2"/>
              </a:rPr>
              <a:t>Retrieve the points from buckets </a:t>
            </a:r>
            <a:r>
              <a:rPr lang="en-US" sz="2400" dirty="0">
                <a:solidFill>
                  <a:schemeClr val="hlink"/>
                </a:solidFill>
              </a:rPr>
              <a:t>g</a:t>
            </a:r>
            <a:r>
              <a:rPr lang="en-US" sz="2400" baseline="-25000" dirty="0">
                <a:solidFill>
                  <a:schemeClr val="hlink"/>
                </a:solidFill>
              </a:rPr>
              <a:t>1</a:t>
            </a:r>
            <a:r>
              <a:rPr lang="en-US" sz="2400" dirty="0">
                <a:solidFill>
                  <a:schemeClr val="hlink"/>
                </a:solidFill>
              </a:rPr>
              <a:t>(q), g</a:t>
            </a:r>
            <a:r>
              <a:rPr lang="en-US" sz="2400" baseline="-25000" dirty="0">
                <a:solidFill>
                  <a:schemeClr val="hlink"/>
                </a:solidFill>
              </a:rPr>
              <a:t>2</a:t>
            </a:r>
            <a:r>
              <a:rPr lang="en-US" sz="2400" dirty="0">
                <a:solidFill>
                  <a:schemeClr val="hlink"/>
                </a:solidFill>
              </a:rPr>
              <a:t>(q),</a:t>
            </a:r>
            <a:r>
              <a:rPr lang="en-US" sz="2400" dirty="0"/>
              <a:t> … , until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>
                <a:sym typeface="Symbol" charset="2"/>
              </a:rPr>
              <a:t>Either the points from all 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L</a:t>
            </a:r>
            <a:r>
              <a:rPr lang="en-US" sz="2000" dirty="0">
                <a:sym typeface="Symbol" charset="2"/>
              </a:rPr>
              <a:t> buckets have been retrieved, 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>
                <a:sym typeface="Symbol" charset="2"/>
              </a:rPr>
              <a:t>Total number of points retrieved exceeds 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3L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ym typeface="Symbol" charset="2"/>
              </a:rPr>
              <a:t>Answer the query based on the retrieved points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ym typeface="Symbol" charset="2"/>
              </a:rPr>
              <a:t>Total time: </a:t>
            </a:r>
            <a:r>
              <a:rPr lang="en-US" sz="2400" dirty="0">
                <a:solidFill>
                  <a:schemeClr val="hlink"/>
                </a:solidFill>
                <a:sym typeface="Symbol" charset="2"/>
              </a:rPr>
              <a:t>O(</a:t>
            </a:r>
            <a:r>
              <a:rPr lang="en-US" sz="2400" dirty="0" err="1">
                <a:solidFill>
                  <a:schemeClr val="hlink"/>
                </a:solidFill>
                <a:sym typeface="Symbol" charset="2"/>
              </a:rPr>
              <a:t>dL</a:t>
            </a:r>
            <a:r>
              <a:rPr lang="en-US" sz="2400" dirty="0">
                <a:solidFill>
                  <a:schemeClr val="hlink"/>
                </a:solidFill>
                <a:sym typeface="Symbol" charset="2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Analysis</a:t>
            </a:r>
            <a:endParaRPr lang="en-US" sz="2400" dirty="0">
              <a:solidFill>
                <a:schemeClr val="hlink"/>
              </a:solidFill>
            </a:endParaRP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648200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Lemma1</a:t>
            </a:r>
            <a:r>
              <a:rPr lang="en-US" dirty="0"/>
              <a:t>: </a:t>
            </a:r>
            <a:r>
              <a:rPr lang="pl-PL" dirty="0"/>
              <a:t>the algorithm</a:t>
            </a:r>
            <a:r>
              <a:rPr lang="en-US" dirty="0"/>
              <a:t> solves </a:t>
            </a:r>
            <a:r>
              <a:rPr lang="en-US" dirty="0" err="1">
                <a:solidFill>
                  <a:schemeClr val="hlink"/>
                </a:solidFill>
              </a:rPr>
              <a:t>c</a:t>
            </a:r>
            <a:r>
              <a:rPr lang="en-US" dirty="0"/>
              <a:t>-approximate NN with:</a:t>
            </a:r>
          </a:p>
          <a:p>
            <a:pPr lvl="1" eaLnBrk="1" hangingPunct="1"/>
            <a:r>
              <a:rPr lang="en-US" dirty="0"/>
              <a:t>Number of hash </a:t>
            </a:r>
            <a:r>
              <a:rPr lang="en-US" dirty="0" smtClean="0"/>
              <a:t>functions:</a:t>
            </a:r>
          </a:p>
          <a:p>
            <a:pPr lvl="1" algn="ctr" eaLnBrk="1" hangingPunct="1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chemeClr val="hlink"/>
                </a:solidFill>
              </a:rPr>
              <a:t>L</a:t>
            </a:r>
            <a:r>
              <a:rPr lang="en-US" dirty="0" smtClean="0">
                <a:solidFill>
                  <a:schemeClr val="hlink"/>
                </a:solidFill>
              </a:rPr>
              <a:t>=C </a:t>
            </a:r>
            <a:r>
              <a:rPr lang="en-US" dirty="0" err="1" smtClean="0">
                <a:solidFill>
                  <a:schemeClr val="hlink"/>
                </a:solidFill>
              </a:rPr>
              <a:t>n</a:t>
            </a:r>
            <a:r>
              <a:rPr lang="en-US" baseline="30000" dirty="0" err="1">
                <a:solidFill>
                  <a:schemeClr val="hlink"/>
                </a:solidFill>
                <a:sym typeface="Symbol" charset="2"/>
              </a:rPr>
              <a:t></a:t>
            </a:r>
            <a:r>
              <a:rPr lang="en-US" dirty="0"/>
              <a:t>, </a:t>
            </a:r>
            <a:r>
              <a:rPr lang="en-US" dirty="0" err="1">
                <a:solidFill>
                  <a:schemeClr val="hlink"/>
                </a:solidFill>
                <a:sym typeface="Symbol" charset="2"/>
              </a:rPr>
              <a:t></a:t>
            </a:r>
            <a:r>
              <a:rPr lang="en-US" dirty="0">
                <a:solidFill>
                  <a:schemeClr val="hlink"/>
                </a:solidFill>
              </a:rPr>
              <a:t>=log(1/P1)/log(1/P2)</a:t>
            </a:r>
            <a:endParaRPr lang="en-US" dirty="0" smtClean="0">
              <a:solidFill>
                <a:schemeClr val="hlink"/>
              </a:solidFill>
            </a:endParaRPr>
          </a:p>
          <a:p>
            <a:pPr lvl="1" eaLnBrk="1" hangingPunct="1">
              <a:buNone/>
            </a:pPr>
            <a:r>
              <a:rPr lang="en-US" dirty="0" smtClean="0"/>
              <a:t>  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C=C(P1,P2)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is a constant for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P1 </a:t>
            </a:r>
            <a:r>
              <a:rPr lang="en-US" dirty="0" smtClean="0"/>
              <a:t>bounded away from 0) </a:t>
            </a:r>
            <a:endParaRPr lang="en-US" dirty="0"/>
          </a:p>
          <a:p>
            <a:pPr lvl="1" eaLnBrk="1" hangingPunct="1"/>
            <a:r>
              <a:rPr lang="en-US" dirty="0" smtClean="0"/>
              <a:t>Constant </a:t>
            </a:r>
            <a:r>
              <a:rPr lang="en-US" dirty="0"/>
              <a:t>success probability </a:t>
            </a:r>
            <a:r>
              <a:rPr lang="en-US" dirty="0" smtClean="0"/>
              <a:t>for a fixed </a:t>
            </a:r>
            <a:r>
              <a:rPr lang="en-US" dirty="0"/>
              <a:t>query </a:t>
            </a:r>
            <a:r>
              <a:rPr lang="en-US" dirty="0">
                <a:solidFill>
                  <a:schemeClr val="hlink"/>
                </a:solidFill>
              </a:rPr>
              <a:t>q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Lemma 2</a:t>
            </a:r>
            <a:r>
              <a:rPr lang="en-US" dirty="0"/>
              <a:t>: for </a:t>
            </a:r>
            <a:r>
              <a:rPr lang="pl-PL" dirty="0"/>
              <a:t>Hamming </a:t>
            </a:r>
            <a:r>
              <a:rPr lang="en-US" dirty="0"/>
              <a:t>LSH functions</a:t>
            </a:r>
            <a:r>
              <a:rPr lang="pl-PL" dirty="0"/>
              <a:t>, </a:t>
            </a:r>
            <a:r>
              <a:rPr lang="en-US" dirty="0"/>
              <a:t>we have </a:t>
            </a:r>
            <a:r>
              <a:rPr lang="en-US" dirty="0" err="1">
                <a:solidFill>
                  <a:schemeClr val="hlink"/>
                </a:solidFill>
                <a:sym typeface="Symbol" charset="2"/>
              </a:rPr>
              <a:t></a:t>
            </a:r>
            <a:r>
              <a:rPr lang="en-US" dirty="0">
                <a:solidFill>
                  <a:schemeClr val="hlink"/>
                </a:solidFill>
                <a:sym typeface="Symbol" charset="2"/>
              </a:rPr>
              <a:t>=1/c 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A50021"/>
                </a:solidFill>
                <a:sym typeface="Symbol" charset="2"/>
              </a:rPr>
              <a:t>    </a:t>
            </a:r>
            <a:endParaRPr lang="en-US" sz="1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Define:</a:t>
            </a:r>
          </a:p>
          <a:p>
            <a:pPr lvl="1" eaLnBrk="1" hangingPunct="1"/>
            <a:r>
              <a:rPr lang="en-US">
                <a:solidFill>
                  <a:schemeClr val="hlink"/>
                </a:solidFill>
              </a:rPr>
              <a:t>p</a:t>
            </a:r>
            <a:r>
              <a:rPr lang="en-US"/>
              <a:t>: a point such that </a:t>
            </a:r>
            <a:r>
              <a:rPr lang="en-US">
                <a:solidFill>
                  <a:schemeClr val="hlink"/>
                </a:solidFill>
              </a:rPr>
              <a:t>||p-q|| 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</a:rPr>
              <a:t>≤ r</a:t>
            </a:r>
          </a:p>
          <a:p>
            <a:pPr lvl="1" eaLnBrk="1" hangingPunct="1"/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</a:rPr>
              <a:t>FAR(q)={ p’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P: </a:t>
            </a:r>
            <a:r>
              <a:rPr lang="en-US">
                <a:solidFill>
                  <a:schemeClr val="hlink"/>
                </a:solidFill>
              </a:rPr>
              <a:t>||p’-q|| 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</a:rPr>
              <a:t>&gt;c r }</a:t>
            </a:r>
          </a:p>
          <a:p>
            <a:pPr lvl="1" eaLnBrk="1" hangingPunct="1"/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</a:rPr>
              <a:t>B</a:t>
            </a:r>
            <a:r>
              <a:rPr lang="en-US" baseline="-25000">
                <a:solidFill>
                  <a:schemeClr val="hlink"/>
                </a:solidFill>
                <a:ea typeface="Arial" charset="0"/>
                <a:cs typeface="Arial" charset="0"/>
              </a:rPr>
              <a:t>i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</a:rPr>
              <a:t>(q)={ p’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P: g</a:t>
            </a:r>
            <a:r>
              <a:rPr lang="en-US" baseline="-2500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i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(p’)=g</a:t>
            </a:r>
            <a:r>
              <a:rPr lang="en-US" baseline="-2500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i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(q) }</a:t>
            </a:r>
          </a:p>
          <a:p>
            <a:pPr eaLnBrk="1" hangingPunct="1"/>
            <a:r>
              <a:rPr lang="en-US">
                <a:ea typeface="Arial" charset="0"/>
                <a:cs typeface="Arial" charset="0"/>
                <a:sym typeface="Symbol" charset="2"/>
              </a:rPr>
              <a:t>Will show that </a:t>
            </a:r>
            <a:r>
              <a:rPr lang="en-US">
                <a:solidFill>
                  <a:srgbClr val="FF3300"/>
                </a:solidFill>
                <a:ea typeface="Arial" charset="0"/>
                <a:cs typeface="Arial" charset="0"/>
                <a:sym typeface="Symbol" charset="2"/>
              </a:rPr>
              <a:t>both</a:t>
            </a:r>
            <a:r>
              <a:rPr lang="en-US">
                <a:ea typeface="Arial" charset="0"/>
                <a:cs typeface="Arial" charset="0"/>
                <a:sym typeface="Symbol" charset="2"/>
              </a:rPr>
              <a:t> events occur with 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&gt;0</a:t>
            </a:r>
            <a:r>
              <a:rPr lang="en-US">
                <a:ea typeface="Arial" charset="0"/>
                <a:cs typeface="Arial" charset="0"/>
                <a:sym typeface="Symbol" charset="2"/>
              </a:rPr>
              <a:t> probability: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baseline="-25000">
                <a:solidFill>
                  <a:srgbClr val="0000FF"/>
                </a:solidFill>
                <a:ea typeface="Arial" charset="0"/>
                <a:cs typeface="Arial" charset="0"/>
                <a:sym typeface="Symbol" charset="2"/>
              </a:rPr>
              <a:t>1</a:t>
            </a:r>
            <a:r>
              <a:rPr lang="en-US">
                <a:ea typeface="Arial" charset="0"/>
                <a:cs typeface="Arial" charset="0"/>
                <a:sym typeface="Symbol" charset="2"/>
              </a:rPr>
              <a:t>: 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g</a:t>
            </a:r>
            <a:r>
              <a:rPr lang="en-US" baseline="-2500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i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(p)=g</a:t>
            </a:r>
            <a:r>
              <a:rPr lang="en-US" baseline="-2500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i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(q)</a:t>
            </a:r>
            <a:r>
              <a:rPr lang="en-US">
                <a:ea typeface="Arial" charset="0"/>
                <a:cs typeface="Arial" charset="0"/>
                <a:sym typeface="Symbol" charset="2"/>
              </a:rPr>
              <a:t> for some 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i=1…L</a:t>
            </a:r>
          </a:p>
          <a:p>
            <a:pPr lvl="1" eaLnBrk="1" hangingPunct="1"/>
            <a:r>
              <a:rPr lang="en-US">
                <a:solidFill>
                  <a:srgbClr val="0000FF"/>
                </a:solidFill>
                <a:ea typeface="Arial" charset="0"/>
                <a:cs typeface="Arial" charset="0"/>
                <a:sym typeface="Symbol" charset="2"/>
              </a:rPr>
              <a:t>E</a:t>
            </a:r>
            <a:r>
              <a:rPr lang="en-US" baseline="-25000">
                <a:solidFill>
                  <a:srgbClr val="0000FF"/>
                </a:solidFill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US">
                <a:ea typeface="Arial" charset="0"/>
                <a:cs typeface="Arial" charset="0"/>
                <a:sym typeface="Symbol" charset="2"/>
              </a:rPr>
              <a:t>: </a:t>
            </a:r>
            <a:r>
              <a:rPr lang="el-GR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Σ</a:t>
            </a:r>
            <a:r>
              <a:rPr lang="en-US" baseline="-2500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i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 |B</a:t>
            </a:r>
            <a:r>
              <a:rPr lang="en-US" baseline="-2500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i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(q)  FAR(q)| 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</a:rPr>
              <a:t>&lt; 3L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ctd.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Set </a:t>
            </a:r>
            <a:r>
              <a:rPr lang="en-US" dirty="0" err="1">
                <a:solidFill>
                  <a:schemeClr val="hlink"/>
                </a:solidFill>
              </a:rPr>
              <a:t>k</a:t>
            </a:r>
            <a:r>
              <a:rPr lang="en-US" dirty="0" smtClean="0">
                <a:solidFill>
                  <a:schemeClr val="hlink"/>
                </a:solidFill>
              </a:rPr>
              <a:t>= ceil(log</a:t>
            </a:r>
            <a:r>
              <a:rPr lang="en-US" baseline="-25000" dirty="0" smtClean="0">
                <a:solidFill>
                  <a:schemeClr val="hlink"/>
                </a:solidFill>
              </a:rPr>
              <a:t>1</a:t>
            </a:r>
            <a:r>
              <a:rPr lang="en-US" baseline="-25000" dirty="0">
                <a:solidFill>
                  <a:schemeClr val="hlink"/>
                </a:solidFill>
              </a:rPr>
              <a:t>/P2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 smtClean="0">
                <a:solidFill>
                  <a:schemeClr val="hlink"/>
                </a:solidFill>
              </a:rPr>
              <a:t>n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eaLnBrk="1" hangingPunct="1"/>
            <a:r>
              <a:rPr lang="en-US" dirty="0"/>
              <a:t>For </a:t>
            </a:r>
            <a:r>
              <a:rPr lang="en-US" dirty="0" err="1">
                <a:solidFill>
                  <a:schemeClr val="hlink"/>
                </a:solidFill>
              </a:rPr>
              <a:t>p’</a:t>
            </a:r>
            <a:r>
              <a:rPr lang="en-US" dirty="0" err="1">
                <a:solidFill>
                  <a:schemeClr val="hlink"/>
                </a:solidFill>
                <a:sym typeface="Symbol" charset="2"/>
              </a:rPr>
              <a:t></a:t>
            </a:r>
            <a:r>
              <a:rPr lang="en-US" dirty="0" err="1">
                <a:solidFill>
                  <a:schemeClr val="hlink"/>
                </a:solidFill>
                <a:ea typeface="Arial" charset="0"/>
                <a:cs typeface="Arial" charset="0"/>
              </a:rPr>
              <a:t>FAR(q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)</a:t>
            </a:r>
            <a:r>
              <a:rPr lang="en-US" dirty="0">
                <a:ea typeface="Arial" charset="0"/>
                <a:cs typeface="Arial" charset="0"/>
              </a:rPr>
              <a:t> , </a:t>
            </a:r>
            <a:r>
              <a:rPr lang="en-US" dirty="0"/>
              <a:t> </a:t>
            </a:r>
          </a:p>
          <a:p>
            <a:pPr algn="ctr" eaLnBrk="1" hangingPunct="1">
              <a:buFontTx/>
              <a:buNone/>
            </a:pPr>
            <a:r>
              <a:rPr lang="en-US" dirty="0" err="1">
                <a:solidFill>
                  <a:schemeClr val="hlink"/>
                </a:solidFill>
              </a:rPr>
              <a:t>Pr[g</a:t>
            </a:r>
            <a:r>
              <a:rPr lang="en-US" baseline="-25000" dirty="0" err="1">
                <a:solidFill>
                  <a:schemeClr val="hlink"/>
                </a:solidFill>
              </a:rPr>
              <a:t>i</a:t>
            </a:r>
            <a:r>
              <a:rPr lang="en-US" dirty="0" err="1">
                <a:solidFill>
                  <a:schemeClr val="hlink"/>
                </a:solidFill>
              </a:rPr>
              <a:t>(p</a:t>
            </a:r>
            <a:r>
              <a:rPr lang="en-US" dirty="0">
                <a:solidFill>
                  <a:schemeClr val="hlink"/>
                </a:solidFill>
              </a:rPr>
              <a:t>’)=</a:t>
            </a:r>
            <a:r>
              <a:rPr lang="en-US" dirty="0" err="1">
                <a:solidFill>
                  <a:schemeClr val="hlink"/>
                </a:solidFill>
              </a:rPr>
              <a:t>g</a:t>
            </a:r>
            <a:r>
              <a:rPr lang="en-US" baseline="-25000" dirty="0" err="1">
                <a:solidFill>
                  <a:schemeClr val="hlink"/>
                </a:solidFill>
              </a:rPr>
              <a:t>i</a:t>
            </a:r>
            <a:r>
              <a:rPr lang="en-US" dirty="0" err="1">
                <a:solidFill>
                  <a:schemeClr val="hlink"/>
                </a:solidFill>
              </a:rPr>
              <a:t>(q</a:t>
            </a:r>
            <a:r>
              <a:rPr lang="en-US" dirty="0">
                <a:solidFill>
                  <a:schemeClr val="hlink"/>
                </a:solidFill>
              </a:rPr>
              <a:t>)] 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≤ P</a:t>
            </a:r>
            <a:r>
              <a:rPr lang="en-US" baseline="-25000" dirty="0">
                <a:solidFill>
                  <a:schemeClr val="hlink"/>
                </a:solidFill>
                <a:ea typeface="Arial" charset="0"/>
                <a:cs typeface="Arial" charset="0"/>
              </a:rPr>
              <a:t>2</a:t>
            </a:r>
            <a:r>
              <a:rPr lang="en-US" baseline="30000" dirty="0">
                <a:solidFill>
                  <a:schemeClr val="hlink"/>
                </a:solidFill>
                <a:ea typeface="Arial" charset="0"/>
                <a:cs typeface="Arial" charset="0"/>
              </a:rPr>
              <a:t>k</a:t>
            </a:r>
            <a:r>
              <a:rPr lang="en-US" dirty="0" smtClean="0">
                <a:solidFill>
                  <a:schemeClr val="hlink"/>
                </a:solidFill>
                <a:ea typeface="Arial" charset="0"/>
                <a:cs typeface="Arial" charset="0"/>
              </a:rPr>
              <a:t> ≤1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/n</a:t>
            </a:r>
          </a:p>
          <a:p>
            <a:pPr eaLnBrk="1" hangingPunct="1"/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E[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 |</a:t>
            </a:r>
            <a:r>
              <a:rPr lang="en-US" dirty="0" err="1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B</a:t>
            </a:r>
            <a:r>
              <a:rPr lang="en-US" baseline="-25000" dirty="0" err="1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i</a:t>
            </a:r>
            <a:r>
              <a:rPr lang="en-US" dirty="0" err="1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(q)FAR(q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)| ] 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≤ 1</a:t>
            </a:r>
          </a:p>
          <a:p>
            <a:pPr eaLnBrk="1" hangingPunct="1"/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E[</a:t>
            </a:r>
            <a:r>
              <a:rPr lang="el-GR" dirty="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Σ</a:t>
            </a:r>
            <a:r>
              <a:rPr lang="en-US" baseline="-25000" dirty="0" err="1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i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 |</a:t>
            </a:r>
            <a:r>
              <a:rPr lang="en-US" dirty="0" err="1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B</a:t>
            </a:r>
            <a:r>
              <a:rPr lang="en-US" baseline="-25000" dirty="0" err="1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i</a:t>
            </a:r>
            <a:r>
              <a:rPr lang="en-US" dirty="0" err="1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(q)FAR(q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)| ] 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≤ L</a:t>
            </a:r>
          </a:p>
          <a:p>
            <a:pPr eaLnBrk="1" hangingPunct="1"/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Pr[</a:t>
            </a:r>
            <a:r>
              <a:rPr lang="el-GR" dirty="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Σ</a:t>
            </a:r>
            <a:r>
              <a:rPr lang="en-US" baseline="-25000" dirty="0" err="1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i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 |B</a:t>
            </a:r>
            <a:r>
              <a:rPr lang="en-US" baseline="-25000" dirty="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i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(q)FAR(q)|≥3L ] 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≤ </a:t>
            </a:r>
            <a:r>
              <a:rPr lang="en-US" dirty="0">
                <a:solidFill>
                  <a:srgbClr val="FF3300"/>
                </a:solidFill>
                <a:ea typeface="Arial" charset="0"/>
                <a:cs typeface="Arial" charset="0"/>
              </a:rPr>
              <a:t>1/3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Proof, ctd.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hlink"/>
                </a:solidFill>
              </a:rPr>
              <a:t>Pr[ </a:t>
            </a:r>
            <a:r>
              <a:rPr lang="en-US" dirty="0" err="1">
                <a:solidFill>
                  <a:schemeClr val="hlink"/>
                </a:solidFill>
              </a:rPr>
              <a:t>g</a:t>
            </a:r>
            <a:r>
              <a:rPr lang="en-US" baseline="-25000" dirty="0" err="1">
                <a:solidFill>
                  <a:schemeClr val="hlink"/>
                </a:solidFill>
              </a:rPr>
              <a:t>i</a:t>
            </a:r>
            <a:r>
              <a:rPr lang="en-US" dirty="0" err="1">
                <a:solidFill>
                  <a:schemeClr val="hlink"/>
                </a:solidFill>
              </a:rPr>
              <a:t>(p</a:t>
            </a:r>
            <a:r>
              <a:rPr lang="en-US" dirty="0">
                <a:solidFill>
                  <a:schemeClr val="hlink"/>
                </a:solidFill>
              </a:rPr>
              <a:t>)=</a:t>
            </a:r>
            <a:r>
              <a:rPr lang="en-US" dirty="0" err="1">
                <a:solidFill>
                  <a:schemeClr val="hlink"/>
                </a:solidFill>
              </a:rPr>
              <a:t>g</a:t>
            </a:r>
            <a:r>
              <a:rPr lang="en-US" baseline="-25000" dirty="0" err="1">
                <a:solidFill>
                  <a:schemeClr val="hlink"/>
                </a:solidFill>
              </a:rPr>
              <a:t>i</a:t>
            </a:r>
            <a:r>
              <a:rPr lang="en-US" dirty="0" err="1">
                <a:solidFill>
                  <a:schemeClr val="hlink"/>
                </a:solidFill>
              </a:rPr>
              <a:t>(q</a:t>
            </a:r>
            <a:r>
              <a:rPr lang="en-US" dirty="0">
                <a:solidFill>
                  <a:schemeClr val="hlink"/>
                </a:solidFill>
              </a:rPr>
              <a:t>) ]</a:t>
            </a:r>
            <a:r>
              <a:rPr lang="en-US" dirty="0" smtClean="0">
                <a:solidFill>
                  <a:schemeClr val="hlink"/>
                </a:solidFill>
              </a:rPr>
              <a:t> 	</a:t>
            </a:r>
            <a:r>
              <a:rPr lang="en-US" dirty="0" smtClean="0">
                <a:solidFill>
                  <a:schemeClr val="hlink"/>
                </a:solidFill>
                <a:ea typeface="Arial" charset="0"/>
                <a:cs typeface="Arial" charset="0"/>
              </a:rPr>
              <a:t>≥ 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1/P</a:t>
            </a:r>
            <a:r>
              <a:rPr lang="en-US" baseline="-25000" dirty="0">
                <a:solidFill>
                  <a:schemeClr val="hlink"/>
                </a:solidFill>
                <a:ea typeface="Arial" charset="0"/>
                <a:cs typeface="Arial" charset="0"/>
              </a:rPr>
              <a:t>1</a:t>
            </a:r>
            <a:r>
              <a:rPr lang="en-US" baseline="30000" dirty="0">
                <a:solidFill>
                  <a:schemeClr val="hlink"/>
                </a:solidFill>
                <a:ea typeface="Arial" charset="0"/>
                <a:cs typeface="Arial" charset="0"/>
              </a:rPr>
              <a:t>k</a:t>
            </a:r>
            <a:r>
              <a:rPr lang="en-US" dirty="0" smtClean="0">
                <a:solidFill>
                  <a:schemeClr val="hlink"/>
                </a:solidFill>
                <a:ea typeface="Arial" charset="0"/>
                <a:cs typeface="Arial" charset="0"/>
              </a:rPr>
              <a:t> ≥ P</a:t>
            </a:r>
            <a:r>
              <a:rPr lang="en-US" baseline="-25000" dirty="0" smtClean="0">
                <a:solidFill>
                  <a:schemeClr val="hlink"/>
                </a:solidFill>
                <a:ea typeface="Arial" charset="0"/>
                <a:cs typeface="Arial" charset="0"/>
              </a:rPr>
              <a:t>1 </a:t>
            </a:r>
            <a:r>
              <a:rPr lang="en-US" baseline="30000" dirty="0" smtClean="0">
                <a:solidFill>
                  <a:schemeClr val="hlink"/>
                </a:solidFill>
              </a:rPr>
              <a:t>log</a:t>
            </a:r>
            <a:r>
              <a:rPr lang="en-US" sz="2000" baseline="30000" dirty="0" smtClean="0">
                <a:solidFill>
                  <a:schemeClr val="hlink"/>
                </a:solidFill>
              </a:rPr>
              <a:t>1/P2 </a:t>
            </a:r>
            <a:r>
              <a:rPr lang="en-US" baseline="30000" dirty="0" smtClean="0">
                <a:solidFill>
                  <a:schemeClr val="hlink"/>
                </a:solidFill>
              </a:rPr>
              <a:t>(n)+1</a:t>
            </a:r>
            <a:r>
              <a:rPr lang="en-US" dirty="0" smtClean="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chemeClr val="hlink"/>
                </a:solidFill>
                <a:ea typeface="Arial" charset="0"/>
                <a:cs typeface="Arial" charset="0"/>
              </a:rPr>
              <a:t>					≥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1</a:t>
            </a:r>
            <a:r>
              <a:rPr lang="en-US" dirty="0" smtClean="0">
                <a:solidFill>
                  <a:schemeClr val="hlink"/>
                </a:solidFill>
                <a:ea typeface="Arial" charset="0"/>
                <a:cs typeface="Arial" charset="0"/>
              </a:rPr>
              <a:t>/(P1 </a:t>
            </a:r>
            <a:r>
              <a:rPr lang="en-US" dirty="0" err="1" smtClean="0">
                <a:solidFill>
                  <a:schemeClr val="hlink"/>
                </a:solidFill>
                <a:ea typeface="Arial" charset="0"/>
                <a:cs typeface="Arial" charset="0"/>
              </a:rPr>
              <a:t>n</a:t>
            </a:r>
            <a:r>
              <a:rPr lang="en-US" baseline="30000" dirty="0" err="1" smtClean="0">
                <a:solidFill>
                  <a:schemeClr val="hlink"/>
                </a:solidFill>
                <a:sym typeface="Symbol" charset="2"/>
              </a:rPr>
              <a:t></a:t>
            </a:r>
            <a:r>
              <a:rPr lang="en-US" dirty="0" smtClean="0">
                <a:solidFill>
                  <a:schemeClr val="hlink"/>
                </a:solidFill>
                <a:sym typeface="Symbol" charset="2"/>
              </a:rPr>
              <a:t>)=</a:t>
            </a:r>
            <a:r>
              <a:rPr lang="en-US" dirty="0">
                <a:solidFill>
                  <a:schemeClr val="hlink"/>
                </a:solidFill>
                <a:sym typeface="Symbol" charset="2"/>
              </a:rPr>
              <a:t>1/L</a:t>
            </a:r>
            <a:endParaRPr lang="en-US" baseline="30000" dirty="0">
              <a:solidFill>
                <a:schemeClr val="hlink"/>
              </a:solidFill>
              <a:sym typeface="Symbol" charset="2"/>
            </a:endParaRPr>
          </a:p>
          <a:p>
            <a:pPr eaLnBrk="1" hangingPunct="1"/>
            <a:r>
              <a:rPr lang="en-US" dirty="0">
                <a:solidFill>
                  <a:schemeClr val="hlink"/>
                </a:solidFill>
                <a:sym typeface="Symbol" charset="2"/>
              </a:rPr>
              <a:t>Pr[ </a:t>
            </a:r>
            <a:r>
              <a:rPr lang="en-US" dirty="0" err="1">
                <a:solidFill>
                  <a:schemeClr val="hlink"/>
                </a:solidFill>
              </a:rPr>
              <a:t>g</a:t>
            </a:r>
            <a:r>
              <a:rPr lang="en-US" baseline="-25000" dirty="0" err="1">
                <a:solidFill>
                  <a:schemeClr val="hlink"/>
                </a:solidFill>
              </a:rPr>
              <a:t>i</a:t>
            </a:r>
            <a:r>
              <a:rPr lang="en-US" dirty="0" err="1">
                <a:solidFill>
                  <a:schemeClr val="hlink"/>
                </a:solidFill>
              </a:rPr>
              <a:t>(p)</a:t>
            </a:r>
            <a:r>
              <a:rPr lang="en-US" dirty="0" err="1">
                <a:solidFill>
                  <a:schemeClr val="hlink"/>
                </a:solidFill>
                <a:ea typeface="Arial" charset="0"/>
                <a:cs typeface="Arial" charset="0"/>
              </a:rPr>
              <a:t>≠</a:t>
            </a:r>
            <a:r>
              <a:rPr lang="en-US" dirty="0" err="1">
                <a:solidFill>
                  <a:schemeClr val="hlink"/>
                </a:solidFill>
              </a:rPr>
              <a:t>g</a:t>
            </a:r>
            <a:r>
              <a:rPr lang="en-US" baseline="-25000" dirty="0" err="1">
                <a:solidFill>
                  <a:schemeClr val="hlink"/>
                </a:solidFill>
              </a:rPr>
              <a:t>i</a:t>
            </a:r>
            <a:r>
              <a:rPr lang="en-US" dirty="0" err="1">
                <a:solidFill>
                  <a:schemeClr val="hlink"/>
                </a:solidFill>
              </a:rPr>
              <a:t>(q</a:t>
            </a:r>
            <a:r>
              <a:rPr lang="en-US" dirty="0">
                <a:solidFill>
                  <a:schemeClr val="hlink"/>
                </a:solidFill>
              </a:rPr>
              <a:t>), </a:t>
            </a:r>
            <a:r>
              <a:rPr lang="en-US" dirty="0" err="1">
                <a:solidFill>
                  <a:schemeClr val="hlink"/>
                </a:solidFill>
              </a:rPr>
              <a:t>i</a:t>
            </a:r>
            <a:r>
              <a:rPr lang="en-US" dirty="0">
                <a:solidFill>
                  <a:schemeClr val="hlink"/>
                </a:solidFill>
              </a:rPr>
              <a:t>=1..L</a:t>
            </a:r>
            <a:r>
              <a:rPr lang="en-US" dirty="0">
                <a:solidFill>
                  <a:schemeClr val="hlink"/>
                </a:solidFill>
                <a:sym typeface="Symbol" charset="2"/>
              </a:rPr>
              <a:t>] 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≤ (1-1/L</a:t>
            </a:r>
            <a:r>
              <a:rPr lang="en-US" dirty="0">
                <a:solidFill>
                  <a:schemeClr val="hlink"/>
                </a:solidFill>
                <a:sym typeface="Symbol" charset="2"/>
              </a:rPr>
              <a:t>)</a:t>
            </a:r>
            <a:r>
              <a:rPr lang="en-US" baseline="30000" dirty="0">
                <a:solidFill>
                  <a:schemeClr val="hlink"/>
                </a:solidFill>
                <a:sym typeface="Symbol" charset="2"/>
              </a:rPr>
              <a:t>L 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≤</a:t>
            </a:r>
            <a:r>
              <a:rPr lang="en-US" dirty="0">
                <a:solidFill>
                  <a:schemeClr val="hlink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FF3300"/>
                </a:solidFill>
                <a:sym typeface="Symbol" charset="2"/>
              </a:rPr>
              <a:t>1/e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rgbClr val="FF3300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Proof, end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hlink"/>
                </a:solidFill>
                <a:sym typeface="Symbol" charset="2"/>
              </a:rPr>
              <a:t>Pr[E</a:t>
            </a:r>
            <a:r>
              <a:rPr lang="en-US" baseline="-25000">
                <a:solidFill>
                  <a:schemeClr val="hlink"/>
                </a:solidFill>
                <a:sym typeface="Symbol" charset="2"/>
              </a:rPr>
              <a:t>1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 not true]+Pr[E</a:t>
            </a:r>
            <a:r>
              <a:rPr lang="en-US" baseline="-25000">
                <a:solidFill>
                  <a:schemeClr val="hlink"/>
                </a:solidFill>
                <a:sym typeface="Symbol" charset="2"/>
              </a:rPr>
              <a:t>2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 not true] 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</a:rPr>
              <a:t>   ≤ 1/3+1/e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=0.7012.</a:t>
            </a:r>
            <a:endParaRPr lang="en-US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eaLnBrk="1" hangingPunct="1"/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</a:rPr>
              <a:t>Pr[ E</a:t>
            </a:r>
            <a:r>
              <a:rPr lang="en-US" baseline="-25000">
                <a:solidFill>
                  <a:schemeClr val="hlink"/>
                </a:solidFill>
                <a:sym typeface="Symbol" charset="2"/>
              </a:rPr>
              <a:t>1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</a:t>
            </a:r>
            <a:r>
              <a:rPr lang="en-US" baseline="-25000">
                <a:solidFill>
                  <a:schemeClr val="hlink"/>
                </a:solidFill>
                <a:sym typeface="Symbol" charset="2"/>
              </a:rPr>
              <a:t> 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</a:rPr>
              <a:t>E</a:t>
            </a:r>
            <a:r>
              <a:rPr lang="en-US" baseline="-25000">
                <a:solidFill>
                  <a:schemeClr val="hlink"/>
                </a:solidFill>
                <a:sym typeface="Symbol" charset="2"/>
              </a:rPr>
              <a:t>2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] 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≥ 1-(</a:t>
            </a:r>
            <a:r>
              <a:rPr lang="en-US">
                <a:solidFill>
                  <a:schemeClr val="hlink"/>
                </a:solidFill>
                <a:ea typeface="Arial" charset="0"/>
                <a:cs typeface="Arial" charset="0"/>
              </a:rPr>
              <a:t>1/3+1/e) ≈0.3</a:t>
            </a:r>
            <a:endParaRPr lang="en-US" baseline="-25000">
              <a:solidFill>
                <a:schemeClr val="hlink"/>
              </a:solidFill>
              <a:ea typeface="Arial" charset="0"/>
              <a:cs typeface="Arial" charset="0"/>
              <a:sym typeface="Symbol" charset="2"/>
            </a:endParaRPr>
          </a:p>
          <a:p>
            <a:pPr eaLnBrk="1" hangingPunct="1"/>
            <a:endParaRPr lang="en-US" baseline="-25000">
              <a:solidFill>
                <a:schemeClr val="hlink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of Lemma 2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Statement: for </a:t>
            </a:r>
          </a:p>
          <a:p>
            <a:pPr lvl="1" eaLnBrk="1" hangingPunct="1"/>
            <a:r>
              <a:rPr lang="en-US" dirty="0">
                <a:solidFill>
                  <a:schemeClr val="hlink"/>
                </a:solidFill>
                <a:sym typeface="Symbol" charset="2"/>
              </a:rPr>
              <a:t>P1=1-r/d</a:t>
            </a:r>
          </a:p>
          <a:p>
            <a:pPr lvl="1" eaLnBrk="1" hangingPunct="1"/>
            <a:r>
              <a:rPr lang="en-US" dirty="0">
                <a:solidFill>
                  <a:schemeClr val="hlink"/>
                </a:solidFill>
                <a:sym typeface="Symbol" charset="2"/>
              </a:rPr>
              <a:t>P2=1-cr/d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chemeClr val="hlink"/>
                </a:solidFill>
                <a:sym typeface="Symbol" charset="2"/>
              </a:rPr>
              <a:t>   </a:t>
            </a:r>
            <a:r>
              <a:rPr lang="en-US" dirty="0">
                <a:sym typeface="Symbol" charset="2"/>
              </a:rPr>
              <a:t>we have </a:t>
            </a:r>
            <a:r>
              <a:rPr lang="en-US" dirty="0">
                <a:solidFill>
                  <a:schemeClr val="hlink"/>
                </a:solidFill>
                <a:sym typeface="Symbol" charset="2"/>
              </a:rPr>
              <a:t></a:t>
            </a:r>
            <a:r>
              <a:rPr lang="en-US" dirty="0">
                <a:solidFill>
                  <a:schemeClr val="hlink"/>
                </a:solidFill>
              </a:rPr>
              <a:t>=log(P1)/log(P2) 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≤ 1/c</a:t>
            </a:r>
          </a:p>
          <a:p>
            <a:pPr eaLnBrk="1" hangingPunct="1"/>
            <a:r>
              <a:rPr lang="en-US" dirty="0">
                <a:ea typeface="Arial" charset="0"/>
                <a:cs typeface="Arial" charset="0"/>
              </a:rPr>
              <a:t>Proof: </a:t>
            </a:r>
          </a:p>
          <a:p>
            <a:pPr lvl="1" eaLnBrk="1" hangingPunct="1"/>
            <a:r>
              <a:rPr lang="en-US" dirty="0">
                <a:ea typeface="Arial" charset="0"/>
                <a:cs typeface="Arial" charset="0"/>
              </a:rPr>
              <a:t>Need </a:t>
            </a:r>
            <a:r>
              <a:rPr lang="en-US" dirty="0">
                <a:solidFill>
                  <a:schemeClr val="hlink"/>
                </a:solidFill>
              </a:rPr>
              <a:t>P1</a:t>
            </a:r>
            <a:r>
              <a:rPr lang="en-US" baseline="30000" dirty="0">
                <a:solidFill>
                  <a:schemeClr val="hlink"/>
                </a:solidFill>
              </a:rPr>
              <a:t>c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≥ P2</a:t>
            </a:r>
            <a:endParaRPr lang="en-US" baseline="30000" dirty="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ea typeface="Arial" charset="0"/>
                <a:cs typeface="Arial" charset="0"/>
              </a:rPr>
              <a:t>But 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(1-x)</a:t>
            </a:r>
            <a:r>
              <a:rPr lang="en-US" baseline="30000" dirty="0">
                <a:solidFill>
                  <a:schemeClr val="hlink"/>
                </a:solidFill>
                <a:ea typeface="Arial" charset="0"/>
                <a:cs typeface="Arial" charset="0"/>
              </a:rPr>
              <a:t>c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 ≥ (1-cx)</a:t>
            </a:r>
            <a:r>
              <a:rPr lang="en-US" baseline="30000" dirty="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dirty="0">
                <a:ea typeface="Arial" charset="0"/>
                <a:cs typeface="Arial" charset="0"/>
              </a:rPr>
              <a:t>for any 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1&gt;x&gt;0, c&gt;1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Recap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LSH solves </a:t>
            </a:r>
            <a:r>
              <a:rPr lang="en-US" sz="2800" dirty="0" err="1">
                <a:solidFill>
                  <a:schemeClr val="hlink"/>
                </a:solidFill>
              </a:rPr>
              <a:t>c</a:t>
            </a:r>
            <a:r>
              <a:rPr lang="en-US" sz="2800" dirty="0"/>
              <a:t>-approximate NN with: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Number of hash fun: </a:t>
            </a:r>
            <a:r>
              <a:rPr lang="en-US" sz="2400" dirty="0">
                <a:solidFill>
                  <a:schemeClr val="hlink"/>
                </a:solidFill>
              </a:rPr>
              <a:t>L</a:t>
            </a:r>
            <a:r>
              <a:rPr lang="en-US" sz="2400" dirty="0" smtClean="0">
                <a:solidFill>
                  <a:schemeClr val="hlink"/>
                </a:solidFill>
              </a:rPr>
              <a:t>=</a:t>
            </a:r>
            <a:r>
              <a:rPr lang="en-US" sz="2400" dirty="0" err="1" smtClean="0">
                <a:solidFill>
                  <a:schemeClr val="hlink"/>
                </a:solidFill>
              </a:rPr>
              <a:t>O(n</a:t>
            </a:r>
            <a:r>
              <a:rPr lang="en-US" sz="2400" baseline="30000" dirty="0" err="1" smtClean="0">
                <a:solidFill>
                  <a:schemeClr val="hlink"/>
                </a:solidFill>
                <a:sym typeface="Symbol" charset="2"/>
              </a:rPr>
              <a:t></a:t>
            </a:r>
            <a:r>
              <a:rPr lang="en-US" sz="2400" dirty="0" smtClean="0">
                <a:solidFill>
                  <a:schemeClr val="hlink"/>
                </a:solidFill>
              </a:rPr>
              <a:t>)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chemeClr val="hlink"/>
                </a:solidFill>
                <a:sym typeface="Symbol" charset="2"/>
              </a:rPr>
              <a:t></a:t>
            </a:r>
            <a:r>
              <a:rPr lang="en-US" sz="2400" dirty="0">
                <a:solidFill>
                  <a:schemeClr val="hlink"/>
                </a:solidFill>
              </a:rPr>
              <a:t>=log(1/P1)/log(1/P2)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For Hamming distance we have </a:t>
            </a:r>
            <a:r>
              <a:rPr lang="en-US" sz="2400" dirty="0" err="1">
                <a:solidFill>
                  <a:schemeClr val="hlink"/>
                </a:solidFill>
                <a:sym typeface="Symbol" charset="2"/>
              </a:rPr>
              <a:t></a:t>
            </a:r>
            <a:r>
              <a:rPr lang="en-US" sz="2400" dirty="0">
                <a:solidFill>
                  <a:schemeClr val="hlink"/>
                </a:solidFill>
                <a:sym typeface="Symbol" charset="2"/>
              </a:rPr>
              <a:t>=1/c</a:t>
            </a:r>
            <a:endParaRPr lang="en-US" sz="24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Questions: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Beyond </a:t>
            </a:r>
            <a:r>
              <a:rPr lang="en-US" sz="2400" dirty="0"/>
              <a:t>Hamming distance </a:t>
            </a:r>
            <a:r>
              <a:rPr lang="en-US" sz="2400" dirty="0" smtClean="0"/>
              <a:t>?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Reduce the </a:t>
            </a:r>
            <a:r>
              <a:rPr lang="en-US" sz="2400" dirty="0"/>
              <a:t>exponent </a:t>
            </a:r>
            <a:r>
              <a:rPr lang="en-US" sz="2400" dirty="0">
                <a:solidFill>
                  <a:schemeClr val="hlink"/>
                </a:solidFill>
                <a:sym typeface="Symbol" charset="2"/>
              </a:rPr>
              <a:t> </a:t>
            </a:r>
            <a:r>
              <a:rPr lang="en-US" sz="2400" dirty="0">
                <a:sym typeface="Symbol" charset="2"/>
              </a:rPr>
              <a:t>?</a:t>
            </a:r>
            <a:endParaRPr lang="en-US" sz="24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16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16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dirty="0">
                <a:solidFill>
                  <a:schemeClr val="hlink"/>
                </a:solidFill>
              </a:rPr>
              <a:t> </a:t>
            </a:r>
            <a:endParaRPr lang="en-US" sz="2800" baseline="30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Random Projection LSH for L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2400" dirty="0" smtClean="0">
                <a:solidFill>
                  <a:srgbClr val="990000"/>
                </a:solidFill>
              </a:rPr>
              <a:t>[</a:t>
            </a:r>
            <a:r>
              <a:rPr lang="en-US" sz="2400" dirty="0">
                <a:solidFill>
                  <a:srgbClr val="990000"/>
                </a:solidFill>
              </a:rPr>
              <a:t>Datar-Immorlica-Indyk-Mirrokni’04]</a:t>
            </a:r>
            <a:br>
              <a:rPr lang="en-US" sz="2400" dirty="0">
                <a:solidFill>
                  <a:srgbClr val="990000"/>
                </a:solidFill>
              </a:rPr>
            </a:b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073650" cy="3997325"/>
          </a:xfrm>
        </p:spPr>
        <p:txBody>
          <a:bodyPr/>
          <a:lstStyle/>
          <a:p>
            <a:pPr eaLnBrk="1" hangingPunct="1"/>
            <a:r>
              <a:rPr lang="en-US" sz="2800" dirty="0"/>
              <a:t>Define </a:t>
            </a:r>
            <a:r>
              <a:rPr lang="en-US" sz="2800" dirty="0" err="1">
                <a:solidFill>
                  <a:schemeClr val="hlink"/>
                </a:solidFill>
              </a:rPr>
              <a:t>h</a:t>
            </a:r>
            <a:r>
              <a:rPr lang="en-US" sz="2800" baseline="-25000" dirty="0" err="1">
                <a:solidFill>
                  <a:schemeClr val="hlink"/>
                </a:solidFill>
              </a:rPr>
              <a:t>X,b</a:t>
            </a:r>
            <a:r>
              <a:rPr lang="en-US" sz="2800" dirty="0">
                <a:solidFill>
                  <a:schemeClr val="hlink"/>
                </a:solidFill>
              </a:rPr>
              <a:t>(p)=</a:t>
            </a:r>
            <a:r>
              <a:rPr lang="en-US" sz="2800" dirty="0">
                <a:solidFill>
                  <a:schemeClr val="hlink"/>
                </a:solidFill>
                <a:sym typeface="Symbol" charset="2"/>
              </a:rPr>
              <a:t>(p*</a:t>
            </a:r>
            <a:r>
              <a:rPr lang="en-US" sz="2800" dirty="0" err="1">
                <a:solidFill>
                  <a:schemeClr val="hlink"/>
                </a:solidFill>
                <a:sym typeface="Symbol" charset="2"/>
              </a:rPr>
              <a:t>X+b</a:t>
            </a:r>
            <a:r>
              <a:rPr lang="en-US" sz="2800" dirty="0">
                <a:solidFill>
                  <a:schemeClr val="hlink"/>
                </a:solidFill>
                <a:sym typeface="Symbol" charset="2"/>
              </a:rPr>
              <a:t>)/w</a:t>
            </a:r>
            <a:r>
              <a:rPr lang="en-US" sz="2800" dirty="0">
                <a:sym typeface="Symbol" charset="2"/>
              </a:rPr>
              <a:t>:</a:t>
            </a:r>
            <a:endParaRPr lang="en-US" sz="2800" dirty="0"/>
          </a:p>
          <a:p>
            <a:pPr lvl="1" eaLnBrk="1" hangingPunct="1"/>
            <a:r>
              <a:rPr lang="en-US" sz="2400" dirty="0">
                <a:solidFill>
                  <a:schemeClr val="hlink"/>
                </a:solidFill>
              </a:rPr>
              <a:t>w ≈ r</a:t>
            </a:r>
            <a:endParaRPr lang="en-US" sz="2400" dirty="0"/>
          </a:p>
          <a:p>
            <a:pPr lvl="1" eaLnBrk="1" hangingPunct="1"/>
            <a:r>
              <a:rPr lang="en-US" sz="2400" dirty="0">
                <a:solidFill>
                  <a:schemeClr val="hlink"/>
                </a:solidFill>
              </a:rPr>
              <a:t>X=(X</a:t>
            </a:r>
            <a:r>
              <a:rPr lang="en-US" sz="2400" baseline="-25000" dirty="0">
                <a:solidFill>
                  <a:schemeClr val="hlink"/>
                </a:solidFill>
              </a:rPr>
              <a:t>1</a:t>
            </a:r>
            <a:r>
              <a:rPr lang="en-US" sz="2400" dirty="0">
                <a:solidFill>
                  <a:schemeClr val="hlink"/>
                </a:solidFill>
              </a:rPr>
              <a:t>…</a:t>
            </a:r>
            <a:r>
              <a:rPr lang="en-US" sz="2400" dirty="0" err="1">
                <a:solidFill>
                  <a:schemeClr val="hlink"/>
                </a:solidFill>
              </a:rPr>
              <a:t>X</a:t>
            </a:r>
            <a:r>
              <a:rPr lang="en-US" sz="2400" baseline="-25000" dirty="0" err="1">
                <a:solidFill>
                  <a:schemeClr val="hlink"/>
                </a:solidFill>
              </a:rPr>
              <a:t>d</a:t>
            </a:r>
            <a:r>
              <a:rPr lang="en-US" sz="2400" dirty="0">
                <a:solidFill>
                  <a:schemeClr val="hlink"/>
                </a:solidFill>
              </a:rPr>
              <a:t>)</a:t>
            </a:r>
            <a:r>
              <a:rPr lang="en-US" sz="2400" dirty="0"/>
              <a:t> , where </a:t>
            </a:r>
            <a:r>
              <a:rPr lang="en-US" sz="2400" dirty="0">
                <a:solidFill>
                  <a:schemeClr val="hlink"/>
                </a:solidFill>
              </a:rPr>
              <a:t>X</a:t>
            </a:r>
            <a:r>
              <a:rPr lang="en-US" sz="2400" baseline="-25000" dirty="0">
                <a:solidFill>
                  <a:schemeClr val="hlink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 smtClean="0"/>
              <a:t>are </a:t>
            </a:r>
            <a:r>
              <a:rPr lang="en-US" sz="2400" dirty="0" err="1" smtClean="0"/>
              <a:t>i.i.d</a:t>
            </a:r>
            <a:r>
              <a:rPr lang="en-US" sz="2400" dirty="0" smtClean="0"/>
              <a:t>. random variables </a:t>
            </a:r>
            <a:r>
              <a:rPr lang="en-US" sz="2400" dirty="0"/>
              <a:t>chosen </a:t>
            </a:r>
            <a:r>
              <a:rPr lang="en-US" sz="2400" dirty="0" smtClean="0"/>
              <a:t>from Gaussian distribution</a:t>
            </a:r>
          </a:p>
          <a:p>
            <a:pPr lvl="1" eaLnBrk="1" hangingPunct="1"/>
            <a:r>
              <a:rPr lang="en-US" sz="2400" dirty="0" smtClean="0">
                <a:solidFill>
                  <a:schemeClr val="hlink"/>
                </a:solidFill>
              </a:rPr>
              <a:t>b</a:t>
            </a:r>
            <a:r>
              <a:rPr lang="en-US" sz="2400" dirty="0" smtClean="0"/>
              <a:t> </a:t>
            </a:r>
            <a:r>
              <a:rPr lang="en-US" sz="2400" dirty="0"/>
              <a:t>is a </a:t>
            </a:r>
            <a:r>
              <a:rPr lang="en-US" sz="2400" dirty="0" smtClean="0"/>
              <a:t>scalar chosen uniformly at random from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[0,w]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60960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H="1">
            <a:off x="6629400" y="2057400"/>
            <a:ext cx="152400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6248400" y="28194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6705600" y="4038600"/>
            <a:ext cx="76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7391400" y="3124200"/>
            <a:ext cx="76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8077200" y="2133600"/>
            <a:ext cx="76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318125" y="4379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pl-PL">
              <a:ea typeface="Arial" charset="0"/>
              <a:cs typeface="Arial" charset="0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8001000" y="2362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276" name="Freeform 12"/>
          <p:cNvSpPr>
            <a:spLocks/>
          </p:cNvSpPr>
          <p:nvPr/>
        </p:nvSpPr>
        <p:spPr bwMode="auto">
          <a:xfrm>
            <a:off x="6748463" y="3124200"/>
            <a:ext cx="642937" cy="914400"/>
          </a:xfrm>
          <a:custGeom>
            <a:avLst/>
            <a:gdLst>
              <a:gd name="T0" fmla="*/ 0 w 405"/>
              <a:gd name="T1" fmla="*/ 576 h 576"/>
              <a:gd name="T2" fmla="*/ 405 w 405"/>
              <a:gd name="T3" fmla="*/ 0 h 576"/>
              <a:gd name="T4" fmla="*/ 0 60000 65536"/>
              <a:gd name="T5" fmla="*/ 0 60000 65536"/>
              <a:gd name="T6" fmla="*/ 0 w 405"/>
              <a:gd name="T7" fmla="*/ 0 h 576"/>
              <a:gd name="T8" fmla="*/ 405 w 405"/>
              <a:gd name="T9" fmla="*/ 576 h 5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5" h="576">
                <a:moveTo>
                  <a:pt x="0" y="576"/>
                </a:moveTo>
                <a:lnTo>
                  <a:pt x="405" y="0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7620000" y="2590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010400" y="3505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2000" name="Text Box 15"/>
          <p:cNvSpPr txBox="1">
            <a:spLocks noChangeArrowheads="1"/>
          </p:cNvSpPr>
          <p:nvPr/>
        </p:nvSpPr>
        <p:spPr bwMode="auto">
          <a:xfrm>
            <a:off x="615950" y="5854700"/>
            <a:ext cx="832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aseline="30000"/>
              <a:t> </a:t>
            </a:r>
            <a:endParaRPr 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243638" y="240347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aseline="30000"/>
              <a:t>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69" grpId="1" animBg="1"/>
      <p:bldP spid="11270" grpId="0" animBg="1"/>
      <p:bldP spid="11271" grpId="0" animBg="1"/>
      <p:bldP spid="11272" grpId="0" animBg="1"/>
      <p:bldP spid="11273" grpId="0" animBg="1"/>
      <p:bldP spid="11275" grpId="0"/>
      <p:bldP spid="11276" grpId="0" animBg="1"/>
      <p:bldP spid="11277" grpId="0"/>
      <p:bldP spid="11278" grpId="0"/>
      <p:bldP spid="112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6858000" y="2667000"/>
            <a:ext cx="1651000" cy="1663700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40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Nearest Neighbor Search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6324600" cy="4953000"/>
          </a:xfrm>
        </p:spPr>
        <p:txBody>
          <a:bodyPr/>
          <a:lstStyle/>
          <a:p>
            <a:r>
              <a:rPr lang="en-US"/>
              <a:t>Given: a set </a:t>
            </a:r>
            <a:r>
              <a:rPr lang="en-US">
                <a:solidFill>
                  <a:schemeClr val="hlink"/>
                </a:solidFill>
              </a:rPr>
              <a:t>P</a:t>
            </a:r>
            <a:r>
              <a:rPr lang="en-US"/>
              <a:t> of </a:t>
            </a:r>
            <a:r>
              <a:rPr lang="en-US">
                <a:solidFill>
                  <a:schemeClr val="hlink"/>
                </a:solidFill>
              </a:rPr>
              <a:t>n</a:t>
            </a:r>
            <a:r>
              <a:rPr lang="en-US"/>
              <a:t> points in </a:t>
            </a:r>
            <a:r>
              <a:rPr lang="en-US">
                <a:solidFill>
                  <a:schemeClr val="hlink"/>
                </a:solidFill>
              </a:rPr>
              <a:t>R</a:t>
            </a:r>
            <a:r>
              <a:rPr lang="en-US" baseline="30000">
                <a:solidFill>
                  <a:schemeClr val="hlink"/>
                </a:solidFill>
              </a:rPr>
              <a:t>d</a:t>
            </a:r>
            <a:endParaRPr lang="en-US">
              <a:solidFill>
                <a:schemeClr val="hlink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Nearest Neighbor:</a:t>
            </a:r>
            <a:r>
              <a:rPr lang="en-US"/>
              <a:t> for any query </a:t>
            </a:r>
            <a:r>
              <a:rPr lang="en-US">
                <a:solidFill>
                  <a:schemeClr val="hlink"/>
                </a:solidFill>
              </a:rPr>
              <a:t>q, </a:t>
            </a:r>
            <a:r>
              <a:rPr lang="en-US"/>
              <a:t>returns a point </a:t>
            </a:r>
            <a:r>
              <a:rPr lang="en-US">
                <a:solidFill>
                  <a:schemeClr val="hlink"/>
                </a:solidFill>
              </a:rPr>
              <a:t>p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P </a:t>
            </a:r>
            <a:r>
              <a:rPr lang="en-US">
                <a:sym typeface="Symbol" charset="2"/>
              </a:rPr>
              <a:t>minimizing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 ||p-q||</a:t>
            </a:r>
          </a:p>
          <a:p>
            <a:r>
              <a:rPr lang="en-US">
                <a:solidFill>
                  <a:schemeClr val="hlink"/>
                </a:solidFill>
                <a:sym typeface="Symbol" charset="2"/>
              </a:rPr>
              <a:t>r</a:t>
            </a:r>
            <a:r>
              <a:rPr lang="en-US">
                <a:sym typeface="Symbol" charset="2"/>
              </a:rPr>
              <a:t>-</a:t>
            </a:r>
            <a:r>
              <a:rPr lang="en-US">
                <a:solidFill>
                  <a:srgbClr val="FF0000"/>
                </a:solidFill>
                <a:sym typeface="Symbol" charset="2"/>
              </a:rPr>
              <a:t>Near Neighbor:</a:t>
            </a:r>
            <a:r>
              <a:rPr lang="en-US">
                <a:sym typeface="Symbol" charset="2"/>
              </a:rPr>
              <a:t> for any query 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q</a:t>
            </a:r>
            <a:r>
              <a:rPr lang="en-US">
                <a:sym typeface="Symbol" charset="2"/>
              </a:rPr>
              <a:t>, returns a point </a:t>
            </a:r>
            <a:r>
              <a:rPr lang="en-US">
                <a:solidFill>
                  <a:schemeClr val="hlink"/>
                </a:solidFill>
              </a:rPr>
              <a:t>p</a:t>
            </a:r>
            <a:r>
              <a:rPr lang="en-US">
                <a:solidFill>
                  <a:schemeClr val="hlink"/>
                </a:solidFill>
                <a:sym typeface="Symbol" charset="2"/>
              </a:rPr>
              <a:t>P  </a:t>
            </a:r>
            <a:r>
              <a:rPr lang="en-US">
                <a:sym typeface="Symbol" charset="2"/>
              </a:rPr>
              <a:t>s.t. 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  <a:sym typeface="Symbol" charset="2"/>
              </a:rPr>
              <a:t>   ||p-q||  r </a:t>
            </a:r>
            <a:r>
              <a:rPr lang="en-US">
                <a:sym typeface="Symbol" charset="2"/>
              </a:rPr>
              <a:t>(if it exists)</a:t>
            </a:r>
            <a:endParaRPr lang="en-US">
              <a:solidFill>
                <a:schemeClr val="hlink"/>
              </a:solidFill>
              <a:sym typeface="Symbol" charset="2"/>
            </a:endParaRP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7721600" y="18415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7213600" y="4051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7874000" y="29845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8636000" y="41275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8788400" y="28321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7477125" y="35544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V="1">
            <a:off x="7645400" y="3086100"/>
            <a:ext cx="2540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7569200" y="34417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H="1" flipV="1">
            <a:off x="7124700" y="2895600"/>
            <a:ext cx="484188" cy="5730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7375525" y="28686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9528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  <p:bldP spid="4107" grpId="0" animBg="1"/>
      <p:bldP spid="4108" grpId="0" animBg="1"/>
      <p:bldP spid="4109" grpId="0" animBg="1"/>
      <p:bldP spid="41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Analysis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5029200"/>
          </a:xfrm>
        </p:spPr>
        <p:txBody>
          <a:bodyPr/>
          <a:lstStyle/>
          <a:p>
            <a:pPr eaLnBrk="1" hangingPunct="1"/>
            <a:r>
              <a:rPr lang="en-US"/>
              <a:t>Need to:</a:t>
            </a:r>
          </a:p>
          <a:p>
            <a:pPr lvl="1" eaLnBrk="1" hangingPunct="1"/>
            <a:r>
              <a:rPr lang="en-US"/>
              <a:t>Compute </a:t>
            </a:r>
            <a:r>
              <a:rPr lang="en-US">
                <a:solidFill>
                  <a:schemeClr val="hlink"/>
                </a:solidFill>
              </a:rPr>
              <a:t>Pr[h(p)=h(q)]</a:t>
            </a:r>
            <a:r>
              <a:rPr lang="en-US"/>
              <a:t> as a function of </a:t>
            </a:r>
            <a:r>
              <a:rPr lang="en-US">
                <a:solidFill>
                  <a:schemeClr val="hlink"/>
                </a:solidFill>
              </a:rPr>
              <a:t>||p-q||</a:t>
            </a:r>
            <a:r>
              <a:rPr lang="en-US"/>
              <a:t> and </a:t>
            </a:r>
            <a:r>
              <a:rPr lang="en-US">
                <a:solidFill>
                  <a:schemeClr val="hlink"/>
                </a:solidFill>
              </a:rPr>
              <a:t>w</a:t>
            </a:r>
            <a:r>
              <a:rPr lang="en-US"/>
              <a:t>; this defines</a:t>
            </a:r>
            <a:r>
              <a:rPr lang="en-US">
                <a:solidFill>
                  <a:schemeClr val="hlink"/>
                </a:solidFill>
              </a:rPr>
              <a:t> P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and </a:t>
            </a:r>
            <a:r>
              <a:rPr lang="en-US">
                <a:solidFill>
                  <a:schemeClr val="hlink"/>
                </a:solidFill>
              </a:rPr>
              <a:t>P</a:t>
            </a:r>
            <a:r>
              <a:rPr lang="en-US" baseline="-25000">
                <a:solidFill>
                  <a:schemeClr val="hlink"/>
                </a:solidFill>
              </a:rPr>
              <a:t>2</a:t>
            </a:r>
            <a:endParaRPr lang="en-US">
              <a:solidFill>
                <a:schemeClr val="hlink"/>
              </a:solidFill>
            </a:endParaRPr>
          </a:p>
          <a:p>
            <a:pPr lvl="1" eaLnBrk="1" hangingPunct="1"/>
            <a:r>
              <a:rPr lang="en-US"/>
              <a:t>For each </a:t>
            </a:r>
            <a:r>
              <a:rPr lang="en-US">
                <a:solidFill>
                  <a:schemeClr val="hlink"/>
                </a:solidFill>
              </a:rPr>
              <a:t>c</a:t>
            </a:r>
            <a:r>
              <a:rPr lang="en-US"/>
              <a:t> choose </a:t>
            </a:r>
            <a:r>
              <a:rPr lang="en-US">
                <a:solidFill>
                  <a:schemeClr val="hlink"/>
                </a:solidFill>
              </a:rPr>
              <a:t>w</a:t>
            </a:r>
            <a:r>
              <a:rPr lang="en-US"/>
              <a:t> that minimizes</a:t>
            </a:r>
          </a:p>
          <a:p>
            <a:pPr lvl="1" algn="ctr" eaLnBrk="1" hangingPunct="1">
              <a:buFontTx/>
              <a:buNone/>
            </a:pPr>
            <a:r>
              <a:rPr lang="en-US">
                <a:solidFill>
                  <a:schemeClr val="hlink"/>
                </a:solidFill>
                <a:sym typeface="Symbol" charset="2"/>
              </a:rPr>
              <a:t></a:t>
            </a:r>
            <a:r>
              <a:rPr lang="en-US">
                <a:solidFill>
                  <a:schemeClr val="hlink"/>
                </a:solidFill>
              </a:rPr>
              <a:t>=log</a:t>
            </a:r>
            <a:r>
              <a:rPr lang="en-US" baseline="-25000">
                <a:solidFill>
                  <a:schemeClr val="hlink"/>
                </a:solidFill>
              </a:rPr>
              <a:t>1/P2</a:t>
            </a:r>
            <a:r>
              <a:rPr lang="en-US">
                <a:solidFill>
                  <a:schemeClr val="hlink"/>
                </a:solidFill>
              </a:rPr>
              <a:t>(1/P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) </a:t>
            </a:r>
            <a:endParaRPr lang="en-US"/>
          </a:p>
          <a:p>
            <a:pPr eaLnBrk="1" hangingPunct="1"/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62825" y="2638425"/>
            <a:ext cx="1524000" cy="2133600"/>
            <a:chOff x="4206" y="1908"/>
            <a:chExt cx="960" cy="1344"/>
          </a:xfrm>
        </p:grpSpPr>
        <p:sp>
          <p:nvSpPr>
            <p:cNvPr id="44039" name="Line 5"/>
            <p:cNvSpPr>
              <a:spLocks noChangeShapeType="1"/>
            </p:cNvSpPr>
            <p:nvPr/>
          </p:nvSpPr>
          <p:spPr bwMode="auto">
            <a:xfrm flipH="1">
              <a:off x="4206" y="1908"/>
              <a:ext cx="96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0" name="Line 6"/>
            <p:cNvSpPr>
              <a:spLocks noChangeShapeType="1"/>
            </p:cNvSpPr>
            <p:nvPr/>
          </p:nvSpPr>
          <p:spPr bwMode="auto">
            <a:xfrm>
              <a:off x="4254" y="3156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1" name="Line 7"/>
            <p:cNvSpPr>
              <a:spLocks noChangeShapeType="1"/>
            </p:cNvSpPr>
            <p:nvPr/>
          </p:nvSpPr>
          <p:spPr bwMode="auto">
            <a:xfrm>
              <a:off x="4686" y="2580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2" name="Line 8"/>
            <p:cNvSpPr>
              <a:spLocks noChangeShapeType="1"/>
            </p:cNvSpPr>
            <p:nvPr/>
          </p:nvSpPr>
          <p:spPr bwMode="auto">
            <a:xfrm>
              <a:off x="5118" y="1956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3" name="Freeform 9"/>
            <p:cNvSpPr>
              <a:spLocks/>
            </p:cNvSpPr>
            <p:nvPr/>
          </p:nvSpPr>
          <p:spPr bwMode="auto">
            <a:xfrm>
              <a:off x="4281" y="2580"/>
              <a:ext cx="405" cy="576"/>
            </a:xfrm>
            <a:custGeom>
              <a:avLst/>
              <a:gdLst>
                <a:gd name="T0" fmla="*/ 0 w 405"/>
                <a:gd name="T1" fmla="*/ 576 h 576"/>
                <a:gd name="T2" fmla="*/ 405 w 405"/>
                <a:gd name="T3" fmla="*/ 0 h 576"/>
                <a:gd name="T4" fmla="*/ 0 60000 65536"/>
                <a:gd name="T5" fmla="*/ 0 60000 65536"/>
                <a:gd name="T6" fmla="*/ 0 w 405"/>
                <a:gd name="T7" fmla="*/ 0 h 576"/>
                <a:gd name="T8" fmla="*/ 405 w 405"/>
                <a:gd name="T9" fmla="*/ 576 h 5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5" h="576">
                  <a:moveTo>
                    <a:pt x="0" y="576"/>
                  </a:moveTo>
                  <a:lnTo>
                    <a:pt x="405" y="0"/>
                  </a:ln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4" name="Text Box 10"/>
            <p:cNvSpPr txBox="1">
              <a:spLocks noChangeArrowheads="1"/>
            </p:cNvSpPr>
            <p:nvPr/>
          </p:nvSpPr>
          <p:spPr bwMode="auto">
            <a:xfrm>
              <a:off x="4830" y="2244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w</a:t>
              </a:r>
            </a:p>
          </p:txBody>
        </p:sp>
        <p:sp>
          <p:nvSpPr>
            <p:cNvPr id="44045" name="Text Box 17"/>
            <p:cNvSpPr txBox="1">
              <a:spLocks noChangeArrowheads="1"/>
            </p:cNvSpPr>
            <p:nvPr/>
          </p:nvSpPr>
          <p:spPr bwMode="auto">
            <a:xfrm>
              <a:off x="4470" y="280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w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chemeClr val="tx1"/>
                </a:solidFill>
                <a:sym typeface="Symbol" charset="2"/>
              </a:rPr>
              <a:t></a:t>
            </a:r>
            <a:r>
              <a:rPr lang="en-US" dirty="0" err="1">
                <a:solidFill>
                  <a:schemeClr val="tx1"/>
                </a:solidFill>
              </a:rPr>
              <a:t>(c</a:t>
            </a:r>
            <a:r>
              <a:rPr lang="en-US" dirty="0">
                <a:solidFill>
                  <a:schemeClr val="tx1"/>
                </a:solidFill>
              </a:rPr>
              <a:t>) for</a:t>
            </a:r>
            <a:r>
              <a:rPr lang="en-US" dirty="0"/>
              <a:t> l</a:t>
            </a:r>
            <a:r>
              <a:rPr lang="en-US" baseline="-25000" dirty="0"/>
              <a:t>2</a:t>
            </a:r>
          </a:p>
        </p:txBody>
      </p:sp>
      <p:pic>
        <p:nvPicPr>
          <p:cNvPr id="46084" name="Picture 3" descr="l2_plot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95600" y="1219200"/>
            <a:ext cx="3594176" cy="2970144"/>
          </a:xfrm>
          <a:noFill/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4191000"/>
            <a:ext cx="8686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Improvement not dramatic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But the hash function very simple and works directly in l</a:t>
            </a:r>
            <a:r>
              <a:rPr lang="en-US" sz="3200" baseline="-25000" dirty="0" smtClean="0"/>
              <a:t>2</a:t>
            </a:r>
            <a:endParaRPr lang="en-US" sz="2800" dirty="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6" name="Oval 28"/>
          <p:cNvSpPr>
            <a:spLocks noChangeArrowheads="1"/>
          </p:cNvSpPr>
          <p:nvPr/>
        </p:nvSpPr>
        <p:spPr bwMode="auto">
          <a:xfrm rot="2490117">
            <a:off x="7624762" y="5075238"/>
            <a:ext cx="263525" cy="3524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Ball lattice hashing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>
                <a:solidFill>
                  <a:srgbClr val="990000"/>
                </a:solidFill>
              </a:rPr>
              <a:t>[Andoni-Indyk’06]</a:t>
            </a:r>
            <a:endParaRPr lang="en-US" sz="28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6863"/>
            <a:ext cx="5778500" cy="4559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Instead of projecting onto </a:t>
            </a:r>
            <a:r>
              <a:rPr lang="en-US" sz="2800" dirty="0">
                <a:solidFill>
                  <a:schemeClr val="hlink"/>
                </a:solidFill>
              </a:rPr>
              <a:t>R</a:t>
            </a:r>
            <a:r>
              <a:rPr lang="en-US" sz="2800" baseline="30000" dirty="0">
                <a:solidFill>
                  <a:schemeClr val="hlink"/>
                </a:solidFill>
              </a:rPr>
              <a:t>1</a:t>
            </a:r>
            <a:r>
              <a:rPr lang="en-US" sz="2800" dirty="0"/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    project onto </a:t>
            </a:r>
            <a:r>
              <a:rPr lang="en-US" sz="2800" dirty="0" err="1">
                <a:solidFill>
                  <a:schemeClr val="hlink"/>
                </a:solidFill>
              </a:rPr>
              <a:t>R</a:t>
            </a:r>
            <a:r>
              <a:rPr lang="en-US" sz="2800" baseline="30000" dirty="0" err="1">
                <a:solidFill>
                  <a:schemeClr val="hlink"/>
                </a:solidFill>
              </a:rPr>
              <a:t>t</a:t>
            </a:r>
            <a:r>
              <a:rPr lang="en-US" sz="2800" baseline="30000" dirty="0"/>
              <a:t> </a:t>
            </a:r>
            <a:r>
              <a:rPr lang="en-US" sz="2800" dirty="0"/>
              <a:t>, for constant </a:t>
            </a:r>
            <a:r>
              <a:rPr lang="en-US" sz="2800" dirty="0" err="1">
                <a:solidFill>
                  <a:schemeClr val="hlink"/>
                </a:solidFill>
              </a:rPr>
              <a:t>t</a:t>
            </a:r>
            <a:endParaRPr lang="en-US" sz="2800" baseline="300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Intervals </a:t>
            </a:r>
            <a:r>
              <a:rPr lang="en-US" sz="2800" dirty="0">
                <a:ea typeface="Arial" charset="0"/>
                <a:cs typeface="Arial" charset="0"/>
              </a:rPr>
              <a:t>→ lattice of balls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Arial" charset="0"/>
                <a:cs typeface="Arial" charset="0"/>
              </a:rPr>
              <a:t>Can hit empty space, so hash until a ball is hit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ea typeface="Arial" charset="0"/>
                <a:cs typeface="Arial" charset="0"/>
              </a:rPr>
              <a:t>Analysis: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hlink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chemeClr val="hlink"/>
                </a:solidFill>
                <a:sym typeface="Symbol" charset="2"/>
              </a:rPr>
              <a:t></a:t>
            </a:r>
            <a:r>
              <a:rPr lang="en-US" sz="2400" dirty="0">
                <a:solidFill>
                  <a:schemeClr val="hlink"/>
                </a:solidFill>
                <a:sym typeface="Symbol" charset="2"/>
              </a:rPr>
              <a:t>=</a:t>
            </a:r>
            <a:r>
              <a:rPr lang="en-US" sz="2400" dirty="0">
                <a:solidFill>
                  <a:schemeClr val="hlink"/>
                </a:solidFill>
                <a:ea typeface="Arial" charset="0"/>
                <a:cs typeface="Arial" charset="0"/>
              </a:rPr>
              <a:t>1/c</a:t>
            </a:r>
            <a:r>
              <a:rPr lang="en-US" sz="2400" baseline="30000" dirty="0">
                <a:solidFill>
                  <a:schemeClr val="hlink"/>
                </a:solidFill>
                <a:ea typeface="Arial" charset="0"/>
                <a:cs typeface="Arial" charset="0"/>
              </a:rPr>
              <a:t>2 </a:t>
            </a:r>
            <a:r>
              <a:rPr lang="en-US" sz="2400" dirty="0">
                <a:solidFill>
                  <a:schemeClr val="hlink"/>
                </a:solidFill>
                <a:ea typeface="Arial" charset="0"/>
                <a:cs typeface="Arial" charset="0"/>
              </a:rPr>
              <a:t>+ O( log </a:t>
            </a:r>
            <a:r>
              <a:rPr lang="en-US" sz="2400" dirty="0" err="1">
                <a:solidFill>
                  <a:schemeClr val="hlink"/>
                </a:solidFill>
                <a:ea typeface="Arial" charset="0"/>
                <a:cs typeface="Arial" charset="0"/>
              </a:rPr>
              <a:t>t</a:t>
            </a:r>
            <a:r>
              <a:rPr lang="en-US" sz="2400" dirty="0">
                <a:solidFill>
                  <a:schemeClr val="hlink"/>
                </a:solidFill>
                <a:ea typeface="Arial" charset="0"/>
                <a:cs typeface="Arial" charset="0"/>
              </a:rPr>
              <a:t> / t</a:t>
            </a:r>
            <a:r>
              <a:rPr lang="en-US" sz="2400" baseline="30000" dirty="0">
                <a:solidFill>
                  <a:schemeClr val="hlink"/>
                </a:solidFill>
                <a:ea typeface="Arial" charset="0"/>
                <a:cs typeface="Arial" charset="0"/>
              </a:rPr>
              <a:t>1/2 </a:t>
            </a:r>
            <a:r>
              <a:rPr lang="en-US" sz="2400" dirty="0">
                <a:solidFill>
                  <a:schemeClr val="hlink"/>
                </a:solidFill>
                <a:ea typeface="Arial" charset="0"/>
                <a:cs typeface="Arial" charset="0"/>
              </a:rPr>
              <a:t>)</a:t>
            </a:r>
            <a:r>
              <a:rPr lang="en-US" sz="2400" dirty="0">
                <a:ea typeface="Arial" charset="0"/>
                <a:cs typeface="Arial" charset="0"/>
              </a:rPr>
              <a:t> </a:t>
            </a:r>
            <a:endParaRPr lang="en-US" sz="2400" dirty="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Arial" charset="0"/>
                <a:cs typeface="Arial" charset="0"/>
              </a:rPr>
              <a:t>Time to hash is </a:t>
            </a:r>
            <a:r>
              <a:rPr lang="en-US" sz="2400" dirty="0" err="1">
                <a:solidFill>
                  <a:schemeClr val="hlink"/>
                </a:solidFill>
                <a:ea typeface="Arial" charset="0"/>
                <a:cs typeface="Arial" charset="0"/>
              </a:rPr>
              <a:t>t</a:t>
            </a:r>
            <a:r>
              <a:rPr lang="en-US" sz="2400" baseline="30000" dirty="0" err="1">
                <a:solidFill>
                  <a:schemeClr val="hlink"/>
                </a:solidFill>
                <a:ea typeface="Arial" charset="0"/>
                <a:cs typeface="Arial" charset="0"/>
              </a:rPr>
              <a:t>O(t</a:t>
            </a:r>
            <a:r>
              <a:rPr lang="en-US" sz="2400" baseline="30000" dirty="0">
                <a:solidFill>
                  <a:schemeClr val="hlink"/>
                </a:solidFill>
                <a:ea typeface="Arial" charset="0"/>
                <a:cs typeface="Arial" charset="0"/>
              </a:rPr>
              <a:t>)</a:t>
            </a:r>
            <a:r>
              <a:rPr lang="en-US" sz="2400" baseline="30000" dirty="0">
                <a:ea typeface="Arial" charset="0"/>
                <a:cs typeface="Arial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Arial" charset="0"/>
                <a:cs typeface="Arial" charset="0"/>
              </a:rPr>
              <a:t>Total query time: </a:t>
            </a:r>
            <a:r>
              <a:rPr lang="en-US" sz="2400" dirty="0">
                <a:solidFill>
                  <a:schemeClr val="hlink"/>
                </a:solidFill>
                <a:ea typeface="Arial" charset="0"/>
                <a:cs typeface="Arial" charset="0"/>
              </a:rPr>
              <a:t>dn</a:t>
            </a:r>
            <a:r>
              <a:rPr lang="en-US" sz="2400" baseline="30000" dirty="0">
                <a:solidFill>
                  <a:schemeClr val="hlink"/>
                </a:solidFill>
                <a:ea typeface="Arial" charset="0"/>
                <a:cs typeface="Arial" charset="0"/>
              </a:rPr>
              <a:t>1/c</a:t>
            </a:r>
            <a:r>
              <a:rPr lang="en-US" sz="2000" baseline="56000" dirty="0">
                <a:solidFill>
                  <a:schemeClr val="hlink"/>
                </a:solidFill>
                <a:ea typeface="Arial" charset="0"/>
                <a:cs typeface="Arial" charset="0"/>
              </a:rPr>
              <a:t>2</a:t>
            </a:r>
            <a:r>
              <a:rPr lang="en-US" sz="2400" baseline="30000" dirty="0">
                <a:solidFill>
                  <a:schemeClr val="hlink"/>
                </a:solidFill>
                <a:ea typeface="Arial" charset="0"/>
                <a:cs typeface="Arial" charset="0"/>
              </a:rPr>
              <a:t>+o(1)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990000"/>
                </a:solidFill>
              </a:rPr>
              <a:t>[Motwani-Naor-Panigrahy’06]: </a:t>
            </a:r>
            <a:r>
              <a:rPr lang="en-US" sz="2800" dirty="0"/>
              <a:t>LSH in l</a:t>
            </a:r>
            <a:r>
              <a:rPr lang="en-US" sz="2800" baseline="-25000" dirty="0"/>
              <a:t>2</a:t>
            </a:r>
            <a:r>
              <a:rPr lang="en-US" sz="2800" dirty="0"/>
              <a:t> must have </a:t>
            </a:r>
            <a:r>
              <a:rPr lang="en-US" sz="2800" dirty="0" err="1">
                <a:solidFill>
                  <a:schemeClr val="hlink"/>
                </a:solidFill>
                <a:sym typeface="Symbol" charset="2"/>
              </a:rPr>
              <a:t></a:t>
            </a:r>
            <a:r>
              <a:rPr lang="en-US" sz="2800" dirty="0">
                <a:solidFill>
                  <a:schemeClr val="hlink"/>
                </a:solidFill>
                <a:sym typeface="Symbol" charset="2"/>
              </a:rPr>
              <a:t> </a:t>
            </a:r>
            <a:r>
              <a:rPr lang="en-US" sz="2800" dirty="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≥</a:t>
            </a:r>
            <a:r>
              <a:rPr lang="en-US" sz="2800" dirty="0">
                <a:solidFill>
                  <a:schemeClr val="hlink"/>
                </a:solidFill>
                <a:sym typeface="Symbol" charset="2"/>
              </a:rPr>
              <a:t> 0.45</a:t>
            </a:r>
            <a:r>
              <a:rPr lang="en-US" sz="2800" dirty="0">
                <a:solidFill>
                  <a:schemeClr val="hlink"/>
                </a:solidFill>
                <a:ea typeface="Arial" charset="0"/>
                <a:cs typeface="Arial" charset="0"/>
              </a:rPr>
              <a:t>/</a:t>
            </a:r>
            <a:r>
              <a:rPr lang="en-US" sz="2800" dirty="0" smtClean="0">
                <a:solidFill>
                  <a:schemeClr val="hlink"/>
                </a:solidFill>
                <a:ea typeface="Arial" charset="0"/>
                <a:cs typeface="Arial" charset="0"/>
              </a:rPr>
              <a:t>c</a:t>
            </a:r>
            <a:r>
              <a:rPr lang="en-US" sz="2800" baseline="30000" dirty="0" smtClean="0">
                <a:solidFill>
                  <a:schemeClr val="hlink"/>
                </a:solidFill>
                <a:ea typeface="Arial" charset="0"/>
                <a:cs typeface="Arial" charset="0"/>
              </a:rPr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[O’Donnell-Wu-Zhou’09]: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 charset="2"/>
              </a:rPr>
              <a:t>    </a:t>
            </a:r>
            <a:r>
              <a:rPr lang="en-US" sz="2800" dirty="0" err="1" smtClean="0">
                <a:solidFill>
                  <a:schemeClr val="hlink"/>
                </a:solidFill>
                <a:sym typeface="Symbol" charset="2"/>
              </a:rPr>
              <a:t></a:t>
            </a:r>
            <a:r>
              <a:rPr lang="en-US" sz="2800" dirty="0" smtClean="0">
                <a:solidFill>
                  <a:schemeClr val="hlink"/>
                </a:solidFill>
                <a:sym typeface="Symbol" charset="2"/>
              </a:rPr>
              <a:t> </a:t>
            </a:r>
            <a:r>
              <a:rPr lang="en-US" sz="2800" dirty="0" smtClean="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≥</a:t>
            </a:r>
            <a:r>
              <a:rPr lang="en-US" sz="2800" dirty="0" smtClean="0">
                <a:solidFill>
                  <a:schemeClr val="hlink"/>
                </a:solidFill>
                <a:sym typeface="Symbol" charset="2"/>
              </a:rPr>
              <a:t> 1</a:t>
            </a:r>
            <a:r>
              <a:rPr lang="en-US" sz="2800" dirty="0" smtClean="0">
                <a:solidFill>
                  <a:schemeClr val="hlink"/>
                </a:solidFill>
                <a:ea typeface="Arial" charset="0"/>
                <a:cs typeface="Arial" charset="0"/>
              </a:rPr>
              <a:t>/c</a:t>
            </a:r>
            <a:r>
              <a:rPr lang="en-US" sz="2800" baseline="30000" dirty="0" smtClean="0">
                <a:solidFill>
                  <a:schemeClr val="hlink"/>
                </a:solidFill>
                <a:ea typeface="Arial" charset="0"/>
                <a:cs typeface="Arial" charset="0"/>
              </a:rPr>
              <a:t>2 </a:t>
            </a:r>
            <a:r>
              <a:rPr lang="en-US" sz="2800" dirty="0" smtClean="0">
                <a:solidFill>
                  <a:schemeClr val="hlink"/>
                </a:solidFill>
                <a:ea typeface="Arial" charset="0"/>
                <a:cs typeface="Arial" charset="0"/>
              </a:rPr>
              <a:t>– o(1)</a:t>
            </a:r>
            <a:endParaRPr lang="en-US" sz="2800" dirty="0">
              <a:solidFill>
                <a:schemeClr val="hlink"/>
              </a:solidFill>
              <a:ea typeface="Arial" charset="0"/>
              <a:cs typeface="Arial" charset="0"/>
            </a:endParaRPr>
          </a:p>
        </p:txBody>
      </p:sp>
      <p:sp>
        <p:nvSpPr>
          <p:cNvPr id="48134" name="Oval 4"/>
          <p:cNvSpPr>
            <a:spLocks noChangeArrowheads="1"/>
          </p:cNvSpPr>
          <p:nvPr/>
        </p:nvSpPr>
        <p:spPr bwMode="auto">
          <a:xfrm>
            <a:off x="690245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Line 5"/>
          <p:cNvSpPr>
            <a:spLocks noChangeShapeType="1"/>
          </p:cNvSpPr>
          <p:nvPr/>
        </p:nvSpPr>
        <p:spPr bwMode="auto">
          <a:xfrm flipH="1">
            <a:off x="7435850" y="1524000"/>
            <a:ext cx="152400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Line 6"/>
          <p:cNvSpPr>
            <a:spLocks noChangeShapeType="1"/>
          </p:cNvSpPr>
          <p:nvPr/>
        </p:nvSpPr>
        <p:spPr bwMode="auto">
          <a:xfrm>
            <a:off x="7054850" y="22860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>
            <a:off x="7512050" y="3505200"/>
            <a:ext cx="76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Line 8"/>
          <p:cNvSpPr>
            <a:spLocks noChangeShapeType="1"/>
          </p:cNvSpPr>
          <p:nvPr/>
        </p:nvSpPr>
        <p:spPr bwMode="auto">
          <a:xfrm>
            <a:off x="8197850" y="2590800"/>
            <a:ext cx="76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Line 9"/>
          <p:cNvSpPr>
            <a:spLocks noChangeShapeType="1"/>
          </p:cNvSpPr>
          <p:nvPr/>
        </p:nvSpPr>
        <p:spPr bwMode="auto">
          <a:xfrm>
            <a:off x="8883650" y="1600200"/>
            <a:ext cx="76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8807450" y="1828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8141" name="Freeform 12"/>
          <p:cNvSpPr>
            <a:spLocks/>
          </p:cNvSpPr>
          <p:nvPr/>
        </p:nvSpPr>
        <p:spPr bwMode="auto">
          <a:xfrm>
            <a:off x="7554912" y="2590800"/>
            <a:ext cx="642938" cy="914400"/>
          </a:xfrm>
          <a:custGeom>
            <a:avLst/>
            <a:gdLst>
              <a:gd name="T0" fmla="*/ 0 w 405"/>
              <a:gd name="T1" fmla="*/ 576 h 576"/>
              <a:gd name="T2" fmla="*/ 405 w 405"/>
              <a:gd name="T3" fmla="*/ 0 h 576"/>
              <a:gd name="T4" fmla="*/ 0 60000 65536"/>
              <a:gd name="T5" fmla="*/ 0 60000 65536"/>
              <a:gd name="T6" fmla="*/ 0 w 405"/>
              <a:gd name="T7" fmla="*/ 0 h 576"/>
              <a:gd name="T8" fmla="*/ 405 w 405"/>
              <a:gd name="T9" fmla="*/ 576 h 5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5" h="576">
                <a:moveTo>
                  <a:pt x="0" y="576"/>
                </a:moveTo>
                <a:lnTo>
                  <a:pt x="405" y="0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Text Box 13"/>
          <p:cNvSpPr txBox="1">
            <a:spLocks noChangeArrowheads="1"/>
          </p:cNvSpPr>
          <p:nvPr/>
        </p:nvSpPr>
        <p:spPr bwMode="auto">
          <a:xfrm>
            <a:off x="8426450" y="20574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8143" name="Text Box 14"/>
          <p:cNvSpPr txBox="1">
            <a:spLocks noChangeArrowheads="1"/>
          </p:cNvSpPr>
          <p:nvPr/>
        </p:nvSpPr>
        <p:spPr bwMode="auto">
          <a:xfrm>
            <a:off x="7816850" y="2971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8144" name="Text Box 15"/>
          <p:cNvSpPr txBox="1">
            <a:spLocks noChangeArrowheads="1"/>
          </p:cNvSpPr>
          <p:nvPr/>
        </p:nvSpPr>
        <p:spPr bwMode="auto">
          <a:xfrm>
            <a:off x="7050087" y="18700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aseline="30000"/>
              <a:t>p</a:t>
            </a:r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>
            <a:off x="6834187" y="435292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6994525" y="4505325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6894512" y="41036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aseline="30000"/>
              <a:t>p</a:t>
            </a:r>
          </a:p>
        </p:txBody>
      </p:sp>
      <p:sp>
        <p:nvSpPr>
          <p:cNvPr id="53267" name="Freeform 19"/>
          <p:cNvSpPr>
            <a:spLocks/>
          </p:cNvSpPr>
          <p:nvPr/>
        </p:nvSpPr>
        <p:spPr bwMode="auto">
          <a:xfrm>
            <a:off x="6486525" y="4605338"/>
            <a:ext cx="2657475" cy="1281112"/>
          </a:xfrm>
          <a:custGeom>
            <a:avLst/>
            <a:gdLst>
              <a:gd name="T0" fmla="*/ 1332 w 1332"/>
              <a:gd name="T1" fmla="*/ 0 h 719"/>
              <a:gd name="T2" fmla="*/ 632 w 1332"/>
              <a:gd name="T3" fmla="*/ 0 h 719"/>
              <a:gd name="T4" fmla="*/ 0 w 1332"/>
              <a:gd name="T5" fmla="*/ 719 h 719"/>
              <a:gd name="T6" fmla="*/ 765 w 1332"/>
              <a:gd name="T7" fmla="*/ 719 h 719"/>
              <a:gd name="T8" fmla="*/ 1332 w 1332"/>
              <a:gd name="T9" fmla="*/ 0 h 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2"/>
              <a:gd name="T16" fmla="*/ 0 h 719"/>
              <a:gd name="T17" fmla="*/ 1332 w 1332"/>
              <a:gd name="T18" fmla="*/ 719 h 7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2" h="719">
                <a:moveTo>
                  <a:pt x="1332" y="0"/>
                </a:moveTo>
                <a:lnTo>
                  <a:pt x="632" y="0"/>
                </a:lnTo>
                <a:lnTo>
                  <a:pt x="0" y="719"/>
                </a:lnTo>
                <a:lnTo>
                  <a:pt x="765" y="719"/>
                </a:lnTo>
                <a:lnTo>
                  <a:pt x="133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9" name="Oval 21"/>
          <p:cNvSpPr>
            <a:spLocks noChangeArrowheads="1"/>
          </p:cNvSpPr>
          <p:nvPr/>
        </p:nvSpPr>
        <p:spPr bwMode="auto">
          <a:xfrm rot="2490117">
            <a:off x="7194550" y="5143500"/>
            <a:ext cx="263525" cy="352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 rot="2490117">
            <a:off x="7424737" y="4879975"/>
            <a:ext cx="263525" cy="352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1" name="Oval 23"/>
          <p:cNvSpPr>
            <a:spLocks noChangeArrowheads="1"/>
          </p:cNvSpPr>
          <p:nvPr/>
        </p:nvSpPr>
        <p:spPr bwMode="auto">
          <a:xfrm rot="2490117">
            <a:off x="7394575" y="5321300"/>
            <a:ext cx="263525" cy="352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2" name="Oval 24"/>
          <p:cNvSpPr>
            <a:spLocks noChangeArrowheads="1"/>
          </p:cNvSpPr>
          <p:nvPr/>
        </p:nvSpPr>
        <p:spPr bwMode="auto">
          <a:xfrm rot="2490117">
            <a:off x="7629525" y="5068888"/>
            <a:ext cx="263525" cy="352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3" name="Oval 25"/>
          <p:cNvSpPr>
            <a:spLocks noChangeArrowheads="1"/>
          </p:cNvSpPr>
          <p:nvPr/>
        </p:nvSpPr>
        <p:spPr bwMode="auto">
          <a:xfrm rot="2490117">
            <a:off x="7880350" y="4808538"/>
            <a:ext cx="263525" cy="352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4" name="Oval 26"/>
          <p:cNvSpPr>
            <a:spLocks noChangeArrowheads="1"/>
          </p:cNvSpPr>
          <p:nvPr/>
        </p:nvSpPr>
        <p:spPr bwMode="auto">
          <a:xfrm rot="2490117">
            <a:off x="8083550" y="4970463"/>
            <a:ext cx="263525" cy="352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5" name="Oval 27"/>
          <p:cNvSpPr>
            <a:spLocks noChangeArrowheads="1"/>
          </p:cNvSpPr>
          <p:nvPr/>
        </p:nvSpPr>
        <p:spPr bwMode="auto">
          <a:xfrm rot="2490117">
            <a:off x="7600950" y="5489575"/>
            <a:ext cx="263525" cy="352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7" name="Oval 29"/>
          <p:cNvSpPr>
            <a:spLocks noChangeArrowheads="1"/>
          </p:cNvSpPr>
          <p:nvPr/>
        </p:nvSpPr>
        <p:spPr bwMode="auto">
          <a:xfrm rot="2490117">
            <a:off x="7839075" y="5224463"/>
            <a:ext cx="263525" cy="352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9" name="Oval 31"/>
          <p:cNvSpPr>
            <a:spLocks noChangeArrowheads="1"/>
          </p:cNvSpPr>
          <p:nvPr/>
        </p:nvSpPr>
        <p:spPr bwMode="auto">
          <a:xfrm rot="2552052">
            <a:off x="7685087" y="4632325"/>
            <a:ext cx="263525" cy="352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6" grpId="0" animBg="1"/>
      <p:bldP spid="53264" grpId="0" animBg="1"/>
      <p:bldP spid="53265" grpId="0" animBg="1"/>
      <p:bldP spid="53266" grpId="0"/>
      <p:bldP spid="53267" grpId="0" animBg="1"/>
      <p:bldP spid="53269" grpId="0" animBg="1"/>
      <p:bldP spid="53270" grpId="0" animBg="1"/>
      <p:bldP spid="53271" grpId="0" animBg="1"/>
      <p:bldP spid="53272" grpId="0" animBg="1"/>
      <p:bldP spid="53273" grpId="0" animBg="1"/>
      <p:bldP spid="53274" grpId="0" animBg="1"/>
      <p:bldP spid="53275" grpId="0" animBg="1"/>
      <p:bldP spid="53277" grpId="0" animBg="1"/>
      <p:bldP spid="532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Data-dependent </a:t>
            </a:r>
            <a:r>
              <a:rPr lang="en-US" dirty="0" smtClean="0"/>
              <a:t>hashing [Andoni-Razenshteyn’15]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aforementioned LSH schemes are optimal for </a:t>
            </a:r>
            <a:r>
              <a:rPr lang="en-US" i="1" dirty="0" smtClean="0"/>
              <a:t>data oblivious </a:t>
            </a:r>
            <a:r>
              <a:rPr lang="en-US" dirty="0" smtClean="0"/>
              <a:t>hashing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Select </a:t>
            </a:r>
            <a:r>
              <a:rPr lang="en-US" sz="2400" dirty="0">
                <a:solidFill>
                  <a:schemeClr val="hlink"/>
                </a:solidFill>
              </a:rPr>
              <a:t>g</a:t>
            </a:r>
            <a:r>
              <a:rPr lang="en-US" sz="2400" baseline="-25000" dirty="0">
                <a:solidFill>
                  <a:schemeClr val="hlink"/>
                </a:solidFill>
              </a:rPr>
              <a:t>1</a:t>
            </a:r>
            <a:r>
              <a:rPr lang="en-US" sz="2400" dirty="0">
                <a:solidFill>
                  <a:schemeClr val="hlink"/>
                </a:solidFill>
              </a:rPr>
              <a:t>…</a:t>
            </a:r>
            <a:r>
              <a:rPr lang="en-US" sz="2400" dirty="0" err="1">
                <a:solidFill>
                  <a:schemeClr val="hlink"/>
                </a:solidFill>
              </a:rPr>
              <a:t>g</a:t>
            </a:r>
            <a:r>
              <a:rPr lang="en-US" sz="2400" baseline="-25000" dirty="0" err="1">
                <a:solidFill>
                  <a:schemeClr val="hlink"/>
                </a:solidFill>
              </a:rPr>
              <a:t>L</a:t>
            </a:r>
            <a:r>
              <a:rPr lang="en-US" sz="2400" baseline="-25000" dirty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independently at random</a:t>
            </a:r>
            <a:endParaRPr lang="en-US" sz="2400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For all </a:t>
            </a:r>
            <a:r>
              <a:rPr lang="en-US" sz="2400" dirty="0" err="1">
                <a:solidFill>
                  <a:schemeClr val="hlink"/>
                </a:solidFill>
              </a:rPr>
              <a:t>p</a:t>
            </a:r>
            <a:r>
              <a:rPr lang="en-US" sz="2400" dirty="0" err="1">
                <a:solidFill>
                  <a:schemeClr val="hlink"/>
                </a:solidFill>
                <a:sym typeface="Symbol" charset="2"/>
              </a:rPr>
              <a:t>P</a:t>
            </a:r>
            <a:r>
              <a:rPr lang="en-US" sz="2400" dirty="0">
                <a:sym typeface="Symbol" charset="2"/>
              </a:rPr>
              <a:t>, hash </a:t>
            </a:r>
            <a:r>
              <a:rPr lang="en-US" sz="2400" dirty="0">
                <a:solidFill>
                  <a:schemeClr val="hlink"/>
                </a:solidFill>
                <a:sym typeface="Symbol" charset="2"/>
              </a:rPr>
              <a:t>p</a:t>
            </a:r>
            <a:r>
              <a:rPr lang="en-US" sz="2400" dirty="0">
                <a:sym typeface="Symbol" charset="2"/>
              </a:rPr>
              <a:t> to buckets </a:t>
            </a:r>
            <a:r>
              <a:rPr lang="en-US" sz="2400" dirty="0">
                <a:solidFill>
                  <a:schemeClr val="hlink"/>
                </a:solidFill>
              </a:rPr>
              <a:t>g</a:t>
            </a:r>
            <a:r>
              <a:rPr lang="en-US" sz="2400" baseline="-25000" dirty="0">
                <a:solidFill>
                  <a:schemeClr val="hlink"/>
                </a:solidFill>
              </a:rPr>
              <a:t>1</a:t>
            </a:r>
            <a:r>
              <a:rPr lang="en-US" sz="2400" dirty="0">
                <a:solidFill>
                  <a:schemeClr val="hlink"/>
                </a:solidFill>
              </a:rPr>
              <a:t>(p)…</a:t>
            </a:r>
            <a:r>
              <a:rPr lang="en-US" sz="2400" dirty="0" err="1">
                <a:solidFill>
                  <a:schemeClr val="hlink"/>
                </a:solidFill>
              </a:rPr>
              <a:t>g</a:t>
            </a:r>
            <a:r>
              <a:rPr lang="en-US" sz="2400" baseline="-25000" dirty="0" err="1">
                <a:solidFill>
                  <a:schemeClr val="hlink"/>
                </a:solidFill>
              </a:rPr>
              <a:t>L</a:t>
            </a:r>
            <a:r>
              <a:rPr lang="en-US" sz="2400" dirty="0">
                <a:solidFill>
                  <a:schemeClr val="hlink"/>
                </a:solidFill>
              </a:rPr>
              <a:t>(p</a:t>
            </a:r>
            <a:r>
              <a:rPr lang="en-US" sz="2400" dirty="0" smtClean="0">
                <a:solidFill>
                  <a:schemeClr val="hlink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ym typeface="Symbol" charset="2"/>
              </a:rPr>
              <a:t>Retrieve the points </a:t>
            </a:r>
            <a:r>
              <a:rPr lang="en-US" sz="2400" dirty="0" smtClean="0">
                <a:sym typeface="Symbol" charset="2"/>
              </a:rPr>
              <a:t>from </a:t>
            </a:r>
            <a:r>
              <a:rPr lang="en-US" sz="2400" dirty="0">
                <a:sym typeface="Symbol" charset="2"/>
              </a:rPr>
              <a:t>buckets </a:t>
            </a:r>
            <a:r>
              <a:rPr lang="en-US" sz="2400" dirty="0">
                <a:solidFill>
                  <a:schemeClr val="hlink"/>
                </a:solidFill>
              </a:rPr>
              <a:t>g</a:t>
            </a:r>
            <a:r>
              <a:rPr lang="en-US" sz="2400" baseline="-25000" dirty="0">
                <a:solidFill>
                  <a:schemeClr val="hlink"/>
                </a:solidFill>
              </a:rPr>
              <a:t>1</a:t>
            </a:r>
            <a:r>
              <a:rPr lang="en-US" sz="2400" dirty="0">
                <a:solidFill>
                  <a:schemeClr val="hlink"/>
                </a:solidFill>
              </a:rPr>
              <a:t>(q), g</a:t>
            </a:r>
            <a:r>
              <a:rPr lang="en-US" sz="2400" baseline="-25000" dirty="0">
                <a:solidFill>
                  <a:schemeClr val="hlink"/>
                </a:solidFill>
              </a:rPr>
              <a:t>2</a:t>
            </a:r>
            <a:r>
              <a:rPr lang="en-US" sz="2400" dirty="0">
                <a:solidFill>
                  <a:schemeClr val="hlink"/>
                </a:solidFill>
              </a:rPr>
              <a:t>(q),</a:t>
            </a:r>
            <a:r>
              <a:rPr lang="en-US" sz="2400" dirty="0"/>
              <a:t> … 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The </a:t>
            </a:r>
            <a:r>
              <a:rPr lang="en-US" dirty="0" smtClean="0"/>
              <a:t>new schemes are </a:t>
            </a:r>
            <a:r>
              <a:rPr lang="en-US" i="1" dirty="0" smtClean="0"/>
              <a:t>data dependent</a:t>
            </a:r>
            <a:endParaRPr lang="en-US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If the points are “random”, can prove better bound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If the points are not “random”, cluster and </a:t>
            </a:r>
            <a:r>
              <a:rPr lang="en-US" dirty="0" err="1" smtClean="0">
                <a:solidFill>
                  <a:srgbClr val="000000"/>
                </a:solidFill>
              </a:rPr>
              <a:t>recurse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Improve exponent from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1/c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 smtClean="0">
                <a:solidFill>
                  <a:srgbClr val="3C8C93"/>
                </a:solidFill>
              </a:rPr>
              <a:t>1/(2c</a:t>
            </a:r>
            <a:r>
              <a:rPr lang="en-US" baseline="30000" dirty="0" smtClean="0">
                <a:solidFill>
                  <a:srgbClr val="3C8C93"/>
                </a:solidFill>
              </a:rPr>
              <a:t>2</a:t>
            </a:r>
            <a:r>
              <a:rPr lang="en-US" dirty="0" smtClean="0">
                <a:solidFill>
                  <a:srgbClr val="3C8C93"/>
                </a:solidFill>
              </a:rPr>
              <a:t>-1)</a:t>
            </a:r>
            <a:endParaRPr lang="en-US" dirty="0" smtClean="0">
              <a:solidFill>
                <a:srgbClr val="3C8C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3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LSH Zoo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Have seen:</a:t>
            </a:r>
          </a:p>
          <a:p>
            <a:pPr lvl="1" eaLnBrk="1" hangingPunct="1"/>
            <a:r>
              <a:rPr lang="en-US" dirty="0" smtClean="0"/>
              <a:t>Hamming metric: projecting on coordinates</a:t>
            </a:r>
          </a:p>
          <a:p>
            <a:pPr lvl="1" eaLnBrk="1" hangingPunct="1"/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:random </a:t>
            </a:r>
            <a:r>
              <a:rPr lang="en-US" dirty="0" err="1" smtClean="0"/>
              <a:t>projection+quantization</a:t>
            </a:r>
            <a:endParaRPr lang="en-US" dirty="0" smtClean="0"/>
          </a:p>
          <a:p>
            <a:pPr eaLnBrk="1" hangingPunct="1"/>
            <a:r>
              <a:rPr lang="en-US" dirty="0" smtClean="0"/>
              <a:t>Other (provable):</a:t>
            </a:r>
          </a:p>
          <a:p>
            <a:pPr lvl="1" eaLnBrk="1" hangingPunct="1"/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norm: random shifted grid </a:t>
            </a:r>
            <a:r>
              <a:rPr lang="en-US" sz="2065" dirty="0" smtClean="0">
                <a:solidFill>
                  <a:srgbClr val="800000"/>
                </a:solidFill>
              </a:rPr>
              <a:t>[Andoni-Indyk’05] </a:t>
            </a:r>
            <a:r>
              <a:rPr lang="en-US" dirty="0" smtClean="0"/>
              <a:t>(cf. </a:t>
            </a:r>
            <a:r>
              <a:rPr lang="en-US" sz="2065" dirty="0" smtClean="0">
                <a:solidFill>
                  <a:srgbClr val="800000"/>
                </a:solidFill>
              </a:rPr>
              <a:t>[Bern’93]</a:t>
            </a:r>
            <a:r>
              <a:rPr lang="en-US" dirty="0" smtClean="0"/>
              <a:t>)</a:t>
            </a:r>
            <a:endParaRPr lang="en-US" dirty="0" smtClean="0">
              <a:sym typeface="Symbol" charset="2"/>
            </a:endParaRPr>
          </a:p>
          <a:p>
            <a:pPr lvl="1" eaLnBrk="1" hangingPunct="1"/>
            <a:r>
              <a:rPr lang="en-US" dirty="0">
                <a:sym typeface="Symbol" charset="2"/>
              </a:rPr>
              <a:t>Vector angle </a:t>
            </a:r>
            <a:r>
              <a:rPr lang="en-US" sz="2000" dirty="0">
                <a:solidFill>
                  <a:srgbClr val="A50021"/>
                </a:solidFill>
                <a:sym typeface="Symbol" charset="2"/>
              </a:rPr>
              <a:t>[Charikar’02</a:t>
            </a:r>
            <a:r>
              <a:rPr lang="pl-PL" sz="2000" dirty="0">
                <a:solidFill>
                  <a:srgbClr val="A50021"/>
                </a:solidFill>
                <a:sym typeface="Symbol" charset="2"/>
              </a:rPr>
              <a:t>] </a:t>
            </a:r>
            <a:r>
              <a:rPr lang="pl-PL" dirty="0">
                <a:sym typeface="Symbol" charset="2"/>
              </a:rPr>
              <a:t>based on </a:t>
            </a:r>
            <a:r>
              <a:rPr lang="pl-PL" sz="2000" dirty="0">
                <a:solidFill>
                  <a:srgbClr val="A50021"/>
                </a:solidFill>
                <a:sym typeface="Symbol" charset="2"/>
              </a:rPr>
              <a:t>[</a:t>
            </a:r>
            <a:r>
              <a:rPr lang="en-US" sz="2000" dirty="0" smtClean="0">
                <a:solidFill>
                  <a:srgbClr val="A50021"/>
                </a:solidFill>
                <a:sym typeface="Symbol" charset="2"/>
              </a:rPr>
              <a:t>Goemans-Williamson’</a:t>
            </a:r>
            <a:r>
              <a:rPr lang="en-US" sz="2000" dirty="0">
                <a:solidFill>
                  <a:srgbClr val="A50021"/>
                </a:solidFill>
                <a:sym typeface="Symbol" charset="2"/>
              </a:rPr>
              <a:t>94]</a:t>
            </a:r>
          </a:p>
          <a:p>
            <a:pPr lvl="1" eaLnBrk="1" hangingPunct="1"/>
            <a:r>
              <a:rPr lang="en-US" dirty="0" err="1">
                <a:sym typeface="Symbol" charset="2"/>
              </a:rPr>
              <a:t>Jaccard</a:t>
            </a:r>
            <a:r>
              <a:rPr lang="en-US" dirty="0">
                <a:sym typeface="Symbol" charset="2"/>
              </a:rPr>
              <a:t> coefficient </a:t>
            </a:r>
            <a:r>
              <a:rPr lang="en-US" sz="2000" dirty="0">
                <a:solidFill>
                  <a:srgbClr val="A50021"/>
                </a:solidFill>
                <a:sym typeface="Symbol" charset="2"/>
              </a:rPr>
              <a:t>[</a:t>
            </a:r>
            <a:r>
              <a:rPr lang="en-US" sz="2000" dirty="0" smtClean="0">
                <a:solidFill>
                  <a:srgbClr val="A50021"/>
                </a:solidFill>
                <a:sym typeface="Symbol" charset="2"/>
              </a:rPr>
              <a:t>Broder’</a:t>
            </a:r>
            <a:r>
              <a:rPr lang="en-US" sz="2000" dirty="0">
                <a:solidFill>
                  <a:srgbClr val="A50021"/>
                </a:solidFill>
                <a:sym typeface="Symbol" charset="2"/>
              </a:rPr>
              <a:t>97]</a:t>
            </a:r>
          </a:p>
          <a:p>
            <a:pPr algn="ctr" eaLnBrk="1" hangingPunct="1">
              <a:buFontTx/>
              <a:buNone/>
            </a:pPr>
            <a:r>
              <a:rPr lang="en-US" sz="2400" dirty="0">
                <a:solidFill>
                  <a:schemeClr val="hlink"/>
                </a:solidFill>
                <a:sym typeface="Symbol" charset="2"/>
              </a:rPr>
              <a:t>J(A,B) = |A </a:t>
            </a:r>
            <a:r>
              <a:rPr lang="en-US" sz="2400" dirty="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∩ B| / |A </a:t>
            </a:r>
            <a:r>
              <a:rPr lang="en-US" sz="2400" dirty="0" err="1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u</a:t>
            </a:r>
            <a:r>
              <a:rPr lang="en-US" sz="2400" dirty="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 B</a:t>
            </a:r>
            <a:r>
              <a:rPr lang="en-US" sz="2400" dirty="0" smtClean="0">
                <a:solidFill>
                  <a:schemeClr val="hlink"/>
                </a:solidFill>
                <a:ea typeface="Arial" charset="0"/>
                <a:cs typeface="Arial" charset="0"/>
                <a:sym typeface="Symbol" charset="2"/>
              </a:rPr>
              <a:t>|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ea typeface="Arial" charset="0"/>
                <a:cs typeface="Arial" charset="0"/>
                <a:sym typeface="Symbol" charset="2"/>
              </a:rPr>
              <a:t>Other (empirical): inscribed </a:t>
            </a:r>
            <a:r>
              <a:rPr lang="en-US" dirty="0" err="1" smtClean="0">
                <a:solidFill>
                  <a:srgbClr val="000000"/>
                </a:solidFill>
                <a:ea typeface="Arial" charset="0"/>
                <a:cs typeface="Arial" charset="0"/>
                <a:sym typeface="Symbol" charset="2"/>
              </a:rPr>
              <a:t>polytopes</a:t>
            </a:r>
            <a:r>
              <a:rPr lang="en-US" dirty="0" smtClean="0">
                <a:solidFill>
                  <a:srgbClr val="000000"/>
                </a:solidFill>
                <a:ea typeface="Arial" charset="0"/>
                <a:cs typeface="Arial" charset="0"/>
                <a:sym typeface="Symbol" charset="2"/>
              </a:rPr>
              <a:t> </a:t>
            </a:r>
            <a:r>
              <a:rPr lang="en-US" sz="2162" dirty="0" smtClean="0">
                <a:solidFill>
                  <a:srgbClr val="800000"/>
                </a:solidFill>
                <a:ea typeface="Arial" charset="0"/>
                <a:cs typeface="Arial" charset="0"/>
                <a:sym typeface="Symbol" charset="2"/>
              </a:rPr>
              <a:t>[</a:t>
            </a:r>
            <a:r>
              <a:rPr lang="en-US" sz="2162" dirty="0" smtClean="0">
                <a:solidFill>
                  <a:srgbClr val="800000"/>
                </a:solidFill>
              </a:rPr>
              <a:t>Terasawa-Tanaka’07]</a:t>
            </a:r>
            <a:r>
              <a:rPr lang="en-US" sz="1946" dirty="0" smtClean="0">
                <a:solidFill>
                  <a:srgbClr val="800000"/>
                </a:solidFill>
              </a:rPr>
              <a:t>, </a:t>
            </a:r>
            <a:r>
              <a:rPr lang="en-US" sz="3143" dirty="0" smtClean="0">
                <a:solidFill>
                  <a:srgbClr val="000000"/>
                </a:solidFill>
                <a:ea typeface="Arial" charset="0"/>
                <a:cs typeface="Arial" charset="0"/>
                <a:sym typeface="Symbol" charset="2"/>
              </a:rPr>
              <a:t>orthogonal partition </a:t>
            </a:r>
            <a:r>
              <a:rPr lang="en-US" sz="1946" dirty="0" smtClean="0">
                <a:solidFill>
                  <a:srgbClr val="800000"/>
                </a:solidFill>
              </a:rPr>
              <a:t>[Neylon’10] </a:t>
            </a:r>
            <a:r>
              <a:rPr lang="en-US" sz="3243" dirty="0" smtClean="0">
                <a:solidFill>
                  <a:srgbClr val="000000"/>
                </a:solidFill>
                <a:ea typeface="Arial" charset="0"/>
                <a:cs typeface="Arial" charset="0"/>
                <a:sym typeface="Symbol" charset="2"/>
              </a:rPr>
              <a:t> </a:t>
            </a:r>
          </a:p>
          <a:p>
            <a:pPr eaLnBrk="1" hangingPunct="1"/>
            <a:r>
              <a:rPr lang="en-US" sz="3294" dirty="0" smtClean="0">
                <a:solidFill>
                  <a:srgbClr val="000000"/>
                </a:solidFill>
                <a:ea typeface="Arial" charset="0"/>
                <a:cs typeface="Arial" charset="0"/>
                <a:sym typeface="Symbol" charset="2"/>
              </a:rPr>
              <a:t>Other (applied): semantic hashing, spectral hashing, </a:t>
            </a:r>
            <a:r>
              <a:rPr lang="en-US" dirty="0" err="1" smtClean="0">
                <a:solidFill>
                  <a:srgbClr val="000000"/>
                </a:solidFill>
                <a:ea typeface="Arial" charset="0"/>
                <a:cs typeface="Arial" charset="0"/>
                <a:sym typeface="Symbol" charset="2"/>
              </a:rPr>
              <a:t>kernelized</a:t>
            </a:r>
            <a:r>
              <a:rPr lang="en-US" dirty="0" smtClean="0">
                <a:solidFill>
                  <a:srgbClr val="000000"/>
                </a:solidFill>
                <a:ea typeface="Arial" charset="0"/>
                <a:cs typeface="Arial" charset="0"/>
                <a:sym typeface="Symbol" charset="2"/>
              </a:rPr>
              <a:t> LSH, </a:t>
            </a:r>
            <a:r>
              <a:rPr lang="en-US" sz="3294" dirty="0" err="1" smtClean="0">
                <a:solidFill>
                  <a:srgbClr val="000000"/>
                </a:solidFill>
                <a:ea typeface="Arial" charset="0"/>
                <a:cs typeface="Arial" charset="0"/>
                <a:sym typeface="Symbol" charset="2"/>
              </a:rPr>
              <a:t>Laplacian</a:t>
            </a:r>
            <a:r>
              <a:rPr lang="en-US" sz="3294" dirty="0" smtClean="0">
                <a:solidFill>
                  <a:srgbClr val="000000"/>
                </a:solidFill>
                <a:ea typeface="Arial" charset="0"/>
                <a:cs typeface="Arial" charset="0"/>
                <a:sym typeface="Symbol" charset="2"/>
              </a:rPr>
              <a:t> co-hashing, , </a:t>
            </a:r>
            <a:r>
              <a:rPr lang="en-US" sz="3294" dirty="0" err="1" smtClean="0">
                <a:solidFill>
                  <a:srgbClr val="000000"/>
                </a:solidFill>
                <a:ea typeface="Arial" charset="0"/>
                <a:cs typeface="Arial" charset="0"/>
                <a:sym typeface="Symbol" charset="2"/>
              </a:rPr>
              <a:t>BoostSSC</a:t>
            </a:r>
            <a:r>
              <a:rPr lang="en-US" sz="3294" dirty="0" smtClean="0">
                <a:solidFill>
                  <a:srgbClr val="000000"/>
                </a:solidFill>
                <a:ea typeface="Arial" charset="0"/>
                <a:cs typeface="Arial" charset="0"/>
                <a:sym typeface="Symbol" charset="2"/>
              </a:rPr>
              <a:t>, WTA hashing,… </a:t>
            </a:r>
          </a:p>
          <a:p>
            <a:pPr eaLnBrk="1" hangingPunct="1"/>
            <a:endParaRPr lang="en-US" sz="1946" dirty="0" smtClean="0">
              <a:solidFill>
                <a:srgbClr val="800000"/>
              </a:solidFill>
              <a:ea typeface="Arial" charset="0"/>
              <a:cs typeface="Arial" charset="0"/>
              <a:sym typeface="Symbol" charset="2"/>
            </a:endParaRPr>
          </a:p>
          <a:p>
            <a:pPr eaLnBrk="1" hangingPunct="1"/>
            <a:endParaRPr lang="en-US" sz="2400" dirty="0" smtClean="0">
              <a:solidFill>
                <a:srgbClr val="000000"/>
              </a:solidFill>
              <a:ea typeface="Arial" charset="0"/>
              <a:cs typeface="Arial" charset="0"/>
              <a:sym typeface="Symbol" charset="2"/>
            </a:endParaRPr>
          </a:p>
          <a:p>
            <a:pPr eaLnBrk="1" hangingPunct="1"/>
            <a:endParaRPr lang="en-US" sz="2400" dirty="0">
              <a:solidFill>
                <a:schemeClr val="hlink"/>
              </a:solidFill>
              <a:ea typeface="Arial" charset="0"/>
              <a:cs typeface="Arial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Min-wise </a:t>
            </a:r>
            <a:r>
              <a:rPr lang="en-US" dirty="0" smtClean="0"/>
              <a:t>hashing</a:t>
            </a:r>
            <a:br>
              <a:rPr lang="en-US" dirty="0" smtClean="0"/>
            </a:br>
            <a:r>
              <a:rPr lang="en-US" sz="2800" dirty="0" smtClean="0">
                <a:solidFill>
                  <a:srgbClr val="800000"/>
                </a:solidFill>
              </a:rPr>
              <a:t>[Broder’97, Broder-Charikar-Frieze-Mitzenmacher’98]</a:t>
            </a: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 many applications, the vectors tend to be quite sparse (high dimension, very few 1’s)</a:t>
            </a:r>
          </a:p>
          <a:p>
            <a:pPr eaLnBrk="1" hangingPunct="1"/>
            <a:r>
              <a:rPr lang="en-US" sz="2800" dirty="0"/>
              <a:t>Easier to think about them as sets</a:t>
            </a:r>
          </a:p>
          <a:p>
            <a:pPr eaLnBrk="1" hangingPunct="1"/>
            <a:r>
              <a:rPr lang="en-US" sz="2800" dirty="0"/>
              <a:t>For two sets </a:t>
            </a:r>
            <a:r>
              <a:rPr lang="en-US" sz="2800" dirty="0">
                <a:solidFill>
                  <a:schemeClr val="hlink"/>
                </a:solidFill>
              </a:rPr>
              <a:t>A,B</a:t>
            </a:r>
            <a:r>
              <a:rPr lang="en-US" sz="2800" dirty="0"/>
              <a:t>, define the </a:t>
            </a:r>
            <a:r>
              <a:rPr lang="en-US" sz="2800" dirty="0" err="1"/>
              <a:t>Jaccard</a:t>
            </a:r>
            <a:r>
              <a:rPr lang="en-US" sz="2800" dirty="0"/>
              <a:t> coefficient:</a:t>
            </a:r>
          </a:p>
          <a:p>
            <a:pPr algn="ctr" eaLnBrk="1" hangingPunct="1">
              <a:buFontTx/>
              <a:buNone/>
            </a:pPr>
            <a:r>
              <a:rPr lang="en-US" sz="2800" dirty="0">
                <a:solidFill>
                  <a:schemeClr val="hlink"/>
                </a:solidFill>
              </a:rPr>
              <a:t>J(A,B)=|A </a:t>
            </a:r>
            <a:r>
              <a:rPr lang="en-US" sz="2800" dirty="0">
                <a:solidFill>
                  <a:schemeClr val="hlink"/>
                </a:solidFill>
                <a:ea typeface="Times New Roman" charset="0"/>
                <a:cs typeface="Times New Roman" charset="0"/>
              </a:rPr>
              <a:t>∩ B|/|A U B|</a:t>
            </a:r>
          </a:p>
          <a:p>
            <a:pPr lvl="1" eaLnBrk="1" hangingPunct="1"/>
            <a:r>
              <a:rPr lang="en-US" sz="2400" dirty="0">
                <a:ea typeface="Times New Roman" charset="0"/>
                <a:cs typeface="Times New Roman" charset="0"/>
              </a:rPr>
              <a:t>If </a:t>
            </a:r>
            <a:r>
              <a:rPr lang="en-US" sz="2400" dirty="0">
                <a:solidFill>
                  <a:schemeClr val="hlink"/>
                </a:solidFill>
                <a:ea typeface="Times New Roman" charset="0"/>
                <a:cs typeface="Times New Roman" charset="0"/>
              </a:rPr>
              <a:t>A=B </a:t>
            </a:r>
            <a:r>
              <a:rPr lang="en-US" sz="2400" dirty="0">
                <a:ea typeface="Times New Roman" charset="0"/>
                <a:cs typeface="Times New Roman" charset="0"/>
              </a:rPr>
              <a:t>then</a:t>
            </a:r>
            <a:r>
              <a:rPr lang="en-US" sz="2400" dirty="0">
                <a:solidFill>
                  <a:schemeClr val="hlink"/>
                </a:solidFill>
                <a:ea typeface="Times New Roman" charset="0"/>
                <a:cs typeface="Times New Roman" charset="0"/>
              </a:rPr>
              <a:t> J(A,B)=1</a:t>
            </a:r>
          </a:p>
          <a:p>
            <a:pPr lvl="1" eaLnBrk="1" hangingPunct="1"/>
            <a:r>
              <a:rPr lang="en-US" sz="2400" dirty="0">
                <a:ea typeface="Times New Roman" charset="0"/>
                <a:cs typeface="Times New Roman" charset="0"/>
              </a:rPr>
              <a:t>If </a:t>
            </a:r>
            <a:r>
              <a:rPr lang="en-US" sz="2400" dirty="0">
                <a:solidFill>
                  <a:schemeClr val="hlink"/>
                </a:solidFill>
                <a:ea typeface="Times New Roman" charset="0"/>
                <a:cs typeface="Times New Roman" charset="0"/>
              </a:rPr>
              <a:t>A,B</a:t>
            </a:r>
            <a:r>
              <a:rPr lang="en-US" sz="2400" dirty="0">
                <a:ea typeface="Times New Roman" charset="0"/>
                <a:cs typeface="Times New Roman" charset="0"/>
              </a:rPr>
              <a:t> disjoint then </a:t>
            </a:r>
            <a:r>
              <a:rPr lang="en-US" sz="2400" dirty="0">
                <a:solidFill>
                  <a:schemeClr val="hlink"/>
                </a:solidFill>
                <a:ea typeface="Times New Roman" charset="0"/>
                <a:cs typeface="Times New Roman" charset="0"/>
              </a:rPr>
              <a:t>J(A,B)=0</a:t>
            </a:r>
          </a:p>
          <a:p>
            <a:pPr eaLnBrk="1" hangingPunct="1"/>
            <a:r>
              <a:rPr lang="en-US" sz="2800" dirty="0" smtClean="0">
                <a:ea typeface="Times New Roman" charset="0"/>
                <a:cs typeface="Times New Roman" charset="0"/>
              </a:rPr>
              <a:t>Can we design LSH families for J(A,B) ?</a:t>
            </a:r>
            <a:endParaRPr lang="en-US" sz="2800" dirty="0"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Mapping: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hlink"/>
                </a:solidFill>
              </a:rPr>
              <a:t>g(A)=min</a:t>
            </a:r>
            <a:r>
              <a:rPr lang="en-US" sz="2800" baseline="-25000">
                <a:solidFill>
                  <a:schemeClr val="hlink"/>
                </a:solidFill>
                <a:ea typeface="Times New Roman" charset="0"/>
                <a:cs typeface="Times New Roman" charset="0"/>
              </a:rPr>
              <a:t>a</a:t>
            </a:r>
            <a:r>
              <a:rPr lang="en-US" sz="2800" baseline="-25000">
                <a:solidFill>
                  <a:schemeClr val="hlink"/>
                </a:solidFill>
                <a:ea typeface="Times New Roman" charset="0"/>
                <a:cs typeface="Times New Roman" charset="0"/>
                <a:sym typeface="Symbol" charset="2"/>
              </a:rPr>
              <a:t></a:t>
            </a:r>
            <a:r>
              <a:rPr lang="en-US" sz="2800" baseline="-25000">
                <a:solidFill>
                  <a:schemeClr val="hlink"/>
                </a:solidFill>
                <a:ea typeface="Times New Roman" charset="0"/>
                <a:cs typeface="Times New Roman" charset="0"/>
              </a:rPr>
              <a:t>A</a:t>
            </a:r>
            <a:r>
              <a:rPr lang="en-US" sz="2800">
                <a:solidFill>
                  <a:schemeClr val="hlink"/>
                </a:solidFill>
                <a:ea typeface="Times New Roman" charset="0"/>
                <a:cs typeface="Times New Roman" charset="0"/>
              </a:rPr>
              <a:t> h(a)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ea typeface="Times New Roman" charset="0"/>
                <a:cs typeface="Times New Roman" charset="0"/>
              </a:rPr>
              <a:t>   where </a:t>
            </a:r>
            <a:r>
              <a:rPr lang="en-US" sz="2800">
                <a:solidFill>
                  <a:schemeClr val="hlink"/>
                </a:solidFill>
                <a:ea typeface="Times New Roman" charset="0"/>
                <a:cs typeface="Times New Roman" charset="0"/>
              </a:rPr>
              <a:t>h</a:t>
            </a:r>
            <a:r>
              <a:rPr lang="en-US" sz="2800">
                <a:ea typeface="Times New Roman" charset="0"/>
                <a:cs typeface="Times New Roman" charset="0"/>
              </a:rPr>
              <a:t> is a random permutation of the elements in the universe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ea typeface="Times New Roman" charset="0"/>
                <a:cs typeface="Times New Roman" charset="0"/>
              </a:rPr>
              <a:t>Fact:  </a:t>
            </a:r>
            <a:r>
              <a:rPr lang="en-US" sz="2800">
                <a:solidFill>
                  <a:schemeClr val="hlink"/>
                </a:solidFill>
                <a:ea typeface="Times New Roman" charset="0"/>
                <a:cs typeface="Times New Roman" charset="0"/>
              </a:rPr>
              <a:t>Pr[g(A)=g(B)]=J(A,B)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ea typeface="Times New Roman" charset="0"/>
                <a:cs typeface="Times New Roman" charset="0"/>
              </a:rPr>
              <a:t>Proof:  Where is</a:t>
            </a:r>
            <a:r>
              <a:rPr lang="en-US" sz="2800">
                <a:solidFill>
                  <a:schemeClr val="hlink"/>
                </a:solidFill>
                <a:ea typeface="Times New Roman" charset="0"/>
                <a:cs typeface="Times New Roman" charset="0"/>
              </a:rPr>
              <a:t> min( h(A) U h(B) ) ?</a:t>
            </a:r>
            <a:endParaRPr lang="el-GR" sz="2800">
              <a:solidFill>
                <a:schemeClr val="hlink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743200" y="4724400"/>
            <a:ext cx="2163763" cy="1951038"/>
          </a:xfrm>
          <a:prstGeom prst="ellipse">
            <a:avLst/>
          </a:prstGeom>
          <a:solidFill>
            <a:srgbClr val="00CCFF">
              <a:alpha val="81175"/>
            </a:srgbClr>
          </a:solidFill>
          <a:ln w="17526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530725" y="4632325"/>
            <a:ext cx="2022475" cy="2057400"/>
          </a:xfrm>
          <a:prstGeom prst="ellipse">
            <a:avLst/>
          </a:prstGeom>
          <a:solidFill>
            <a:srgbClr val="FF0000">
              <a:alpha val="50980"/>
            </a:srgbClr>
          </a:solidFill>
          <a:ln w="17526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422525" y="56753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629400" y="5715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40" grpId="0"/>
      <p:bldP spid="184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Random </a:t>
            </a:r>
            <a:r>
              <a:rPr lang="en-US" dirty="0" err="1" smtClean="0"/>
              <a:t>hyperplane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800000"/>
                </a:solidFill>
              </a:rPr>
              <a:t>[Goemans-Williamson’94, Charikar’02]</a:t>
            </a: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Let </a:t>
            </a:r>
            <a:r>
              <a:rPr lang="en-US" dirty="0" err="1">
                <a:solidFill>
                  <a:schemeClr val="hlink"/>
                </a:solidFill>
              </a:rPr>
              <a:t>u,v</a:t>
            </a:r>
            <a:r>
              <a:rPr lang="en-US" dirty="0"/>
              <a:t> be unit vectors in </a:t>
            </a:r>
            <a:r>
              <a:rPr lang="en-US" dirty="0" err="1">
                <a:solidFill>
                  <a:schemeClr val="hlink"/>
                </a:solidFill>
              </a:rPr>
              <a:t>R</a:t>
            </a:r>
            <a:r>
              <a:rPr lang="en-US" baseline="30000" dirty="0" err="1">
                <a:solidFill>
                  <a:schemeClr val="hlink"/>
                </a:solidFill>
              </a:rPr>
              <a:t>m</a:t>
            </a:r>
            <a:endParaRPr lang="en-US" dirty="0">
              <a:solidFill>
                <a:schemeClr val="hlink"/>
              </a:solidFill>
            </a:endParaRPr>
          </a:p>
          <a:p>
            <a:pPr eaLnBrk="1" hangingPunct="1"/>
            <a:r>
              <a:rPr lang="en-US" dirty="0"/>
              <a:t>Angular distance:</a:t>
            </a:r>
          </a:p>
          <a:p>
            <a:pPr algn="ctr" eaLnBrk="1" hangingPunct="1"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A(</a:t>
            </a:r>
            <a:r>
              <a:rPr lang="en-US" dirty="0" err="1">
                <a:solidFill>
                  <a:schemeClr val="hlink"/>
                </a:solidFill>
              </a:rPr>
              <a:t>u,v</a:t>
            </a:r>
            <a:r>
              <a:rPr lang="en-US" dirty="0">
                <a:solidFill>
                  <a:schemeClr val="hlink"/>
                </a:solidFill>
              </a:rPr>
              <a:t>)=</a:t>
            </a:r>
            <a:r>
              <a:rPr lang="en-US" dirty="0"/>
              <a:t>angle between </a:t>
            </a:r>
            <a:r>
              <a:rPr lang="en-US" dirty="0">
                <a:solidFill>
                  <a:schemeClr val="hlink"/>
                </a:solidFill>
              </a:rPr>
              <a:t>u</a:t>
            </a:r>
            <a:r>
              <a:rPr lang="en-US" dirty="0"/>
              <a:t> and </a:t>
            </a:r>
            <a:r>
              <a:rPr lang="en-US" dirty="0">
                <a:solidFill>
                  <a:schemeClr val="hlink"/>
                </a:solidFill>
              </a:rPr>
              <a:t>v</a:t>
            </a:r>
          </a:p>
          <a:p>
            <a:pPr eaLnBrk="1" hangingPunct="1"/>
            <a:r>
              <a:rPr lang="en-US" dirty="0" smtClean="0"/>
              <a:t>Hashing:</a:t>
            </a:r>
            <a:endParaRPr lang="en-US" dirty="0"/>
          </a:p>
          <a:p>
            <a:pPr lvl="1" eaLnBrk="1" hangingPunct="1"/>
            <a:r>
              <a:rPr lang="en-US" dirty="0"/>
              <a:t>Choose a random unit vector </a:t>
            </a:r>
            <a:r>
              <a:rPr lang="en-US" dirty="0">
                <a:solidFill>
                  <a:schemeClr val="hlink"/>
                </a:solidFill>
              </a:rPr>
              <a:t>r</a:t>
            </a:r>
          </a:p>
          <a:p>
            <a:pPr lvl="1" eaLnBrk="1" hangingPunct="1"/>
            <a:r>
              <a:rPr lang="en-US" dirty="0"/>
              <a:t>Define </a:t>
            </a:r>
            <a:r>
              <a:rPr lang="en-US" dirty="0">
                <a:solidFill>
                  <a:schemeClr val="hlink"/>
                </a:solidFill>
              </a:rPr>
              <a:t>s(u)=sign(u*r)</a:t>
            </a:r>
          </a:p>
          <a:p>
            <a:pPr lvl="1" eaLnBrk="1" hangingPunct="1"/>
            <a:endParaRPr 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6096000" cy="4678363"/>
          </a:xfrm>
        </p:spPr>
        <p:txBody>
          <a:bodyPr/>
          <a:lstStyle/>
          <a:p>
            <a:pPr eaLnBrk="1" hangingPunct="1"/>
            <a:r>
              <a:rPr lang="en-US" dirty="0"/>
              <a:t>What is the probability of</a:t>
            </a:r>
            <a:r>
              <a:rPr lang="en-US" dirty="0" smtClean="0"/>
              <a:t> </a:t>
            </a:r>
          </a:p>
          <a:p>
            <a:pPr algn="ctr" eaLnBrk="1" hangingPunct="1">
              <a:buNone/>
            </a:pPr>
            <a:r>
              <a:rPr lang="en-US" dirty="0" err="1" smtClean="0">
                <a:solidFill>
                  <a:schemeClr val="hlink"/>
                </a:solidFill>
              </a:rPr>
              <a:t>sign</a:t>
            </a:r>
            <a:r>
              <a:rPr lang="en-US" dirty="0" err="1">
                <a:solidFill>
                  <a:schemeClr val="hlink"/>
                </a:solidFill>
              </a:rPr>
              <a:t>(u</a:t>
            </a:r>
            <a:r>
              <a:rPr lang="en-US" dirty="0">
                <a:solidFill>
                  <a:schemeClr val="hlink"/>
                </a:solidFill>
              </a:rPr>
              <a:t>*</a:t>
            </a:r>
            <a:r>
              <a:rPr lang="en-US" dirty="0" err="1">
                <a:solidFill>
                  <a:schemeClr val="hlink"/>
                </a:solidFill>
              </a:rPr>
              <a:t>r)</a:t>
            </a:r>
            <a:r>
              <a:rPr lang="en-US" dirty="0" err="1">
                <a:solidFill>
                  <a:schemeClr val="hlink"/>
                </a:solidFill>
                <a:ea typeface="Arial" charset="0"/>
                <a:cs typeface="Arial" charset="0"/>
              </a:rPr>
              <a:t>≠</a:t>
            </a:r>
            <a:r>
              <a:rPr lang="en-US" dirty="0" err="1">
                <a:solidFill>
                  <a:schemeClr val="hlink"/>
                </a:solidFill>
              </a:rPr>
              <a:t>sign(v</a:t>
            </a:r>
            <a:r>
              <a:rPr lang="en-US" dirty="0">
                <a:solidFill>
                  <a:schemeClr val="hlink"/>
                </a:solidFill>
              </a:rPr>
              <a:t>*</a:t>
            </a:r>
            <a:r>
              <a:rPr lang="en-US" dirty="0" err="1">
                <a:solidFill>
                  <a:schemeClr val="hlink"/>
                </a:solidFill>
              </a:rPr>
              <a:t>r</a:t>
            </a:r>
            <a:r>
              <a:rPr lang="en-US" dirty="0">
                <a:solidFill>
                  <a:schemeClr val="hlink"/>
                </a:solidFill>
              </a:rPr>
              <a:t>)</a:t>
            </a:r>
            <a:r>
              <a:rPr lang="en-US" dirty="0"/>
              <a:t> ?</a:t>
            </a:r>
          </a:p>
          <a:p>
            <a:pPr eaLnBrk="1" hangingPunct="1"/>
            <a:r>
              <a:rPr lang="en-US" dirty="0"/>
              <a:t>It is 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hlink"/>
                </a:solidFill>
              </a:rPr>
              <a:t>A</a:t>
            </a:r>
            <a:r>
              <a:rPr lang="en-US" dirty="0" err="1">
                <a:solidFill>
                  <a:schemeClr val="hlink"/>
                </a:solidFill>
              </a:rPr>
              <a:t>(u,v</a:t>
            </a:r>
            <a:r>
              <a:rPr lang="en-US" dirty="0">
                <a:solidFill>
                  <a:schemeClr val="hlink"/>
                </a:solidFill>
              </a:rPr>
              <a:t>)/</a:t>
            </a:r>
            <a:r>
              <a:rPr lang="el-GR" dirty="0">
                <a:solidFill>
                  <a:schemeClr val="hlink"/>
                </a:solidFill>
                <a:ea typeface="Arial" charset="0"/>
                <a:cs typeface="Arial" charset="0"/>
              </a:rPr>
              <a:t>π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705600" y="1981200"/>
            <a:ext cx="21336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77724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7772400" y="30480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7832725" y="2017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8458200" y="3124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7772400" y="2819400"/>
            <a:ext cx="5826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A(x,y)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New LSH scheme, ctd.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1150"/>
            <a:ext cx="6353175" cy="4583113"/>
          </a:xfrm>
        </p:spPr>
        <p:txBody>
          <a:bodyPr/>
          <a:lstStyle/>
          <a:p>
            <a:pPr eaLnBrk="1" hangingPunct="1"/>
            <a:r>
              <a:rPr lang="en-US" sz="2800">
                <a:ea typeface="Arial" charset="0"/>
                <a:cs typeface="Arial" charset="0"/>
              </a:rPr>
              <a:t>How does it work in practice ?</a:t>
            </a:r>
          </a:p>
          <a:p>
            <a:pPr eaLnBrk="1" hangingPunct="1"/>
            <a:r>
              <a:rPr lang="en-US" sz="2800">
                <a:ea typeface="Arial" charset="0"/>
                <a:cs typeface="Arial" charset="0"/>
              </a:rPr>
              <a:t>The time</a:t>
            </a:r>
            <a:r>
              <a:rPr lang="en-US" sz="2800">
                <a:solidFill>
                  <a:schemeClr val="hlink"/>
                </a:solidFill>
                <a:ea typeface="Arial" charset="0"/>
                <a:cs typeface="Arial" charset="0"/>
              </a:rPr>
              <a:t> t</a:t>
            </a:r>
            <a:r>
              <a:rPr lang="en-US" sz="2800" baseline="30000">
                <a:solidFill>
                  <a:schemeClr val="hlink"/>
                </a:solidFill>
                <a:ea typeface="Arial" charset="0"/>
                <a:cs typeface="Arial" charset="0"/>
              </a:rPr>
              <a:t>O(t)</a:t>
            </a:r>
            <a:r>
              <a:rPr lang="en-US" sz="2800">
                <a:solidFill>
                  <a:schemeClr val="hlink"/>
                </a:solidFill>
                <a:ea typeface="Arial" charset="0"/>
                <a:cs typeface="Arial" charset="0"/>
              </a:rPr>
              <a:t>dn</a:t>
            </a:r>
            <a:r>
              <a:rPr lang="en-US" sz="2800" baseline="30000">
                <a:solidFill>
                  <a:schemeClr val="hlink"/>
                </a:solidFill>
                <a:ea typeface="Arial" charset="0"/>
                <a:cs typeface="Arial" charset="0"/>
              </a:rPr>
              <a:t>1/c</a:t>
            </a:r>
            <a:r>
              <a:rPr lang="en-US" sz="2400" baseline="56000">
                <a:solidFill>
                  <a:schemeClr val="hlink"/>
                </a:solidFill>
                <a:ea typeface="Arial" charset="0"/>
                <a:cs typeface="Arial" charset="0"/>
              </a:rPr>
              <a:t>2</a:t>
            </a:r>
            <a:r>
              <a:rPr lang="en-US" sz="2800" baseline="30000">
                <a:solidFill>
                  <a:schemeClr val="hlink"/>
                </a:solidFill>
                <a:ea typeface="Arial" charset="0"/>
                <a:cs typeface="Arial" charset="0"/>
              </a:rPr>
              <a:t>+f(t) </a:t>
            </a:r>
            <a:r>
              <a:rPr lang="en-US" sz="2800">
                <a:ea typeface="Arial" charset="0"/>
                <a:cs typeface="Arial" charset="0"/>
              </a:rPr>
              <a:t>is not very practical</a:t>
            </a:r>
          </a:p>
          <a:p>
            <a:pPr lvl="1" eaLnBrk="1" hangingPunct="1"/>
            <a:r>
              <a:rPr lang="en-US" sz="2400">
                <a:ea typeface="Arial" charset="0"/>
                <a:cs typeface="Arial" charset="0"/>
              </a:rPr>
              <a:t>Need </a:t>
            </a:r>
            <a:r>
              <a:rPr lang="en-US" sz="2400">
                <a:solidFill>
                  <a:schemeClr val="hlink"/>
                </a:solidFill>
                <a:ea typeface="Arial" charset="0"/>
                <a:cs typeface="Arial" charset="0"/>
              </a:rPr>
              <a:t>t</a:t>
            </a:r>
            <a:r>
              <a:rPr lang="en-US" sz="2400">
                <a:solidFill>
                  <a:schemeClr val="hlink"/>
                </a:solidFill>
                <a:sym typeface="Symbol" charset="2"/>
              </a:rPr>
              <a:t></a:t>
            </a:r>
            <a:r>
              <a:rPr lang="en-US" sz="2400">
                <a:solidFill>
                  <a:schemeClr val="hlink"/>
                </a:solidFill>
                <a:ea typeface="Arial" charset="0"/>
                <a:cs typeface="Arial" charset="0"/>
              </a:rPr>
              <a:t>30</a:t>
            </a:r>
            <a:r>
              <a:rPr lang="en-US" sz="2400">
                <a:ea typeface="Arial" charset="0"/>
                <a:cs typeface="Arial" charset="0"/>
              </a:rPr>
              <a:t> to see some improvement</a:t>
            </a:r>
          </a:p>
          <a:p>
            <a:pPr eaLnBrk="1" hangingPunct="1"/>
            <a:r>
              <a:rPr lang="en-US" sz="2800">
                <a:ea typeface="Arial" charset="0"/>
                <a:cs typeface="Arial" charset="0"/>
              </a:rPr>
              <a:t>Idea: a different decomposition of </a:t>
            </a:r>
            <a:r>
              <a:rPr lang="en-US" sz="2800">
                <a:solidFill>
                  <a:schemeClr val="hlink"/>
                </a:solidFill>
                <a:ea typeface="Arial" charset="0"/>
                <a:cs typeface="Arial" charset="0"/>
              </a:rPr>
              <a:t>R</a:t>
            </a:r>
            <a:r>
              <a:rPr lang="en-US" sz="2800" baseline="30000">
                <a:solidFill>
                  <a:schemeClr val="hlink"/>
                </a:solidFill>
                <a:ea typeface="Arial" charset="0"/>
                <a:cs typeface="Arial" charset="0"/>
              </a:rPr>
              <a:t>t</a:t>
            </a:r>
            <a:endParaRPr lang="en-US" sz="280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lvl="1" eaLnBrk="1" hangingPunct="1"/>
            <a:r>
              <a:rPr lang="en-US" sz="2400">
                <a:ea typeface="Arial" charset="0"/>
                <a:cs typeface="Arial" charset="0"/>
              </a:rPr>
              <a:t>Replace random balls by Voronoi diagram of a lattice</a:t>
            </a:r>
          </a:p>
          <a:p>
            <a:pPr lvl="1" eaLnBrk="1" hangingPunct="1"/>
            <a:r>
              <a:rPr lang="en-US" sz="2400">
                <a:ea typeface="Arial" charset="0"/>
                <a:cs typeface="Arial" charset="0"/>
              </a:rPr>
              <a:t>For specific lattices, finding a cell containing a point can be very fast →fast hashing</a:t>
            </a:r>
          </a:p>
        </p:txBody>
      </p:sp>
      <p:sp>
        <p:nvSpPr>
          <p:cNvPr id="106530" name="AutoShape 34"/>
          <p:cNvSpPr>
            <a:spLocks noChangeArrowheads="1"/>
          </p:cNvSpPr>
          <p:nvPr/>
        </p:nvSpPr>
        <p:spPr bwMode="auto">
          <a:xfrm>
            <a:off x="6962775" y="3990975"/>
            <a:ext cx="762000" cy="647700"/>
          </a:xfrm>
          <a:prstGeom prst="hexagon">
            <a:avLst>
              <a:gd name="adj" fmla="val 29412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31" name="AutoShape 35"/>
          <p:cNvSpPr>
            <a:spLocks noChangeArrowheads="1"/>
          </p:cNvSpPr>
          <p:nvPr/>
        </p:nvSpPr>
        <p:spPr bwMode="auto">
          <a:xfrm>
            <a:off x="7534275" y="3648075"/>
            <a:ext cx="762000" cy="647700"/>
          </a:xfrm>
          <a:prstGeom prst="hexagon">
            <a:avLst>
              <a:gd name="adj" fmla="val 29412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32" name="AutoShape 36"/>
          <p:cNvSpPr>
            <a:spLocks noChangeArrowheads="1"/>
          </p:cNvSpPr>
          <p:nvPr/>
        </p:nvSpPr>
        <p:spPr bwMode="auto">
          <a:xfrm>
            <a:off x="7534275" y="4295775"/>
            <a:ext cx="762000" cy="647700"/>
          </a:xfrm>
          <a:prstGeom prst="hexagon">
            <a:avLst>
              <a:gd name="adj" fmla="val 29412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33" name="AutoShape 37"/>
          <p:cNvSpPr>
            <a:spLocks noChangeArrowheads="1"/>
          </p:cNvSpPr>
          <p:nvPr/>
        </p:nvSpPr>
        <p:spPr bwMode="auto">
          <a:xfrm>
            <a:off x="6972300" y="4638675"/>
            <a:ext cx="762000" cy="647700"/>
          </a:xfrm>
          <a:prstGeom prst="hexagon">
            <a:avLst>
              <a:gd name="adj" fmla="val 29412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34" name="AutoShape 38"/>
          <p:cNvSpPr>
            <a:spLocks noChangeArrowheads="1"/>
          </p:cNvSpPr>
          <p:nvPr/>
        </p:nvSpPr>
        <p:spPr bwMode="auto">
          <a:xfrm>
            <a:off x="7562850" y="4943475"/>
            <a:ext cx="762000" cy="647700"/>
          </a:xfrm>
          <a:prstGeom prst="hexagon">
            <a:avLst>
              <a:gd name="adj" fmla="val 29412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35" name="AutoShape 39"/>
          <p:cNvSpPr>
            <a:spLocks noChangeArrowheads="1"/>
          </p:cNvSpPr>
          <p:nvPr/>
        </p:nvSpPr>
        <p:spPr bwMode="auto">
          <a:xfrm>
            <a:off x="8105775" y="3952875"/>
            <a:ext cx="762000" cy="647700"/>
          </a:xfrm>
          <a:prstGeom prst="hexagon">
            <a:avLst>
              <a:gd name="adj" fmla="val 29412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36" name="AutoShape 40"/>
          <p:cNvSpPr>
            <a:spLocks noChangeArrowheads="1"/>
          </p:cNvSpPr>
          <p:nvPr/>
        </p:nvSpPr>
        <p:spPr bwMode="auto">
          <a:xfrm>
            <a:off x="8115300" y="4591050"/>
            <a:ext cx="762000" cy="647700"/>
          </a:xfrm>
          <a:prstGeom prst="hexagon">
            <a:avLst>
              <a:gd name="adj" fmla="val 29412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30" grpId="0" animBg="1"/>
      <p:bldP spid="106531" grpId="0" animBg="1"/>
      <p:bldP spid="106532" grpId="0" animBg="1"/>
      <p:bldP spid="106533" grpId="0" animBg="1"/>
      <p:bldP spid="106534" grpId="0" animBg="1"/>
      <p:bldP spid="106535" grpId="0" animBg="1"/>
      <p:bldP spid="1065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High-dimensional </a:t>
            </a:r>
            <a:r>
              <a:rPr lang="en-US" dirty="0" err="1" smtClean="0"/>
              <a:t>near(est</a:t>
            </a:r>
            <a:r>
              <a:rPr lang="en-US" dirty="0" smtClean="0"/>
              <a:t>) neighbor: applications</a:t>
            </a:r>
            <a:endParaRPr lang="en-US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3400" y="1676399"/>
            <a:ext cx="4694880" cy="411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kern="0" dirty="0" smtClean="0"/>
              <a:t>Machine </a:t>
            </a:r>
            <a:r>
              <a:rPr lang="en-US" sz="2800" kern="0" dirty="0" err="1" smtClean="0"/>
              <a:t>l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earning: nearest neighbor rule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kern="0" dirty="0" smtClean="0"/>
              <a:t>Find the closest example with known class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 the class label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ea typeface="+mj-ea"/>
                <a:cs typeface="+mj-cs"/>
              </a:rPr>
              <a:t>Near-duplicate Retrieval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0116" y="2726983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393" y="2726983"/>
            <a:ext cx="279400" cy="279400"/>
          </a:xfrm>
          <a:prstGeom prst="rect">
            <a:avLst/>
          </a:prstGeom>
        </p:spPr>
      </p:pic>
      <p:grpSp>
        <p:nvGrpSpPr>
          <p:cNvPr id="3" name="Group 35"/>
          <p:cNvGrpSpPr/>
          <p:nvPr/>
        </p:nvGrpSpPr>
        <p:grpSpPr>
          <a:xfrm>
            <a:off x="5228280" y="1530755"/>
            <a:ext cx="3732673" cy="1551082"/>
            <a:chOff x="5228280" y="1530755"/>
            <a:chExt cx="3732673" cy="15510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0946" y="1994240"/>
              <a:ext cx="228600" cy="21515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86800" y="1530755"/>
              <a:ext cx="274153" cy="29128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42520" y="2418943"/>
              <a:ext cx="254000" cy="2159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43758" y="2006193"/>
              <a:ext cx="237938" cy="3111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83600" y="2840537"/>
              <a:ext cx="203200" cy="2413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41622" y="2418943"/>
              <a:ext cx="280147" cy="3175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228280" y="2447203"/>
              <a:ext cx="279781" cy="27978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56940" y="2726984"/>
              <a:ext cx="342900" cy="3175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85161" y="2384084"/>
              <a:ext cx="317500" cy="3429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88777" y="1994240"/>
              <a:ext cx="255134" cy="2857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08061" y="1994240"/>
              <a:ext cx="248879" cy="285750"/>
            </a:xfrm>
            <a:prstGeom prst="rect">
              <a:avLst/>
            </a:prstGeom>
          </p:spPr>
        </p:pic>
      </p:grpSp>
      <p:cxnSp>
        <p:nvCxnSpPr>
          <p:cNvPr id="22" name="Straight Arrow Connector 21"/>
          <p:cNvCxnSpPr>
            <a:stCxn id="11" idx="0"/>
          </p:cNvCxnSpPr>
          <p:nvPr/>
        </p:nvCxnSpPr>
        <p:spPr>
          <a:xfrm rot="5400000" flipH="1" flipV="1">
            <a:off x="7401130" y="2444656"/>
            <a:ext cx="149291" cy="41536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9840" y="3188650"/>
            <a:ext cx="286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Dimension=number of pixels</a:t>
            </a:r>
            <a:endParaRPr lang="en-US" dirty="0"/>
          </a:p>
        </p:txBody>
      </p:sp>
      <p:grpSp>
        <p:nvGrpSpPr>
          <p:cNvPr id="4" name="Group 33"/>
          <p:cNvGrpSpPr/>
          <p:nvPr/>
        </p:nvGrpSpPr>
        <p:grpSpPr>
          <a:xfrm>
            <a:off x="905978" y="4491037"/>
            <a:ext cx="2898636" cy="2252663"/>
            <a:chOff x="905978" y="4491037"/>
            <a:chExt cx="2898636" cy="2252663"/>
          </a:xfrm>
        </p:grpSpPr>
        <p:sp>
          <p:nvSpPr>
            <p:cNvPr id="23" name="Documents"/>
            <p:cNvSpPr>
              <a:spLocks noEditPoints="1" noChangeArrowheads="1"/>
            </p:cNvSpPr>
            <p:nvPr/>
          </p:nvSpPr>
          <p:spPr bwMode="auto">
            <a:xfrm>
              <a:off x="1045678" y="4491037"/>
              <a:ext cx="2758936" cy="1927225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Document"/>
            <p:cNvSpPr>
              <a:spLocks noEditPoints="1" noChangeArrowheads="1"/>
            </p:cNvSpPr>
            <p:nvPr/>
          </p:nvSpPr>
          <p:spPr bwMode="auto">
            <a:xfrm>
              <a:off x="905978" y="5073650"/>
              <a:ext cx="2251022" cy="167005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/>
                <a:t>To be or not to be …</a:t>
              </a:r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4641286" y="5686425"/>
            <a:ext cx="84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34"/>
          <p:cNvGrpSpPr/>
          <p:nvPr/>
        </p:nvGrpSpPr>
        <p:grpSpPr>
          <a:xfrm>
            <a:off x="5760553" y="4938712"/>
            <a:ext cx="3178175" cy="1479550"/>
            <a:chOff x="5760553" y="4938712"/>
            <a:chExt cx="3178175" cy="1479550"/>
          </a:xfrm>
        </p:grpSpPr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5782778" y="6051550"/>
              <a:ext cx="31559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(... , 2, …, 2, … , 1 , …, 1, …)</a:t>
              </a: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5760553" y="4938712"/>
              <a:ext cx="3155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(... , 1, …, 4, … , 2 , …, 2, …)</a:t>
              </a: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5760553" y="5319712"/>
              <a:ext cx="3155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(... , 6, …, 1, … , 3 , …, 6, …)</a:t>
              </a: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5760553" y="5700712"/>
              <a:ext cx="3155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(... , 1, …, 3, … , 7 , …, 5, …)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19800" y="648866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Dimension=number of words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842171"/>
      </p:ext>
    </p:extLst>
  </p:cSld>
  <p:clrMapOvr>
    <a:masterClrMapping/>
  </p:clrMapOvr>
  <p:transition xmlns:p14="http://schemas.microsoft.com/office/powerpoint/2010/main" advTm="11995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  <p:bldP spid="25" grpId="0" animBg="1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Leech Lattice LSH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Use Leech lattice in </a:t>
            </a:r>
            <a:r>
              <a:rPr lang="en-US" sz="2800" dirty="0">
                <a:solidFill>
                  <a:schemeClr val="hlink"/>
                </a:solidFill>
              </a:rPr>
              <a:t>R</a:t>
            </a:r>
            <a:r>
              <a:rPr lang="en-US" sz="2800" baseline="30000" dirty="0">
                <a:solidFill>
                  <a:schemeClr val="hlink"/>
                </a:solidFill>
              </a:rPr>
              <a:t>24 </a:t>
            </a:r>
            <a:r>
              <a:rPr lang="en-US" sz="2800" dirty="0">
                <a:solidFill>
                  <a:schemeClr val="hlink"/>
                </a:solidFill>
              </a:rPr>
              <a:t>, </a:t>
            </a:r>
            <a:r>
              <a:rPr lang="en-US" sz="2800" dirty="0" err="1">
                <a:solidFill>
                  <a:schemeClr val="hlink"/>
                </a:solidFill>
              </a:rPr>
              <a:t>t</a:t>
            </a:r>
            <a:r>
              <a:rPr lang="en-US" sz="2800" dirty="0">
                <a:solidFill>
                  <a:schemeClr val="hlink"/>
                </a:solidFill>
              </a:rPr>
              <a:t>=24</a:t>
            </a:r>
            <a:endParaRPr lang="en-US" sz="2800" baseline="30000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Largest kissing number in 24D: 196560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Conjectured largest packing density in 24D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24 is 42 in reverse…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Very fast (bounded) decoder: about 519 operations </a:t>
            </a:r>
            <a:r>
              <a:rPr lang="en-US" sz="2000" dirty="0">
                <a:solidFill>
                  <a:srgbClr val="A50021"/>
                </a:solidFill>
              </a:rPr>
              <a:t>[Amrani-Beery’94]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Performance of that decoder for </a:t>
            </a:r>
            <a:r>
              <a:rPr lang="en-US" sz="2800" dirty="0" err="1">
                <a:solidFill>
                  <a:schemeClr val="hlink"/>
                </a:solidFill>
              </a:rPr>
              <a:t>c</a:t>
            </a:r>
            <a:r>
              <a:rPr lang="en-US" sz="2800" dirty="0">
                <a:solidFill>
                  <a:schemeClr val="hlink"/>
                </a:solidFill>
              </a:rPr>
              <a:t>=2</a:t>
            </a:r>
            <a:r>
              <a:rPr lang="en-US" sz="28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hlink"/>
                </a:solidFill>
                <a:sym typeface="Symbol" charset="2"/>
              </a:rPr>
              <a:t>1/c</a:t>
            </a:r>
            <a:r>
              <a:rPr lang="en-US" sz="2400" baseline="30000" dirty="0">
                <a:solidFill>
                  <a:schemeClr val="hlink"/>
                </a:solidFill>
                <a:sym typeface="Symbol" charset="2"/>
              </a:rPr>
              <a:t>2</a:t>
            </a:r>
            <a:r>
              <a:rPr lang="en-US" sz="2400" dirty="0">
                <a:solidFill>
                  <a:schemeClr val="hlink"/>
                </a:solidFill>
                <a:sym typeface="Symbol" charset="2"/>
              </a:rPr>
              <a:t> 					      0.25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hlink"/>
                </a:solidFill>
                <a:sym typeface="Symbol" charset="2"/>
              </a:rPr>
              <a:t>1/c					      0.50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Leech LSH, any dimension: 		</a:t>
            </a:r>
            <a:r>
              <a:rPr lang="en-US" sz="2400" dirty="0" err="1">
                <a:solidFill>
                  <a:schemeClr val="hlink"/>
                </a:solidFill>
                <a:sym typeface="Symbol" charset="2"/>
              </a:rPr>
              <a:t></a:t>
            </a:r>
            <a:r>
              <a:rPr lang="en-US" sz="2400" dirty="0">
                <a:solidFill>
                  <a:schemeClr val="hlink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chemeClr val="hlink"/>
                </a:solidFill>
                <a:sym typeface="Symbol" charset="2"/>
              </a:rPr>
              <a:t></a:t>
            </a:r>
            <a:r>
              <a:rPr lang="en-US" sz="2400" dirty="0">
                <a:solidFill>
                  <a:schemeClr val="hlink"/>
                </a:solidFill>
                <a:sym typeface="Symbol" charset="2"/>
              </a:rPr>
              <a:t> 0.36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ym typeface="Symbol" charset="2"/>
              </a:rPr>
              <a:t>Leech LSH, 24D (no projection):	</a:t>
            </a:r>
            <a:r>
              <a:rPr lang="en-US" sz="2400" dirty="0" err="1">
                <a:solidFill>
                  <a:schemeClr val="hlink"/>
                </a:solidFill>
                <a:sym typeface="Symbol" charset="2"/>
              </a:rPr>
              <a:t></a:t>
            </a:r>
            <a:r>
              <a:rPr lang="en-US" sz="2400" dirty="0">
                <a:solidFill>
                  <a:schemeClr val="hlink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chemeClr val="hlink"/>
                </a:solidFill>
                <a:sym typeface="Symbol" charset="2"/>
              </a:rPr>
              <a:t></a:t>
            </a:r>
            <a:r>
              <a:rPr lang="en-US" sz="2400" dirty="0">
                <a:solidFill>
                  <a:schemeClr val="hlink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chemeClr val="hlink"/>
                </a:solidFill>
                <a:sym typeface="Symbol" charset="2"/>
              </a:rPr>
              <a:t>0.26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dirty="0">
              <a:solidFill>
                <a:srgbClr val="000000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case of d=2  </a:t>
            </a:r>
          </a:p>
        </p:txBody>
      </p:sp>
      <p:pic>
        <p:nvPicPr>
          <p:cNvPr id="8195" name="Picture 3" descr="vor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600200"/>
            <a:ext cx="42672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5334000" cy="4678363"/>
          </a:xfrm>
          <a:noFill/>
        </p:spPr>
        <p:txBody>
          <a:bodyPr/>
          <a:lstStyle/>
          <a:p>
            <a:r>
              <a:rPr lang="en-US"/>
              <a:t>Compute </a:t>
            </a:r>
            <a:r>
              <a:rPr lang="en-US">
                <a:solidFill>
                  <a:srgbClr val="FF3300"/>
                </a:solidFill>
              </a:rPr>
              <a:t>Voronoi diagram</a:t>
            </a:r>
          </a:p>
          <a:p>
            <a:r>
              <a:rPr lang="en-US"/>
              <a:t>Given </a:t>
            </a:r>
            <a:r>
              <a:rPr lang="en-US">
                <a:solidFill>
                  <a:schemeClr val="hlink"/>
                </a:solidFill>
              </a:rPr>
              <a:t>q</a:t>
            </a:r>
            <a:r>
              <a:rPr lang="en-US"/>
              <a:t>, perform </a:t>
            </a:r>
            <a:r>
              <a:rPr lang="en-US">
                <a:solidFill>
                  <a:srgbClr val="FF3300"/>
                </a:solidFill>
              </a:rPr>
              <a:t>point location</a:t>
            </a:r>
          </a:p>
          <a:p>
            <a:r>
              <a:rPr lang="en-US"/>
              <a:t>Performance:</a:t>
            </a:r>
          </a:p>
          <a:p>
            <a:pPr lvl="1"/>
            <a:r>
              <a:rPr lang="en-US"/>
              <a:t>Space: </a:t>
            </a:r>
            <a:r>
              <a:rPr lang="en-US">
                <a:solidFill>
                  <a:schemeClr val="hlink"/>
                </a:solidFill>
              </a:rPr>
              <a:t>O(n)</a:t>
            </a:r>
          </a:p>
          <a:p>
            <a:pPr lvl="1"/>
            <a:r>
              <a:rPr lang="en-US"/>
              <a:t>Query time: </a:t>
            </a:r>
            <a:r>
              <a:rPr lang="en-US">
                <a:solidFill>
                  <a:schemeClr val="hlink"/>
                </a:solidFill>
              </a:rPr>
              <a:t>O(log n)</a:t>
            </a:r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6934200" y="3124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3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case of d&gt;2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Voronoi</a:t>
            </a:r>
            <a:r>
              <a:rPr lang="en-US" dirty="0"/>
              <a:t> diagram has size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hlink"/>
                </a:solidFill>
              </a:rPr>
              <a:t>n</a:t>
            </a:r>
            <a:r>
              <a:rPr lang="en-US" baseline="30000" dirty="0" smtClean="0">
                <a:solidFill>
                  <a:schemeClr val="hlink"/>
                </a:solidFill>
              </a:rPr>
              <a:t>[d/2]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[</a:t>
            </a:r>
            <a:r>
              <a:rPr lang="en-US" dirty="0"/>
              <a:t>Dobkin-Lipton’</a:t>
            </a:r>
            <a:r>
              <a:rPr lang="en-US" dirty="0" smtClean="0"/>
              <a:t>78</a:t>
            </a:r>
            <a:r>
              <a:rPr lang="en-US" dirty="0"/>
              <a:t>,</a:t>
            </a:r>
            <a:r>
              <a:rPr lang="en-US" dirty="0" smtClean="0"/>
              <a:t>Meiser</a:t>
            </a:r>
            <a:r>
              <a:rPr lang="en-US" dirty="0"/>
              <a:t>’</a:t>
            </a:r>
            <a:r>
              <a:rPr lang="en-US" dirty="0" smtClean="0"/>
              <a:t>93</a:t>
            </a:r>
            <a:r>
              <a:rPr lang="en-US" dirty="0"/>
              <a:t>,</a:t>
            </a:r>
            <a:r>
              <a:rPr lang="en-US" dirty="0" smtClean="0"/>
              <a:t>Clarkson</a:t>
            </a:r>
            <a:r>
              <a:rPr lang="en-US" dirty="0"/>
              <a:t>’88]:  </a:t>
            </a:r>
            <a:r>
              <a:rPr lang="en-US" dirty="0" smtClean="0"/>
              <a:t>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chemeClr val="hlink"/>
                </a:solidFill>
              </a:rPr>
              <a:t>n</a:t>
            </a:r>
            <a:r>
              <a:rPr lang="en-US" baseline="30000" dirty="0" err="1" smtClean="0">
                <a:solidFill>
                  <a:schemeClr val="hlink"/>
                </a:solidFill>
              </a:rPr>
              <a:t>O</a:t>
            </a:r>
            <a:r>
              <a:rPr lang="en-US" baseline="30000" dirty="0">
                <a:solidFill>
                  <a:schemeClr val="hlink"/>
                </a:solidFill>
              </a:rPr>
              <a:t>(d) </a:t>
            </a:r>
            <a:r>
              <a:rPr lang="en-US" dirty="0"/>
              <a:t>space, </a:t>
            </a:r>
            <a:r>
              <a:rPr lang="en-US" dirty="0">
                <a:solidFill>
                  <a:srgbClr val="3C8C93"/>
                </a:solidFill>
              </a:rPr>
              <a:t>(d+ log n)</a:t>
            </a:r>
            <a:r>
              <a:rPr lang="en-US" baseline="30000" dirty="0">
                <a:solidFill>
                  <a:srgbClr val="3C8C93"/>
                </a:solidFill>
              </a:rPr>
              <a:t>O(1)</a:t>
            </a:r>
            <a:r>
              <a:rPr lang="en-US" dirty="0">
                <a:solidFill>
                  <a:srgbClr val="3C8C93"/>
                </a:solidFill>
              </a:rPr>
              <a:t> </a:t>
            </a:r>
            <a:r>
              <a:rPr lang="en-US" dirty="0"/>
              <a:t>time</a:t>
            </a:r>
          </a:p>
          <a:p>
            <a:pPr>
              <a:lnSpc>
                <a:spcPct val="90000"/>
              </a:lnSpc>
            </a:pPr>
            <a:r>
              <a:rPr lang="en-US" dirty="0"/>
              <a:t>We can also perform a linear scan: </a:t>
            </a:r>
            <a:r>
              <a:rPr lang="en-US" dirty="0">
                <a:solidFill>
                  <a:schemeClr val="hlink"/>
                </a:solidFill>
              </a:rPr>
              <a:t>O(</a:t>
            </a:r>
            <a:r>
              <a:rPr lang="en-US" dirty="0" err="1">
                <a:solidFill>
                  <a:schemeClr val="hlink"/>
                </a:solidFill>
              </a:rPr>
              <a:t>dn</a:t>
            </a:r>
            <a:r>
              <a:rPr lang="en-US" dirty="0">
                <a:solidFill>
                  <a:schemeClr val="hlink"/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space and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speedup the scan by roughly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O(n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1/d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These are pretty much the only known </a:t>
            </a:r>
            <a:r>
              <a:rPr lang="en-US" b="1" dirty="0" smtClean="0"/>
              <a:t>general</a:t>
            </a:r>
            <a:r>
              <a:rPr lang="en-US" dirty="0" smtClean="0"/>
              <a:t> solutions !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Kd</a:t>
            </a:r>
            <a:r>
              <a:rPr lang="en-US" dirty="0" smtClean="0"/>
              <a:t>-trees, Cover Trees, LSH, Spill trees, </a:t>
            </a:r>
            <a:r>
              <a:rPr lang="en-US" dirty="0" err="1" smtClean="0"/>
              <a:t>etc</a:t>
            </a:r>
            <a:r>
              <a:rPr lang="en-US" dirty="0" smtClean="0"/>
              <a:t> all </a:t>
            </a:r>
            <a:r>
              <a:rPr lang="en-US" dirty="0" err="1" smtClean="0"/>
              <a:t>denegerate</a:t>
            </a:r>
            <a:r>
              <a:rPr lang="en-US" dirty="0" smtClean="0"/>
              <a:t> to one of the two extremes in the worst case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fact: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there was an algorithm that performs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smtClean="0"/>
              <a:t> queries in </a:t>
            </a:r>
            <a:r>
              <a:rPr lang="en-US" dirty="0" smtClean="0">
                <a:solidFill>
                  <a:srgbClr val="3C8C93"/>
                </a:solidFill>
              </a:rPr>
              <a:t>O(dn</a:t>
            </a:r>
            <a:r>
              <a:rPr lang="en-US" baseline="30000" dirty="0" smtClean="0">
                <a:solidFill>
                  <a:srgbClr val="3C8C93"/>
                </a:solidFill>
              </a:rPr>
              <a:t>1+α </a:t>
            </a:r>
            <a:r>
              <a:rPr lang="en-US" dirty="0">
                <a:solidFill>
                  <a:srgbClr val="3C8C93"/>
                </a:solidFill>
              </a:rPr>
              <a:t>)</a:t>
            </a:r>
            <a:r>
              <a:rPr lang="en-US" baseline="30000" dirty="0" smtClean="0">
                <a:solidFill>
                  <a:srgbClr val="3C8C93"/>
                </a:solidFill>
              </a:rPr>
              <a:t> </a:t>
            </a:r>
            <a:r>
              <a:rPr lang="en-US" dirty="0" smtClean="0"/>
              <a:t>time for </a:t>
            </a:r>
            <a:r>
              <a:rPr lang="en-US" dirty="0" smtClean="0">
                <a:solidFill>
                  <a:srgbClr val="3C8C93"/>
                </a:solidFill>
              </a:rPr>
              <a:t>α&lt;1 </a:t>
            </a:r>
            <a:r>
              <a:rPr lang="en-US" dirty="0" smtClean="0">
                <a:solidFill>
                  <a:srgbClr val="000000"/>
                </a:solidFill>
              </a:rPr>
              <a:t>(incl. preprocessing)</a:t>
            </a:r>
            <a:endParaRPr lang="en-US" dirty="0" smtClean="0">
              <a:solidFill>
                <a:srgbClr val="3C8C9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Then there would be an algorithm solving </a:t>
            </a:r>
            <a:r>
              <a:rPr lang="en-US" b="1" dirty="0" err="1" smtClean="0">
                <a:solidFill>
                  <a:srgbClr val="3366FF"/>
                </a:solidFill>
              </a:rPr>
              <a:t>satisfiability</a:t>
            </a:r>
            <a:r>
              <a:rPr lang="en-US" dirty="0" smtClean="0">
                <a:solidFill>
                  <a:srgbClr val="000000"/>
                </a:solidFill>
              </a:rPr>
              <a:t> in (slightly) sub-exponential time [Williams’04]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56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114"/>
    </mc:Choice>
    <mc:Fallback xmlns="">
      <p:transition xmlns:p14="http://schemas.microsoft.com/office/powerpoint/2010/main" spd="slow" advTm="1921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6477000" y="2362200"/>
            <a:ext cx="2057400" cy="2057400"/>
          </a:xfrm>
          <a:prstGeom prst="ellipse">
            <a:avLst/>
          </a:prstGeom>
          <a:pattFill prst="dkUpDiag">
            <a:fgClr>
              <a:srgbClr val="FF9900">
                <a:alpha val="43137"/>
              </a:srgbClr>
            </a:fgClr>
            <a:bgClr>
              <a:schemeClr val="bg1">
                <a:alpha val="43137"/>
              </a:schemeClr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6858000" y="2743200"/>
            <a:ext cx="12954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400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sz="4000" dirty="0"/>
              <a:t>Approximate </a:t>
            </a:r>
            <a:r>
              <a:rPr lang="en-US" sz="4000" dirty="0" smtClean="0"/>
              <a:t>Nearest </a:t>
            </a:r>
            <a:r>
              <a:rPr lang="en-US" sz="4000" dirty="0"/>
              <a:t>Neighbor</a:t>
            </a:r>
            <a:endParaRPr lang="en-US" sz="4000" dirty="0">
              <a:solidFill>
                <a:srgbClr val="99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35100"/>
            <a:ext cx="6438900" cy="4914900"/>
          </a:xfrm>
        </p:spPr>
        <p:txBody>
          <a:bodyPr/>
          <a:lstStyle/>
          <a:p>
            <a:r>
              <a:rPr lang="en-US" dirty="0" err="1">
                <a:solidFill>
                  <a:schemeClr val="hlink"/>
                </a:solidFill>
              </a:rPr>
              <a:t>c</a:t>
            </a:r>
            <a:r>
              <a:rPr lang="en-US" dirty="0"/>
              <a:t>-Approximate Nearest Neighbor: build data structure which, for any query </a:t>
            </a:r>
            <a:r>
              <a:rPr lang="en-US" dirty="0" err="1">
                <a:solidFill>
                  <a:schemeClr val="hlink"/>
                </a:solidFill>
              </a:rPr>
              <a:t>q</a:t>
            </a:r>
            <a:endParaRPr lang="en-US" dirty="0">
              <a:solidFill>
                <a:schemeClr val="hlink"/>
              </a:solidFill>
            </a:endParaRPr>
          </a:p>
          <a:p>
            <a:pPr marL="762000" lvl="1" indent="-304800"/>
            <a:r>
              <a:rPr lang="en-US" dirty="0">
                <a:ea typeface="Arial" charset="0"/>
                <a:cs typeface="Arial" charset="0"/>
              </a:rPr>
              <a:t>returns  </a:t>
            </a:r>
            <a:r>
              <a:rPr lang="en-US" dirty="0" err="1">
                <a:solidFill>
                  <a:schemeClr val="hlink"/>
                </a:solidFill>
                <a:ea typeface="Arial" charset="0"/>
                <a:cs typeface="Arial" charset="0"/>
              </a:rPr>
              <a:t>p’</a:t>
            </a:r>
            <a:r>
              <a:rPr lang="en-US" dirty="0" err="1">
                <a:solidFill>
                  <a:schemeClr val="hlink"/>
                </a:solidFill>
                <a:sym typeface="Symbol" charset="2"/>
              </a:rPr>
              <a:t>P</a:t>
            </a:r>
            <a:r>
              <a:rPr lang="en-US" dirty="0">
                <a:sym typeface="Symbol" charset="2"/>
              </a:rPr>
              <a:t>,  </a:t>
            </a:r>
            <a:r>
              <a:rPr lang="en-US" dirty="0">
                <a:solidFill>
                  <a:schemeClr val="hlink"/>
                </a:solidFill>
                <a:sym typeface="Symbol" charset="2"/>
              </a:rPr>
              <a:t>||</a:t>
            </a:r>
            <a:r>
              <a:rPr lang="en-US" dirty="0" err="1">
                <a:solidFill>
                  <a:schemeClr val="hlink"/>
                </a:solidFill>
                <a:sym typeface="Symbol" charset="2"/>
              </a:rPr>
              <a:t>p-q</a:t>
            </a:r>
            <a:r>
              <a:rPr lang="en-US" dirty="0">
                <a:solidFill>
                  <a:schemeClr val="hlink"/>
                </a:solidFill>
                <a:sym typeface="Symbol" charset="2"/>
              </a:rPr>
              <a:t>|| 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≤</a:t>
            </a:r>
            <a:r>
              <a:rPr lang="en-US" dirty="0">
                <a:solidFill>
                  <a:srgbClr val="FF3300"/>
                </a:solidFill>
                <a:ea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FF3300"/>
                </a:solidFill>
                <a:ea typeface="Arial" charset="0"/>
                <a:cs typeface="Arial" charset="0"/>
              </a:rPr>
              <a:t>c</a:t>
            </a:r>
            <a:r>
              <a:rPr lang="en-US" dirty="0" err="1">
                <a:solidFill>
                  <a:schemeClr val="hlink"/>
                </a:solidFill>
                <a:ea typeface="Arial" charset="0"/>
                <a:cs typeface="Arial" charset="0"/>
              </a:rPr>
              <a:t>r</a:t>
            </a:r>
            <a:r>
              <a:rPr lang="en-US" dirty="0">
                <a:solidFill>
                  <a:schemeClr val="hlink"/>
                </a:solidFill>
              </a:rPr>
              <a:t>, </a:t>
            </a:r>
          </a:p>
          <a:p>
            <a:pPr marL="762000" lvl="1" indent="-304800"/>
            <a:r>
              <a:rPr lang="en-US" dirty="0"/>
              <a:t>where </a:t>
            </a:r>
            <a:r>
              <a:rPr lang="en-US" dirty="0" err="1">
                <a:solidFill>
                  <a:schemeClr val="hlink"/>
                </a:solidFill>
                <a:ea typeface="Arial" charset="0"/>
                <a:cs typeface="Arial" charset="0"/>
              </a:rPr>
              <a:t>r</a:t>
            </a:r>
            <a:r>
              <a:rPr lang="en-US" dirty="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dirty="0"/>
              <a:t>is the distance to the nearest neighbor of  </a:t>
            </a:r>
            <a:r>
              <a:rPr lang="en-US" dirty="0" err="1">
                <a:solidFill>
                  <a:schemeClr val="hlink"/>
                </a:solidFill>
                <a:sym typeface="Symbol" charset="2"/>
              </a:rPr>
              <a:t>q</a:t>
            </a:r>
            <a:r>
              <a:rPr lang="en-US" dirty="0">
                <a:solidFill>
                  <a:schemeClr val="hlink"/>
                </a:solidFill>
                <a:sym typeface="Symbol" charset="2"/>
              </a:rPr>
              <a:t> 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76200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70104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77724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85344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86868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375525" y="3465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V="1">
            <a:off x="7543800" y="2971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7543800" y="3429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375525" y="29321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7696200" y="37338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cr</a:t>
            </a: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74676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23" grpId="0"/>
      <p:bldP spid="13324" grpId="0" animBg="1"/>
      <p:bldP spid="13325" grpId="0" animBg="1"/>
      <p:bldP spid="13326" grpId="0"/>
      <p:bldP spid="13327" grpId="0"/>
      <p:bldP spid="133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Oval 2"/>
          <p:cNvSpPr>
            <a:spLocks noChangeArrowheads="1"/>
          </p:cNvSpPr>
          <p:nvPr/>
        </p:nvSpPr>
        <p:spPr bwMode="auto">
          <a:xfrm>
            <a:off x="6477000" y="2362200"/>
            <a:ext cx="2057400" cy="2057400"/>
          </a:xfrm>
          <a:prstGeom prst="ellipse">
            <a:avLst/>
          </a:prstGeom>
          <a:pattFill prst="dkUpDiag">
            <a:fgClr>
              <a:srgbClr val="FF9900">
                <a:alpha val="43137"/>
              </a:srgbClr>
            </a:fgClr>
            <a:bgClr>
              <a:schemeClr val="bg1">
                <a:alpha val="43137"/>
              </a:schemeClr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83" name="Oval 3"/>
          <p:cNvSpPr>
            <a:spLocks noChangeArrowheads="1"/>
          </p:cNvSpPr>
          <p:nvPr/>
        </p:nvSpPr>
        <p:spPr bwMode="auto">
          <a:xfrm>
            <a:off x="6858000" y="2743200"/>
            <a:ext cx="12954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pl-PL" sz="400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sz="4000"/>
              <a:t>Approximate Near Neighbor</a:t>
            </a:r>
            <a:endParaRPr lang="en-US" sz="4000">
              <a:solidFill>
                <a:srgbClr val="990000"/>
              </a:solidFill>
            </a:endParaRP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35100"/>
            <a:ext cx="6477000" cy="5041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chemeClr val="hlink"/>
                </a:solidFill>
              </a:rPr>
              <a:t>c</a:t>
            </a:r>
            <a:r>
              <a:rPr lang="en-US" sz="2400" dirty="0"/>
              <a:t>-Approximate </a:t>
            </a:r>
            <a:r>
              <a:rPr lang="en-US" sz="2400" dirty="0" err="1">
                <a:solidFill>
                  <a:schemeClr val="hlink"/>
                </a:solidFill>
              </a:rPr>
              <a:t>r</a:t>
            </a:r>
            <a:r>
              <a:rPr lang="en-US" sz="2400" dirty="0"/>
              <a:t>-Near Neighbor: build data structure which, for any query </a:t>
            </a:r>
            <a:r>
              <a:rPr lang="en-US" sz="2400" dirty="0" err="1">
                <a:solidFill>
                  <a:schemeClr val="hlink"/>
                </a:solidFill>
              </a:rPr>
              <a:t>q</a:t>
            </a:r>
            <a:r>
              <a:rPr lang="en-US" sz="2400" dirty="0">
                <a:solidFill>
                  <a:schemeClr val="hlink"/>
                </a:solidFill>
              </a:rPr>
              <a:t>: 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sz="2000" dirty="0"/>
              <a:t>If there is a point </a:t>
            </a:r>
            <a:r>
              <a:rPr lang="en-US" sz="2000" dirty="0" err="1">
                <a:solidFill>
                  <a:schemeClr val="hlink"/>
                </a:solidFill>
              </a:rPr>
              <a:t>p</a:t>
            </a:r>
            <a:r>
              <a:rPr lang="en-US" sz="2000" dirty="0" err="1">
                <a:solidFill>
                  <a:schemeClr val="hlink"/>
                </a:solidFill>
                <a:sym typeface="Symbol" charset="2"/>
              </a:rPr>
              <a:t>P</a:t>
            </a:r>
            <a:r>
              <a:rPr lang="en-US" sz="2000" dirty="0">
                <a:solidFill>
                  <a:schemeClr val="hlink"/>
                </a:solidFill>
              </a:rPr>
              <a:t>, ||</a:t>
            </a:r>
            <a:r>
              <a:rPr lang="en-US" sz="2000" dirty="0" err="1">
                <a:solidFill>
                  <a:schemeClr val="hlink"/>
                </a:solidFill>
              </a:rPr>
              <a:t>p-q</a:t>
            </a:r>
            <a:r>
              <a:rPr lang="en-US" sz="2000" dirty="0">
                <a:solidFill>
                  <a:schemeClr val="hlink"/>
                </a:solidFill>
              </a:rPr>
              <a:t>|| </a:t>
            </a:r>
            <a:r>
              <a:rPr lang="en-US" sz="2000" dirty="0">
                <a:solidFill>
                  <a:schemeClr val="hlink"/>
                </a:solidFill>
                <a:ea typeface="Arial" charset="0"/>
                <a:cs typeface="Arial" charset="0"/>
              </a:rPr>
              <a:t>≤ </a:t>
            </a:r>
            <a:r>
              <a:rPr lang="en-US" sz="2000" dirty="0" err="1">
                <a:solidFill>
                  <a:schemeClr val="hlink"/>
                </a:solidFill>
                <a:ea typeface="Arial" charset="0"/>
                <a:cs typeface="Arial" charset="0"/>
              </a:rPr>
              <a:t>r</a:t>
            </a:r>
            <a:endParaRPr lang="en-US" sz="2000" dirty="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marL="762000" lvl="1" indent="-304800">
              <a:lnSpc>
                <a:spcPct val="90000"/>
              </a:lnSpc>
            </a:pPr>
            <a:r>
              <a:rPr lang="en-US" sz="2000" dirty="0">
                <a:ea typeface="Arial" charset="0"/>
                <a:cs typeface="Arial" charset="0"/>
              </a:rPr>
              <a:t>it returns  </a:t>
            </a:r>
            <a:r>
              <a:rPr lang="en-US" sz="2000" dirty="0" err="1">
                <a:solidFill>
                  <a:schemeClr val="hlink"/>
                </a:solidFill>
                <a:ea typeface="Arial" charset="0"/>
                <a:cs typeface="Arial" charset="0"/>
              </a:rPr>
              <a:t>p’</a:t>
            </a:r>
            <a:r>
              <a:rPr lang="en-US" sz="2000" dirty="0" err="1">
                <a:solidFill>
                  <a:schemeClr val="hlink"/>
                </a:solidFill>
                <a:sym typeface="Symbol" charset="2"/>
              </a:rPr>
              <a:t>P</a:t>
            </a:r>
            <a:r>
              <a:rPr lang="en-US" sz="2000" dirty="0">
                <a:sym typeface="Symbol" charset="2"/>
              </a:rPr>
              <a:t>,  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||</a:t>
            </a:r>
            <a:r>
              <a:rPr lang="en-US" sz="2000" dirty="0" err="1">
                <a:solidFill>
                  <a:schemeClr val="hlink"/>
                </a:solidFill>
                <a:sym typeface="Symbol" charset="2"/>
              </a:rPr>
              <a:t>p-q</a:t>
            </a:r>
            <a:r>
              <a:rPr lang="en-US" sz="2000" dirty="0">
                <a:solidFill>
                  <a:schemeClr val="hlink"/>
                </a:solidFill>
                <a:sym typeface="Symbol" charset="2"/>
              </a:rPr>
              <a:t>|| </a:t>
            </a:r>
            <a:r>
              <a:rPr lang="en-US" sz="2000" dirty="0">
                <a:solidFill>
                  <a:schemeClr val="hlink"/>
                </a:solidFill>
                <a:ea typeface="Arial" charset="0"/>
                <a:cs typeface="Arial" charset="0"/>
              </a:rPr>
              <a:t>≤</a:t>
            </a:r>
            <a:r>
              <a:rPr lang="en-US" sz="2000" dirty="0">
                <a:solidFill>
                  <a:srgbClr val="FF3300"/>
                </a:solidFill>
                <a:ea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rgbClr val="FF3300"/>
                </a:solidFill>
                <a:ea typeface="Arial" charset="0"/>
                <a:cs typeface="Arial" charset="0"/>
              </a:rPr>
              <a:t>c</a:t>
            </a:r>
            <a:r>
              <a:rPr lang="en-US" sz="2000" dirty="0" err="1">
                <a:solidFill>
                  <a:schemeClr val="hlink"/>
                </a:solidFill>
                <a:ea typeface="Arial" charset="0"/>
                <a:cs typeface="Arial" charset="0"/>
              </a:rPr>
              <a:t>r</a:t>
            </a:r>
            <a:endParaRPr lang="en-US" sz="2000" dirty="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Most algorithms randomized: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Arial" charset="0"/>
                <a:cs typeface="Arial" charset="0"/>
              </a:rPr>
              <a:t>For each query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ea typeface="Arial" charset="0"/>
                <a:cs typeface="Arial" charset="0"/>
              </a:rPr>
              <a:t>q</a:t>
            </a:r>
            <a:r>
              <a:rPr lang="en-US" sz="2000" dirty="0" smtClean="0">
                <a:ea typeface="Arial" charset="0"/>
                <a:cs typeface="Arial" charset="0"/>
              </a:rPr>
              <a:t>, the probability (over the randomness used to construct the data structure) is at least 90%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76200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70104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77724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85344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86868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7375525" y="3465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 flipH="1" flipV="1">
            <a:off x="7086600" y="2895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93" name="Line 13"/>
          <p:cNvSpPr>
            <a:spLocks noChangeShapeType="1"/>
          </p:cNvSpPr>
          <p:nvPr/>
        </p:nvSpPr>
        <p:spPr bwMode="auto">
          <a:xfrm>
            <a:off x="7543800" y="3429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294" name="Text Box 14"/>
          <p:cNvSpPr txBox="1">
            <a:spLocks noChangeArrowheads="1"/>
          </p:cNvSpPr>
          <p:nvPr/>
        </p:nvSpPr>
        <p:spPr bwMode="auto">
          <a:xfrm>
            <a:off x="7375525" y="29321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97295" name="Text Box 15"/>
          <p:cNvSpPr txBox="1">
            <a:spLocks noChangeArrowheads="1"/>
          </p:cNvSpPr>
          <p:nvPr/>
        </p:nvSpPr>
        <p:spPr bwMode="auto">
          <a:xfrm>
            <a:off x="7696200" y="37338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cr</a:t>
            </a:r>
          </a:p>
        </p:txBody>
      </p:sp>
      <p:sp>
        <p:nvSpPr>
          <p:cNvPr id="97296" name="Oval 16"/>
          <p:cNvSpPr>
            <a:spLocks noChangeArrowheads="1"/>
          </p:cNvSpPr>
          <p:nvPr/>
        </p:nvSpPr>
        <p:spPr bwMode="auto">
          <a:xfrm>
            <a:off x="74676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/>
      <p:bldP spid="97285" grpId="0" build="p"/>
      <p:bldP spid="97291" grpId="0"/>
      <p:bldP spid="97292" grpId="0" animBg="1"/>
      <p:bldP spid="97293" grpId="0" animBg="1"/>
      <p:bldP spid="97294" grpId="0"/>
      <p:bldP spid="97295" grpId="0"/>
      <p:bldP spid="972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Approximate algorithms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401050" cy="3449638"/>
          </a:xfrm>
        </p:spPr>
        <p:txBody>
          <a:bodyPr/>
          <a:lstStyle/>
          <a:p>
            <a:r>
              <a:rPr lang="en-US" sz="2800" dirty="0"/>
              <a:t>Space/time exponential in </a:t>
            </a:r>
            <a:r>
              <a:rPr lang="en-US" sz="2800" dirty="0" err="1">
                <a:solidFill>
                  <a:srgbClr val="3C8C93"/>
                </a:solidFill>
              </a:rPr>
              <a:t>d</a:t>
            </a:r>
            <a:r>
              <a:rPr lang="en-US" sz="2800" dirty="0">
                <a:solidFill>
                  <a:srgbClr val="FF6600"/>
                </a:solidFill>
              </a:rPr>
              <a:t> </a:t>
            </a:r>
            <a:r>
              <a:rPr lang="en-US" sz="1600" dirty="0">
                <a:solidFill>
                  <a:srgbClr val="800000"/>
                </a:solidFill>
              </a:rPr>
              <a:t>[Arya-Mount’93],[Clarkson’94], [Arya-Mount-Netanyahu-Silverman-Wu’98] [Kleinberg’97], [Har-Peled’02], ….</a:t>
            </a:r>
          </a:p>
          <a:p>
            <a:r>
              <a:rPr lang="en-US" sz="2800" dirty="0"/>
              <a:t>Space/time polynomial in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hlink"/>
                </a:solidFill>
              </a:rPr>
              <a:t>d</a:t>
            </a:r>
            <a:r>
              <a:rPr lang="en-US" sz="2000" dirty="0" smtClean="0">
                <a:solidFill>
                  <a:srgbClr val="800000"/>
                </a:solidFill>
              </a:rPr>
              <a:t> </a:t>
            </a:r>
            <a:r>
              <a:rPr lang="en-US" sz="1600" dirty="0">
                <a:solidFill>
                  <a:srgbClr val="800000"/>
                </a:solidFill>
              </a:rPr>
              <a:t>[Indyk-Motwani’98],</a:t>
            </a:r>
            <a:r>
              <a:rPr lang="en-US" sz="1600" dirty="0" smtClean="0">
                <a:solidFill>
                  <a:srgbClr val="800000"/>
                </a:solidFill>
              </a:rPr>
              <a:t> [Kushilevitz-Ostrovsky-Rabani’98], [</a:t>
            </a:r>
            <a:r>
              <a:rPr lang="en-US" sz="1600" dirty="0">
                <a:solidFill>
                  <a:srgbClr val="800000"/>
                </a:solidFill>
              </a:rPr>
              <a:t>Indyk’98], [Gionis-Indyk-Motwani’99], [Charikar’02], [Datar-Immorlica-Indyk-Mirrokni’04], [Chakrabarti-Regev’04], [Panigrahy’06], [Ailon-Chazelle’</a:t>
            </a:r>
            <a:r>
              <a:rPr lang="en-US" sz="1600" dirty="0" smtClean="0">
                <a:solidFill>
                  <a:srgbClr val="800000"/>
                </a:solidFill>
              </a:rPr>
              <a:t>06], [Andoni-Indyk’06],…., [Andoni-Indyk-Nguyen-Razenshteyn’14], [Andoni-Razenshteyn’15]</a:t>
            </a:r>
            <a:endParaRPr lang="en-US" sz="1600" dirty="0">
              <a:solidFill>
                <a:srgbClr val="800000"/>
              </a:solidFill>
              <a:ea typeface="Arial" charset="0"/>
              <a:cs typeface="Arial" charset="0"/>
            </a:endParaRPr>
          </a:p>
          <a:p>
            <a:pPr lvl="1"/>
            <a:endParaRPr lang="en-US" sz="2400" dirty="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lvl="1"/>
            <a:endParaRPr lang="el-GR" sz="2000" dirty="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lvl="1"/>
            <a:endParaRPr lang="en-US" sz="2400" dirty="0"/>
          </a:p>
        </p:txBody>
      </p:sp>
      <p:graphicFrame>
        <p:nvGraphicFramePr>
          <p:cNvPr id="135269" name="Group 10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6703762"/>
              </p:ext>
            </p:extLst>
          </p:nvPr>
        </p:nvGraphicFramePr>
        <p:xfrm>
          <a:off x="685800" y="3429000"/>
          <a:ext cx="8070850" cy="3304031"/>
        </p:xfrm>
        <a:graphic>
          <a:graphicData uri="http://schemas.openxmlformats.org/drawingml/2006/table">
            <a:tbl>
              <a:tblPr/>
              <a:tblGrid>
                <a:gridCol w="1308100"/>
                <a:gridCol w="1447800"/>
                <a:gridCol w="1943100"/>
                <a:gridCol w="971550"/>
                <a:gridCol w="2400300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dn+n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O(1/</a:t>
                      </a:r>
                      <a:r>
                        <a:rPr kumimoji="0" lang="el-GR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ε</a:t>
                      </a:r>
                      <a:r>
                        <a:rPr kumimoji="0" lang="en-US" sz="1400" b="0" i="0" u="none" strike="noStrike" cap="none" normalizeH="0" baseline="5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kumimoji="0" lang="en-US" sz="1400" b="0" i="0" u="none" strike="noStrike" cap="none" normalizeH="0" baseline="5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</a:t>
                      </a: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ε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(or 1)</a:t>
                      </a:r>
                      <a:endParaRPr kumimoji="0" lang="en-US" sz="1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c=1+ </a:t>
                      </a:r>
                      <a:r>
                        <a:rPr kumimoji="0" lang="el-G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ε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Hamm, l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charset="0"/>
                        </a:rPr>
                        <a:t>[KOR’98, IM’98]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l-GR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Ω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(1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el-GR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ε</a:t>
                      </a:r>
                      <a:r>
                        <a:rPr kumimoji="0" lang="en-US" sz="1400" b="0" i="0" u="none" strike="noStrike" cap="none" normalizeH="0" baseline="5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                 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400" b="0" i="0" u="none" strike="noStrike" cap="none" normalizeH="0" baseline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charset="0"/>
                        </a:rPr>
                        <a:t>[AIP’06]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dn+n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1+</a:t>
                      </a:r>
                      <a:r>
                        <a:rPr kumimoji="0" lang="el-GR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ρ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dn</a:t>
                      </a:r>
                      <a:r>
                        <a:rPr kumimoji="0" lang="el-GR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ρ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ρ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(c)=1/c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Hamm, l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charset="0"/>
                        </a:rPr>
                        <a:t>[IM’98], [GIM’98],[Cha’02]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ρ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)&lt;1/c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charset="0"/>
                        </a:rPr>
                        <a:t>[DIIM’04]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ρ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)=1/c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+ 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charset="0"/>
                        </a:rPr>
                        <a:t>[AI’06]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ρ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(c)= (7/8)/c</a:t>
                      </a:r>
                      <a:r>
                        <a:rPr kumimoji="0" lang="en-US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+ o(1/c</a:t>
                      </a:r>
                      <a:r>
                        <a:rPr kumimoji="0" lang="en-US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charset="0"/>
                        </a:rPr>
                        <a:t>[AINR’14]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ρ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(c)= 1/(2c</a:t>
                      </a:r>
                      <a:r>
                        <a:rPr kumimoji="0" lang="en-US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-1)+o(1)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charset="0"/>
                        </a:rPr>
                        <a:t>[AR’15]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* logs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dn</a:t>
                      </a:r>
                      <a:r>
                        <a:rPr kumimoji="0" lang="el-GR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σ(c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)=O(1/c)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charset="0"/>
                        </a:rPr>
                        <a:t>Panigrahy’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charset="0"/>
                        </a:rPr>
                        <a:t>06]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σ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(c)=O(1/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charset="0"/>
                        </a:rPr>
                        <a:t>[AI’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charset="0"/>
                        </a:rPr>
                        <a:t>06]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41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</a:t>
            </a:r>
            <a:r>
              <a:rPr lang="en-US" dirty="0" smtClean="0"/>
              <a:t>Near Neighbor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this talk we focus on:</a:t>
            </a:r>
          </a:p>
          <a:p>
            <a:pPr lvl="1"/>
            <a:r>
              <a:rPr lang="en-US" dirty="0" smtClean="0"/>
              <a:t>Euclidean norm</a:t>
            </a:r>
          </a:p>
          <a:p>
            <a:pPr lvl="1"/>
            <a:r>
              <a:rPr lang="en-US" dirty="0" smtClean="0"/>
              <a:t>Polynomial dependence on dimension</a:t>
            </a:r>
          </a:p>
          <a:p>
            <a:pPr lvl="1"/>
            <a:r>
              <a:rPr lang="en-US" dirty="0" smtClean="0"/>
              <a:t>Near-linear space: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dn+n</a:t>
            </a:r>
            <a:r>
              <a:rPr lang="en-US" baseline="30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1+</a:t>
            </a:r>
            <a:r>
              <a:rPr lang="el-GR" baseline="30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ρ</a:t>
            </a:r>
            <a:r>
              <a:rPr lang="en-US" baseline="30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(c</a:t>
            </a:r>
            <a:r>
              <a:rPr lang="en-US" baseline="30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l-GR" dirty="0">
                <a:solidFill>
                  <a:srgbClr val="3366FF"/>
                </a:solidFill>
                <a:latin typeface="Arial" charset="0"/>
                <a:ea typeface="Arial" charset="0"/>
                <a:cs typeface="Arial" charset="0"/>
              </a:rPr>
              <a:t>ρ</a:t>
            </a:r>
            <a:r>
              <a:rPr lang="en-US" dirty="0">
                <a:solidFill>
                  <a:srgbClr val="3366FF"/>
                </a:solidFill>
                <a:latin typeface="Arial" charset="0"/>
                <a:ea typeface="Arial" charset="0"/>
                <a:cs typeface="Arial" charset="0"/>
              </a:rPr>
              <a:t>(c</a:t>
            </a:r>
            <a:r>
              <a:rPr lang="en-US" dirty="0" smtClean="0">
                <a:solidFill>
                  <a:srgbClr val="3366FF"/>
                </a:solidFill>
                <a:latin typeface="Arial" charset="0"/>
                <a:ea typeface="Arial" charset="0"/>
                <a:cs typeface="Arial" charset="0"/>
              </a:rPr>
              <a:t>)&lt;1</a:t>
            </a:r>
            <a:endParaRPr lang="en-US" dirty="0">
              <a:solidFill>
                <a:srgbClr val="3366FF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/>
              <a:t>Sub-linear query time: 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</a:rPr>
              <a:t>dn</a:t>
            </a:r>
            <a:r>
              <a:rPr lang="el-GR" baseline="30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ρ</a:t>
            </a:r>
            <a:r>
              <a:rPr lang="en-US" baseline="30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(c)</a:t>
            </a:r>
            <a:endParaRPr lang="en-US" baseline="30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1626" y="4267200"/>
            <a:ext cx="8239439" cy="2590800"/>
            <a:chOff x="31626" y="4267200"/>
            <a:chExt cx="8239439" cy="25908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838200" y="6324600"/>
              <a:ext cx="7162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838200" y="4267200"/>
              <a:ext cx="0" cy="2057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1626" y="4267200"/>
              <a:ext cx="685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dirty="0" smtClean="0"/>
                <a:t>ρ(</a:t>
              </a:r>
              <a:r>
                <a:rPr lang="en-US" dirty="0" smtClean="0"/>
                <a:t>2</a:t>
              </a:r>
              <a:r>
                <a:rPr lang="el-GR" dirty="0" smtClean="0"/>
                <a:t>)</a:t>
              </a:r>
              <a:endParaRPr lang="el-GR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0" y="6488668"/>
              <a:ext cx="65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Year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43000" y="63246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90800" y="63246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63246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0600" y="63246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4800" y="4876800"/>
            <a:ext cx="1295400" cy="369332"/>
            <a:chOff x="304800" y="4876800"/>
            <a:chExt cx="1295400" cy="369332"/>
          </a:xfrm>
        </p:grpSpPr>
        <p:sp>
          <p:nvSpPr>
            <p:cNvPr id="16" name="Oval 15"/>
            <p:cNvSpPr/>
            <p:nvPr/>
          </p:nvSpPr>
          <p:spPr>
            <a:xfrm>
              <a:off x="1447800" y="508693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4876800"/>
              <a:ext cx="50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0.5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stCxn id="16" idx="2"/>
            </p:cNvCxnSpPr>
            <p:nvPr/>
          </p:nvCxnSpPr>
          <p:spPr>
            <a:xfrm flipH="1" flipV="1">
              <a:off x="827337" y="5157331"/>
              <a:ext cx="620463" cy="580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28600" y="5105400"/>
            <a:ext cx="2819400" cy="369332"/>
            <a:chOff x="228600" y="5105400"/>
            <a:chExt cx="2819400" cy="369332"/>
          </a:xfrm>
        </p:grpSpPr>
        <p:sp>
          <p:nvSpPr>
            <p:cNvPr id="18" name="Oval 17"/>
            <p:cNvSpPr/>
            <p:nvPr/>
          </p:nvSpPr>
          <p:spPr>
            <a:xfrm>
              <a:off x="2895600" y="5257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" y="5105400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0.45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18" idx="2"/>
            </p:cNvCxnSpPr>
            <p:nvPr/>
          </p:nvCxnSpPr>
          <p:spPr>
            <a:xfrm flipH="1">
              <a:off x="838201" y="5334000"/>
              <a:ext cx="2057399" cy="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28600" y="5486400"/>
            <a:ext cx="3505200" cy="369332"/>
            <a:chOff x="228600" y="5486400"/>
            <a:chExt cx="3505200" cy="369332"/>
          </a:xfrm>
        </p:grpSpPr>
        <p:sp>
          <p:nvSpPr>
            <p:cNvPr id="44" name="Oval 43"/>
            <p:cNvSpPr/>
            <p:nvPr/>
          </p:nvSpPr>
          <p:spPr>
            <a:xfrm>
              <a:off x="3581400" y="5638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838200" y="5715000"/>
              <a:ext cx="2743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28600" y="5486400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0.25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38200" y="5715000"/>
            <a:ext cx="4419600" cy="152400"/>
            <a:chOff x="838200" y="5715000"/>
            <a:chExt cx="4419600" cy="152400"/>
          </a:xfrm>
        </p:grpSpPr>
        <p:sp>
          <p:nvSpPr>
            <p:cNvPr id="48" name="Oval 47"/>
            <p:cNvSpPr/>
            <p:nvPr/>
          </p:nvSpPr>
          <p:spPr>
            <a:xfrm>
              <a:off x="5105400" y="5715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838200" y="5791200"/>
              <a:ext cx="4267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28600" y="5867400"/>
            <a:ext cx="5562600" cy="369332"/>
            <a:chOff x="228600" y="5867400"/>
            <a:chExt cx="5562600" cy="369332"/>
          </a:xfrm>
        </p:grpSpPr>
        <p:sp>
          <p:nvSpPr>
            <p:cNvPr id="51" name="Oval 50"/>
            <p:cNvSpPr/>
            <p:nvPr/>
          </p:nvSpPr>
          <p:spPr>
            <a:xfrm>
              <a:off x="5638800" y="5943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00" y="5867400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0.14</a:t>
              </a:r>
              <a:endParaRPr lang="en-US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838200" y="6019800"/>
              <a:ext cx="48768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410200" y="63246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8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873"/>
    </mc:Choice>
    <mc:Fallback xmlns="">
      <p:transition xmlns:p14="http://schemas.microsoft.com/office/powerpoint/2010/main" spd="slow" advTm="33387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3" grpId="0"/>
      <p:bldP spid="14" grpId="0"/>
      <p:bldP spid="15" grpId="0"/>
      <p:bldP spid="5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1.9|11.8|7.7|1.5|5.6|14.4|17.1|3.9|12.9|3.7|1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1.7|8|35.9|25.8|10.8|22.4|3.8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4.4|39.2|29.8|20.8|44.5|21.1|23.8|30|13.2|13.5|21.2|17.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2613</Words>
  <Application>Microsoft Macintosh PowerPoint</Application>
  <PresentationFormat>On-screen Show (4:3)</PresentationFormat>
  <Paragraphs>312</Paragraphs>
  <Slides>30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Near(est) Neighbor Search in High Dimensions</vt:lpstr>
      <vt:lpstr>Nearest Neighbor Search</vt:lpstr>
      <vt:lpstr>High-dimensional near(est) neighbor: applications</vt:lpstr>
      <vt:lpstr>The case of d=2  </vt:lpstr>
      <vt:lpstr>The case of d&gt;2</vt:lpstr>
      <vt:lpstr>Approximate Nearest Neighbor</vt:lpstr>
      <vt:lpstr>Approximate Near Neighbor</vt:lpstr>
      <vt:lpstr>  Approximate algorithms</vt:lpstr>
      <vt:lpstr>Approximate Near Neighbor Algorithms</vt:lpstr>
      <vt:lpstr>LSH</vt:lpstr>
      <vt:lpstr>Algorithm</vt:lpstr>
      <vt:lpstr>Analysis</vt:lpstr>
      <vt:lpstr>Proof</vt:lpstr>
      <vt:lpstr>Proof ctd.</vt:lpstr>
      <vt:lpstr>Proof, ctd.</vt:lpstr>
      <vt:lpstr>Proof, end</vt:lpstr>
      <vt:lpstr>Proof of Lemma 2</vt:lpstr>
      <vt:lpstr>Recap</vt:lpstr>
      <vt:lpstr>Random Projection LSH for L2  [Datar-Immorlica-Indyk-Mirrokni’04] </vt:lpstr>
      <vt:lpstr>Analysis</vt:lpstr>
      <vt:lpstr>(c) for l2</vt:lpstr>
      <vt:lpstr>Ball lattice hashing [Andoni-Indyk’06]</vt:lpstr>
      <vt:lpstr>Data-dependent hashing [Andoni-Razenshteyn’15]</vt:lpstr>
      <vt:lpstr>LSH Zoo</vt:lpstr>
      <vt:lpstr>Min-wise hashing [Broder’97, Broder-Charikar-Frieze-Mitzenmacher’98]</vt:lpstr>
      <vt:lpstr>Hashing</vt:lpstr>
      <vt:lpstr>Random hyperplane [Goemans-Williamson’94, Charikar’02]</vt:lpstr>
      <vt:lpstr>Probabilities</vt:lpstr>
      <vt:lpstr>New LSH scheme, ctd.</vt:lpstr>
      <vt:lpstr>Leech Lattice LSH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“Industrial” sketching</dc:title>
  <dc:creator>indyk</dc:creator>
  <cp:lastModifiedBy>Piotr Indyk</cp:lastModifiedBy>
  <cp:revision>217</cp:revision>
  <dcterms:created xsi:type="dcterms:W3CDTF">2011-08-12T23:29:46Z</dcterms:created>
  <dcterms:modified xsi:type="dcterms:W3CDTF">2017-03-21T20:29:00Z</dcterms:modified>
</cp:coreProperties>
</file>