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1" r:id="rId2"/>
    <p:sldId id="322" r:id="rId3"/>
    <p:sldId id="289" r:id="rId4"/>
    <p:sldId id="297" r:id="rId5"/>
    <p:sldId id="293" r:id="rId6"/>
    <p:sldId id="295" r:id="rId7"/>
    <p:sldId id="320" r:id="rId8"/>
    <p:sldId id="321" r:id="rId9"/>
    <p:sldId id="318" r:id="rId10"/>
    <p:sldId id="325" r:id="rId11"/>
    <p:sldId id="323" r:id="rId12"/>
    <p:sldId id="324" r:id="rId13"/>
    <p:sldId id="31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F24"/>
    <a:srgbClr val="35EF3D"/>
    <a:srgbClr val="E30A15"/>
    <a:srgbClr val="280EF3"/>
    <a:srgbClr val="EF9611"/>
    <a:srgbClr val="ED190B"/>
    <a:srgbClr val="0850A4"/>
    <a:srgbClr val="043077"/>
    <a:srgbClr val="025377"/>
    <a:srgbClr val="069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440" autoAdjust="0"/>
    <p:restoredTop sz="97519" autoAdjust="0"/>
  </p:normalViewPr>
  <p:slideViewPr>
    <p:cSldViewPr>
      <p:cViewPr>
        <p:scale>
          <a:sx n="100" d="100"/>
          <a:sy n="100" d="100"/>
        </p:scale>
        <p:origin x="-5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FC75-F2C8-D74E-AD09-96553C5932BD}" type="datetimeFigureOut">
              <a:rPr lang="en-US" smtClean="0"/>
              <a:pPr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4ACD7-6771-3A40-B068-A276006C4C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1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132415-5AD3-874D-8728-B1B10E5C5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55769-81A2-4642-914E-48918B970EA7}" type="slidenum">
              <a:rPr lang="en-US"/>
              <a:pPr/>
              <a:t>1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Notes:</a:t>
            </a:r>
          </a:p>
          <a:p>
            <a:pPr>
              <a:buFontTx/>
              <a:buChar char="-"/>
            </a:pPr>
            <a:r>
              <a:rPr lang="en-US" smtClean="0"/>
              <a:t>Sparsity in different basis</a:t>
            </a:r>
          </a:p>
          <a:p>
            <a:pPr>
              <a:buFontTx/>
              <a:buChar char="-"/>
            </a:pPr>
            <a:r>
              <a:rPr lang="en-US" smtClean="0"/>
              <a:t>-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8E392-682F-7E49-B27E-73DDEB53AE9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097B9-2B5F-8643-94A8-FA708D2D1E6B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219E4-3EE3-C248-B93A-C57F8979E273}" type="slidenum">
              <a:rPr lang="en-US"/>
              <a:pPr/>
              <a:t>4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DCE93-7B72-634D-B73F-CBB370A14ECB}" type="slidenum">
              <a:rPr lang="en-US"/>
              <a:pPr/>
              <a:t>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391C8-956B-0F47-9228-AA32A9806D7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3D091-D8A1-ED46-8D8C-E7B3F2AE45D6}" type="slidenum">
              <a:rPr lang="en-US"/>
              <a:pPr/>
              <a:t>10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arbitrary signals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A49D2-FF02-1145-ABAB-C067A30DBFAD}" type="slidenum">
              <a:rPr lang="en-US"/>
              <a:pPr/>
              <a:t>11</a:t>
            </a:fld>
            <a:endParaRPr lang="en-US"/>
          </a:p>
        </p:txBody>
      </p:sp>
      <p:sp>
        <p:nvSpPr>
          <p:cNvPr id="11161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777FA-A421-0A46-8BB3-FC881D9181D2}" type="slidenum">
              <a:rPr lang="en-US"/>
              <a:pPr/>
              <a:t>12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767B70-F005-E94B-BB24-B0B877C3D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C738EF-2644-9641-ADD5-AD13FFF795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BA758E-C5E6-BB4A-AA54-354368430B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B55A63-1BF0-D142-ACFD-16AD552890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D6C033-847A-4348-ADA5-00F360F93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58995-423A-E546-ADEE-B6A1A7872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40AB1D-0559-4548-A29A-2BF2FDEB5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A37340-B910-224E-B6C5-17E02D563A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CD7334-4B76-6A4E-B532-FD5471776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8D960D-045D-014E-9CBC-B8A4D73B7B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5556D6-1CBF-E941-AEA3-90269B80E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Lecture 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034F3C-ED6E-6C4F-8801-CDB4FCA4AC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oleObject" Target="../embeddings/Microsoft_Equation1.bin"/><Relationship Id="rId21" Type="http://schemas.openxmlformats.org/officeDocument/2006/relationships/image" Target="../media/image7.emf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5.emf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oleObject" Target="../embeddings/oleObject2.bin"/><Relationship Id="rId19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Lecture 15</a:t>
            </a:r>
            <a:r>
              <a:rPr lang="en-US" sz="4000" dirty="0" smtClean="0">
                <a:solidFill>
                  <a:srgbClr val="280EF3"/>
                </a:solidFill>
              </a:rPr>
              <a:t/>
            </a:r>
            <a:br>
              <a:rPr lang="en-US" sz="4000" dirty="0" smtClean="0">
                <a:solidFill>
                  <a:srgbClr val="280EF3"/>
                </a:solidFill>
              </a:rPr>
            </a:br>
            <a:r>
              <a:rPr lang="en-US" dirty="0" smtClean="0">
                <a:solidFill>
                  <a:srgbClr val="280EF3"/>
                </a:solidFill>
              </a:rPr>
              <a:t>Sparse </a:t>
            </a:r>
            <a:r>
              <a:rPr lang="en-US" dirty="0">
                <a:solidFill>
                  <a:srgbClr val="280EF3"/>
                </a:solidFill>
              </a:rPr>
              <a:t>Recovery Using Sparse</a:t>
            </a:r>
            <a:r>
              <a:rPr lang="en-US" dirty="0" smtClean="0">
                <a:solidFill>
                  <a:srgbClr val="280EF3"/>
                </a:solidFill>
              </a:rPr>
              <a:t> Matrices</a:t>
            </a:r>
            <a:endParaRPr lang="en-US" dirty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659063" y="-109538"/>
            <a:ext cx="184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graphicFrame>
        <p:nvGraphicFramePr>
          <p:cNvPr id="52919" name="Group 695"/>
          <p:cNvGraphicFramePr>
            <a:graphicFrameLocks noGrp="1"/>
          </p:cNvGraphicFramePr>
          <p:nvPr/>
        </p:nvGraphicFramePr>
        <p:xfrm>
          <a:off x="762000" y="1295400"/>
          <a:ext cx="8382000" cy="4040442"/>
        </p:xfrm>
        <a:graphic>
          <a:graphicData uri="http://schemas.openxmlformats.org/drawingml/2006/table">
            <a:tbl>
              <a:tblPr/>
              <a:tblGrid>
                <a:gridCol w="1916113"/>
                <a:gridCol w="415925"/>
                <a:gridCol w="1266825"/>
                <a:gridCol w="1055687"/>
                <a:gridCol w="1087438"/>
                <a:gridCol w="1533525"/>
                <a:gridCol w="1106487"/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Sketch 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Encode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Column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sparsity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Recovery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Approx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59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[CCF’02],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[CM’06]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0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0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</a:tr>
              <a:tr h="276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[CM’04]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0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l1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0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l1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</a:tr>
              <a:tr h="276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[CRT’04]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[RV’05]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19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</a:tr>
              <a:tr h="276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[GSTV’06]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[GSTV’07]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l1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[BGIKS’08]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19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0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l1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[GLR’08]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logn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logloglogn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kn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1-a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99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0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[NV’07], [DM’08], [NT’08], [BD’08], [GK’09],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nk log(n/k) * 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0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 n * 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910" name="Group 686"/>
          <p:cNvGraphicFramePr>
            <a:graphicFrameLocks noGrp="1"/>
          </p:cNvGraphicFramePr>
          <p:nvPr/>
        </p:nvGraphicFramePr>
        <p:xfrm>
          <a:off x="762000" y="5334000"/>
          <a:ext cx="8382000" cy="304800"/>
        </p:xfrm>
        <a:graphic>
          <a:graphicData uri="http://schemas.openxmlformats.org/drawingml/2006/table">
            <a:tbl>
              <a:tblPr/>
              <a:tblGrid>
                <a:gridCol w="1916113"/>
                <a:gridCol w="417512"/>
                <a:gridCol w="1263650"/>
                <a:gridCol w="1055688"/>
                <a:gridCol w="1089025"/>
                <a:gridCol w="1531937"/>
                <a:gridCol w="1108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[IR’08], [BIR’08],[BI’09]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log(n/k)* 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l1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E314"/>
                    </a:solidFill>
                  </a:tcPr>
                </a:tc>
              </a:tr>
            </a:tbl>
          </a:graphicData>
        </a:graphic>
      </p:graphicFrame>
      <p:sp>
        <p:nvSpPr>
          <p:cNvPr id="52622" name="Rectangle 398"/>
          <p:cNvSpPr>
            <a:spLocks noChangeArrowheads="1"/>
          </p:cNvSpPr>
          <p:nvPr/>
        </p:nvSpPr>
        <p:spPr bwMode="auto">
          <a:xfrm>
            <a:off x="1600200" y="152400"/>
            <a:ext cx="1447800" cy="381000"/>
          </a:xfrm>
          <a:prstGeom prst="rect">
            <a:avLst/>
          </a:prstGeom>
          <a:solidFill>
            <a:srgbClr val="E30A1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Excellent</a:t>
            </a:r>
          </a:p>
        </p:txBody>
      </p:sp>
      <p:sp>
        <p:nvSpPr>
          <p:cNvPr id="52623" name="Text Box 399"/>
          <p:cNvSpPr txBox="1">
            <a:spLocks noChangeArrowheads="1"/>
          </p:cNvSpPr>
          <p:nvPr/>
        </p:nvSpPr>
        <p:spPr bwMode="auto">
          <a:xfrm>
            <a:off x="609600" y="1524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Scale: </a:t>
            </a:r>
          </a:p>
        </p:txBody>
      </p:sp>
      <p:sp>
        <p:nvSpPr>
          <p:cNvPr id="52624" name="Rectangle 400"/>
          <p:cNvSpPr>
            <a:spLocks noChangeArrowheads="1"/>
          </p:cNvSpPr>
          <p:nvPr/>
        </p:nvSpPr>
        <p:spPr bwMode="auto">
          <a:xfrm>
            <a:off x="2971800" y="152400"/>
            <a:ext cx="1447800" cy="381000"/>
          </a:xfrm>
          <a:prstGeom prst="rect">
            <a:avLst/>
          </a:prstGeom>
          <a:solidFill>
            <a:srgbClr val="EF96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Very Good</a:t>
            </a:r>
          </a:p>
        </p:txBody>
      </p:sp>
      <p:sp>
        <p:nvSpPr>
          <p:cNvPr id="52625" name="Rectangle 401"/>
          <p:cNvSpPr>
            <a:spLocks noChangeArrowheads="1"/>
          </p:cNvSpPr>
          <p:nvPr/>
        </p:nvSpPr>
        <p:spPr bwMode="auto">
          <a:xfrm>
            <a:off x="4419600" y="152400"/>
            <a:ext cx="1447800" cy="381000"/>
          </a:xfrm>
          <a:prstGeom prst="rect">
            <a:avLst/>
          </a:prstGeom>
          <a:solidFill>
            <a:srgbClr val="0AE31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Good</a:t>
            </a:r>
          </a:p>
        </p:txBody>
      </p:sp>
      <p:sp>
        <p:nvSpPr>
          <p:cNvPr id="52626" name="Rectangle 402"/>
          <p:cNvSpPr>
            <a:spLocks noChangeArrowheads="1"/>
          </p:cNvSpPr>
          <p:nvPr/>
        </p:nvSpPr>
        <p:spPr bwMode="auto">
          <a:xfrm>
            <a:off x="5867400" y="152400"/>
            <a:ext cx="1447800" cy="381000"/>
          </a:xfrm>
          <a:prstGeom prst="rect">
            <a:avLst/>
          </a:prstGeom>
          <a:solidFill>
            <a:srgbClr val="280E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Fair</a:t>
            </a:r>
          </a:p>
        </p:txBody>
      </p:sp>
      <p:sp>
        <p:nvSpPr>
          <p:cNvPr id="52837" name="Text Box 613"/>
          <p:cNvSpPr txBox="1">
            <a:spLocks noChangeArrowheads="1"/>
          </p:cNvSpPr>
          <p:nvPr/>
        </p:nvSpPr>
        <p:spPr bwMode="auto">
          <a:xfrm>
            <a:off x="7070725" y="4467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925" name="Group 701"/>
          <p:cNvGraphicFramePr>
            <a:graphicFrameLocks noGrp="1"/>
          </p:cNvGraphicFramePr>
          <p:nvPr/>
        </p:nvGraphicFramePr>
        <p:xfrm>
          <a:off x="762000" y="5638800"/>
          <a:ext cx="8382000" cy="304800"/>
        </p:xfrm>
        <a:graphic>
          <a:graphicData uri="http://schemas.openxmlformats.org/drawingml/2006/table">
            <a:tbl>
              <a:tblPr/>
              <a:tblGrid>
                <a:gridCol w="1916113"/>
                <a:gridCol w="417512"/>
                <a:gridCol w="1263650"/>
                <a:gridCol w="1055688"/>
                <a:gridCol w="1089025"/>
                <a:gridCol w="1531937"/>
                <a:gridCol w="1108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[GLSP’09]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0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log(n/k)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</a:t>
                      </a:r>
                      <a:r>
                        <a:rPr kumimoji="0" lang="en-US" sz="13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endParaRPr kumimoji="0" lang="en-US" sz="13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EF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</a:t>
                      </a:r>
                      <a:r>
                        <a:rPr kumimoji="0" lang="en-US" sz="13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EF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k log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0A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l2 / 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61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000" y="6172200"/>
            <a:ext cx="695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Caveats: (1) most “dominated” results not shown (2) only results for general vectors </a:t>
            </a:r>
            <a:r>
              <a:rPr lang="en-US" sz="1200" dirty="0" err="1" smtClean="0"/>
              <a:t>x</a:t>
            </a:r>
            <a:r>
              <a:rPr lang="en-US" sz="1200" dirty="0" smtClean="0"/>
              <a:t> are displayed </a:t>
            </a:r>
          </a:p>
          <a:p>
            <a:r>
              <a:rPr lang="en-US" sz="1200" dirty="0" smtClean="0"/>
              <a:t>(3) sometimes the matrix type matters (Fourier, etc)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288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1026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851025"/>
            <a:ext cx="3429000" cy="1577975"/>
          </a:xfrm>
          <a:prstGeom prst="rect">
            <a:avLst/>
          </a:prstGeom>
          <a:noFill/>
        </p:spPr>
      </p:pic>
      <p:sp>
        <p:nvSpPr>
          <p:cNvPr id="11059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/>
              <a:t>Monitoring Network Traffic Data Streams</a:t>
            </a:r>
            <a:endParaRPr lang="en-US" sz="2400" dirty="0"/>
          </a:p>
        </p:txBody>
      </p:sp>
      <p:sp>
        <p:nvSpPr>
          <p:cNvPr id="1105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5943600" cy="4343400"/>
          </a:xfrm>
        </p:spPr>
        <p:txBody>
          <a:bodyPr/>
          <a:lstStyle/>
          <a:p>
            <a:r>
              <a:rPr lang="en-US" sz="1800" dirty="0"/>
              <a:t>Router routs packets </a:t>
            </a:r>
          </a:p>
          <a:p>
            <a:pPr lvl="1"/>
            <a:r>
              <a:rPr lang="en-US" sz="1600" dirty="0"/>
              <a:t>Where do they come from ?</a:t>
            </a:r>
          </a:p>
          <a:p>
            <a:pPr lvl="1"/>
            <a:r>
              <a:rPr lang="en-US" sz="1600" dirty="0"/>
              <a:t>Where do they go to ?</a:t>
            </a:r>
          </a:p>
          <a:p>
            <a:r>
              <a:rPr lang="en-US" sz="1800" dirty="0"/>
              <a:t>Ideally, would like to maintain a traffic </a:t>
            </a:r>
          </a:p>
          <a:p>
            <a:pPr>
              <a:buFontTx/>
              <a:buNone/>
            </a:pPr>
            <a:r>
              <a:rPr lang="en-US" sz="1800" dirty="0"/>
              <a:t>     matrix </a:t>
            </a:r>
            <a:r>
              <a:rPr lang="en-US" sz="1800" dirty="0">
                <a:solidFill>
                  <a:srgbClr val="224B50"/>
                </a:solidFill>
              </a:rPr>
              <a:t>x[.,.] </a:t>
            </a:r>
          </a:p>
          <a:p>
            <a:pPr lvl="1"/>
            <a:r>
              <a:rPr lang="en-US" sz="1600" dirty="0"/>
              <a:t>Easy to update: given a </a:t>
            </a:r>
            <a:r>
              <a:rPr lang="en-US" sz="1600" dirty="0">
                <a:solidFill>
                  <a:schemeClr val="hlink"/>
                </a:solidFill>
              </a:rPr>
              <a:t>(</a:t>
            </a:r>
            <a:r>
              <a:rPr lang="en-US" sz="1600" dirty="0" err="1">
                <a:solidFill>
                  <a:schemeClr val="hlink"/>
                </a:solidFill>
              </a:rPr>
              <a:t>src,dst</a:t>
            </a:r>
            <a:r>
              <a:rPr lang="en-US" sz="1600" dirty="0">
                <a:solidFill>
                  <a:schemeClr val="hlink"/>
                </a:solidFill>
              </a:rPr>
              <a:t>)</a:t>
            </a:r>
            <a:r>
              <a:rPr lang="en-US" sz="1600" dirty="0"/>
              <a:t> packet, increment </a:t>
            </a:r>
            <a:r>
              <a:rPr lang="en-US" sz="1600" dirty="0" err="1">
                <a:solidFill>
                  <a:schemeClr val="hlink"/>
                </a:solidFill>
              </a:rPr>
              <a:t>x</a:t>
            </a:r>
            <a:r>
              <a:rPr lang="en-US" sz="1600" baseline="-25000" dirty="0" err="1">
                <a:solidFill>
                  <a:schemeClr val="hlink"/>
                </a:solidFill>
              </a:rPr>
              <a:t>src,dst</a:t>
            </a:r>
            <a:endParaRPr lang="en-US" sz="1600" dirty="0"/>
          </a:p>
          <a:p>
            <a:pPr lvl="1"/>
            <a:r>
              <a:rPr lang="en-US" sz="1600" dirty="0"/>
              <a:t>Requires way too much space!</a:t>
            </a:r>
          </a:p>
          <a:p>
            <a:pPr lvl="1">
              <a:buFontTx/>
              <a:buNone/>
            </a:pPr>
            <a:r>
              <a:rPr lang="en-US" sz="1600" dirty="0"/>
              <a:t>    (2</a:t>
            </a:r>
            <a:r>
              <a:rPr lang="en-US" sz="1600" baseline="30000" dirty="0"/>
              <a:t>32 </a:t>
            </a:r>
            <a:r>
              <a:rPr lang="en-US" sz="1600" dirty="0"/>
              <a:t>x 2</a:t>
            </a:r>
            <a:r>
              <a:rPr lang="en-US" sz="1600" baseline="30000" dirty="0"/>
              <a:t>32 </a:t>
            </a:r>
            <a:r>
              <a:rPr lang="en-US" sz="1600" dirty="0"/>
              <a:t>entries)</a:t>
            </a:r>
          </a:p>
          <a:p>
            <a:pPr lvl="1"/>
            <a:r>
              <a:rPr lang="en-US" sz="1600" dirty="0"/>
              <a:t>Need to </a:t>
            </a:r>
            <a:r>
              <a:rPr lang="en-US" sz="1600" dirty="0">
                <a:solidFill>
                  <a:srgbClr val="ED190B"/>
                </a:solidFill>
              </a:rPr>
              <a:t>compress</a:t>
            </a:r>
            <a:r>
              <a:rPr lang="en-US" sz="1600" dirty="0"/>
              <a:t>  </a:t>
            </a:r>
            <a:r>
              <a:rPr lang="en-US" sz="1600" dirty="0">
                <a:solidFill>
                  <a:schemeClr val="hlink"/>
                </a:solidFill>
              </a:rPr>
              <a:t>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ED190B"/>
                </a:solidFill>
              </a:rPr>
              <a:t>increment</a:t>
            </a:r>
            <a:r>
              <a:rPr lang="en-US" sz="1600" dirty="0"/>
              <a:t> easily</a:t>
            </a:r>
          </a:p>
          <a:p>
            <a:r>
              <a:rPr lang="en-US" sz="1800" dirty="0"/>
              <a:t>Using linear compression we can:  </a:t>
            </a:r>
          </a:p>
          <a:p>
            <a:pPr lvl="1"/>
            <a:r>
              <a:rPr lang="en-US" sz="1600" dirty="0"/>
              <a:t>Maintain sketch </a:t>
            </a:r>
            <a:r>
              <a:rPr lang="en-US" sz="1600" dirty="0">
                <a:solidFill>
                  <a:schemeClr val="hlink"/>
                </a:solidFill>
              </a:rPr>
              <a:t>Ax</a:t>
            </a:r>
            <a:r>
              <a:rPr lang="en-US" sz="1600" dirty="0"/>
              <a:t> under increments to </a:t>
            </a:r>
            <a:r>
              <a:rPr lang="en-US" sz="1600" dirty="0">
                <a:solidFill>
                  <a:schemeClr val="hlink"/>
                </a:solidFill>
              </a:rPr>
              <a:t>x</a:t>
            </a:r>
            <a:r>
              <a:rPr lang="en-US" sz="1600" dirty="0"/>
              <a:t>,  since </a:t>
            </a:r>
          </a:p>
          <a:p>
            <a:pPr lvl="1" algn="ctr">
              <a:buFontTx/>
              <a:buNone/>
            </a:pPr>
            <a:r>
              <a:rPr lang="en-US" sz="1600" dirty="0">
                <a:solidFill>
                  <a:schemeClr val="hlink"/>
                </a:solidFill>
              </a:rPr>
              <a:t>A(x+</a:t>
            </a:r>
            <a:r>
              <a:rPr lang="en-US" sz="1600" dirty="0">
                <a:solidFill>
                  <a:schemeClr val="hlink"/>
                </a:solidFill>
                <a:sym typeface="Symbol" charset="2"/>
              </a:rPr>
              <a:t>) = Ax + A</a:t>
            </a:r>
            <a:r>
              <a:rPr lang="en-US" sz="1600" dirty="0">
                <a:solidFill>
                  <a:schemeClr val="hlink"/>
                </a:solidFill>
              </a:rPr>
              <a:t> </a:t>
            </a:r>
          </a:p>
          <a:p>
            <a:pPr lvl="1"/>
            <a:r>
              <a:rPr lang="en-US" sz="1600" dirty="0"/>
              <a:t>Recover </a:t>
            </a:r>
            <a:r>
              <a:rPr lang="en-US" sz="1600" dirty="0">
                <a:solidFill>
                  <a:schemeClr val="hlink"/>
                </a:solidFill>
              </a:rPr>
              <a:t>x*</a:t>
            </a:r>
            <a:r>
              <a:rPr lang="en-US" sz="1600" dirty="0"/>
              <a:t> from </a:t>
            </a:r>
            <a:r>
              <a:rPr lang="en-US" sz="1600" dirty="0">
                <a:solidFill>
                  <a:schemeClr val="hlink"/>
                </a:solidFill>
              </a:rPr>
              <a:t>Ax</a:t>
            </a:r>
          </a:p>
        </p:txBody>
      </p:sp>
      <p:cxnSp>
        <p:nvCxnSpPr>
          <p:cNvPr id="110597" name="AutoShape 1029"/>
          <p:cNvCxnSpPr>
            <a:cxnSpLocks noChangeShapeType="1"/>
          </p:cNvCxnSpPr>
          <p:nvPr/>
        </p:nvCxnSpPr>
        <p:spPr bwMode="auto">
          <a:xfrm>
            <a:off x="7581900" y="3657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0598" name="AutoShape 1030"/>
          <p:cNvSpPr>
            <a:spLocks noChangeArrowheads="1"/>
          </p:cNvSpPr>
          <p:nvPr/>
        </p:nvSpPr>
        <p:spPr bwMode="auto">
          <a:xfrm>
            <a:off x="6248400" y="3581400"/>
            <a:ext cx="2667000" cy="2590800"/>
          </a:xfrm>
          <a:prstGeom prst="flowChartInternal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0599" name="Text Box 1031"/>
          <p:cNvSpPr txBox="1">
            <a:spLocks noChangeArrowheads="1"/>
          </p:cNvSpPr>
          <p:nvPr/>
        </p:nvSpPr>
        <p:spPr bwMode="auto">
          <a:xfrm rot="16200000">
            <a:off x="5927725" y="48164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</a:p>
        </p:txBody>
      </p:sp>
      <p:sp>
        <p:nvSpPr>
          <p:cNvPr id="110600" name="Text Box 1032"/>
          <p:cNvSpPr txBox="1">
            <a:spLocks noChangeArrowheads="1"/>
          </p:cNvSpPr>
          <p:nvPr/>
        </p:nvSpPr>
        <p:spPr bwMode="auto">
          <a:xfrm>
            <a:off x="7010400" y="358140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destination</a:t>
            </a:r>
          </a:p>
        </p:txBody>
      </p:sp>
      <p:sp>
        <p:nvSpPr>
          <p:cNvPr id="110601" name="Rectangle 1033"/>
          <p:cNvSpPr>
            <a:spLocks noChangeArrowheads="1"/>
          </p:cNvSpPr>
          <p:nvPr/>
        </p:nvSpPr>
        <p:spPr bwMode="auto">
          <a:xfrm>
            <a:off x="7696200" y="4926013"/>
            <a:ext cx="3048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0602" name="AutoShape 1034"/>
          <p:cNvCxnSpPr>
            <a:cxnSpLocks noChangeShapeType="1"/>
            <a:stCxn id="110601" idx="1"/>
            <a:endCxn id="110599" idx="2"/>
          </p:cNvCxnSpPr>
          <p:nvPr/>
        </p:nvCxnSpPr>
        <p:spPr bwMode="auto">
          <a:xfrm flipH="1">
            <a:off x="6704013" y="5040313"/>
            <a:ext cx="992187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10603" name="AutoShape 1035"/>
          <p:cNvCxnSpPr>
            <a:cxnSpLocks noChangeShapeType="1"/>
            <a:stCxn id="110600" idx="2"/>
            <a:endCxn id="110601" idx="0"/>
          </p:cNvCxnSpPr>
          <p:nvPr/>
        </p:nvCxnSpPr>
        <p:spPr bwMode="auto">
          <a:xfrm>
            <a:off x="7840663" y="4038600"/>
            <a:ext cx="7937" cy="88741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0604" name="Text Box 1036"/>
          <p:cNvSpPr txBox="1">
            <a:spLocks noChangeArrowheads="1"/>
          </p:cNvSpPr>
          <p:nvPr/>
        </p:nvSpPr>
        <p:spPr bwMode="auto">
          <a:xfrm>
            <a:off x="7527925" y="617855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/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092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/>
      <p:bldP spid="110598" grpId="0" animBg="1"/>
      <p:bldP spid="110599" grpId="0"/>
      <p:bldP spid="110600" grpId="0"/>
      <p:bldP spid="110601" grpId="0" animBg="1"/>
      <p:bldP spid="1106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sz="4000" dirty="0" smtClean="0"/>
              <a:t>: </a:t>
            </a:r>
            <a:r>
              <a:rPr lang="en-US" sz="4000" dirty="0"/>
              <a:t>Pooling Experiments </a:t>
            </a:r>
          </a:p>
        </p:txBody>
      </p:sp>
      <p:sp>
        <p:nvSpPr>
          <p:cNvPr id="11264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5105400" cy="45720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Pooling Experiments  </a:t>
            </a:r>
            <a:r>
              <a:rPr lang="en-US" sz="1600" dirty="0"/>
              <a:t>[</a:t>
            </a:r>
            <a:r>
              <a:rPr lang="en-US" sz="1600" dirty="0" err="1"/>
              <a:t>Kainkaryam</a:t>
            </a:r>
            <a:r>
              <a:rPr lang="en-US" sz="1600" dirty="0"/>
              <a:t>, Woolf’08], [</a:t>
            </a:r>
            <a:r>
              <a:rPr lang="en-US" sz="1600" dirty="0" err="1"/>
              <a:t>Hassibi</a:t>
            </a:r>
            <a:r>
              <a:rPr lang="en-US" sz="1600" dirty="0"/>
              <a:t> et al’07], [Dai-Sheikh, </a:t>
            </a:r>
            <a:r>
              <a:rPr lang="en-US" sz="1600" dirty="0" err="1"/>
              <a:t>Milenkovic</a:t>
            </a:r>
            <a:r>
              <a:rPr lang="en-US" sz="1600" dirty="0"/>
              <a:t>, </a:t>
            </a:r>
            <a:r>
              <a:rPr lang="en-US" sz="1600" dirty="0" err="1"/>
              <a:t>Baraniuk</a:t>
            </a:r>
            <a:r>
              <a:rPr lang="en-US" sz="1600" dirty="0"/>
              <a:t>], [Shental-Amir-Zuk’09],[Erlich-Shental-Amir-Zuk’09]</a:t>
            </a:r>
          </a:p>
        </p:txBody>
      </p:sp>
      <p:grpSp>
        <p:nvGrpSpPr>
          <p:cNvPr id="5" name="Group 1029"/>
          <p:cNvGrpSpPr>
            <a:grpSpLocks/>
          </p:cNvGrpSpPr>
          <p:nvPr/>
        </p:nvGrpSpPr>
        <p:grpSpPr bwMode="auto">
          <a:xfrm>
            <a:off x="4876800" y="2133600"/>
            <a:ext cx="4038600" cy="2578100"/>
            <a:chOff x="78" y="814"/>
            <a:chExt cx="5538" cy="3637"/>
          </a:xfrm>
        </p:grpSpPr>
        <p:grpSp>
          <p:nvGrpSpPr>
            <p:cNvPr id="6" name="קבוצה 116"/>
            <p:cNvGrpSpPr>
              <a:grpSpLocks/>
            </p:cNvGrpSpPr>
            <p:nvPr/>
          </p:nvGrpSpPr>
          <p:grpSpPr bwMode="auto">
            <a:xfrm>
              <a:off x="4079" y="1632"/>
              <a:ext cx="1537" cy="2819"/>
              <a:chOff x="6475412" y="2590800"/>
              <a:chExt cx="2440174" cy="4475163"/>
            </a:xfrm>
          </p:grpSpPr>
          <p:sp>
            <p:nvSpPr>
              <p:cNvPr id="112647" name="TextBox 77"/>
              <p:cNvSpPr txBox="1">
                <a:spLocks noChangeArrowheads="1"/>
              </p:cNvSpPr>
              <p:nvPr/>
            </p:nvSpPr>
            <p:spPr bwMode="auto">
              <a:xfrm>
                <a:off x="6475412" y="6245225"/>
                <a:ext cx="2211557" cy="820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1800" b="1"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7" name="קבוצה 218"/>
              <p:cNvGrpSpPr>
                <a:grpSpLocks/>
              </p:cNvGrpSpPr>
              <p:nvPr/>
            </p:nvGrpSpPr>
            <p:grpSpPr bwMode="auto">
              <a:xfrm>
                <a:off x="7543931" y="2895687"/>
                <a:ext cx="1314319" cy="2406981"/>
                <a:chOff x="7315200" y="2362200"/>
                <a:chExt cx="1314159" cy="2406677"/>
              </a:xfrm>
            </p:grpSpPr>
            <p:pic>
              <p:nvPicPr>
                <p:cNvPr id="193" name="Picture 38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7620000" y="2362200"/>
                  <a:ext cx="291011" cy="716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94" name="Picture 39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001000" y="2590800"/>
                  <a:ext cx="298286" cy="696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95" name="Picture 40"/>
                <p:cNvPicPr>
                  <a:picLocks noChangeAspect="1" noChangeArrowheads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382000" y="3200400"/>
                  <a:ext cx="247359" cy="757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96" name="Picture 41"/>
                <p:cNvPicPr>
                  <a:picLocks noChangeAspect="1" noChangeArrowheads="1"/>
                </p:cNvPicPr>
                <p:nvPr/>
              </p:nvPicPr>
              <p:blipFill>
                <a:blip r:embed="rId8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077200" y="3429000"/>
                  <a:ext cx="218258" cy="561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97" name="Picture 42"/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7924800" y="4038600"/>
                  <a:ext cx="225533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98" name="Picture 4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7315200" y="3276600"/>
                  <a:ext cx="210983" cy="703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99" name="Picture 4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229600" y="4114800"/>
                  <a:ext cx="341937" cy="439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0" name="Picture 45"/>
                <p:cNvPicPr>
                  <a:picLocks noChangeAspect="1" noChangeArrowheads="1"/>
                </p:cNvPicPr>
                <p:nvPr/>
              </p:nvPicPr>
              <p:blipFill>
                <a:blip r:embed="rId12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7620000" y="3200400"/>
                  <a:ext cx="334662" cy="7099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1" name="Picture 46"/>
                <p:cNvPicPr>
                  <a:picLocks noChangeAspect="1" noChangeArrowheads="1"/>
                </p:cNvPicPr>
                <p:nvPr/>
              </p:nvPicPr>
              <p:blipFill>
                <a:blip r:embed="rId13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7543800" y="4038600"/>
                  <a:ext cx="305561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112658" name="TextBox 77"/>
              <p:cNvSpPr txBox="1">
                <a:spLocks noChangeArrowheads="1"/>
              </p:cNvSpPr>
              <p:nvPr/>
            </p:nvSpPr>
            <p:spPr bwMode="auto">
              <a:xfrm>
                <a:off x="7391470" y="5410200"/>
                <a:ext cx="1524116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endParaRPr lang="he-IL" sz="1200" b="1">
                  <a:ea typeface="Arial" charset="0"/>
                  <a:cs typeface="Arial" charset="0"/>
                </a:endParaRPr>
              </a:p>
            </p:txBody>
          </p:sp>
          <p:sp>
            <p:nvSpPr>
              <p:cNvPr id="218" name="סוגר מסולסל שמאלי 217"/>
              <p:cNvSpPr>
                <a:spLocks/>
              </p:cNvSpPr>
              <p:nvPr/>
            </p:nvSpPr>
            <p:spPr bwMode="auto">
              <a:xfrm rot="10800000">
                <a:off x="6629412" y="2590800"/>
                <a:ext cx="609647" cy="3048000"/>
              </a:xfrm>
              <a:prstGeom prst="leftBrace">
                <a:avLst>
                  <a:gd name="adj1" fmla="val 8333"/>
                  <a:gd name="adj2" fmla="val 50625"/>
                </a:avLst>
              </a:prstGeom>
              <a:noFill/>
              <a:ln w="9525">
                <a:solidFill>
                  <a:srgbClr val="4A7EBB"/>
                </a:solidFill>
                <a:round/>
                <a:headEnd/>
                <a:tailEnd/>
              </a:ln>
            </p:spPr>
            <p:txBody>
              <a:bodyPr rot="10800000" anchor="ctr">
                <a:prstTxWarp prst="textNoShape">
                  <a:avLst/>
                </a:prstTxWarp>
              </a:bodyPr>
              <a:lstStyle/>
              <a:p>
                <a:pPr algn="ctr" rtl="1" eaLnBrk="1" hangingPunct="1"/>
                <a:endParaRPr lang="en-US" sz="1800">
                  <a:latin typeface="Calibri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44"/>
            <p:cNvGrpSpPr>
              <a:grpSpLocks/>
            </p:cNvGrpSpPr>
            <p:nvPr/>
          </p:nvGrpSpPr>
          <p:grpSpPr bwMode="auto">
            <a:xfrm>
              <a:off x="78" y="814"/>
              <a:ext cx="4291" cy="2882"/>
              <a:chOff x="78" y="814"/>
              <a:chExt cx="4291" cy="2882"/>
            </a:xfrm>
          </p:grpSpPr>
          <p:pic>
            <p:nvPicPr>
              <p:cNvPr id="105" name="Picture 38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96" y="841"/>
                <a:ext cx="183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6" name="Picture 3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316" y="855"/>
                <a:ext cx="188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7" name="Picture 40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58" y="816"/>
                <a:ext cx="155" cy="4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41"/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84" y="940"/>
                <a:ext cx="137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9" name="Picture 4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000" y="833"/>
                <a:ext cx="141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0" name="Picture 43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1226" y="850"/>
                <a:ext cx="133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1" name="Picture 44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404" y="1016"/>
                <a:ext cx="215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2" name="Picture 45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625" y="846"/>
                <a:ext cx="211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3" name="Picture 46"/>
              <p:cNvPicPr>
                <a:picLocks noChangeAspect="1" noChangeArrowheads="1"/>
              </p:cNvPicPr>
              <p:nvPr/>
            </p:nvPicPr>
            <p:blipFill>
              <a:blip r:embed="rId13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856" y="833"/>
                <a:ext cx="192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0" name="Picture 4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000" y="1745"/>
                <a:ext cx="141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2" name="Picture 44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404" y="1928"/>
                <a:ext cx="215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4" name="Picture 46"/>
              <p:cNvPicPr>
                <a:picLocks noChangeAspect="1" noChangeArrowheads="1"/>
              </p:cNvPicPr>
              <p:nvPr/>
            </p:nvPicPr>
            <p:blipFill>
              <a:blip r:embed="rId13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856" y="1745"/>
                <a:ext cx="192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2673" name="TextBox 77"/>
              <p:cNvSpPr txBox="1">
                <a:spLocks noChangeArrowheads="1"/>
              </p:cNvSpPr>
              <p:nvPr/>
            </p:nvSpPr>
            <p:spPr bwMode="auto">
              <a:xfrm>
                <a:off x="3552" y="1345"/>
                <a:ext cx="817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endParaRPr lang="en-US" sz="1200">
                  <a:ea typeface="Arial" charset="0"/>
                  <a:cs typeface="Arial" charset="0"/>
                </a:endParaRPr>
              </a:p>
            </p:txBody>
          </p:sp>
          <p:graphicFrame>
            <p:nvGraphicFramePr>
              <p:cNvPr id="1026" name="Object 2"/>
              <p:cNvGraphicFramePr>
                <a:graphicFrameLocks noChangeAspect="1"/>
              </p:cNvGraphicFramePr>
              <p:nvPr/>
            </p:nvGraphicFramePr>
            <p:xfrm>
              <a:off x="3840" y="1816"/>
              <a:ext cx="19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" name="Equation" r:id="rId14" imgW="304932" imgH="393755" progId="Equation.3">
                      <p:embed/>
                    </p:oleObj>
                  </mc:Choice>
                  <mc:Fallback>
                    <p:oleObj name="Equation" r:id="rId14" imgW="304932" imgH="39375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816"/>
                            <a:ext cx="192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" name="קבוצה 179"/>
              <p:cNvGrpSpPr>
                <a:grpSpLocks/>
              </p:cNvGrpSpPr>
              <p:nvPr/>
            </p:nvGrpSpPr>
            <p:grpSpPr bwMode="auto">
              <a:xfrm>
                <a:off x="3336" y="1728"/>
                <a:ext cx="348" cy="377"/>
                <a:chOff x="5257800" y="2133600"/>
                <a:chExt cx="552449" cy="599510"/>
              </a:xfrm>
            </p:grpSpPr>
            <p:pic>
              <p:nvPicPr>
                <p:cNvPr id="112676" name="Picture 36"/>
                <p:cNvPicPr>
                  <a:picLocks noChangeAspect="1" noChangeArrowheads="1"/>
                </p:cNvPicPr>
                <p:nvPr/>
              </p:nvPicPr>
              <p:blipFill>
                <a:blip r:embed="rId16"/>
                <a:srcRect/>
                <a:stretch>
                  <a:fillRect/>
                </a:stretch>
              </p:blipFill>
              <p:spPr bwMode="auto">
                <a:xfrm>
                  <a:off x="5715000" y="2133600"/>
                  <a:ext cx="95249" cy="599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26" name="מחבר חץ ישר 25"/>
                <p:cNvCxnSpPr/>
                <p:nvPr/>
              </p:nvCxnSpPr>
              <p:spPr>
                <a:xfrm>
                  <a:off x="5259071" y="2439443"/>
                  <a:ext cx="376681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קבוצה 178"/>
              <p:cNvGrpSpPr>
                <a:grpSpLocks/>
              </p:cNvGrpSpPr>
              <p:nvPr/>
            </p:nvGrpSpPr>
            <p:grpSpPr bwMode="auto">
              <a:xfrm>
                <a:off x="2592" y="1536"/>
                <a:ext cx="576" cy="739"/>
                <a:chOff x="4114800" y="1905000"/>
                <a:chExt cx="915161" cy="1173953"/>
              </a:xfrm>
            </p:grpSpPr>
            <p:pic>
              <p:nvPicPr>
                <p:cNvPr id="159" name="Picture 42"/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495800" y="1905000"/>
                  <a:ext cx="225533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61" name="Picture 4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114800" y="2133600"/>
                  <a:ext cx="341937" cy="439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62" name="Picture 46"/>
                <p:cNvPicPr>
                  <a:picLocks noChangeAspect="1" noChangeArrowheads="1"/>
                </p:cNvPicPr>
                <p:nvPr/>
              </p:nvPicPr>
              <p:blipFill>
                <a:blip r:embed="rId13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724400" y="2133600"/>
                  <a:ext cx="305561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60" name="Picture 4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48200" y="2362200"/>
                  <a:ext cx="210983" cy="703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" name="Picture 38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343400" y="2362200"/>
                  <a:ext cx="291011" cy="716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12684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592" y="1728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685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832" y="1584"/>
                <a:ext cx="2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686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3120" y="1680"/>
                <a:ext cx="2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687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736" y="2016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688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3024" y="2016"/>
                <a:ext cx="2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10" name="מחבר ישר 209"/>
              <p:cNvCxnSpPr/>
              <p:nvPr/>
            </p:nvCxnSpPr>
            <p:spPr>
              <a:xfrm>
                <a:off x="78" y="2292"/>
                <a:ext cx="4291" cy="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12690" name="Object 2"/>
              <p:cNvGraphicFramePr>
                <a:graphicFrameLocks noChangeAspect="1"/>
              </p:cNvGraphicFramePr>
              <p:nvPr/>
            </p:nvGraphicFramePr>
            <p:xfrm>
              <a:off x="3836" y="2496"/>
              <a:ext cx="19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0" name="Equation" r:id="rId18" imgW="304932" imgH="393755" progId="Equation.3">
                      <p:embed/>
                    </p:oleObj>
                  </mc:Choice>
                  <mc:Fallback>
                    <p:oleObj name="Equation" r:id="rId18" imgW="304932" imgH="39375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6" y="2496"/>
                            <a:ext cx="192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" name="קבוצה 202"/>
              <p:cNvGrpSpPr>
                <a:grpSpLocks/>
              </p:cNvGrpSpPr>
              <p:nvPr/>
            </p:nvGrpSpPr>
            <p:grpSpPr bwMode="auto">
              <a:xfrm>
                <a:off x="316" y="2352"/>
                <a:ext cx="1304" cy="477"/>
                <a:chOff x="501613" y="3200400"/>
                <a:chExt cx="2069439" cy="757324"/>
              </a:xfrm>
            </p:grpSpPr>
            <p:pic>
              <p:nvPicPr>
                <p:cNvPr id="150" name="Picture 39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501613" y="3261256"/>
                  <a:ext cx="298286" cy="696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1" name="Picture 40"/>
                <p:cNvPicPr>
                  <a:picLocks noChangeAspect="1" noChangeArrowheads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85105" y="3200400"/>
                  <a:ext cx="247359" cy="757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3" name="Picture 42"/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587105" y="3227447"/>
                  <a:ext cx="225533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5" name="Picture 4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29115" y="3518206"/>
                  <a:ext cx="341937" cy="439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2" name="קבוצה 177"/>
              <p:cNvGrpSpPr>
                <a:grpSpLocks/>
              </p:cNvGrpSpPr>
              <p:nvPr/>
            </p:nvGrpSpPr>
            <p:grpSpPr bwMode="auto">
              <a:xfrm>
                <a:off x="2736" y="2304"/>
                <a:ext cx="382" cy="591"/>
                <a:chOff x="4191000" y="3172050"/>
                <a:chExt cx="606533" cy="938074"/>
              </a:xfrm>
            </p:grpSpPr>
            <p:pic>
              <p:nvPicPr>
                <p:cNvPr id="174" name="Picture 39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368498" y="3172050"/>
                  <a:ext cx="298286" cy="696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5" name="Picture 40"/>
                <p:cNvPicPr>
                  <a:picLocks noChangeAspect="1" noChangeArrowheads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191000" y="3352800"/>
                  <a:ext cx="247359" cy="757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6" name="Picture 42"/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572000" y="3352800"/>
                  <a:ext cx="225533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7" name="Picture 4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343400" y="3657600"/>
                  <a:ext cx="341937" cy="439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3" name="קבוצה 180"/>
              <p:cNvGrpSpPr>
                <a:grpSpLocks/>
              </p:cNvGrpSpPr>
              <p:nvPr/>
            </p:nvGrpSpPr>
            <p:grpSpPr bwMode="auto">
              <a:xfrm>
                <a:off x="3336" y="2448"/>
                <a:ext cx="348" cy="378"/>
                <a:chOff x="5257800" y="2133600"/>
                <a:chExt cx="552449" cy="599510"/>
              </a:xfrm>
            </p:grpSpPr>
            <p:pic>
              <p:nvPicPr>
                <p:cNvPr id="112702" name="Picture 36"/>
                <p:cNvPicPr>
                  <a:picLocks noChangeAspect="1" noChangeArrowheads="1"/>
                </p:cNvPicPr>
                <p:nvPr/>
              </p:nvPicPr>
              <p:blipFill>
                <a:blip r:embed="rId16"/>
                <a:srcRect/>
                <a:stretch>
                  <a:fillRect/>
                </a:stretch>
              </p:blipFill>
              <p:spPr bwMode="auto">
                <a:xfrm>
                  <a:off x="5715000" y="2133600"/>
                  <a:ext cx="95249" cy="599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83" name="מחבר חץ ישר 182"/>
                <p:cNvCxnSpPr/>
                <p:nvPr/>
              </p:nvCxnSpPr>
              <p:spPr>
                <a:xfrm>
                  <a:off x="5259071" y="2436873"/>
                  <a:ext cx="376681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2704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736" y="2544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705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880" y="2352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706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3072" y="2544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707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880" y="2688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12" name="מחבר ישר 211"/>
              <p:cNvCxnSpPr/>
              <p:nvPr/>
            </p:nvCxnSpPr>
            <p:spPr>
              <a:xfrm>
                <a:off x="95" y="2928"/>
                <a:ext cx="42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12709" name="Object 2"/>
              <p:cNvGraphicFramePr>
                <a:graphicFrameLocks noChangeAspect="1"/>
              </p:cNvGraphicFramePr>
              <p:nvPr/>
            </p:nvGraphicFramePr>
            <p:xfrm>
              <a:off x="3840" y="3236"/>
              <a:ext cx="1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" name="Equation" r:id="rId20" imgW="292370" imgH="393926" progId="Equation.3">
                      <p:embed/>
                    </p:oleObj>
                  </mc:Choice>
                  <mc:Fallback>
                    <p:oleObj name="Equation" r:id="rId20" imgW="292370" imgH="3939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236"/>
                            <a:ext cx="184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" name="קבוצה 203"/>
              <p:cNvGrpSpPr>
                <a:grpSpLocks/>
              </p:cNvGrpSpPr>
              <p:nvPr/>
            </p:nvGrpSpPr>
            <p:grpSpPr bwMode="auto">
              <a:xfrm>
                <a:off x="96" y="3050"/>
                <a:ext cx="1952" cy="477"/>
                <a:chOff x="152400" y="4191000"/>
                <a:chExt cx="3099262" cy="757324"/>
              </a:xfrm>
            </p:grpSpPr>
            <p:pic>
              <p:nvPicPr>
                <p:cNvPr id="165" name="Picture 38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52400" y="4231571"/>
                  <a:ext cx="291011" cy="716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67" name="Picture 40"/>
                <p:cNvPicPr>
                  <a:picLocks noChangeAspect="1" noChangeArrowheads="1"/>
                </p:cNvPicPr>
                <p:nvPr/>
              </p:nvPicPr>
              <p:blipFill>
                <a:blip r:embed="rId7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85105" y="4191000"/>
                  <a:ext cx="247359" cy="757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68" name="Picture 41"/>
                <p:cNvPicPr>
                  <a:picLocks noChangeAspect="1" noChangeArrowheads="1"/>
                </p:cNvPicPr>
                <p:nvPr/>
              </p:nvPicPr>
              <p:blipFill>
                <a:blip r:embed="rId8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244675" y="4387093"/>
                  <a:ext cx="218258" cy="561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2" name="Picture 45"/>
                <p:cNvPicPr>
                  <a:picLocks noChangeAspect="1" noChangeArrowheads="1"/>
                </p:cNvPicPr>
                <p:nvPr/>
              </p:nvPicPr>
              <p:blipFill>
                <a:blip r:embed="rId12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580825" y="4238333"/>
                  <a:ext cx="334662" cy="7099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3" name="Picture 46"/>
                <p:cNvPicPr>
                  <a:picLocks noChangeAspect="1" noChangeArrowheads="1"/>
                </p:cNvPicPr>
                <p:nvPr/>
              </p:nvPicPr>
              <p:blipFill>
                <a:blip r:embed="rId13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946101" y="4218047"/>
                  <a:ext cx="305561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5" name="קבוצה 206"/>
              <p:cNvGrpSpPr>
                <a:grpSpLocks/>
              </p:cNvGrpSpPr>
              <p:nvPr/>
            </p:nvGrpSpPr>
            <p:grpSpPr bwMode="auto">
              <a:xfrm>
                <a:off x="2736" y="2996"/>
                <a:ext cx="499" cy="700"/>
                <a:chOff x="4343400" y="4114800"/>
                <a:chExt cx="791862" cy="1111277"/>
              </a:xfrm>
            </p:grpSpPr>
            <p:pic>
              <p:nvPicPr>
                <p:cNvPr id="185" name="Picture 40"/>
                <p:cNvPicPr>
                  <a:picLocks noChangeAspect="1" noChangeArrowheads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343400" y="4267200"/>
                  <a:ext cx="247359" cy="757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86" name="Picture 41"/>
                <p:cNvPicPr>
                  <a:picLocks noChangeAspect="1" noChangeArrowheads="1"/>
                </p:cNvPicPr>
                <p:nvPr/>
              </p:nvPicPr>
              <p:blipFill>
                <a:blip r:embed="rId8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572000" y="4114800"/>
                  <a:ext cx="218258" cy="561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87" name="Picture 45"/>
                <p:cNvPicPr>
                  <a:picLocks noChangeAspect="1" noChangeArrowheads="1"/>
                </p:cNvPicPr>
                <p:nvPr/>
              </p:nvPicPr>
              <p:blipFill>
                <a:blip r:embed="rId12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00600" y="4267200"/>
                  <a:ext cx="334662" cy="7099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88" name="Picture 46"/>
                <p:cNvPicPr>
                  <a:picLocks noChangeAspect="1" noChangeArrowheads="1"/>
                </p:cNvPicPr>
                <p:nvPr/>
              </p:nvPicPr>
              <p:blipFill>
                <a:blip r:embed="rId13">
                  <a:duotone>
                    <a:prstClr val="black"/>
                    <a:schemeClr val="accent1">
                      <a:lumMod val="40000"/>
                      <a:lumOff val="6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724400" y="4495800"/>
                  <a:ext cx="305561" cy="730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84" name="Picture 38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chemeClr val="tx2">
                      <a:lumMod val="20000"/>
                      <a:lumOff val="80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505775" y="4489038"/>
                  <a:ext cx="291011" cy="716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6" name="קבוצה 188"/>
              <p:cNvGrpSpPr>
                <a:grpSpLocks/>
              </p:cNvGrpSpPr>
              <p:nvPr/>
            </p:nvGrpSpPr>
            <p:grpSpPr bwMode="auto">
              <a:xfrm>
                <a:off x="3336" y="3194"/>
                <a:ext cx="348" cy="378"/>
                <a:chOff x="5257800" y="2133600"/>
                <a:chExt cx="552449" cy="599510"/>
              </a:xfrm>
            </p:grpSpPr>
            <p:pic>
              <p:nvPicPr>
                <p:cNvPr id="112723" name="Picture 36"/>
                <p:cNvPicPr>
                  <a:picLocks noChangeAspect="1" noChangeArrowheads="1"/>
                </p:cNvPicPr>
                <p:nvPr/>
              </p:nvPicPr>
              <p:blipFill>
                <a:blip r:embed="rId16"/>
                <a:srcRect/>
                <a:stretch>
                  <a:fillRect/>
                </a:stretch>
              </p:blipFill>
              <p:spPr bwMode="auto">
                <a:xfrm>
                  <a:off x="5715000" y="2133600"/>
                  <a:ext cx="95249" cy="599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91" name="מחבר חץ ישר 190"/>
                <p:cNvCxnSpPr/>
                <p:nvPr/>
              </p:nvCxnSpPr>
              <p:spPr>
                <a:xfrm>
                  <a:off x="5259071" y="2440050"/>
                  <a:ext cx="376681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2725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736" y="3216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726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880" y="3456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727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880" y="3120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728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3168" y="3168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729" name="Picture 3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3120" y="3408"/>
                <a:ext cx="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7" name="קבוצה 124"/>
              <p:cNvGrpSpPr>
                <a:grpSpLocks/>
              </p:cNvGrpSpPr>
              <p:nvPr/>
            </p:nvGrpSpPr>
            <p:grpSpPr bwMode="auto">
              <a:xfrm>
                <a:off x="3263" y="913"/>
                <a:ext cx="1056" cy="2783"/>
                <a:chOff x="5180012" y="1449388"/>
                <a:chExt cx="1676400" cy="4418012"/>
              </a:xfrm>
            </p:grpSpPr>
            <p:sp>
              <p:nvSpPr>
                <p:cNvPr id="115" name="אליפסה 114"/>
                <p:cNvSpPr/>
                <p:nvPr/>
              </p:nvSpPr>
              <p:spPr>
                <a:xfrm>
                  <a:off x="5411210" y="2284142"/>
                  <a:ext cx="1292471" cy="35836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rtl="1" eaLnBrk="1" hangingPunct="1"/>
                  <a:endParaRPr lang="en-US" sz="1800">
                    <a:solidFill>
                      <a:srgbClr val="FFFFFF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12732" name="מלבן 88"/>
                <p:cNvSpPr>
                  <a:spLocks noChangeArrowheads="1"/>
                </p:cNvSpPr>
                <p:nvPr/>
              </p:nvSpPr>
              <p:spPr bwMode="auto">
                <a:xfrm>
                  <a:off x="5180012" y="1449388"/>
                  <a:ext cx="1676400" cy="682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endParaRPr lang="he-IL" sz="1400" b="1">
                    <a:solidFill>
                      <a:srgbClr val="FF0000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12733" name="AutoShape 1117"/>
              <p:cNvSpPr>
                <a:spLocks/>
              </p:cNvSpPr>
              <p:nvPr/>
            </p:nvSpPr>
            <p:spPr bwMode="auto">
              <a:xfrm>
                <a:off x="2256" y="1728"/>
                <a:ext cx="336" cy="480"/>
              </a:xfrm>
              <a:prstGeom prst="rightBrace">
                <a:avLst>
                  <a:gd name="adj1" fmla="val 119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34" name="AutoShape 1118"/>
              <p:cNvSpPr>
                <a:spLocks/>
              </p:cNvSpPr>
              <p:nvPr/>
            </p:nvSpPr>
            <p:spPr bwMode="auto">
              <a:xfrm>
                <a:off x="2256" y="2400"/>
                <a:ext cx="336" cy="480"/>
              </a:xfrm>
              <a:prstGeom prst="rightBrace">
                <a:avLst>
                  <a:gd name="adj1" fmla="val 119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35" name="AutoShape 1119"/>
              <p:cNvSpPr>
                <a:spLocks/>
              </p:cNvSpPr>
              <p:nvPr/>
            </p:nvSpPr>
            <p:spPr bwMode="auto">
              <a:xfrm>
                <a:off x="2256" y="3072"/>
                <a:ext cx="336" cy="480"/>
              </a:xfrm>
              <a:prstGeom prst="rightBrace">
                <a:avLst>
                  <a:gd name="adj1" fmla="val 119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" name="Picture 43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1205" y="1733"/>
                <a:ext cx="133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" name="Picture 38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100" y="1732"/>
                <a:ext cx="183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" name="Picture 38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100" y="3076"/>
                <a:ext cx="183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18141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01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Survey: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     A. Gilbert, P. Indyk, “Sparse recovery using sparse matrices”, Proceedings of IEEE, June 2010.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Compressed </a:t>
            </a:r>
            <a:r>
              <a:rPr lang="en-US" dirty="0" smtClean="0"/>
              <a:t>Sensing: Recap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95800"/>
          </a:xfrm>
        </p:spPr>
        <p:txBody>
          <a:bodyPr vert="horz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Want </a:t>
            </a:r>
            <a:r>
              <a:rPr lang="en-US" sz="2200" dirty="0"/>
              <a:t>to acquire a signal </a:t>
            </a:r>
            <a:r>
              <a:rPr lang="en-US" sz="2200" dirty="0" err="1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sz="2200" dirty="0">
                <a:solidFill>
                  <a:schemeClr val="accent5">
                    <a:lumMod val="25000"/>
                  </a:schemeClr>
                </a:solidFill>
              </a:rPr>
              <a:t>=[x</a:t>
            </a:r>
            <a:r>
              <a:rPr lang="en-US" sz="22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sz="22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sz="2200" dirty="0" err="1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sz="22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sz="2200" dirty="0">
                <a:solidFill>
                  <a:schemeClr val="accent5">
                    <a:lumMod val="25000"/>
                  </a:schemeClr>
                </a:solidFill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Acquisition proceeds by computing </a:t>
            </a:r>
            <a:r>
              <a:rPr lang="en-US" sz="2200" dirty="0" smtClean="0">
                <a:solidFill>
                  <a:srgbClr val="224B50"/>
                </a:solidFill>
              </a:rPr>
              <a:t>Ax</a:t>
            </a:r>
            <a:r>
              <a:rPr lang="en-US" sz="2200" dirty="0" smtClean="0"/>
              <a:t> </a:t>
            </a:r>
            <a:r>
              <a:rPr lang="en-US" sz="2200" dirty="0"/>
              <a:t>of dimension </a:t>
            </a:r>
            <a:r>
              <a:rPr lang="en-US" sz="2200" dirty="0">
                <a:solidFill>
                  <a:srgbClr val="224B50"/>
                </a:solidFill>
              </a:rPr>
              <a:t>m&lt;&lt;n</a:t>
            </a:r>
            <a:r>
              <a:rPr lang="en-US" sz="2200" dirty="0" smtClean="0">
                <a:solidFill>
                  <a:schemeClr val="hlink"/>
                </a:solidFill>
              </a:rPr>
              <a:t> </a:t>
            </a: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From </a:t>
            </a:r>
            <a:r>
              <a:rPr lang="en-US" sz="2200" dirty="0">
                <a:solidFill>
                  <a:srgbClr val="224B50"/>
                </a:solidFill>
              </a:rPr>
              <a:t>Ax</a:t>
            </a:r>
            <a:r>
              <a:rPr lang="en-US" sz="2200" dirty="0"/>
              <a:t> we want to recover an approximation </a:t>
            </a:r>
            <a:r>
              <a:rPr lang="en-US" sz="2200" dirty="0" err="1">
                <a:solidFill>
                  <a:srgbClr val="224B50"/>
                </a:solidFill>
              </a:rPr>
              <a:t>x</a:t>
            </a:r>
            <a:r>
              <a:rPr lang="en-US" sz="2200" baseline="30000" dirty="0">
                <a:solidFill>
                  <a:srgbClr val="224B50"/>
                </a:solidFill>
              </a:rPr>
              <a:t>*</a:t>
            </a:r>
            <a:r>
              <a:rPr lang="en-US" sz="2200" dirty="0"/>
              <a:t> of </a:t>
            </a:r>
            <a:r>
              <a:rPr lang="en-US" sz="2200" dirty="0" err="1">
                <a:solidFill>
                  <a:srgbClr val="224B50"/>
                </a:solidFill>
              </a:rPr>
              <a:t>x</a:t>
            </a:r>
            <a:r>
              <a:rPr lang="en-US" sz="2200" dirty="0">
                <a:solidFill>
                  <a:srgbClr val="224B5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Method</a:t>
            </a:r>
            <a:r>
              <a:rPr lang="en-US" sz="2200" dirty="0"/>
              <a:t>: solve the following </a:t>
            </a:r>
            <a:r>
              <a:rPr lang="en-US" sz="2200" dirty="0" smtClean="0"/>
              <a:t>program (Lecture </a:t>
            </a:r>
            <a:r>
              <a:rPr lang="en-US" sz="2200" dirty="0" smtClean="0"/>
              <a:t>13)</a:t>
            </a:r>
            <a:endParaRPr lang="en-US" sz="22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	minimize </a:t>
            </a:r>
            <a:r>
              <a:rPr lang="en-US" sz="1800" dirty="0">
                <a:solidFill>
                  <a:srgbClr val="224B50"/>
                </a:solidFill>
              </a:rPr>
              <a:t>||</a:t>
            </a:r>
            <a:r>
              <a:rPr lang="en-US" sz="1800" dirty="0" err="1">
                <a:solidFill>
                  <a:srgbClr val="224B50"/>
                </a:solidFill>
              </a:rPr>
              <a:t>x</a:t>
            </a:r>
            <a:r>
              <a:rPr lang="en-US" sz="1800" dirty="0">
                <a:solidFill>
                  <a:srgbClr val="224B50"/>
                </a:solidFill>
              </a:rPr>
              <a:t>*||</a:t>
            </a:r>
            <a:r>
              <a:rPr lang="en-US" sz="1800" baseline="-25000" dirty="0" smtClean="0">
                <a:solidFill>
                  <a:srgbClr val="224B50"/>
                </a:solidFill>
              </a:rPr>
              <a:t>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aseline="-25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	subject to </a:t>
            </a:r>
            <a:r>
              <a:rPr lang="en-US" sz="1800" dirty="0">
                <a:solidFill>
                  <a:srgbClr val="224B50"/>
                </a:solidFill>
              </a:rPr>
              <a:t>Ax</a:t>
            </a:r>
            <a:r>
              <a:rPr lang="en-US" sz="1800" baseline="30000" dirty="0">
                <a:solidFill>
                  <a:srgbClr val="224B50"/>
                </a:solidFill>
              </a:rPr>
              <a:t>*</a:t>
            </a:r>
            <a:r>
              <a:rPr lang="en-US" sz="1800" dirty="0">
                <a:solidFill>
                  <a:srgbClr val="224B50"/>
                </a:solidFill>
              </a:rPr>
              <a:t>=</a:t>
            </a:r>
            <a:r>
              <a:rPr lang="en-US" sz="1800" dirty="0" smtClean="0">
                <a:solidFill>
                  <a:srgbClr val="224B50"/>
                </a:solidFill>
              </a:rPr>
              <a:t>Ax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rgbClr val="3C8C9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smtClean="0"/>
              <a:t>     or use a greedy algorithm (Lecture </a:t>
            </a:r>
            <a:r>
              <a:rPr lang="en-US" sz="2200" dirty="0" smtClean="0"/>
              <a:t>14)</a:t>
            </a: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Guarantee: </a:t>
            </a:r>
            <a:r>
              <a:rPr lang="en-US" sz="2200" dirty="0">
                <a:ea typeface="Arial" charset="0"/>
                <a:cs typeface="Arial" charset="0"/>
              </a:rPr>
              <a:t>for some </a:t>
            </a:r>
            <a:r>
              <a:rPr lang="en-US" sz="2200" dirty="0">
                <a:solidFill>
                  <a:srgbClr val="224B50"/>
                </a:solidFill>
                <a:ea typeface="Arial" charset="0"/>
                <a:cs typeface="Arial" charset="0"/>
              </a:rPr>
              <a:t>C&gt;</a:t>
            </a:r>
            <a:r>
              <a:rPr lang="en-US" sz="2200" dirty="0" smtClean="0">
                <a:solidFill>
                  <a:srgbClr val="224B50"/>
                </a:solidFill>
                <a:ea typeface="Arial" charset="0"/>
                <a:cs typeface="Arial" charset="0"/>
              </a:rPr>
              <a:t>1</a:t>
            </a:r>
          </a:p>
          <a:p>
            <a:pPr algn="ctr">
              <a:lnSpc>
                <a:spcPct val="80000"/>
              </a:lnSpc>
              <a:buNone/>
            </a:pPr>
            <a:endParaRPr lang="en-US" sz="2162" dirty="0" smtClean="0">
              <a:solidFill>
                <a:srgbClr val="3C8C93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sz="2162" dirty="0" smtClean="0">
                <a:solidFill>
                  <a:srgbClr val="224B50"/>
                </a:solidFill>
                <a:sym typeface="Symbol" charset="2"/>
              </a:rPr>
              <a:t>|</a:t>
            </a:r>
            <a:r>
              <a:rPr lang="en-US" sz="2162" dirty="0">
                <a:solidFill>
                  <a:srgbClr val="224B50"/>
                </a:solidFill>
                <a:sym typeface="Symbol" charset="2"/>
              </a:rPr>
              <a:t>|x-x*||</a:t>
            </a:r>
            <a:r>
              <a:rPr lang="en-US" sz="2162" baseline="-25000" dirty="0">
                <a:solidFill>
                  <a:srgbClr val="224B50"/>
                </a:solidFill>
                <a:sym typeface="Symbol" charset="2"/>
              </a:rPr>
              <a:t>1</a:t>
            </a:r>
            <a:r>
              <a:rPr lang="en-US" sz="2162" dirty="0">
                <a:solidFill>
                  <a:srgbClr val="224B50"/>
                </a:solidFill>
                <a:sym typeface="Symbol" charset="2"/>
              </a:rPr>
              <a:t> </a:t>
            </a:r>
            <a:r>
              <a:rPr lang="en-US" sz="2162" dirty="0">
                <a:solidFill>
                  <a:srgbClr val="224B50"/>
                </a:solidFill>
                <a:ea typeface="Arial" charset="0"/>
                <a:cs typeface="Arial" charset="0"/>
              </a:rPr>
              <a:t>≤ C min</a:t>
            </a:r>
            <a:r>
              <a:rPr lang="en-US" sz="2162" baseline="-25000" dirty="0">
                <a:solidFill>
                  <a:srgbClr val="224B50"/>
                </a:solidFill>
                <a:ea typeface="Arial" charset="0"/>
                <a:cs typeface="Arial" charset="0"/>
              </a:rPr>
              <a:t>k-sparse x”</a:t>
            </a:r>
            <a:r>
              <a:rPr lang="en-US" sz="2162" dirty="0">
                <a:solidFill>
                  <a:srgbClr val="224B50"/>
                </a:solidFill>
                <a:ea typeface="Arial" charset="0"/>
                <a:cs typeface="Arial" charset="0"/>
              </a:rPr>
              <a:t> ||x-x”||</a:t>
            </a:r>
            <a:r>
              <a:rPr lang="en-US" sz="2162" baseline="-25000" dirty="0" smtClean="0">
                <a:solidFill>
                  <a:srgbClr val="224B50"/>
                </a:solidFill>
                <a:ea typeface="Arial" charset="0"/>
                <a:cs typeface="Arial" charset="0"/>
              </a:rPr>
              <a:t>1     </a:t>
            </a:r>
            <a:r>
              <a:rPr lang="en-US" sz="2162" dirty="0" smtClean="0">
                <a:solidFill>
                  <a:srgbClr val="000000"/>
                </a:solidFill>
                <a:ea typeface="Arial" charset="0"/>
                <a:cs typeface="Arial" charset="0"/>
              </a:rPr>
              <a:t>(L1/L1)</a:t>
            </a:r>
            <a:endParaRPr lang="en-US" sz="2162" baseline="-25000" dirty="0" smtClean="0">
              <a:solidFill>
                <a:srgbClr val="3C8C93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2162" baseline="-25000" dirty="0" smtClean="0">
              <a:solidFill>
                <a:srgbClr val="3C8C93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2162" baseline="-25000" dirty="0" smtClean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62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   as long as 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A</a:t>
            </a:r>
            <a:r>
              <a:rPr lang="en-US" sz="2162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satisfies  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(ck,</a:t>
            </a:r>
            <a:r>
              <a:rPr lang="el-GR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 δ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)-RIP: </a:t>
            </a:r>
            <a:r>
              <a:rPr lang="en-US" sz="2162" dirty="0" smtClean="0">
                <a:solidFill>
                  <a:srgbClr val="000000"/>
                </a:solidFill>
                <a:ea typeface="Arial" charset="0"/>
                <a:cs typeface="Arial" charset="0"/>
              </a:rPr>
              <a:t>for all </a:t>
            </a:r>
            <a:r>
              <a:rPr lang="en-US" sz="2162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ck</a:t>
            </a:r>
            <a:r>
              <a:rPr lang="en-US" sz="2162" dirty="0" smtClean="0">
                <a:solidFill>
                  <a:srgbClr val="000000"/>
                </a:solidFill>
                <a:ea typeface="Arial" charset="0"/>
                <a:cs typeface="Arial" charset="0"/>
              </a:rPr>
              <a:t>-sparse 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x</a:t>
            </a:r>
          </a:p>
          <a:p>
            <a:pPr>
              <a:lnSpc>
                <a:spcPct val="80000"/>
              </a:lnSpc>
              <a:buNone/>
            </a:pPr>
            <a:endParaRPr lang="en-US" sz="2162" dirty="0" smtClean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(1-</a:t>
            </a:r>
            <a:r>
              <a:rPr lang="el-GR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δ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) ||x||</a:t>
            </a:r>
            <a:r>
              <a:rPr lang="en-US" sz="2162" baseline="-25000" dirty="0">
                <a:solidFill>
                  <a:srgbClr val="224B50"/>
                </a:solidFill>
                <a:ea typeface="Arial" charset="0"/>
                <a:cs typeface="Arial" charset="0"/>
              </a:rPr>
              <a:t>2</a:t>
            </a:r>
            <a:r>
              <a:rPr lang="en-US" sz="2162" baseline="-25000" dirty="0" smtClean="0">
                <a:solidFill>
                  <a:srgbClr val="224B50"/>
                </a:solidFill>
                <a:ea typeface="Arial" charset="0"/>
                <a:cs typeface="Arial" charset="0"/>
              </a:rPr>
              <a:t> 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≤</a:t>
            </a:r>
            <a:r>
              <a:rPr lang="en-US" sz="2162" dirty="0" smtClean="0">
                <a:solidFill>
                  <a:srgbClr val="224B50"/>
                </a:solidFill>
              </a:rPr>
              <a:t> ||Ax||</a:t>
            </a:r>
            <a:r>
              <a:rPr lang="en-US" sz="2162" baseline="-25000" dirty="0">
                <a:solidFill>
                  <a:srgbClr val="224B50"/>
                </a:solidFill>
              </a:rPr>
              <a:t>2</a:t>
            </a:r>
            <a:r>
              <a:rPr lang="en-US" sz="2162" dirty="0" smtClean="0">
                <a:solidFill>
                  <a:srgbClr val="224B50"/>
                </a:solidFill>
              </a:rPr>
              <a:t> 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≤ (1+</a:t>
            </a:r>
            <a:r>
              <a:rPr lang="el-GR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δ</a:t>
            </a:r>
            <a:r>
              <a:rPr lang="en-US" sz="2162" dirty="0" smtClean="0">
                <a:solidFill>
                  <a:srgbClr val="224B50"/>
                </a:solidFill>
                <a:ea typeface="Arial" charset="0"/>
                <a:cs typeface="Arial" charset="0"/>
              </a:rPr>
              <a:t>) ||x||</a:t>
            </a:r>
            <a:r>
              <a:rPr lang="en-US" sz="2162" baseline="-25000" dirty="0" smtClean="0">
                <a:solidFill>
                  <a:srgbClr val="224B50"/>
                </a:solidFill>
                <a:ea typeface="Arial" charset="0"/>
                <a:cs typeface="Arial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endParaRPr lang="en-US" sz="2162" baseline="-25000" dirty="0" smtClean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2400" baseline="-25000" dirty="0" smtClean="0"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2400" baseline="-25000" dirty="0" smtClean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2400" baseline="-25000" dirty="0" smtClean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2400" baseline="-25000" dirty="0" smtClean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marL="800100" lvl="1" indent="-342900" eaLnBrk="1" hangingPunct="1">
              <a:lnSpc>
                <a:spcPct val="80000"/>
              </a:lnSpc>
              <a:buFontTx/>
              <a:buAutoNum type="arabicParenBoth"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5A63-1BF0-D142-ACFD-16AD552890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2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Choices for matrix </a:t>
            </a:r>
            <a:r>
              <a:rPr lang="en-US" dirty="0" smtClean="0">
                <a:solidFill>
                  <a:srgbClr val="224B50"/>
                </a:solidFill>
              </a:rPr>
              <a:t>A</a:t>
            </a:r>
            <a:endParaRPr lang="en-US" dirty="0">
              <a:solidFill>
                <a:srgbClr val="224B50"/>
              </a:solidFill>
            </a:endParaRP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Dense matrices: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Compressed sensing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Complexity/learning theory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 smtClean="0"/>
              <a:t>    (Fourier matrices)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Sparse </a:t>
            </a:r>
            <a:r>
              <a:rPr lang="en-US" sz="2400" dirty="0"/>
              <a:t>matrices: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Data stream algorithms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Coding theory (</a:t>
            </a:r>
            <a:r>
              <a:rPr lang="en-US" sz="2200" dirty="0" err="1"/>
              <a:t>LDPCs</a:t>
            </a:r>
            <a:r>
              <a:rPr lang="en-US" sz="2200" dirty="0"/>
              <a:t>)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“</a:t>
            </a:r>
            <a:r>
              <a:rPr lang="en-US" sz="2400" dirty="0"/>
              <a:t>Traditional” tradeoffs: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Sparse: computationally more </a:t>
            </a:r>
            <a:r>
              <a:rPr lang="en-US" sz="2000" dirty="0" smtClean="0"/>
              <a:t>efficient ( </a:t>
            </a:r>
            <a:r>
              <a:rPr lang="en-US" sz="2000" dirty="0" err="1" smtClean="0">
                <a:solidFill>
                  <a:srgbClr val="224B50"/>
                </a:solidFill>
              </a:rPr>
              <a:t>nlog</a:t>
            </a:r>
            <a:r>
              <a:rPr lang="en-US" sz="2000" dirty="0" smtClean="0">
                <a:solidFill>
                  <a:srgbClr val="224B50"/>
                </a:solidFill>
              </a:rPr>
              <a:t> </a:t>
            </a:r>
            <a:r>
              <a:rPr lang="en-US" sz="2000" dirty="0" err="1" smtClean="0">
                <a:solidFill>
                  <a:srgbClr val="224B50"/>
                </a:solidFill>
              </a:rPr>
              <a:t>n</a:t>
            </a:r>
            <a:r>
              <a:rPr lang="en-US" sz="2000" dirty="0" smtClean="0">
                <a:solidFill>
                  <a:srgbClr val="4597A0"/>
                </a:solidFill>
              </a:rPr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224B50"/>
                </a:solidFill>
              </a:rPr>
              <a:t>poly(n</a:t>
            </a:r>
            <a:r>
              <a:rPr lang="en-US" sz="2000" dirty="0" smtClean="0">
                <a:solidFill>
                  <a:srgbClr val="224B50"/>
                </a:solidFill>
              </a:rPr>
              <a:t>)</a:t>
            </a:r>
            <a:r>
              <a:rPr lang="en-US" sz="2000" dirty="0" smtClean="0">
                <a:solidFill>
                  <a:srgbClr val="4597A0"/>
                </a:solidFill>
              </a:rPr>
              <a:t> 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Dense: shorter </a:t>
            </a:r>
            <a:r>
              <a:rPr lang="en-US" sz="2000" dirty="0" smtClean="0"/>
              <a:t>sketches </a:t>
            </a:r>
            <a:r>
              <a:rPr lang="en-US" sz="2000" dirty="0" smtClean="0">
                <a:solidFill>
                  <a:srgbClr val="224B50"/>
                </a:solidFill>
              </a:rPr>
              <a:t>( </a:t>
            </a:r>
            <a:r>
              <a:rPr lang="en-US" sz="2000" dirty="0" err="1" smtClean="0">
                <a:solidFill>
                  <a:srgbClr val="224B50"/>
                </a:solidFill>
              </a:rPr>
              <a:t>k</a:t>
            </a:r>
            <a:r>
              <a:rPr lang="en-US" sz="2000" dirty="0" smtClean="0">
                <a:solidFill>
                  <a:srgbClr val="224B50"/>
                </a:solidFill>
              </a:rPr>
              <a:t> log (</a:t>
            </a:r>
            <a:r>
              <a:rPr lang="en-US" sz="2000" dirty="0" err="1" smtClean="0">
                <a:solidFill>
                  <a:srgbClr val="224B50"/>
                </a:solidFill>
              </a:rPr>
              <a:t>n/k</a:t>
            </a:r>
            <a:r>
              <a:rPr lang="en-US" sz="2000" dirty="0" smtClean="0">
                <a:solidFill>
                  <a:srgbClr val="224B5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224B50"/>
                </a:solidFill>
              </a:rPr>
              <a:t>k</a:t>
            </a:r>
            <a:r>
              <a:rPr lang="en-US" sz="2000" dirty="0" smtClean="0">
                <a:solidFill>
                  <a:srgbClr val="224B50"/>
                </a:solidFill>
              </a:rPr>
              <a:t> log </a:t>
            </a:r>
            <a:r>
              <a:rPr lang="en-US" sz="2000" dirty="0" err="1" smtClean="0">
                <a:solidFill>
                  <a:srgbClr val="224B50"/>
                </a:solidFill>
              </a:rPr>
              <a:t>n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“best of both worlds</a:t>
            </a:r>
            <a:r>
              <a:rPr lang="en-US" sz="2400" dirty="0" smtClean="0"/>
              <a:t>” 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pic>
        <p:nvPicPr>
          <p:cNvPr id="768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676400"/>
            <a:ext cx="33147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971800"/>
            <a:ext cx="3302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6" name="Rectangle 1030"/>
          <p:cNvSpPr>
            <a:spLocks noChangeArrowheads="1"/>
          </p:cNvSpPr>
          <p:nvPr/>
        </p:nvSpPr>
        <p:spPr bwMode="auto">
          <a:xfrm>
            <a:off x="6130925" y="349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382000" cy="4648200"/>
          </a:xfrm>
        </p:spPr>
        <p:txBody>
          <a:bodyPr/>
          <a:lstStyle/>
          <a:p>
            <a:r>
              <a:rPr lang="en-US" sz="1800" dirty="0">
                <a:solidFill>
                  <a:schemeClr val="accent2"/>
                </a:solidFill>
              </a:rPr>
              <a:t>Restricted </a:t>
            </a:r>
            <a:r>
              <a:rPr lang="en-US" sz="1800" dirty="0" err="1">
                <a:solidFill>
                  <a:schemeClr val="accent2"/>
                </a:solidFill>
              </a:rPr>
              <a:t>Isometry</a:t>
            </a:r>
            <a:r>
              <a:rPr lang="en-US" sz="1800" dirty="0">
                <a:solidFill>
                  <a:schemeClr val="accent2"/>
                </a:solidFill>
              </a:rPr>
              <a:t> Property (RIP) </a:t>
            </a:r>
            <a:r>
              <a:rPr lang="en-US" sz="1800" dirty="0"/>
              <a:t>[Candes-Tao’04] </a:t>
            </a:r>
            <a:endParaRPr lang="en-US" sz="1800" dirty="0">
              <a:solidFill>
                <a:schemeClr val="hlink"/>
              </a:solidFill>
            </a:endParaRPr>
          </a:p>
          <a:p>
            <a:pPr algn="ctr">
              <a:buFontTx/>
              <a:buNone/>
            </a:pPr>
            <a:r>
              <a:rPr lang="en-US" sz="1800" dirty="0"/>
              <a:t> 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dirty="0"/>
              <a:t> is </a:t>
            </a:r>
            <a:r>
              <a:rPr lang="en-US" sz="1800" dirty="0" err="1">
                <a:solidFill>
                  <a:srgbClr val="CF1919"/>
                </a:solidFill>
              </a:rPr>
              <a:t>k</a:t>
            </a:r>
            <a:r>
              <a:rPr lang="en-US" sz="1800" dirty="0"/>
              <a:t>-sparse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||||</a:t>
            </a:r>
            <a:r>
              <a:rPr lang="en-US" sz="1800" baseline="-25000" dirty="0">
                <a:solidFill>
                  <a:srgbClr val="224B50"/>
                </a:solidFill>
              </a:rPr>
              <a:t>2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 </a:t>
            </a:r>
            <a:r>
              <a:rPr lang="en-US" sz="1800" dirty="0">
                <a:solidFill>
                  <a:srgbClr val="224B50"/>
                </a:solidFill>
              </a:rPr>
              <a:t>||A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dirty="0">
                <a:solidFill>
                  <a:srgbClr val="224B50"/>
                </a:solidFill>
              </a:rPr>
              <a:t>||</a:t>
            </a:r>
            <a:r>
              <a:rPr lang="en-US" sz="1800" baseline="-25000" dirty="0">
                <a:solidFill>
                  <a:srgbClr val="224B50"/>
                </a:solidFill>
              </a:rPr>
              <a:t>2 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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CF1919"/>
                </a:solidFill>
                <a:sym typeface="Symbol" charset="2"/>
              </a:rPr>
              <a:t>C</a:t>
            </a:r>
            <a:r>
              <a:rPr lang="en-US" sz="1800" dirty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||||</a:t>
            </a:r>
            <a:r>
              <a:rPr lang="en-US" sz="1800" baseline="-25000" dirty="0">
                <a:solidFill>
                  <a:srgbClr val="224B50"/>
                </a:solidFill>
              </a:rPr>
              <a:t>2</a:t>
            </a:r>
          </a:p>
          <a:p>
            <a:r>
              <a:rPr lang="en-US" sz="1800" dirty="0"/>
              <a:t>Holds </a:t>
            </a:r>
            <a:r>
              <a:rPr lang="en-US" sz="1800" dirty="0" err="1"/>
              <a:t>w.h.p</a:t>
            </a:r>
            <a:r>
              <a:rPr lang="en-US" sz="1800" dirty="0"/>
              <a:t>. </a:t>
            </a:r>
            <a:r>
              <a:rPr lang="en-US" sz="1800" dirty="0" smtClean="0"/>
              <a:t>for random </a:t>
            </a:r>
            <a:r>
              <a:rPr lang="en-US" sz="1800" dirty="0"/>
              <a:t>Gaussian/Bernoulli: </a:t>
            </a:r>
            <a:r>
              <a:rPr lang="en-US" sz="1800" dirty="0" err="1">
                <a:solidFill>
                  <a:srgbClr val="224B50"/>
                </a:solidFill>
              </a:rPr>
              <a:t>m</a:t>
            </a:r>
            <a:r>
              <a:rPr lang="en-US" sz="1800" dirty="0">
                <a:solidFill>
                  <a:srgbClr val="224B50"/>
                </a:solidFill>
              </a:rPr>
              <a:t>=</a:t>
            </a:r>
            <a:r>
              <a:rPr lang="en-US" sz="1800" dirty="0" err="1">
                <a:solidFill>
                  <a:srgbClr val="224B50"/>
                </a:solidFill>
              </a:rPr>
              <a:t>O(k</a:t>
            </a:r>
            <a:r>
              <a:rPr lang="en-US" sz="1800" dirty="0">
                <a:solidFill>
                  <a:srgbClr val="224B50"/>
                </a:solidFill>
              </a:rPr>
              <a:t> log (</a:t>
            </a:r>
            <a:r>
              <a:rPr lang="en-US" sz="1800" dirty="0" err="1">
                <a:solidFill>
                  <a:srgbClr val="224B50"/>
                </a:solidFill>
              </a:rPr>
              <a:t>n/k</a:t>
            </a:r>
            <a:r>
              <a:rPr lang="en-US" sz="1800" dirty="0">
                <a:solidFill>
                  <a:srgbClr val="224B50"/>
                </a:solidFill>
              </a:rPr>
              <a:t>)</a:t>
            </a:r>
            <a:r>
              <a:rPr lang="en-US" sz="1800" dirty="0" smtClean="0">
                <a:solidFill>
                  <a:srgbClr val="224B50"/>
                </a:solidFill>
              </a:rPr>
              <a:t>) </a:t>
            </a:r>
          </a:p>
          <a:p>
            <a:r>
              <a:rPr lang="en-US" sz="1800" dirty="0" smtClean="0"/>
              <a:t>Consider </a:t>
            </a:r>
            <a:r>
              <a:rPr lang="en-US" sz="1800" dirty="0" err="1">
                <a:solidFill>
                  <a:srgbClr val="224B50"/>
                </a:solidFill>
              </a:rPr>
              <a:t>m</a:t>
            </a:r>
            <a:r>
              <a:rPr lang="en-US" sz="1800" dirty="0">
                <a:solidFill>
                  <a:srgbClr val="224B50"/>
                </a:solidFill>
              </a:rPr>
              <a:t> </a:t>
            </a:r>
            <a:r>
              <a:rPr lang="en-US" sz="1800" dirty="0" err="1">
                <a:solidFill>
                  <a:srgbClr val="224B50"/>
                </a:solidFill>
              </a:rPr>
              <a:t>x</a:t>
            </a:r>
            <a:r>
              <a:rPr lang="en-US" sz="1800" dirty="0">
                <a:solidFill>
                  <a:srgbClr val="224B50"/>
                </a:solidFill>
              </a:rPr>
              <a:t> </a:t>
            </a:r>
            <a:r>
              <a:rPr lang="en-US" sz="1800" dirty="0" err="1">
                <a:solidFill>
                  <a:srgbClr val="224B50"/>
                </a:solidFill>
              </a:rPr>
              <a:t>n</a:t>
            </a:r>
            <a:r>
              <a:rPr lang="en-US" sz="1800" dirty="0">
                <a:solidFill>
                  <a:srgbClr val="224B50"/>
                </a:solidFill>
              </a:rPr>
              <a:t> </a:t>
            </a:r>
            <a:r>
              <a:rPr lang="en-US" sz="1800" dirty="0"/>
              <a:t>0-1 matrices with </a:t>
            </a:r>
            <a:r>
              <a:rPr lang="en-US" sz="1800" dirty="0" err="1">
                <a:solidFill>
                  <a:schemeClr val="hlink"/>
                </a:solidFill>
              </a:rPr>
              <a:t>d</a:t>
            </a:r>
            <a:r>
              <a:rPr lang="en-US" sz="1800" dirty="0"/>
              <a:t> ones per column </a:t>
            </a:r>
          </a:p>
          <a:p>
            <a:r>
              <a:rPr lang="en-US" sz="1800" dirty="0"/>
              <a:t>Do they satisfy RIP ?</a:t>
            </a:r>
          </a:p>
          <a:p>
            <a:pPr lvl="1"/>
            <a:r>
              <a:rPr lang="en-US" sz="1800" dirty="0"/>
              <a:t>No, unless </a:t>
            </a:r>
            <a:r>
              <a:rPr lang="en-US" sz="1800" dirty="0" err="1">
                <a:solidFill>
                  <a:srgbClr val="224B50"/>
                </a:solidFill>
              </a:rPr>
              <a:t>m</a:t>
            </a:r>
            <a:r>
              <a:rPr lang="en-US" sz="1800" dirty="0">
                <a:solidFill>
                  <a:srgbClr val="224B50"/>
                </a:solidFill>
              </a:rPr>
              <a:t>=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(k</a:t>
            </a:r>
            <a:r>
              <a:rPr lang="en-US" sz="1800" baseline="30000" dirty="0">
                <a:solidFill>
                  <a:srgbClr val="224B50"/>
                </a:solidFill>
                <a:sym typeface="Symbol" charset="2"/>
              </a:rPr>
              <a:t>2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)</a:t>
            </a:r>
            <a:r>
              <a:rPr lang="en-US" sz="1800" dirty="0">
                <a:solidFill>
                  <a:srgbClr val="224B50"/>
                </a:solidFill>
              </a:rPr>
              <a:t> </a:t>
            </a:r>
            <a:r>
              <a:rPr lang="en-US" sz="1600" dirty="0"/>
              <a:t>[Chandar’07]</a:t>
            </a:r>
            <a:endParaRPr lang="en-US" sz="1800" dirty="0"/>
          </a:p>
          <a:p>
            <a:r>
              <a:rPr lang="en-US" sz="1800" dirty="0"/>
              <a:t>However, they can satisfy the following </a:t>
            </a:r>
            <a:r>
              <a:rPr lang="en-US" sz="1800" dirty="0">
                <a:solidFill>
                  <a:schemeClr val="accent2"/>
                </a:solidFill>
              </a:rPr>
              <a:t>RIP-1</a:t>
            </a:r>
            <a:r>
              <a:rPr lang="en-US" sz="1800" dirty="0"/>
              <a:t> property </a:t>
            </a:r>
            <a:r>
              <a:rPr lang="en-US" sz="1400" dirty="0"/>
              <a:t>[Berinde-Gilbert-Indyk-Karloff-Strauss’08]:</a:t>
            </a:r>
            <a:endParaRPr lang="en-US" sz="1800" dirty="0"/>
          </a:p>
          <a:p>
            <a:pPr algn="ctr">
              <a:buFontTx/>
              <a:buNone/>
            </a:pP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dirty="0">
                <a:solidFill>
                  <a:srgbClr val="224B50"/>
                </a:solidFill>
              </a:rPr>
              <a:t>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rgbClr val="CF1919"/>
                </a:solidFill>
              </a:rPr>
              <a:t>k</a:t>
            </a:r>
            <a:r>
              <a:rPr lang="en-US" sz="1800" dirty="0"/>
              <a:t>-sparse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 (1-</a:t>
            </a:r>
            <a:r>
              <a:rPr lang="en-US" sz="1800" dirty="0">
                <a:solidFill>
                  <a:srgbClr val="CF1919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) ||||</a:t>
            </a:r>
            <a:r>
              <a:rPr lang="en-US" sz="1800" baseline="-25000" dirty="0">
                <a:solidFill>
                  <a:srgbClr val="224B50"/>
                </a:solidFill>
              </a:rPr>
              <a:t>1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 </a:t>
            </a:r>
            <a:r>
              <a:rPr lang="en-US" sz="1800" dirty="0">
                <a:solidFill>
                  <a:srgbClr val="224B50"/>
                </a:solidFill>
              </a:rPr>
              <a:t>||A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dirty="0">
                <a:solidFill>
                  <a:srgbClr val="224B50"/>
                </a:solidFill>
              </a:rPr>
              <a:t>||</a:t>
            </a:r>
            <a:r>
              <a:rPr lang="en-US" sz="1800" baseline="-25000" dirty="0">
                <a:solidFill>
                  <a:srgbClr val="224B50"/>
                </a:solidFill>
              </a:rPr>
              <a:t>1 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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 d||||</a:t>
            </a:r>
            <a:r>
              <a:rPr lang="en-US" sz="2000" baseline="-25000" dirty="0">
                <a:solidFill>
                  <a:srgbClr val="224B50"/>
                </a:solidFill>
              </a:rPr>
              <a:t>1</a:t>
            </a:r>
            <a:endParaRPr lang="en-US" sz="1800" dirty="0">
              <a:solidFill>
                <a:srgbClr val="224B50"/>
              </a:solidFill>
            </a:endParaRPr>
          </a:p>
          <a:p>
            <a:r>
              <a:rPr lang="en-US" sz="1800" dirty="0"/>
              <a:t>Sufficient (and necessary) condition: the underlying graph is a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   </a:t>
            </a:r>
            <a:r>
              <a:rPr lang="en-US" sz="1800" dirty="0">
                <a:solidFill>
                  <a:srgbClr val="224B50"/>
                </a:solidFill>
              </a:rPr>
              <a:t> ( </a:t>
            </a:r>
            <a:r>
              <a:rPr lang="en-US" sz="1800" dirty="0" err="1">
                <a:solidFill>
                  <a:srgbClr val="224B50"/>
                </a:solidFill>
              </a:rPr>
              <a:t>k</a:t>
            </a:r>
            <a:r>
              <a:rPr lang="en-US" sz="1800" dirty="0">
                <a:solidFill>
                  <a:srgbClr val="224B50"/>
                </a:solidFill>
              </a:rPr>
              <a:t>, d(1-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/2) </a:t>
            </a:r>
            <a:r>
              <a:rPr lang="en-US" sz="1800" dirty="0">
                <a:solidFill>
                  <a:srgbClr val="224B50"/>
                </a:solidFill>
              </a:rPr>
              <a:t>)</a:t>
            </a:r>
            <a:r>
              <a:rPr lang="en-US" sz="1800" dirty="0"/>
              <a:t>-</a:t>
            </a:r>
            <a:r>
              <a:rPr lang="en-US" sz="1800" dirty="0">
                <a:solidFill>
                  <a:schemeClr val="accent2"/>
                </a:solidFill>
              </a:rPr>
              <a:t>expander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609600"/>
            <a:ext cx="33147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609600"/>
            <a:ext cx="3302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dense    vs.    sparse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9737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bipartite graph is </a:t>
            </a: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224B50"/>
                </a:solidFill>
              </a:rPr>
              <a:t>(l,</a:t>
            </a:r>
            <a:r>
              <a:rPr lang="en-US" sz="2400" dirty="0">
                <a:solidFill>
                  <a:srgbClr val="224B50"/>
                </a:solidFill>
              </a:rPr>
              <a:t>d(1-</a:t>
            </a:r>
            <a:r>
              <a:rPr lang="en-US" sz="2400" dirty="0">
                <a:solidFill>
                  <a:srgbClr val="224B50"/>
                </a:solidFill>
                <a:sym typeface="Symbol" charset="2"/>
              </a:rPr>
              <a:t>)</a:t>
            </a:r>
            <a:r>
              <a:rPr lang="en-US" sz="2400" dirty="0">
                <a:solidFill>
                  <a:srgbClr val="224B50"/>
                </a:solidFill>
              </a:rPr>
              <a:t>)</a:t>
            </a:r>
            <a:r>
              <a:rPr lang="en-US" sz="2400" dirty="0"/>
              <a:t>-</a:t>
            </a:r>
            <a:r>
              <a:rPr lang="en-US" sz="2400" dirty="0">
                <a:solidFill>
                  <a:srgbClr val="5150F4"/>
                </a:solidFill>
              </a:rPr>
              <a:t>expander</a:t>
            </a:r>
            <a:r>
              <a:rPr lang="en-US" sz="2400" dirty="0"/>
              <a:t> if for any left 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224B50"/>
                </a:solidFill>
              </a:rPr>
              <a:t>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224B50"/>
                </a:solidFill>
              </a:rPr>
              <a:t>|</a:t>
            </a:r>
            <a:r>
              <a:rPr lang="en-US" sz="2400" dirty="0" err="1">
                <a:solidFill>
                  <a:srgbClr val="224B50"/>
                </a:solidFill>
              </a:rPr>
              <a:t>X</a:t>
            </a:r>
            <a:r>
              <a:rPr lang="en-US" sz="2400" dirty="0" err="1" smtClean="0">
                <a:solidFill>
                  <a:srgbClr val="224B50"/>
                </a:solidFill>
              </a:rPr>
              <a:t>|≤l</a:t>
            </a:r>
            <a:r>
              <a:rPr lang="en-US" sz="2400" dirty="0" smtClean="0"/>
              <a:t>, </a:t>
            </a:r>
            <a:r>
              <a:rPr lang="en-US" sz="2400" dirty="0"/>
              <a:t>we have </a:t>
            </a:r>
            <a:r>
              <a:rPr lang="en-US" sz="2400" dirty="0">
                <a:solidFill>
                  <a:srgbClr val="224B50"/>
                </a:solidFill>
              </a:rPr>
              <a:t>|N</a:t>
            </a:r>
            <a:r>
              <a:rPr lang="en-US" sz="2400" dirty="0" smtClean="0">
                <a:solidFill>
                  <a:srgbClr val="224B50"/>
                </a:solidFill>
              </a:rPr>
              <a:t>(X)</a:t>
            </a:r>
            <a:r>
              <a:rPr lang="en-US" sz="2400" dirty="0">
                <a:solidFill>
                  <a:srgbClr val="224B50"/>
                </a:solidFill>
              </a:rPr>
              <a:t>|≥(1-</a:t>
            </a:r>
            <a:r>
              <a:rPr lang="en-US" sz="2400" dirty="0">
                <a:solidFill>
                  <a:srgbClr val="224B50"/>
                </a:solidFill>
                <a:sym typeface="Symbol" charset="2"/>
              </a:rPr>
              <a:t></a:t>
            </a:r>
            <a:r>
              <a:rPr lang="en-US" sz="2400" dirty="0">
                <a:solidFill>
                  <a:srgbClr val="224B50"/>
                </a:solidFill>
              </a:rPr>
              <a:t>)d </a:t>
            </a:r>
            <a:r>
              <a:rPr lang="en-US" sz="2400" dirty="0" smtClean="0">
                <a:solidFill>
                  <a:srgbClr val="224B50"/>
                </a:solidFill>
              </a:rPr>
              <a:t>|X|</a:t>
            </a:r>
            <a:endParaRPr lang="en-US" sz="2400" dirty="0">
              <a:solidFill>
                <a:srgbClr val="224B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Objects well-studied in theoretical computer science and coding theory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Constructions: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Probabilistic: </a:t>
            </a:r>
            <a:r>
              <a:rPr lang="en-US" sz="2000" dirty="0" err="1">
                <a:solidFill>
                  <a:srgbClr val="224B50"/>
                </a:solidFill>
              </a:rPr>
              <a:t>m</a:t>
            </a:r>
            <a:r>
              <a:rPr lang="en-US" sz="2000" dirty="0">
                <a:solidFill>
                  <a:srgbClr val="224B50"/>
                </a:solidFill>
              </a:rPr>
              <a:t>=</a:t>
            </a:r>
            <a:r>
              <a:rPr lang="en-US" sz="2000" dirty="0" err="1">
                <a:solidFill>
                  <a:srgbClr val="224B50"/>
                </a:solidFill>
              </a:rPr>
              <a:t>O</a:t>
            </a:r>
            <a:r>
              <a:rPr lang="en-US" sz="2000" dirty="0" err="1" smtClean="0">
                <a:solidFill>
                  <a:srgbClr val="224B50"/>
                </a:solidFill>
              </a:rPr>
              <a:t>(l</a:t>
            </a:r>
            <a:r>
              <a:rPr lang="en-US" sz="2000" dirty="0" smtClean="0">
                <a:solidFill>
                  <a:srgbClr val="224B50"/>
                </a:solidFill>
              </a:rPr>
              <a:t> </a:t>
            </a:r>
            <a:r>
              <a:rPr lang="en-US" sz="2000" dirty="0">
                <a:solidFill>
                  <a:srgbClr val="224B50"/>
                </a:solidFill>
              </a:rPr>
              <a:t>log (</a:t>
            </a:r>
            <a:r>
              <a:rPr lang="en-US" sz="2000" dirty="0" err="1">
                <a:solidFill>
                  <a:srgbClr val="224B50"/>
                </a:solidFill>
              </a:rPr>
              <a:t>n</a:t>
            </a:r>
            <a:r>
              <a:rPr lang="en-US" sz="2000" dirty="0" err="1" smtClean="0">
                <a:solidFill>
                  <a:srgbClr val="224B50"/>
                </a:solidFill>
              </a:rPr>
              <a:t>/l</a:t>
            </a:r>
            <a:r>
              <a:rPr lang="en-US" sz="2000" dirty="0" smtClean="0">
                <a:solidFill>
                  <a:srgbClr val="224B50"/>
                </a:solidFill>
              </a:rPr>
              <a:t>)</a:t>
            </a:r>
            <a:r>
              <a:rPr lang="en-US" sz="2000" dirty="0">
                <a:solidFill>
                  <a:srgbClr val="224B5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Explicit: </a:t>
            </a:r>
            <a:r>
              <a:rPr lang="en-US" sz="2000" dirty="0" err="1">
                <a:solidFill>
                  <a:srgbClr val="224B50"/>
                </a:solidFill>
              </a:rPr>
              <a:t>m</a:t>
            </a:r>
            <a:r>
              <a:rPr lang="en-US" sz="2000" dirty="0" smtClean="0">
                <a:solidFill>
                  <a:srgbClr val="224B50"/>
                </a:solidFill>
              </a:rPr>
              <a:t>=</a:t>
            </a:r>
            <a:r>
              <a:rPr lang="en-US" sz="2000" dirty="0" err="1">
                <a:solidFill>
                  <a:srgbClr val="224B50"/>
                </a:solidFill>
              </a:rPr>
              <a:t>l</a:t>
            </a:r>
            <a:r>
              <a:rPr lang="en-US" sz="2000" dirty="0" smtClean="0">
                <a:solidFill>
                  <a:srgbClr val="224B50"/>
                </a:solidFill>
              </a:rPr>
              <a:t> </a:t>
            </a:r>
            <a:r>
              <a:rPr lang="en-US" sz="2000" dirty="0" err="1">
                <a:solidFill>
                  <a:srgbClr val="224B50"/>
                </a:solidFill>
              </a:rPr>
              <a:t>quasipolylog</a:t>
            </a:r>
            <a:r>
              <a:rPr lang="en-US" sz="2000" dirty="0">
                <a:solidFill>
                  <a:srgbClr val="224B50"/>
                </a:solidFill>
              </a:rPr>
              <a:t> </a:t>
            </a:r>
            <a:r>
              <a:rPr lang="en-US" sz="2000" dirty="0" err="1">
                <a:solidFill>
                  <a:srgbClr val="224B50"/>
                </a:solidFill>
              </a:rPr>
              <a:t>n</a:t>
            </a:r>
            <a:endParaRPr lang="en-US" sz="2000" dirty="0">
              <a:solidFill>
                <a:srgbClr val="224B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High expansion </a:t>
            </a:r>
            <a:r>
              <a:rPr lang="en-US" sz="2400" dirty="0">
                <a:sym typeface="Symbol" charset="2"/>
              </a:rPr>
              <a:t>implies RIP-1: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dirty="0"/>
              <a:t> is </a:t>
            </a:r>
            <a:r>
              <a:rPr lang="en-US" sz="1800" dirty="0" err="1">
                <a:solidFill>
                  <a:srgbClr val="CF1919"/>
                </a:solidFill>
              </a:rPr>
              <a:t>k</a:t>
            </a:r>
            <a:r>
              <a:rPr lang="en-US" sz="1800" dirty="0"/>
              <a:t>-sparse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 (1</a:t>
            </a:r>
            <a:r>
              <a:rPr lang="en-US" sz="1800" dirty="0" smtClean="0">
                <a:solidFill>
                  <a:srgbClr val="224B50"/>
                </a:solidFill>
                <a:sym typeface="Symbol" charset="2"/>
              </a:rPr>
              <a:t>-2</a:t>
            </a:r>
            <a:r>
              <a:rPr lang="en-US" sz="1800" dirty="0" smtClean="0">
                <a:solidFill>
                  <a:srgbClr val="CF1919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) ||||</a:t>
            </a:r>
            <a:r>
              <a:rPr lang="en-US" sz="1800" baseline="-25000" dirty="0">
                <a:solidFill>
                  <a:srgbClr val="224B50"/>
                </a:solidFill>
              </a:rPr>
              <a:t>1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 </a:t>
            </a:r>
            <a:r>
              <a:rPr lang="en-US" sz="1800" dirty="0">
                <a:solidFill>
                  <a:srgbClr val="224B50"/>
                </a:solidFill>
              </a:rPr>
              <a:t>||A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dirty="0">
                <a:solidFill>
                  <a:srgbClr val="224B50"/>
                </a:solidFill>
              </a:rPr>
              <a:t>||</a:t>
            </a:r>
            <a:r>
              <a:rPr lang="en-US" sz="1800" baseline="-25000" dirty="0">
                <a:solidFill>
                  <a:srgbClr val="224B50"/>
                </a:solidFill>
              </a:rPr>
              <a:t>1 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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 d||||</a:t>
            </a:r>
            <a:r>
              <a:rPr lang="en-US" sz="2000" baseline="-25000" dirty="0">
                <a:solidFill>
                  <a:srgbClr val="224B50"/>
                </a:solidFill>
              </a:rPr>
              <a:t>1</a:t>
            </a:r>
            <a:endParaRPr lang="en-US" sz="1800" dirty="0">
              <a:solidFill>
                <a:srgbClr val="224B5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    [Berinde-Gilbert-Indyk-Karloff-Strauss’08]</a:t>
            </a:r>
            <a:endParaRPr lang="en-US" sz="2400" dirty="0">
              <a:sym typeface="Symbol" charset="2"/>
            </a:endParaRP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6778625" y="2209800"/>
            <a:ext cx="609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7997825" y="2590800"/>
            <a:ext cx="8382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7083425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8455025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8302625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7007225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7083425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8607425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6028" name="AutoShape 12"/>
          <p:cNvCxnSpPr>
            <a:cxnSpLocks noChangeShapeType="1"/>
            <a:stCxn id="86025" idx="6"/>
            <a:endCxn id="86027" idx="2"/>
          </p:cNvCxnSpPr>
          <p:nvPr/>
        </p:nvCxnSpPr>
        <p:spPr bwMode="auto">
          <a:xfrm>
            <a:off x="7159625" y="27432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29" name="AutoShape 13"/>
          <p:cNvCxnSpPr>
            <a:cxnSpLocks noChangeShapeType="1"/>
            <a:stCxn id="86025" idx="6"/>
            <a:endCxn id="86023" idx="2"/>
          </p:cNvCxnSpPr>
          <p:nvPr/>
        </p:nvCxnSpPr>
        <p:spPr bwMode="auto">
          <a:xfrm>
            <a:off x="7159625" y="2743200"/>
            <a:ext cx="1295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0" name="AutoShape 14"/>
          <p:cNvCxnSpPr>
            <a:cxnSpLocks noChangeShapeType="1"/>
            <a:stCxn id="86025" idx="6"/>
            <a:endCxn id="86024" idx="1"/>
          </p:cNvCxnSpPr>
          <p:nvPr/>
        </p:nvCxnSpPr>
        <p:spPr bwMode="auto">
          <a:xfrm>
            <a:off x="7159625" y="2743200"/>
            <a:ext cx="1165225" cy="1089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1" name="AutoShape 15"/>
          <p:cNvCxnSpPr>
            <a:cxnSpLocks noChangeShapeType="1"/>
            <a:stCxn id="86022" idx="6"/>
            <a:endCxn id="86023" idx="2"/>
          </p:cNvCxnSpPr>
          <p:nvPr/>
        </p:nvCxnSpPr>
        <p:spPr bwMode="auto">
          <a:xfrm flipV="1">
            <a:off x="7235825" y="3276600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2" name="AutoShape 16"/>
          <p:cNvCxnSpPr>
            <a:cxnSpLocks noChangeShapeType="1"/>
            <a:stCxn id="86022" idx="6"/>
            <a:endCxn id="86024" idx="1"/>
          </p:cNvCxnSpPr>
          <p:nvPr/>
        </p:nvCxnSpPr>
        <p:spPr bwMode="auto">
          <a:xfrm>
            <a:off x="7235825" y="3505200"/>
            <a:ext cx="108902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8455025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8378825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6035" name="AutoShape 19"/>
          <p:cNvCxnSpPr>
            <a:cxnSpLocks noChangeShapeType="1"/>
            <a:stCxn id="86022" idx="6"/>
            <a:endCxn id="86033" idx="2"/>
          </p:cNvCxnSpPr>
          <p:nvPr/>
        </p:nvCxnSpPr>
        <p:spPr bwMode="auto">
          <a:xfrm>
            <a:off x="7235825" y="3505200"/>
            <a:ext cx="1219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6" name="AutoShape 20"/>
          <p:cNvCxnSpPr>
            <a:cxnSpLocks noChangeShapeType="1"/>
            <a:stCxn id="86026" idx="7"/>
            <a:endCxn id="86034" idx="3"/>
          </p:cNvCxnSpPr>
          <p:nvPr/>
        </p:nvCxnSpPr>
        <p:spPr bwMode="auto">
          <a:xfrm flipV="1">
            <a:off x="7213600" y="2873375"/>
            <a:ext cx="1187450" cy="149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7" name="AutoShape 21"/>
          <p:cNvCxnSpPr>
            <a:cxnSpLocks noChangeShapeType="1"/>
            <a:stCxn id="86026" idx="7"/>
            <a:endCxn id="86027" idx="2"/>
          </p:cNvCxnSpPr>
          <p:nvPr/>
        </p:nvCxnSpPr>
        <p:spPr bwMode="auto">
          <a:xfrm flipV="1">
            <a:off x="7213600" y="3048000"/>
            <a:ext cx="1393825" cy="131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8" name="AutoShape 22"/>
          <p:cNvCxnSpPr>
            <a:cxnSpLocks noChangeShapeType="1"/>
            <a:stCxn id="86026" idx="7"/>
            <a:endCxn id="86023" idx="3"/>
          </p:cNvCxnSpPr>
          <p:nvPr/>
        </p:nvCxnSpPr>
        <p:spPr bwMode="auto">
          <a:xfrm flipV="1">
            <a:off x="7213600" y="3330575"/>
            <a:ext cx="12636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6931025" y="5181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8302625" y="4343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7239000" y="3429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</a:t>
            </a:r>
          </a:p>
        </p:txBody>
      </p:sp>
      <p:grpSp>
        <p:nvGrpSpPr>
          <p:cNvPr id="86048" name="Group 32"/>
          <p:cNvGrpSpPr>
            <a:grpSpLocks/>
          </p:cNvGrpSpPr>
          <p:nvPr/>
        </p:nvGrpSpPr>
        <p:grpSpPr bwMode="auto">
          <a:xfrm>
            <a:off x="6477000" y="2286000"/>
            <a:ext cx="2362200" cy="2438400"/>
            <a:chOff x="4080" y="1440"/>
            <a:chExt cx="1488" cy="1536"/>
          </a:xfrm>
        </p:grpSpPr>
        <p:sp>
          <p:nvSpPr>
            <p:cNvPr id="86042" name="Oval 26"/>
            <p:cNvSpPr>
              <a:spLocks noChangeArrowheads="1"/>
            </p:cNvSpPr>
            <p:nvPr/>
          </p:nvSpPr>
          <p:spPr bwMode="auto">
            <a:xfrm>
              <a:off x="4320" y="1968"/>
              <a:ext cx="288" cy="1008"/>
            </a:xfrm>
            <a:prstGeom prst="ellipse">
              <a:avLst/>
            </a:prstGeom>
            <a:solidFill>
              <a:srgbClr val="FFFF00">
                <a:alpha val="4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6043" name="AutoShape 27"/>
            <p:cNvCxnSpPr>
              <a:cxnSpLocks noChangeShapeType="1"/>
              <a:stCxn id="86042" idx="0"/>
              <a:endCxn id="86034" idx="0"/>
            </p:cNvCxnSpPr>
            <p:nvPr/>
          </p:nvCxnSpPr>
          <p:spPr bwMode="auto">
            <a:xfrm flipV="1">
              <a:off x="4464" y="1728"/>
              <a:ext cx="862" cy="240"/>
            </a:xfrm>
            <a:prstGeom prst="straightConnector1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</p:spPr>
        </p:cxnSp>
        <p:cxnSp>
          <p:nvCxnSpPr>
            <p:cNvPr id="86044" name="AutoShape 28"/>
            <p:cNvCxnSpPr>
              <a:cxnSpLocks noChangeShapeType="1"/>
            </p:cNvCxnSpPr>
            <p:nvPr/>
          </p:nvCxnSpPr>
          <p:spPr bwMode="auto">
            <a:xfrm flipV="1">
              <a:off x="4464" y="2688"/>
              <a:ext cx="838" cy="288"/>
            </a:xfrm>
            <a:prstGeom prst="straightConnector1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</p:spPr>
        </p:cxnSp>
        <p:sp>
          <p:nvSpPr>
            <p:cNvPr id="86045" name="Oval 29"/>
            <p:cNvSpPr>
              <a:spLocks noChangeArrowheads="1"/>
            </p:cNvSpPr>
            <p:nvPr/>
          </p:nvSpPr>
          <p:spPr bwMode="auto">
            <a:xfrm>
              <a:off x="5184" y="1680"/>
              <a:ext cx="288" cy="1008"/>
            </a:xfrm>
            <a:prstGeom prst="ellipse">
              <a:avLst/>
            </a:prstGeom>
            <a:solidFill>
              <a:srgbClr val="FFFF00">
                <a:alpha val="4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4080" y="2304"/>
              <a:ext cx="21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 smtClean="0"/>
                <a:t>X</a:t>
              </a:r>
              <a:endParaRPr lang="en-US" sz="1800" dirty="0"/>
            </a:p>
          </p:txBody>
        </p:sp>
        <p:sp>
          <p:nvSpPr>
            <p:cNvPr id="86047" name="Text Box 31"/>
            <p:cNvSpPr txBox="1">
              <a:spLocks noChangeArrowheads="1"/>
            </p:cNvSpPr>
            <p:nvPr/>
          </p:nvSpPr>
          <p:spPr bwMode="auto">
            <a:xfrm>
              <a:off x="4992" y="14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/>
                <a:t>N</a:t>
              </a:r>
              <a:r>
                <a:rPr lang="en-US" dirty="0" smtClean="0"/>
                <a:t>(X)</a:t>
              </a:r>
              <a:endParaRPr lang="en-US" dirty="0"/>
            </a:p>
          </p:txBody>
        </p:sp>
      </p:grpSp>
      <p:pic>
        <p:nvPicPr>
          <p:cNvPr id="86049" name="Picture 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219200"/>
            <a:ext cx="25400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7391400" y="838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8705850" y="1295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sym typeface="Symbol" charset="2"/>
              </a:rPr>
              <a:t>Proof: </a:t>
            </a:r>
            <a:r>
              <a:rPr lang="en-US" sz="3600" dirty="0">
                <a:solidFill>
                  <a:srgbClr val="224B50"/>
                </a:solidFill>
                <a:sym typeface="Symbol" charset="2"/>
              </a:rPr>
              <a:t>d(1-/2)</a:t>
            </a:r>
            <a:r>
              <a:rPr lang="en-US" sz="3600" dirty="0"/>
              <a:t>-expansion </a:t>
            </a:r>
            <a:r>
              <a:rPr lang="en-US" sz="3600" dirty="0">
                <a:sym typeface="Symbol" charset="2"/>
              </a:rPr>
              <a:t> RIP-1</a:t>
            </a:r>
            <a:r>
              <a:rPr lang="en-US" dirty="0"/>
              <a:t>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5867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Want to show that for any </a:t>
            </a:r>
            <a:r>
              <a:rPr lang="en-US" sz="2000" dirty="0" err="1"/>
              <a:t>k</a:t>
            </a:r>
            <a:r>
              <a:rPr lang="en-US" sz="2000" dirty="0"/>
              <a:t>-sparse </a:t>
            </a:r>
            <a:r>
              <a:rPr lang="en-US" sz="20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2000" dirty="0"/>
              <a:t> we have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dirty="0" err="1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sz="2000" dirty="0">
                <a:solidFill>
                  <a:srgbClr val="224B50"/>
                </a:solidFill>
                <a:sym typeface="Symbol" charset="2"/>
              </a:rPr>
              <a:t> (1-) ||||</a:t>
            </a:r>
            <a:r>
              <a:rPr lang="en-US" sz="2000" baseline="-25000" dirty="0">
                <a:solidFill>
                  <a:srgbClr val="224B50"/>
                </a:solidFill>
              </a:rPr>
              <a:t>1</a:t>
            </a:r>
            <a:r>
              <a:rPr lang="en-US" sz="2000" dirty="0">
                <a:solidFill>
                  <a:srgbClr val="224B50"/>
                </a:solidFill>
                <a:sym typeface="Symbol" charset="2"/>
              </a:rPr>
              <a:t> </a:t>
            </a:r>
            <a:r>
              <a:rPr lang="en-US" sz="2000" dirty="0">
                <a:solidFill>
                  <a:srgbClr val="224B50"/>
                </a:solidFill>
              </a:rPr>
              <a:t>||A </a:t>
            </a:r>
            <a:r>
              <a:rPr lang="en-US" sz="2000" dirty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2000" dirty="0">
                <a:solidFill>
                  <a:srgbClr val="224B50"/>
                </a:solidFill>
              </a:rPr>
              <a:t>||</a:t>
            </a:r>
            <a:r>
              <a:rPr lang="en-US" sz="2000" baseline="-25000" dirty="0">
                <a:solidFill>
                  <a:srgbClr val="224B50"/>
                </a:solidFill>
              </a:rPr>
              <a:t>1 </a:t>
            </a:r>
            <a:r>
              <a:rPr lang="en-US" sz="2000" dirty="0" err="1">
                <a:solidFill>
                  <a:srgbClr val="224B50"/>
                </a:solidFill>
                <a:sym typeface="Symbol" charset="2"/>
              </a:rPr>
              <a:t></a:t>
            </a:r>
            <a:r>
              <a:rPr lang="en-US" sz="2000" dirty="0">
                <a:solidFill>
                  <a:srgbClr val="224B50"/>
                </a:solidFill>
                <a:sym typeface="Symbol" charset="2"/>
              </a:rPr>
              <a:t> d||||</a:t>
            </a:r>
            <a:r>
              <a:rPr lang="en-US" sz="2000" baseline="-25000" dirty="0">
                <a:solidFill>
                  <a:srgbClr val="224B50"/>
                </a:solidFill>
              </a:rPr>
              <a:t>1</a:t>
            </a:r>
            <a:endParaRPr lang="en-US" sz="2000" dirty="0">
              <a:solidFill>
                <a:srgbClr val="224B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RHS inequality holds for </a:t>
            </a:r>
            <a:r>
              <a:rPr lang="en-US" sz="2000" b="1" i="1" dirty="0"/>
              <a:t>any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24B50"/>
                </a:solidFill>
                <a:sym typeface="Symbol" charset="2"/>
              </a:rPr>
              <a:t></a:t>
            </a:r>
            <a:endParaRPr lang="en-US" sz="2000" dirty="0">
              <a:solidFill>
                <a:srgbClr val="224B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LHS inequality: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W.l.o.g</a:t>
            </a:r>
            <a:r>
              <a:rPr lang="en-US" sz="1800" dirty="0"/>
              <a:t>. assume 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224B50"/>
                </a:solidFill>
              </a:rPr>
              <a:t>|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baseline="-25000" dirty="0">
                <a:solidFill>
                  <a:srgbClr val="224B50"/>
                </a:solidFill>
              </a:rPr>
              <a:t>1</a:t>
            </a:r>
            <a:r>
              <a:rPr lang="en-US" sz="1800" dirty="0">
                <a:solidFill>
                  <a:srgbClr val="224B50"/>
                </a:solidFill>
              </a:rPr>
              <a:t>|≥… ≥|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baseline="-25000" dirty="0" err="1">
                <a:solidFill>
                  <a:srgbClr val="224B50"/>
                </a:solidFill>
              </a:rPr>
              <a:t>k</a:t>
            </a:r>
            <a:r>
              <a:rPr lang="en-US" sz="1800" dirty="0">
                <a:solidFill>
                  <a:srgbClr val="224B50"/>
                </a:solidFill>
              </a:rPr>
              <a:t>| ≥ |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baseline="-25000" dirty="0">
                <a:solidFill>
                  <a:srgbClr val="224B50"/>
                </a:solidFill>
              </a:rPr>
              <a:t>k+1</a:t>
            </a:r>
            <a:r>
              <a:rPr lang="en-US" sz="1800" dirty="0">
                <a:solidFill>
                  <a:srgbClr val="224B50"/>
                </a:solidFill>
              </a:rPr>
              <a:t>|=…= |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1800" baseline="-25000" dirty="0" err="1">
                <a:solidFill>
                  <a:srgbClr val="224B50"/>
                </a:solidFill>
              </a:rPr>
              <a:t>n</a:t>
            </a:r>
            <a:r>
              <a:rPr lang="en-US" sz="1800" dirty="0">
                <a:solidFill>
                  <a:srgbClr val="224B50"/>
                </a:solidFill>
              </a:rPr>
              <a:t>|=0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Consider the edges </a:t>
            </a:r>
            <a:r>
              <a:rPr lang="en-US" sz="1800" dirty="0" err="1">
                <a:solidFill>
                  <a:srgbClr val="224B50"/>
                </a:solidFill>
              </a:rPr>
              <a:t>e</a:t>
            </a:r>
            <a:r>
              <a:rPr lang="en-US" sz="1800" dirty="0">
                <a:solidFill>
                  <a:srgbClr val="224B50"/>
                </a:solidFill>
              </a:rPr>
              <a:t>=(</a:t>
            </a:r>
            <a:r>
              <a:rPr lang="en-US" sz="1800" dirty="0" err="1">
                <a:solidFill>
                  <a:srgbClr val="224B50"/>
                </a:solidFill>
              </a:rPr>
              <a:t>i,j</a:t>
            </a:r>
            <a:r>
              <a:rPr lang="en-US" sz="1800" dirty="0">
                <a:solidFill>
                  <a:srgbClr val="224B50"/>
                </a:solidFill>
              </a:rPr>
              <a:t>)</a:t>
            </a:r>
            <a:r>
              <a:rPr lang="en-US" sz="1800" dirty="0"/>
              <a:t> in a lexicographic order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each edge </a:t>
            </a:r>
            <a:r>
              <a:rPr lang="en-US" sz="1800" dirty="0" err="1">
                <a:solidFill>
                  <a:srgbClr val="224B50"/>
                </a:solidFill>
              </a:rPr>
              <a:t>e</a:t>
            </a:r>
            <a:r>
              <a:rPr lang="en-US" sz="1800" dirty="0">
                <a:solidFill>
                  <a:srgbClr val="224B50"/>
                </a:solidFill>
              </a:rPr>
              <a:t>=(</a:t>
            </a:r>
            <a:r>
              <a:rPr lang="en-US" sz="1800" dirty="0" err="1">
                <a:solidFill>
                  <a:srgbClr val="224B50"/>
                </a:solidFill>
              </a:rPr>
              <a:t>i,j</a:t>
            </a:r>
            <a:r>
              <a:rPr lang="en-US" sz="1800" dirty="0">
                <a:solidFill>
                  <a:srgbClr val="224B50"/>
                </a:solidFill>
              </a:rPr>
              <a:t>)</a:t>
            </a:r>
            <a:r>
              <a:rPr lang="en-US" sz="1800" dirty="0">
                <a:sym typeface="Symbol" charset="2"/>
              </a:rPr>
              <a:t> define </a:t>
            </a:r>
            <a:r>
              <a:rPr lang="en-US" sz="1800" dirty="0" err="1">
                <a:solidFill>
                  <a:srgbClr val="224B50"/>
                </a:solidFill>
                <a:sym typeface="Symbol" charset="2"/>
              </a:rPr>
              <a:t>r(e</a:t>
            </a:r>
            <a:r>
              <a:rPr lang="en-US" sz="1800" dirty="0">
                <a:solidFill>
                  <a:srgbClr val="224B50"/>
                </a:solidFill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s.t</a:t>
            </a:r>
            <a:r>
              <a:rPr lang="en-US" sz="1800" dirty="0">
                <a:sym typeface="Symbol" charset="2"/>
              </a:rPr>
              <a:t>. 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 err="1">
                <a:solidFill>
                  <a:srgbClr val="224B50"/>
                </a:solidFill>
              </a:rPr>
              <a:t>r(e</a:t>
            </a:r>
            <a:r>
              <a:rPr lang="en-US" sz="1600" dirty="0">
                <a:solidFill>
                  <a:srgbClr val="224B50"/>
                </a:solidFill>
              </a:rPr>
              <a:t>)=-1</a:t>
            </a:r>
            <a:r>
              <a:rPr lang="en-US" sz="1600" dirty="0"/>
              <a:t> if there exists an edge </a:t>
            </a:r>
            <a:r>
              <a:rPr lang="en-US" sz="1600" dirty="0">
                <a:solidFill>
                  <a:srgbClr val="224B50"/>
                </a:solidFill>
              </a:rPr>
              <a:t>(</a:t>
            </a:r>
            <a:r>
              <a:rPr lang="en-US" sz="1600" dirty="0" err="1">
                <a:solidFill>
                  <a:srgbClr val="224B50"/>
                </a:solidFill>
              </a:rPr>
              <a:t>i’,j</a:t>
            </a:r>
            <a:r>
              <a:rPr lang="en-US" sz="1600" dirty="0">
                <a:solidFill>
                  <a:srgbClr val="224B50"/>
                </a:solidFill>
              </a:rPr>
              <a:t>)&lt;(</a:t>
            </a:r>
            <a:r>
              <a:rPr lang="en-US" sz="1600" dirty="0" err="1">
                <a:solidFill>
                  <a:srgbClr val="224B50"/>
                </a:solidFill>
              </a:rPr>
              <a:t>i,j</a:t>
            </a:r>
            <a:r>
              <a:rPr lang="en-US" sz="1600" dirty="0">
                <a:solidFill>
                  <a:srgbClr val="224B50"/>
                </a:solidFill>
              </a:rPr>
              <a:t>)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 err="1">
                <a:solidFill>
                  <a:srgbClr val="224B50"/>
                </a:solidFill>
              </a:rPr>
              <a:t>r(e</a:t>
            </a:r>
            <a:r>
              <a:rPr lang="en-US" sz="1600" dirty="0">
                <a:solidFill>
                  <a:srgbClr val="224B50"/>
                </a:solidFill>
              </a:rPr>
              <a:t>)=1</a:t>
            </a:r>
            <a:r>
              <a:rPr lang="en-US" sz="1600" dirty="0"/>
              <a:t> if there is no such edge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Claim 1: </a:t>
            </a:r>
            <a:r>
              <a:rPr lang="en-US" sz="2000" dirty="0">
                <a:solidFill>
                  <a:srgbClr val="224B50"/>
                </a:solidFill>
              </a:rPr>
              <a:t>||A</a:t>
            </a:r>
            <a:r>
              <a:rPr lang="en-US" sz="2000" dirty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2000" dirty="0">
                <a:solidFill>
                  <a:srgbClr val="224B50"/>
                </a:solidFill>
              </a:rPr>
              <a:t>||</a:t>
            </a:r>
            <a:r>
              <a:rPr lang="en-US" sz="1800" baseline="-25000" dirty="0">
                <a:solidFill>
                  <a:srgbClr val="224B50"/>
                </a:solidFill>
              </a:rPr>
              <a:t>1 </a:t>
            </a:r>
            <a:r>
              <a:rPr lang="en-US" sz="2000" dirty="0">
                <a:solidFill>
                  <a:srgbClr val="224B50"/>
                </a:solidFill>
              </a:rPr>
              <a:t>≥∑</a:t>
            </a:r>
            <a:r>
              <a:rPr lang="en-US" sz="2000" baseline="-25000" dirty="0" err="1">
                <a:solidFill>
                  <a:srgbClr val="224B50"/>
                </a:solidFill>
              </a:rPr>
              <a:t>e</a:t>
            </a:r>
            <a:r>
              <a:rPr lang="en-US" sz="2000" baseline="-25000" dirty="0">
                <a:solidFill>
                  <a:srgbClr val="224B50"/>
                </a:solidFill>
              </a:rPr>
              <a:t>=(</a:t>
            </a:r>
            <a:r>
              <a:rPr lang="en-US" sz="2000" baseline="-25000" dirty="0" err="1">
                <a:solidFill>
                  <a:srgbClr val="224B50"/>
                </a:solidFill>
              </a:rPr>
              <a:t>i,j</a:t>
            </a:r>
            <a:r>
              <a:rPr lang="en-US" sz="2000" baseline="-25000" dirty="0">
                <a:solidFill>
                  <a:srgbClr val="224B50"/>
                </a:solidFill>
              </a:rPr>
              <a:t>) </a:t>
            </a:r>
            <a:r>
              <a:rPr lang="en-US" sz="2000" dirty="0">
                <a:solidFill>
                  <a:srgbClr val="224B50"/>
                </a:solidFill>
              </a:rPr>
              <a:t>|</a:t>
            </a:r>
            <a:r>
              <a:rPr lang="en-US" sz="20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2000" baseline="-25000" dirty="0" err="1">
                <a:solidFill>
                  <a:srgbClr val="224B50"/>
                </a:solidFill>
              </a:rPr>
              <a:t>i</a:t>
            </a:r>
            <a:r>
              <a:rPr lang="en-US" sz="2000" dirty="0" err="1">
                <a:solidFill>
                  <a:srgbClr val="224B50"/>
                </a:solidFill>
              </a:rPr>
              <a:t>|r</a:t>
            </a:r>
            <a:r>
              <a:rPr lang="en-US" sz="2000" baseline="-25000" dirty="0" err="1">
                <a:solidFill>
                  <a:srgbClr val="224B50"/>
                </a:solidFill>
              </a:rPr>
              <a:t>e</a:t>
            </a:r>
            <a:endParaRPr lang="en-US" sz="2000" dirty="0">
              <a:solidFill>
                <a:srgbClr val="224B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Claim 2: </a:t>
            </a:r>
            <a:r>
              <a:rPr lang="en-US" sz="2000" dirty="0">
                <a:solidFill>
                  <a:srgbClr val="224B50"/>
                </a:solidFill>
              </a:rPr>
              <a:t>∑</a:t>
            </a:r>
            <a:r>
              <a:rPr lang="en-US" sz="2000" baseline="-25000" dirty="0" err="1">
                <a:solidFill>
                  <a:srgbClr val="224B50"/>
                </a:solidFill>
              </a:rPr>
              <a:t>e</a:t>
            </a:r>
            <a:r>
              <a:rPr lang="en-US" sz="2000" baseline="-25000" dirty="0">
                <a:solidFill>
                  <a:srgbClr val="224B50"/>
                </a:solidFill>
              </a:rPr>
              <a:t>=(</a:t>
            </a:r>
            <a:r>
              <a:rPr lang="en-US" sz="2000" baseline="-25000" dirty="0" err="1">
                <a:solidFill>
                  <a:srgbClr val="224B50"/>
                </a:solidFill>
              </a:rPr>
              <a:t>i,j</a:t>
            </a:r>
            <a:r>
              <a:rPr lang="en-US" sz="2000" baseline="-25000" dirty="0">
                <a:solidFill>
                  <a:srgbClr val="224B50"/>
                </a:solidFill>
              </a:rPr>
              <a:t>) </a:t>
            </a:r>
            <a:r>
              <a:rPr lang="en-US" sz="2000" dirty="0">
                <a:solidFill>
                  <a:srgbClr val="224B50"/>
                </a:solidFill>
              </a:rPr>
              <a:t>|</a:t>
            </a:r>
            <a:r>
              <a:rPr lang="en-US" sz="2000" dirty="0" err="1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sz="2000" baseline="-25000" dirty="0" err="1">
                <a:solidFill>
                  <a:srgbClr val="224B50"/>
                </a:solidFill>
              </a:rPr>
              <a:t>i</a:t>
            </a:r>
            <a:r>
              <a:rPr lang="en-US" sz="2000" dirty="0" err="1">
                <a:solidFill>
                  <a:srgbClr val="224B50"/>
                </a:solidFill>
              </a:rPr>
              <a:t>|r</a:t>
            </a:r>
            <a:r>
              <a:rPr lang="en-US" sz="2000" baseline="-25000" dirty="0" err="1">
                <a:solidFill>
                  <a:srgbClr val="224B50"/>
                </a:solidFill>
              </a:rPr>
              <a:t>e</a:t>
            </a:r>
            <a:r>
              <a:rPr lang="en-US" sz="2000" baseline="-25000" dirty="0">
                <a:solidFill>
                  <a:srgbClr val="224B50"/>
                </a:solidFill>
              </a:rPr>
              <a:t> </a:t>
            </a:r>
            <a:r>
              <a:rPr lang="en-US" sz="2000" dirty="0">
                <a:solidFill>
                  <a:srgbClr val="224B50"/>
                </a:solidFill>
              </a:rPr>
              <a:t>≥ </a:t>
            </a:r>
            <a:r>
              <a:rPr lang="en-US" sz="2000" dirty="0">
                <a:solidFill>
                  <a:srgbClr val="224B50"/>
                </a:solidFill>
                <a:sym typeface="Symbol" charset="2"/>
              </a:rPr>
              <a:t>(1-) d||||</a:t>
            </a:r>
            <a:r>
              <a:rPr lang="en-US" sz="2000" baseline="-25000" dirty="0">
                <a:solidFill>
                  <a:srgbClr val="224B50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6553200" y="1752600"/>
            <a:ext cx="609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7772400" y="2133600"/>
            <a:ext cx="8382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67818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8229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80772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6858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8382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0124" name="AutoShape 12"/>
          <p:cNvCxnSpPr>
            <a:cxnSpLocks noChangeShapeType="1"/>
            <a:stCxn id="90121" idx="6"/>
            <a:endCxn id="90123" idx="2"/>
          </p:cNvCxnSpPr>
          <p:nvPr/>
        </p:nvCxnSpPr>
        <p:spPr bwMode="auto">
          <a:xfrm>
            <a:off x="7010400" y="23622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25" name="AutoShape 13"/>
          <p:cNvCxnSpPr>
            <a:cxnSpLocks noChangeShapeType="1"/>
            <a:stCxn id="90121" idx="6"/>
            <a:endCxn id="90119" idx="2"/>
          </p:cNvCxnSpPr>
          <p:nvPr/>
        </p:nvCxnSpPr>
        <p:spPr bwMode="auto">
          <a:xfrm>
            <a:off x="7010400" y="23622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26" name="AutoShape 14"/>
          <p:cNvCxnSpPr>
            <a:cxnSpLocks noChangeShapeType="1"/>
          </p:cNvCxnSpPr>
          <p:nvPr/>
        </p:nvCxnSpPr>
        <p:spPr bwMode="auto">
          <a:xfrm>
            <a:off x="7010400" y="2416175"/>
            <a:ext cx="1089025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27" name="AutoShape 15"/>
          <p:cNvCxnSpPr>
            <a:cxnSpLocks noChangeShapeType="1"/>
            <a:stCxn id="90118" idx="6"/>
            <a:endCxn id="90119" idx="2"/>
          </p:cNvCxnSpPr>
          <p:nvPr/>
        </p:nvCxnSpPr>
        <p:spPr bwMode="auto">
          <a:xfrm flipV="1">
            <a:off x="7010400" y="2819400"/>
            <a:ext cx="1219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0128" name="AutoShape 16"/>
          <p:cNvCxnSpPr>
            <a:cxnSpLocks noChangeShapeType="1"/>
            <a:stCxn id="90118" idx="6"/>
            <a:endCxn id="90120" idx="1"/>
          </p:cNvCxnSpPr>
          <p:nvPr/>
        </p:nvCxnSpPr>
        <p:spPr bwMode="auto">
          <a:xfrm>
            <a:off x="7010400" y="3009900"/>
            <a:ext cx="1089025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0129" name="Oval 17"/>
          <p:cNvSpPr>
            <a:spLocks noChangeArrowheads="1"/>
          </p:cNvSpPr>
          <p:nvPr/>
        </p:nvSpPr>
        <p:spPr bwMode="auto">
          <a:xfrm>
            <a:off x="8229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0" name="Oval 18"/>
          <p:cNvSpPr>
            <a:spLocks noChangeArrowheads="1"/>
          </p:cNvSpPr>
          <p:nvPr/>
        </p:nvSpPr>
        <p:spPr bwMode="auto">
          <a:xfrm>
            <a:off x="8153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0131" name="AutoShape 19"/>
          <p:cNvCxnSpPr>
            <a:cxnSpLocks noChangeShapeType="1"/>
            <a:stCxn id="90118" idx="6"/>
            <a:endCxn id="90129" idx="2"/>
          </p:cNvCxnSpPr>
          <p:nvPr/>
        </p:nvCxnSpPr>
        <p:spPr bwMode="auto">
          <a:xfrm>
            <a:off x="7010400" y="3009900"/>
            <a:ext cx="12192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32" name="AutoShape 20"/>
          <p:cNvCxnSpPr>
            <a:cxnSpLocks noChangeShapeType="1"/>
            <a:stCxn id="90122" idx="7"/>
            <a:endCxn id="90130" idx="3"/>
          </p:cNvCxnSpPr>
          <p:nvPr/>
        </p:nvCxnSpPr>
        <p:spPr bwMode="auto">
          <a:xfrm flipV="1">
            <a:off x="6988175" y="2416175"/>
            <a:ext cx="1187450" cy="149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33" name="AutoShape 21"/>
          <p:cNvCxnSpPr>
            <a:cxnSpLocks noChangeShapeType="1"/>
            <a:stCxn id="90122" idx="7"/>
            <a:endCxn id="90123" idx="2"/>
          </p:cNvCxnSpPr>
          <p:nvPr/>
        </p:nvCxnSpPr>
        <p:spPr bwMode="auto">
          <a:xfrm flipV="1">
            <a:off x="6988175" y="2590800"/>
            <a:ext cx="1393825" cy="1317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0134" name="AutoShape 22"/>
          <p:cNvCxnSpPr>
            <a:cxnSpLocks noChangeShapeType="1"/>
            <a:stCxn id="90122" idx="7"/>
            <a:endCxn id="90119" idx="3"/>
          </p:cNvCxnSpPr>
          <p:nvPr/>
        </p:nvCxnSpPr>
        <p:spPr bwMode="auto">
          <a:xfrm flipV="1">
            <a:off x="6988175" y="2873375"/>
            <a:ext cx="12636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67056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8077200" y="3886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7010400" y="2057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</a:t>
            </a:r>
          </a:p>
        </p:txBody>
      </p:sp>
      <p:grpSp>
        <p:nvGrpSpPr>
          <p:cNvPr id="90138" name="Group 26"/>
          <p:cNvGrpSpPr>
            <a:grpSpLocks/>
          </p:cNvGrpSpPr>
          <p:nvPr/>
        </p:nvGrpSpPr>
        <p:grpSpPr bwMode="auto">
          <a:xfrm>
            <a:off x="6972300" y="2387600"/>
            <a:ext cx="1393825" cy="1546225"/>
            <a:chOff x="3298" y="3120"/>
            <a:chExt cx="878" cy="974"/>
          </a:xfrm>
        </p:grpSpPr>
        <p:cxnSp>
          <p:nvCxnSpPr>
            <p:cNvPr id="90139" name="AutoShape 27"/>
            <p:cNvCxnSpPr>
              <a:cxnSpLocks noChangeShapeType="1"/>
            </p:cNvCxnSpPr>
            <p:nvPr/>
          </p:nvCxnSpPr>
          <p:spPr bwMode="auto">
            <a:xfrm>
              <a:off x="3312" y="3120"/>
              <a:ext cx="86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0" name="AutoShape 28"/>
            <p:cNvCxnSpPr>
              <a:cxnSpLocks noChangeShapeType="1"/>
            </p:cNvCxnSpPr>
            <p:nvPr/>
          </p:nvCxnSpPr>
          <p:spPr bwMode="auto">
            <a:xfrm>
              <a:off x="3312" y="3120"/>
              <a:ext cx="76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1" name="AutoShape 29"/>
            <p:cNvCxnSpPr>
              <a:cxnSpLocks noChangeShapeType="1"/>
            </p:cNvCxnSpPr>
            <p:nvPr/>
          </p:nvCxnSpPr>
          <p:spPr bwMode="auto">
            <a:xfrm>
              <a:off x="3312" y="3154"/>
              <a:ext cx="686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2" name="AutoShape 30"/>
            <p:cNvCxnSpPr>
              <a:cxnSpLocks noChangeShapeType="1"/>
            </p:cNvCxnSpPr>
            <p:nvPr/>
          </p:nvCxnSpPr>
          <p:spPr bwMode="auto">
            <a:xfrm flipV="1">
              <a:off x="3312" y="3408"/>
              <a:ext cx="76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3" name="AutoShape 31"/>
            <p:cNvCxnSpPr>
              <a:cxnSpLocks noChangeShapeType="1"/>
            </p:cNvCxnSpPr>
            <p:nvPr/>
          </p:nvCxnSpPr>
          <p:spPr bwMode="auto">
            <a:xfrm>
              <a:off x="3312" y="3528"/>
              <a:ext cx="686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4" name="AutoShape 32"/>
            <p:cNvCxnSpPr>
              <a:cxnSpLocks noChangeShapeType="1"/>
            </p:cNvCxnSpPr>
            <p:nvPr/>
          </p:nvCxnSpPr>
          <p:spPr bwMode="auto">
            <a:xfrm>
              <a:off x="3312" y="3528"/>
              <a:ext cx="768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5" name="AutoShape 33"/>
            <p:cNvCxnSpPr>
              <a:cxnSpLocks noChangeShapeType="1"/>
            </p:cNvCxnSpPr>
            <p:nvPr/>
          </p:nvCxnSpPr>
          <p:spPr bwMode="auto">
            <a:xfrm flipV="1">
              <a:off x="3298" y="3154"/>
              <a:ext cx="748" cy="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6" name="AutoShape 34"/>
            <p:cNvCxnSpPr>
              <a:cxnSpLocks noChangeShapeType="1"/>
            </p:cNvCxnSpPr>
            <p:nvPr/>
          </p:nvCxnSpPr>
          <p:spPr bwMode="auto">
            <a:xfrm flipV="1">
              <a:off x="3298" y="3264"/>
              <a:ext cx="878" cy="8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7" name="AutoShape 35"/>
            <p:cNvCxnSpPr>
              <a:cxnSpLocks noChangeShapeType="1"/>
            </p:cNvCxnSpPr>
            <p:nvPr/>
          </p:nvCxnSpPr>
          <p:spPr bwMode="auto">
            <a:xfrm flipV="1">
              <a:off x="3298" y="3442"/>
              <a:ext cx="796" cy="6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24B50"/>
                </a:solidFill>
              </a:rPr>
              <a:t>∑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baseline="-25000" dirty="0" smtClean="0">
                <a:solidFill>
                  <a:srgbClr val="224B50"/>
                </a:solidFill>
              </a:rPr>
              <a:t>=(</a:t>
            </a:r>
            <a:r>
              <a:rPr lang="en-US" baseline="-25000" dirty="0" err="1" smtClean="0">
                <a:solidFill>
                  <a:srgbClr val="224B50"/>
                </a:solidFill>
              </a:rPr>
              <a:t>i,j</a:t>
            </a:r>
            <a:r>
              <a:rPr lang="en-US" baseline="-25000" dirty="0" smtClean="0">
                <a:solidFill>
                  <a:srgbClr val="224B50"/>
                </a:solidFill>
              </a:rPr>
              <a:t>) </a:t>
            </a:r>
            <a:r>
              <a:rPr lang="en-US" dirty="0" smtClean="0">
                <a:solidFill>
                  <a:srgbClr val="224B50"/>
                </a:solidFill>
              </a:rPr>
              <a:t>|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baseline="-25000" dirty="0" err="1" smtClean="0">
                <a:solidFill>
                  <a:srgbClr val="224B50"/>
                </a:solidFill>
              </a:rPr>
              <a:t>i</a:t>
            </a:r>
            <a:r>
              <a:rPr lang="en-US" dirty="0" err="1" smtClean="0">
                <a:solidFill>
                  <a:srgbClr val="224B50"/>
                </a:solidFill>
              </a:rPr>
              <a:t>|r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baseline="-25000" dirty="0" smtClean="0">
                <a:solidFill>
                  <a:srgbClr val="224B50"/>
                </a:solidFill>
              </a:rPr>
              <a:t> </a:t>
            </a:r>
            <a:r>
              <a:rPr lang="en-US" dirty="0" smtClean="0">
                <a:solidFill>
                  <a:srgbClr val="224B50"/>
                </a:solidFill>
              </a:rPr>
              <a:t>≥ </a:t>
            </a:r>
            <a:r>
              <a:rPr lang="en-US" dirty="0" smtClean="0">
                <a:solidFill>
                  <a:srgbClr val="224B50"/>
                </a:solidFill>
                <a:sym typeface="Symbol" charset="2"/>
              </a:rPr>
              <a:t>(1-) d||||</a:t>
            </a:r>
            <a:r>
              <a:rPr lang="en-US" baseline="-25000" dirty="0" smtClean="0">
                <a:solidFill>
                  <a:srgbClr val="224B50"/>
                </a:solidFill>
              </a:rPr>
              <a:t>1</a:t>
            </a:r>
            <a:br>
              <a:rPr lang="en-US" baseline="-25000" dirty="0" smtClean="0">
                <a:solidFill>
                  <a:srgbClr val="224B50"/>
                </a:solidFill>
              </a:rPr>
            </a:br>
            <a:endParaRPr lang="en-US" dirty="0">
              <a:solidFill>
                <a:srgbClr val="224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400800" cy="4038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 </a:t>
            </a:r>
            <a:r>
              <a:rPr lang="en-US" dirty="0" err="1" smtClean="0">
                <a:solidFill>
                  <a:srgbClr val="224B50"/>
                </a:solidFill>
              </a:rPr>
              <a:t>z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dirty="0" smtClean="0">
                <a:solidFill>
                  <a:srgbClr val="224B50"/>
                </a:solidFill>
              </a:rPr>
              <a:t> = |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</a:t>
            </a:r>
            <a:r>
              <a:rPr lang="en-US" baseline="-25000" dirty="0" err="1" smtClean="0">
                <a:solidFill>
                  <a:srgbClr val="224B50"/>
                </a:solidFill>
              </a:rPr>
              <a:t>i</a:t>
            </a:r>
            <a:r>
              <a:rPr lang="en-US" dirty="0" smtClean="0">
                <a:solidFill>
                  <a:srgbClr val="224B50"/>
                </a:solidFill>
              </a:rPr>
              <a:t>|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err="1" smtClean="0">
                <a:solidFill>
                  <a:srgbClr val="224B50"/>
                </a:solidFill>
              </a:rPr>
              <a:t>e</a:t>
            </a:r>
            <a:r>
              <a:rPr lang="en-US" dirty="0" smtClean="0">
                <a:solidFill>
                  <a:srgbClr val="224B50"/>
                </a:solidFill>
              </a:rPr>
              <a:t>=(</a:t>
            </a:r>
            <a:r>
              <a:rPr lang="en-US" dirty="0" err="1" smtClean="0">
                <a:solidFill>
                  <a:srgbClr val="224B50"/>
                </a:solidFill>
              </a:rPr>
              <a:t>i,j</a:t>
            </a:r>
            <a:r>
              <a:rPr lang="en-US" dirty="0" smtClean="0">
                <a:solidFill>
                  <a:srgbClr val="224B50"/>
                </a:solidFill>
              </a:rPr>
              <a:t>)</a:t>
            </a:r>
          </a:p>
          <a:p>
            <a:r>
              <a:rPr lang="en-US" dirty="0" smtClean="0"/>
              <a:t>Lower bound </a:t>
            </a:r>
            <a:r>
              <a:rPr lang="en-US" dirty="0" smtClean="0">
                <a:solidFill>
                  <a:srgbClr val="224B50"/>
                </a:solidFill>
              </a:rPr>
              <a:t>∑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baseline="-25000" dirty="0" smtClean="0">
                <a:solidFill>
                  <a:srgbClr val="224B50"/>
                </a:solidFill>
              </a:rPr>
              <a:t> </a:t>
            </a:r>
            <a:r>
              <a:rPr lang="en-US" dirty="0" err="1" smtClean="0">
                <a:solidFill>
                  <a:srgbClr val="224B50"/>
                </a:solidFill>
              </a:rPr>
              <a:t>z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dirty="0" err="1" smtClean="0">
                <a:solidFill>
                  <a:srgbClr val="224B50"/>
                </a:solidFill>
              </a:rPr>
              <a:t>r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baseline="-25000" dirty="0" smtClean="0">
                <a:solidFill>
                  <a:srgbClr val="224B50"/>
                </a:solidFill>
              </a:rPr>
              <a:t> </a:t>
            </a:r>
            <a:endParaRPr lang="en-US" dirty="0" smtClean="0">
              <a:solidFill>
                <a:srgbClr val="224B5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do we know about </a:t>
            </a:r>
            <a:r>
              <a:rPr lang="en-US" dirty="0" err="1" smtClean="0">
                <a:solidFill>
                  <a:srgbClr val="224B50"/>
                </a:solidFill>
              </a:rPr>
              <a:t>z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rgbClr val="224B50"/>
                </a:solidFill>
              </a:rPr>
              <a:t>r</a:t>
            </a:r>
            <a:r>
              <a:rPr lang="en-US" baseline="-25000" dirty="0" smtClean="0">
                <a:solidFill>
                  <a:srgbClr val="224B50"/>
                </a:solidFill>
              </a:rPr>
              <a:t>e</a:t>
            </a:r>
            <a:endParaRPr lang="en-US" dirty="0" smtClean="0">
              <a:solidFill>
                <a:srgbClr val="224B50"/>
              </a:solidFill>
            </a:endParaRPr>
          </a:p>
          <a:p>
            <a:pPr lvl="1"/>
            <a:r>
              <a:rPr lang="en-US" dirty="0" err="1" smtClean="0">
                <a:solidFill>
                  <a:srgbClr val="224B50"/>
                </a:solidFill>
              </a:rPr>
              <a:t>z</a:t>
            </a:r>
            <a:r>
              <a:rPr lang="en-US" baseline="-25000" dirty="0" err="1" smtClean="0">
                <a:solidFill>
                  <a:srgbClr val="224B50"/>
                </a:solidFill>
              </a:rPr>
              <a:t>e</a:t>
            </a:r>
            <a:r>
              <a:rPr lang="en-US" dirty="0" smtClean="0">
                <a:solidFill>
                  <a:srgbClr val="4597A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non-increasing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   (from the reordering)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 any prefix of </a:t>
            </a:r>
            <a:r>
              <a:rPr lang="en-US" dirty="0" err="1" smtClean="0">
                <a:solidFill>
                  <a:srgbClr val="224B50"/>
                </a:solidFill>
              </a:rPr>
              <a:t>r</a:t>
            </a:r>
            <a:r>
              <a:rPr lang="en-US" baseline="-25000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length </a:t>
            </a:r>
            <a:r>
              <a:rPr lang="en-US" dirty="0" err="1" smtClean="0">
                <a:solidFill>
                  <a:srgbClr val="224B50"/>
                </a:solidFill>
              </a:rPr>
              <a:t>ds</a:t>
            </a:r>
            <a:r>
              <a:rPr lang="en-US" dirty="0" smtClean="0">
                <a:solidFill>
                  <a:srgbClr val="000000"/>
                </a:solidFill>
              </a:rPr>
              <a:t>, there are &lt;</a:t>
            </a:r>
            <a:r>
              <a:rPr lang="en-US" dirty="0" smtClean="0">
                <a:solidFill>
                  <a:srgbClr val="224B50"/>
                </a:solidFill>
                <a:sym typeface="Symbol" charset="2"/>
              </a:rPr>
              <a:t>/2 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dirty="0" smtClean="0">
                <a:solidFill>
                  <a:srgbClr val="224B50"/>
                </a:solidFill>
                <a:sym typeface="Symbol" charset="2"/>
              </a:rPr>
              <a:t> 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s</a:t>
            </a:r>
            <a:r>
              <a:rPr lang="en-US" dirty="0" smtClean="0">
                <a:solidFill>
                  <a:srgbClr val="224B50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minuses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    (from the expansion)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There are no minuses in the first 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elements of 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r</a:t>
            </a:r>
            <a:endParaRPr lang="en-US" dirty="0" smtClean="0">
              <a:solidFill>
                <a:srgbClr val="224B50"/>
              </a:solidFill>
              <a:sym typeface="Symbol" charset="2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   (the first node has no overlapping edges)</a:t>
            </a:r>
          </a:p>
          <a:p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The worst-case sequence 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r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 is as follows (in blocks of length </a:t>
            </a:r>
            <a:r>
              <a:rPr lang="en-US" dirty="0" err="1" smtClean="0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+,+,…,+,    -,..,-,+,…,+ ,    ,-,..,-,+,…,+ , …..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086600" y="1828800"/>
            <a:ext cx="609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305800" y="2209800"/>
            <a:ext cx="8382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8763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861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2390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3914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9154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AutoShape 12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7543800" y="24384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3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7543800" y="24384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>
            <a:off x="7543800" y="2492375"/>
            <a:ext cx="1089025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5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7543800" y="2895600"/>
            <a:ext cx="1219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6" name="AutoShape 16"/>
          <p:cNvCxnSpPr>
            <a:cxnSpLocks noChangeShapeType="1"/>
            <a:stCxn id="6" idx="6"/>
            <a:endCxn id="8" idx="1"/>
          </p:cNvCxnSpPr>
          <p:nvPr/>
        </p:nvCxnSpPr>
        <p:spPr bwMode="auto">
          <a:xfrm>
            <a:off x="7543800" y="3086100"/>
            <a:ext cx="1089025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8763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AutoShape 19"/>
          <p:cNvCxnSpPr>
            <a:cxnSpLocks noChangeShapeType="1"/>
            <a:stCxn id="6" idx="6"/>
            <a:endCxn id="17" idx="2"/>
          </p:cNvCxnSpPr>
          <p:nvPr/>
        </p:nvCxnSpPr>
        <p:spPr bwMode="auto">
          <a:xfrm>
            <a:off x="7543800" y="3086100"/>
            <a:ext cx="12192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20"/>
          <p:cNvCxnSpPr>
            <a:cxnSpLocks noChangeShapeType="1"/>
            <a:stCxn id="10" idx="7"/>
            <a:endCxn id="18" idx="3"/>
          </p:cNvCxnSpPr>
          <p:nvPr/>
        </p:nvCxnSpPr>
        <p:spPr bwMode="auto">
          <a:xfrm flipV="1">
            <a:off x="7521575" y="2492375"/>
            <a:ext cx="1187450" cy="149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1"/>
          <p:cNvCxnSpPr>
            <a:cxnSpLocks noChangeShapeType="1"/>
            <a:stCxn id="10" idx="7"/>
            <a:endCxn id="11" idx="2"/>
          </p:cNvCxnSpPr>
          <p:nvPr/>
        </p:nvCxnSpPr>
        <p:spPr bwMode="auto">
          <a:xfrm flipV="1">
            <a:off x="7521575" y="2667000"/>
            <a:ext cx="1393825" cy="1317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2" name="AutoShape 22"/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7521575" y="2949575"/>
            <a:ext cx="12636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72390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8610600" y="3962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5438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1104900" y="5600700"/>
            <a:ext cx="381000" cy="1066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" name="Left Brace 36"/>
          <p:cNvSpPr/>
          <p:nvPr/>
        </p:nvSpPr>
        <p:spPr bwMode="auto">
          <a:xfrm rot="16200000">
            <a:off x="2552700" y="5448300"/>
            <a:ext cx="457200" cy="1295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Left Brace 37"/>
          <p:cNvSpPr/>
          <p:nvPr/>
        </p:nvSpPr>
        <p:spPr bwMode="auto">
          <a:xfrm rot="16200000">
            <a:off x="4191000" y="5334000"/>
            <a:ext cx="533400" cy="1447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0" y="6324600"/>
            <a:ext cx="13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minuses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9800" y="6324600"/>
            <a:ext cx="1822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24B50"/>
                </a:solidFill>
                <a:sym typeface="Symbol" charset="2"/>
              </a:rPr>
              <a:t>/2 </a:t>
            </a:r>
            <a:r>
              <a:rPr lang="en-US" sz="2000" dirty="0" err="1" smtClean="0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sz="2000" dirty="0" smtClean="0">
                <a:solidFill>
                  <a:srgbClr val="224B50"/>
                </a:solidFill>
                <a:sym typeface="Symbol" charset="2"/>
              </a:rPr>
              <a:t> </a:t>
            </a:r>
            <a:r>
              <a:rPr lang="en-US" sz="2000" dirty="0" smtClean="0">
                <a:solidFill>
                  <a:srgbClr val="224B50"/>
                </a:solidFill>
              </a:rPr>
              <a:t> </a:t>
            </a:r>
            <a:r>
              <a:rPr lang="en-US" sz="2000" dirty="0" smtClean="0"/>
              <a:t>minuses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6324600"/>
            <a:ext cx="1822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24B50"/>
                </a:solidFill>
                <a:sym typeface="Symbol" charset="2"/>
              </a:rPr>
              <a:t>/2 </a:t>
            </a:r>
            <a:r>
              <a:rPr lang="en-US" sz="2000" dirty="0" err="1" smtClean="0">
                <a:solidFill>
                  <a:srgbClr val="224B50"/>
                </a:solidFill>
                <a:sym typeface="Symbol" charset="2"/>
              </a:rPr>
              <a:t>d</a:t>
            </a:r>
            <a:r>
              <a:rPr lang="en-US" sz="2000" dirty="0" smtClean="0">
                <a:solidFill>
                  <a:srgbClr val="224B50"/>
                </a:solidFill>
                <a:sym typeface="Symbol" charset="2"/>
              </a:rPr>
              <a:t> </a:t>
            </a:r>
            <a:r>
              <a:rPr lang="en-US" sz="2000" dirty="0" smtClean="0">
                <a:solidFill>
                  <a:srgbClr val="224B50"/>
                </a:solidFill>
              </a:rPr>
              <a:t> </a:t>
            </a:r>
            <a:r>
              <a:rPr lang="en-US" sz="2000" dirty="0" smtClean="0"/>
              <a:t>minuses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14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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of RIP-1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have RIP in the L1 norm</a:t>
            </a:r>
          </a:p>
          <a:p>
            <a:r>
              <a:rPr lang="en-US" dirty="0" smtClean="0"/>
              <a:t>Now what ?</a:t>
            </a:r>
          </a:p>
          <a:p>
            <a:r>
              <a:rPr lang="en-US" dirty="0" smtClean="0"/>
              <a:t>We will show that RIP-1 </a:t>
            </a:r>
            <a:r>
              <a:rPr lang="en-US" i="1" dirty="0" smtClean="0"/>
              <a:t>for expander matrices </a:t>
            </a:r>
            <a:r>
              <a:rPr lang="en-US" dirty="0" smtClean="0"/>
              <a:t>can be used to show null </a:t>
            </a:r>
            <a:r>
              <a:rPr lang="en-US" dirty="0" smtClean="0"/>
              <a:t>space property (notes), and therefore L1 minimization works</a:t>
            </a:r>
          </a:p>
          <a:p>
            <a:r>
              <a:rPr lang="en-US" dirty="0" smtClean="0"/>
              <a:t>Altogether, this gives a a scheme with:</a:t>
            </a:r>
          </a:p>
          <a:p>
            <a:pPr lvl="1"/>
            <a:r>
              <a:rPr lang="en-US" dirty="0" err="1" smtClean="0">
                <a:solidFill>
                  <a:srgbClr val="224B50"/>
                </a:solidFill>
              </a:rPr>
              <a:t>O(k</a:t>
            </a:r>
            <a:r>
              <a:rPr lang="en-US" dirty="0" smtClean="0">
                <a:solidFill>
                  <a:srgbClr val="224B50"/>
                </a:solidFill>
              </a:rPr>
              <a:t> log (</a:t>
            </a:r>
            <a:r>
              <a:rPr lang="en-US" dirty="0" err="1" smtClean="0">
                <a:solidFill>
                  <a:srgbClr val="224B50"/>
                </a:solidFill>
              </a:rPr>
              <a:t>n/k</a:t>
            </a:r>
            <a:r>
              <a:rPr lang="en-US" dirty="0" smtClean="0">
                <a:solidFill>
                  <a:srgbClr val="224B50"/>
                </a:solidFill>
              </a:rPr>
              <a:t>) )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Recovery time still </a:t>
            </a:r>
            <a:r>
              <a:rPr lang="en-US" dirty="0" err="1" smtClean="0">
                <a:solidFill>
                  <a:srgbClr val="224B50"/>
                </a:solidFill>
              </a:rPr>
              <a:t>poly(n</a:t>
            </a:r>
            <a:r>
              <a:rPr lang="en-US" dirty="0" smtClean="0">
                <a:solidFill>
                  <a:srgbClr val="224B50"/>
                </a:solidFill>
              </a:rPr>
              <a:t>)</a:t>
            </a:r>
          </a:p>
          <a:p>
            <a:pPr lvl="1"/>
            <a:r>
              <a:rPr lang="en-US" dirty="0" smtClean="0"/>
              <a:t>However, thanks to the use of sparse matrices, the running time is faster </a:t>
            </a:r>
          </a:p>
          <a:p>
            <a:pPr lvl="1">
              <a:buNone/>
            </a:pPr>
            <a:r>
              <a:rPr lang="en-US" dirty="0" smtClean="0"/>
              <a:t>   (the linear program iteratively computers </a:t>
            </a:r>
            <a:r>
              <a:rPr lang="en-US" dirty="0" err="1" smtClean="0">
                <a:solidFill>
                  <a:srgbClr val="224B50"/>
                </a:solidFill>
              </a:rPr>
              <a:t>Az</a:t>
            </a:r>
            <a:r>
              <a:rPr lang="en-US" dirty="0" smtClean="0">
                <a:solidFill>
                  <a:srgbClr val="4597A0"/>
                </a:solidFill>
              </a:rPr>
              <a:t> </a:t>
            </a:r>
            <a:r>
              <a:rPr lang="en-US" dirty="0" smtClean="0"/>
              <a:t>for vectors </a:t>
            </a:r>
            <a:r>
              <a:rPr lang="en-US" dirty="0" smtClean="0">
                <a:solidFill>
                  <a:srgbClr val="224B50"/>
                </a:solidFill>
              </a:rPr>
              <a:t>z</a:t>
            </a:r>
            <a:r>
              <a:rPr lang="en-US" dirty="0" smtClean="0"/>
              <a:t>, which is fast if </a:t>
            </a:r>
            <a:r>
              <a:rPr lang="en-US" dirty="0" smtClean="0">
                <a:solidFill>
                  <a:srgbClr val="224B50"/>
                </a:solidFill>
              </a:rPr>
              <a:t>A</a:t>
            </a:r>
            <a:r>
              <a:rPr lang="en-US" dirty="0" smtClean="0"/>
              <a:t> is sparse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Coordinate-wise u</a:t>
            </a:r>
            <a:r>
              <a:rPr lang="en-US" dirty="0" smtClean="0"/>
              <a:t>pdates are significantly faster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transition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50546"/>
            <a:ext cx="5803900" cy="4641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6.5|13.7|32.3|12.6|23.1|31.5|6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8.8|31.1|23.5|17.:|24.1|5|21.9|4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:|16.7|1|2.9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4|0.2|0.1|0.2|0.1|0.3|0.2|0.1|0.2|0.2|0.4|0.6|0.5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7.:|120.1|1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7.8|9.6|34.2|5.6|15.4|5.4|15.3|34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2.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23452</TotalTime>
  <Words>1609</Words>
  <Application>Microsoft Macintosh PowerPoint</Application>
  <PresentationFormat>On-screen Show (4:3)</PresentationFormat>
  <Paragraphs>261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Blank Presentation</vt:lpstr>
      <vt:lpstr>Equation</vt:lpstr>
      <vt:lpstr>Microsoft Equation</vt:lpstr>
      <vt:lpstr>Lecture 15 Sparse Recovery Using Sparse Matrices</vt:lpstr>
      <vt:lpstr>Compressed Sensing: Recap</vt:lpstr>
      <vt:lpstr>Choices for matrix A</vt:lpstr>
      <vt:lpstr>dense    vs.    sparse</vt:lpstr>
      <vt:lpstr>Expanders</vt:lpstr>
      <vt:lpstr>Proof: d(1-/2)-expansion  RIP-1 </vt:lpstr>
      <vt:lpstr>∑e=(i,j) |i|re ≥ (1-) d||||1 </vt:lpstr>
      <vt:lpstr>Implication of RIP-1</vt:lpstr>
      <vt:lpstr>Sharp transition</vt:lpstr>
      <vt:lpstr>Results </vt:lpstr>
      <vt:lpstr>Application: Monitoring Network Traffic Data Streams</vt:lpstr>
      <vt:lpstr>Application: Pooling Experiments </vt:lpstr>
      <vt:lpstr>References</vt:lpstr>
    </vt:vector>
  </TitlesOfParts>
  <Company>Ziggy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recovery using sparse random matrices</dc:title>
  <dc:creator>Ziggy</dc:creator>
  <cp:lastModifiedBy>piotr</cp:lastModifiedBy>
  <cp:revision>519</cp:revision>
  <cp:lastPrinted>2010-07-03T23:49:00Z</cp:lastPrinted>
  <dcterms:created xsi:type="dcterms:W3CDTF">2010-10-05T17:16:03Z</dcterms:created>
  <dcterms:modified xsi:type="dcterms:W3CDTF">2017-10-25T23:40:03Z</dcterms:modified>
</cp:coreProperties>
</file>