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D660E3-AC78-48CE-9420-1C390FD00C0C}">
          <p14:sldIdLst>
            <p14:sldId id="256"/>
          </p14:sldIdLst>
        </p14:section>
        <p14:section name="Intro" id="{6E86BFF9-F299-49D5-8330-F856CBCA3945}">
          <p14:sldIdLst>
            <p14:sldId id="257"/>
          </p14:sldIdLst>
        </p14:section>
        <p14:section name="R" id="{E08991F7-802C-4977-8B3F-1A34791864FA}">
          <p14:sldIdLst>
            <p14:sldId id="258"/>
          </p14:sldIdLst>
        </p14:section>
        <p14:section name="R Installation &amp; Basics" id="{AA83D8E9-19C4-40F9-BD78-26D4565CAA33}">
          <p14:sldIdLst>
            <p14:sldId id="259"/>
            <p14:sldId id="260"/>
            <p14:sldId id="261"/>
            <p14:sldId id="262"/>
            <p14:sldId id="263"/>
            <p14:sldId id="265"/>
          </p14:sldIdLst>
        </p14:section>
        <p14:section name="Descriptive Statistics" id="{DBD7B308-130B-401A-979C-3CD58598E49E}">
          <p14:sldIdLst>
            <p14:sldId id="264"/>
            <p14:sldId id="266"/>
            <p14:sldId id="267"/>
            <p14:sldId id="268"/>
            <p14:sldId id="269"/>
          </p14:sldIdLst>
        </p14:section>
        <p14:section name="visualisation" id="{FDE51708-DC2F-45C4-AD4D-0B112CE35466}">
          <p14:sldIdLst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vo\Desktop\DYPA\Timetable_Varvoun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vo\Desktop\DYPA\Timetable_Varvoun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Sheet1!$L$3:$L$7</c:f>
              <c:strCache>
                <c:ptCount val="5"/>
                <c:pt idx="4">
                  <c:v>Bedrooms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Sheet1!$K$8:$K$11</c:f>
              <c:numCache>
                <c:formatCode>General</c:formatCode>
                <c:ptCount val="4"/>
                <c:pt idx="0">
                  <c:v>25</c:v>
                </c:pt>
                <c:pt idx="1">
                  <c:v>5</c:v>
                </c:pt>
                <c:pt idx="2">
                  <c:v>4</c:v>
                </c:pt>
                <c:pt idx="3">
                  <c:v>52</c:v>
                </c:pt>
              </c:numCache>
            </c:numRef>
          </c:xVal>
          <c:yVal>
            <c:numRef>
              <c:f>Sheet1!$L$8:$L$11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AE-4AD3-A3EF-9F383D476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5265808"/>
        <c:axId val="1795266288"/>
      </c:scatterChart>
      <c:valAx>
        <c:axId val="179526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266288"/>
        <c:crosses val="autoZero"/>
        <c:crossBetween val="midCat"/>
      </c:valAx>
      <c:valAx>
        <c:axId val="179526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265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Sheet1!$I$30:$I$33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25</c:v>
                </c:pt>
                <c:pt idx="3">
                  <c:v>52</c:v>
                </c:pt>
              </c:numCache>
            </c:numRef>
          </c:cat>
          <c:val>
            <c:numRef>
              <c:f>Sheet1!$J$30:$J$33</c:f>
              <c:numCache>
                <c:formatCode>_("$"* #,##0.00_);_("$"* \(#,##0.00\);_("$"* "-"??_);_(@_)</c:formatCode>
                <c:ptCount val="4"/>
                <c:pt idx="0">
                  <c:v>100000</c:v>
                </c:pt>
                <c:pt idx="1">
                  <c:v>200000</c:v>
                </c:pt>
                <c:pt idx="2">
                  <c:v>100000</c:v>
                </c:pt>
                <c:pt idx="3">
                  <c:v>80000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67-4AF3-A4E8-25E456710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5282608"/>
        <c:axId val="1795281648"/>
      </c:lineChart>
      <c:catAx>
        <c:axId val="179528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281648"/>
        <c:crosses val="autoZero"/>
        <c:auto val="1"/>
        <c:lblAlgn val="ctr"/>
        <c:lblOffset val="100"/>
        <c:noMultiLvlLbl val="0"/>
      </c:catAx>
      <c:valAx>
        <c:axId val="179528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28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B8B3B-D549-411A-B4C5-B002277A93E5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0E825-D883-4050-B3AA-2956B3E1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0E825-D883-4050-B3AA-2956B3E170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2396-E04B-685F-054F-BDE26FA2D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D6FA-5376-0F94-33D9-701FE9A79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3953-AE83-05FF-58B0-3AC6C445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96A4-3552-B332-BB2E-641D53A9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DABA-39F8-7BD3-1CE2-5A4651DC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5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7C3E-CC1C-C4E8-C3DD-BAC74D20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314D0-8567-A5B6-A203-6ABADB368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34439-A1AE-953D-91FD-53FEDB6D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5BC2-B814-3C6C-3B7F-A13865FC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5675-219C-B721-C83C-F98973F1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B5B42-DE78-E8D3-88F3-20171337E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9FCD1-B0AB-3475-8618-8FE95B27E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AD60-2A1E-2B75-34C1-926C97B7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193E-52D9-0626-EA01-EA94F64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BCB29-2A62-DAD8-DD0B-5E977CC3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9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BE3A-B847-CA95-DB38-DF11DD90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5A54-BC74-B63A-1F99-0DCA0502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42AB-8BB7-19BC-4434-95B88486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291E-31C5-0EB1-03E5-04EFB149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1E15F-0E7C-D6F3-454F-EE9479EF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2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7106-5639-F63C-47F9-AF6436E1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B251-C449-CE6D-9163-ECE58FA7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3087C-BE1A-C3DC-6CCE-C4BF9716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2303-61D1-7BE0-CF1D-4837F8A3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FDEDA-7E25-858B-82AD-343F92A4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7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7177-531F-2037-8037-E7DDFFE3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B635-D2B9-C613-5731-0A5C2911B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BD30B-DB7D-7B9C-B67D-54AF56D86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9D733-C0DB-FC52-7E20-BC99EEA9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02CE9-0E62-0322-8F85-E84ED82B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406F-246C-1AD3-8D1A-86B37E3F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1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BC4D-9555-8149-6FDD-B92EC6D9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F2E90-4828-4525-9A42-1F57E668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2030F-8C0C-5064-E5C9-40F2DF501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E1E38-C839-89A7-1151-1B1E42678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CBB59-6D28-A732-78F7-4A65C80FA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839E0-7BD3-C92F-C944-B07ACCC3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8B42A-A666-BAB2-BD70-502643B4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BC0C8-439E-EB3A-6F9A-7D588EE0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0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5965-9134-92E6-34DB-E5EBBE69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A8D74-5F73-4565-4EAD-FB5A1BEB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37E9-6CDB-50DC-7D28-F0B4463F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8ACCD-894F-3AD4-49B1-C667C421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5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9D5A-1FE1-6204-37DB-1D465BDB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95B30-B873-5531-0F55-6F805193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6F5C4-195D-7066-E038-6C442C57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2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6BC4-3962-EEA9-465C-B585EFA8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B081-42F1-CC6F-F345-F61FF15C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373D4-4261-7146-97C8-37FD58BEA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61CB-9DB3-FEE9-BB6E-6CCE408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8A3A3-9E40-D967-7CF1-C7A30FB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0877A-48CA-3733-D9F8-8D727D42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7FD9-AE0C-E4B5-386A-02521EA3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77788-8635-3DC9-E8BB-03804D997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F0B0-721E-A8F5-4878-90E00A701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2B449-7BFD-09B1-204F-D11EF98A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C0DE-5B60-7440-F4B8-E240D8A0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65368-CA03-831D-38F0-9BBEC4A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747CD-4F0C-4480-98B5-842D8C2D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5355-8FE3-7815-001F-9308B897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6DDE-6C3D-CFD8-BDCD-F8760FAF4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54383-E7D7-400E-A41C-B8F430508E7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6AE7-4678-4B76-4AA9-37C67BB82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A7F5-5A68-B203-D334-1A857964F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2ADA-B2AD-AD24-9F80-FB38485CB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139138"/>
            <a:ext cx="9144000" cy="2604062"/>
          </a:xfrm>
        </p:spPr>
        <p:txBody>
          <a:bodyPr anchor="ctr">
            <a:normAutofit/>
          </a:bodyPr>
          <a:lstStyle/>
          <a:p>
            <a:pPr algn="l"/>
            <a:r>
              <a:rPr lang="el-GR" b="1" dirty="0"/>
              <a:t>Ενότητα 1 – Περιγραφική Στατιστική με </a:t>
            </a:r>
            <a:r>
              <a:rPr lang="en-US" b="1" dirty="0"/>
              <a:t>R</a:t>
            </a:r>
            <a:br>
              <a:rPr lang="el-GR" b="1" dirty="0"/>
            </a:br>
            <a:r>
              <a:rPr lang="el-GR" sz="1400" b="1" dirty="0"/>
              <a:t>13/10/2025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51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7A3CB-1F20-295F-FAB4-5211B7C6B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F968F8-018A-FD3C-3AD4-A2BD6BFCAF1A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383E69-0A3C-2846-4436-8A40F5C9915E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1E192B-069B-030A-D7EB-405BEDADE818}"/>
                </a:ext>
              </a:extLst>
            </p:cNvPr>
            <p:cNvSpPr txBox="1"/>
            <p:nvPr/>
          </p:nvSpPr>
          <p:spPr>
            <a:xfrm>
              <a:off x="0" y="95554"/>
              <a:ext cx="6843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Περιγραφική Στατιστική – Κεντρική Τάση</a:t>
              </a:r>
              <a:r>
                <a:rPr lang="en-US" sz="2400" b="1" dirty="0"/>
                <a:t> (1 / 2)</a:t>
              </a:r>
              <a:endParaRPr lang="el-GR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61E662-A93C-623E-5E8E-FD82D8D76C80}"/>
              </a:ext>
            </a:extLst>
          </p:cNvPr>
          <p:cNvSpPr txBox="1"/>
          <p:nvPr/>
        </p:nvSpPr>
        <p:spPr>
          <a:xfrm>
            <a:off x="78658" y="825910"/>
            <a:ext cx="1115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dirty="0"/>
              <a:t>Τα μέτρα κεντρικής τάσης χρησιμοποιούντια για να δείξουν την «μέση» ή την πιο επικρατέστερη ή την «πιο πιθανή» τιμή στα δεδομένα (ένα χαρακτηριστικό ή μεταβλητή στα δεδομένα). Τα κυριότερα μέτρα τάσης είναι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434D1E-428B-801B-DAFA-D7FDE4C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81183"/>
              </p:ext>
            </p:extLst>
          </p:nvPr>
        </p:nvGraphicFramePr>
        <p:xfrm>
          <a:off x="2136877" y="1945885"/>
          <a:ext cx="7918245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762">
                  <a:extLst>
                    <a:ext uri="{9D8B030D-6E8A-4147-A177-3AD203B41FA5}">
                      <a16:colId xmlns:a16="http://schemas.microsoft.com/office/drawing/2014/main" val="577070035"/>
                    </a:ext>
                  </a:extLst>
                </a:gridCol>
                <a:gridCol w="3026150">
                  <a:extLst>
                    <a:ext uri="{9D8B030D-6E8A-4147-A177-3AD203B41FA5}">
                      <a16:colId xmlns:a16="http://schemas.microsoft.com/office/drawing/2014/main" val="767594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320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Μέτρο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Εξήγηση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Συνάρτηση </a:t>
                      </a:r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2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Μέση τιμή / </a:t>
                      </a:r>
                      <a:r>
                        <a:rPr lang="en-US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Το "μέσο" των τιμών, ευαίσθητη σε ακραίες τιμές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28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Διάμεσος / </a:t>
                      </a:r>
                      <a:r>
                        <a:rPr lang="en-US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Η μεσαία τιμή όταν ταξινομηθούν τα δεδομένα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0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Επικρ</a:t>
                      </a:r>
                      <a:r>
                        <a:rPr lang="en-US" dirty="0"/>
                        <a:t>.</a:t>
                      </a:r>
                      <a:r>
                        <a:rPr lang="el-GR" dirty="0"/>
                        <a:t> τιμή / </a:t>
                      </a:r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Η πιο συχνή τιμή</a:t>
                      </a:r>
                      <a:r>
                        <a:rPr lang="en-US" dirty="0"/>
                        <a:t> </a:t>
                      </a:r>
                      <a:r>
                        <a:rPr lang="el-GR" dirty="0"/>
                        <a:t>στα δεδομένα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203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6280B4-0DC9-12BE-C5CD-DA2F82700ABD}"/>
              </a:ext>
            </a:extLst>
          </p:cNvPr>
          <p:cNvSpPr txBox="1"/>
          <p:nvPr/>
        </p:nvSpPr>
        <p:spPr>
          <a:xfrm>
            <a:off x="78658" y="5241892"/>
            <a:ext cx="1115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u="sng" dirty="0"/>
              <a:t>Πως υπολογίζονται σε δεδομένα;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290687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915B1-73AA-89EC-DEAD-2BCAC23FC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19D71-C7B6-7031-AA28-F20C8B46054B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C05D78-6F33-233F-12FB-0D6DD6C55102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2E7629-329A-3F35-CEF7-1F7E81E502FB}"/>
                </a:ext>
              </a:extLst>
            </p:cNvPr>
            <p:cNvSpPr txBox="1"/>
            <p:nvPr/>
          </p:nvSpPr>
          <p:spPr>
            <a:xfrm>
              <a:off x="0" y="95554"/>
              <a:ext cx="6843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Περιγραφική Στατιστική – Κεντρική Τάση</a:t>
              </a:r>
              <a:r>
                <a:rPr lang="en-US" sz="2400" b="1" dirty="0"/>
                <a:t> (2 / 2)</a:t>
              </a:r>
              <a:endParaRPr lang="el-GR" sz="2400" b="1" dirty="0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11F150-2A79-66C7-A82D-5B96C8A0E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49082"/>
              </p:ext>
            </p:extLst>
          </p:nvPr>
        </p:nvGraphicFramePr>
        <p:xfrm>
          <a:off x="3049624" y="761590"/>
          <a:ext cx="60927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30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1048652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1322370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2697399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Age</a:t>
                      </a:r>
                      <a:r>
                        <a:rPr lang="el-G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(Χ)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336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B18AC3-20DC-E611-A698-FF2D621B0893}"/>
              </a:ext>
            </a:extLst>
          </p:cNvPr>
          <p:cNvSpPr txBox="1"/>
          <p:nvPr/>
        </p:nvSpPr>
        <p:spPr>
          <a:xfrm>
            <a:off x="78658" y="30283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Μέση τιμή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338B4A-D8DF-1BA5-3592-421580118428}"/>
                  </a:ext>
                </a:extLst>
              </p:cNvPr>
              <p:cNvSpPr txBox="1"/>
              <p:nvPr/>
            </p:nvSpPr>
            <p:spPr>
              <a:xfrm>
                <a:off x="558246" y="3429000"/>
                <a:ext cx="3646832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</m:acc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25+5+4+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338B4A-D8DF-1BA5-3592-421580118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6" y="3429000"/>
                <a:ext cx="3646832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BFA540D-E04D-BF28-DDE5-5B9F8397D70F}"/>
              </a:ext>
            </a:extLst>
          </p:cNvPr>
          <p:cNvSpPr txBox="1"/>
          <p:nvPr/>
        </p:nvSpPr>
        <p:spPr>
          <a:xfrm>
            <a:off x="78658" y="4301612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Διάμεσος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96B267-9AFB-09C6-09D9-032B3FDC22BD}"/>
                  </a:ext>
                </a:extLst>
              </p:cNvPr>
              <p:cNvSpPr txBox="1"/>
              <p:nvPr/>
            </p:nvSpPr>
            <p:spPr>
              <a:xfrm>
                <a:off x="479218" y="4740516"/>
                <a:ext cx="1902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4, 4, 5, 25, 52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96B267-9AFB-09C6-09D9-032B3FDC2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18" y="4740516"/>
                <a:ext cx="1902444" cy="276999"/>
              </a:xfrm>
              <a:prstGeom prst="rect">
                <a:avLst/>
              </a:prstGeom>
              <a:blipFill>
                <a:blip r:embed="rId3"/>
                <a:stretch>
                  <a:fillRect r="-288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32BBAA3-628B-8EC9-42B2-27CDA16D1E88}"/>
              </a:ext>
            </a:extLst>
          </p:cNvPr>
          <p:cNvSpPr txBox="1"/>
          <p:nvPr/>
        </p:nvSpPr>
        <p:spPr>
          <a:xfrm>
            <a:off x="85928" y="5271753"/>
            <a:ext cx="764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Επικρατούσα Τιμή</a:t>
            </a:r>
          </a:p>
          <a:p>
            <a:endParaRPr lang="el-GR" dirty="0"/>
          </a:p>
          <a:p>
            <a:r>
              <a:rPr lang="el-GR" dirty="0"/>
              <a:t>Η τιμή που εμφανίζεται πιο πολλές φορές στα δεδομένα. Άρα τα 4 έτη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7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34875-C44E-C939-8F64-4DDFEE68B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6B5D079-5E24-FD1D-1265-A93371CACB0B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00563E-802E-3B9F-B6A3-0BDBCBA27656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515CAD-32FC-3472-5F50-4D4ADCFF448D}"/>
                </a:ext>
              </a:extLst>
            </p:cNvPr>
            <p:cNvSpPr txBox="1"/>
            <p:nvPr/>
          </p:nvSpPr>
          <p:spPr>
            <a:xfrm>
              <a:off x="0" y="95554"/>
              <a:ext cx="6843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Περιγραφική Στατιστική – Διασπορά </a:t>
              </a:r>
              <a:r>
                <a:rPr lang="en-US" sz="2400" b="1" dirty="0"/>
                <a:t>(1 / 2)</a:t>
              </a:r>
              <a:endParaRPr lang="el-GR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D7B33E0-653F-6A12-EF9D-C7D720945510}"/>
              </a:ext>
            </a:extLst>
          </p:cNvPr>
          <p:cNvSpPr txBox="1"/>
          <p:nvPr/>
        </p:nvSpPr>
        <p:spPr>
          <a:xfrm>
            <a:off x="78658" y="825910"/>
            <a:ext cx="1115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dirty="0"/>
              <a:t>Τα μέτρα διασποράς δείχνουν πόσο «απλώνονται» τα δεδομένα γύρω από την κεντρική τάση τους. Με άλλα λόγια «πόσο διαφορετικές τιμές» έχουμε.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116833-823E-5593-7EDC-8E0B6847E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90218"/>
              </p:ext>
            </p:extLst>
          </p:nvPr>
        </p:nvGraphicFramePr>
        <p:xfrm>
          <a:off x="2136877" y="1945885"/>
          <a:ext cx="7918245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762">
                  <a:extLst>
                    <a:ext uri="{9D8B030D-6E8A-4147-A177-3AD203B41FA5}">
                      <a16:colId xmlns:a16="http://schemas.microsoft.com/office/drawing/2014/main" val="577070035"/>
                    </a:ext>
                  </a:extLst>
                </a:gridCol>
                <a:gridCol w="3026150">
                  <a:extLst>
                    <a:ext uri="{9D8B030D-6E8A-4147-A177-3AD203B41FA5}">
                      <a16:colId xmlns:a16="http://schemas.microsoft.com/office/drawing/2014/main" val="767594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320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Μέτρο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Εξήγηση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Συνάρτηση </a:t>
                      </a:r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2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Έυρος / </a:t>
                      </a:r>
                      <a:r>
                        <a:rPr lang="en-US" dirty="0"/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Η διαφορά της μεγαλύτερης από την μικρότερη τιμή στα δεδομένα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max() – min()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28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Διακύμανση / </a:t>
                      </a:r>
                      <a:r>
                        <a:rPr lang="en-US" dirty="0"/>
                        <a:t>Variance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Πόσο αποκλίνουν οι τιμές από τη μέση τιμή (σε τετράγωνα μονάδας)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0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Τυπ. απόκλιση/ </a:t>
                      </a:r>
                      <a:r>
                        <a:rPr lang="en-US" dirty="0"/>
                        <a:t>standard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Η "μέση" απόσταση από τη μέση τιμή (ίδιες μονάδες με τα δεδομένα)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203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6409D6-3F89-AD92-C887-2217CF1A29D7}"/>
              </a:ext>
            </a:extLst>
          </p:cNvPr>
          <p:cNvSpPr txBox="1"/>
          <p:nvPr/>
        </p:nvSpPr>
        <p:spPr>
          <a:xfrm>
            <a:off x="78658" y="5241892"/>
            <a:ext cx="1115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u="sng" dirty="0"/>
              <a:t>Πως υπολογίζονται σε δεδομένα;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26067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917C5-8843-C360-4396-4483E6AD7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9E49CC8-F2EE-559A-13DE-D7A85E33D030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0F60D9-857A-4DDA-3037-742C557B0FCD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AC54D0-E194-6215-69E7-9848B0F8E1B5}"/>
                </a:ext>
              </a:extLst>
            </p:cNvPr>
            <p:cNvSpPr txBox="1"/>
            <p:nvPr/>
          </p:nvSpPr>
          <p:spPr>
            <a:xfrm>
              <a:off x="0" y="95554"/>
              <a:ext cx="6843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Περιγραφική Στατιστική – Διασπορά </a:t>
              </a:r>
              <a:r>
                <a:rPr lang="en-US" sz="2400" b="1" dirty="0"/>
                <a:t>(2 / 2)</a:t>
              </a:r>
              <a:endParaRPr lang="el-GR" sz="2400" b="1" dirty="0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7E149C-3096-E2FC-7A03-2B5E93872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60552"/>
              </p:ext>
            </p:extLst>
          </p:nvPr>
        </p:nvGraphicFramePr>
        <p:xfrm>
          <a:off x="3049624" y="761590"/>
          <a:ext cx="60927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30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1048652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1322370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2697399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Age</a:t>
                      </a:r>
                      <a:r>
                        <a:rPr lang="el-G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(Χ)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336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3FFDAE-8721-A29D-8C2B-113A64603101}"/>
              </a:ext>
            </a:extLst>
          </p:cNvPr>
          <p:cNvSpPr txBox="1"/>
          <p:nvPr/>
        </p:nvSpPr>
        <p:spPr>
          <a:xfrm>
            <a:off x="0" y="32443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Εύρος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098876-D148-3A19-F50F-93AAC7AC879B}"/>
                  </a:ext>
                </a:extLst>
              </p:cNvPr>
              <p:cNvSpPr txBox="1"/>
              <p:nvPr/>
            </p:nvSpPr>
            <p:spPr>
              <a:xfrm>
                <a:off x="191728" y="3613666"/>
                <a:ext cx="2286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=52 −4=48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098876-D148-3A19-F50F-93AAC7AC8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8" y="3613666"/>
                <a:ext cx="2286139" cy="276999"/>
              </a:xfrm>
              <a:prstGeom prst="rect">
                <a:avLst/>
              </a:prstGeom>
              <a:blipFill>
                <a:blip r:embed="rId2"/>
                <a:stretch>
                  <a:fillRect l="-2933" r="-24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B981318-53B1-D2B3-1F2D-D1A48A5AB70D}"/>
              </a:ext>
            </a:extLst>
          </p:cNvPr>
          <p:cNvSpPr txBox="1"/>
          <p:nvPr/>
        </p:nvSpPr>
        <p:spPr>
          <a:xfrm>
            <a:off x="0" y="4075331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Διακύμανση (θα χρειαστούμε και τη μέση τιμή που ήταν 1</a:t>
            </a:r>
            <a:r>
              <a:rPr lang="en-US" b="1" dirty="0"/>
              <a:t>8</a:t>
            </a:r>
            <a:r>
              <a:rPr lang="el-GR" b="1" dirty="0"/>
              <a:t>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27FDF-FE15-F456-5356-EC3279A1C33B}"/>
                  </a:ext>
                </a:extLst>
              </p:cNvPr>
              <p:cNvSpPr txBox="1"/>
              <p:nvPr/>
            </p:nvSpPr>
            <p:spPr>
              <a:xfrm>
                <a:off x="191728" y="4490829"/>
                <a:ext cx="8440131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(25−1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+(5−1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+(4−1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+(52−1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+(4−1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1766</m:t>
                          </m:r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=353.2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627FDF-FE15-F456-5356-EC3279A1C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8" y="4490829"/>
                <a:ext cx="8440131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3C9677B-0498-041D-A63F-62837DF90860}"/>
              </a:ext>
            </a:extLst>
          </p:cNvPr>
          <p:cNvSpPr txBox="1"/>
          <p:nvPr/>
        </p:nvSpPr>
        <p:spPr>
          <a:xfrm>
            <a:off x="0" y="5164032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Τυπική Απόκλιση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3579AA-F7DC-C179-D976-00B7C0FA7E9F}"/>
                  </a:ext>
                </a:extLst>
              </p:cNvPr>
              <p:cNvSpPr txBox="1"/>
              <p:nvPr/>
            </p:nvSpPr>
            <p:spPr>
              <a:xfrm>
                <a:off x="191728" y="5650709"/>
                <a:ext cx="3304431" cy="34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353.2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≈18.8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3579AA-F7DC-C179-D976-00B7C0FA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8" y="5650709"/>
                <a:ext cx="3304431" cy="345416"/>
              </a:xfrm>
              <a:prstGeom prst="rect">
                <a:avLst/>
              </a:prstGeom>
              <a:blipFill>
                <a:blip r:embed="rId4"/>
                <a:stretch>
                  <a:fillRect l="-737" r="-1289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01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3FA6F-126A-320B-B303-F0EA2BA60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0BA7701-8F28-F1AC-53D4-10B3A2752ED2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211E23-4DCE-9487-9074-3DE21BA13931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EA230E-B836-0F24-FE9D-86B9797C3662}"/>
                </a:ext>
              </a:extLst>
            </p:cNvPr>
            <p:cNvSpPr txBox="1"/>
            <p:nvPr/>
          </p:nvSpPr>
          <p:spPr>
            <a:xfrm>
              <a:off x="0" y="95554"/>
              <a:ext cx="9055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Περιγραφική Στατιστική – Μέτρα Θέσης (τεταρτημόρια</a:t>
              </a:r>
              <a:r>
                <a:rPr lang="en-US" sz="2400" b="1" dirty="0"/>
                <a:t>)</a:t>
              </a:r>
              <a:endParaRPr lang="el-GR" sz="2400" b="1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160100-FAA5-DED6-A436-7F1D5D9D5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6850"/>
              </p:ext>
            </p:extLst>
          </p:nvPr>
        </p:nvGraphicFramePr>
        <p:xfrm>
          <a:off x="2136877" y="1378558"/>
          <a:ext cx="7918245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762">
                  <a:extLst>
                    <a:ext uri="{9D8B030D-6E8A-4147-A177-3AD203B41FA5}">
                      <a16:colId xmlns:a16="http://schemas.microsoft.com/office/drawing/2014/main" val="577070035"/>
                    </a:ext>
                  </a:extLst>
                </a:gridCol>
                <a:gridCol w="3026150">
                  <a:extLst>
                    <a:ext uri="{9D8B030D-6E8A-4147-A177-3AD203B41FA5}">
                      <a16:colId xmlns:a16="http://schemas.microsoft.com/office/drawing/2014/main" val="767594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320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Τεταρτημόριο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Εξήγηση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Σύμβολο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2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Η τιμή κάτω από την οποία βρίσκεται το 25% των παρατηρήσεων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28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Η διάμεσος, δηλαδή το 50% των παρατηρήσεων βρίσκεται κάτω από αυτήν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096785"/>
                  </a:ext>
                </a:extLst>
              </a:tr>
              <a:tr h="187715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Η τιμή κάτω από την οποία βρίσκεται το 75% των παρατηρήσεων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203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1E29BD-0C8E-6217-4806-5CF87368B079}"/>
              </a:ext>
            </a:extLst>
          </p:cNvPr>
          <p:cNvSpPr txBox="1"/>
          <p:nvPr/>
        </p:nvSpPr>
        <p:spPr>
          <a:xfrm>
            <a:off x="39328" y="5241892"/>
            <a:ext cx="1115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Αντίστοιχα μέτρα, εάν έχουμε όλες τις τιμές μπορούμε να υπολογίσουμε για κάθε ποσοστό (ποσοστημόρια). Ο υπολογισμός με την χρήση της </a:t>
            </a:r>
            <a:r>
              <a:rPr lang="en-US" dirty="0"/>
              <a:t>R </a:t>
            </a:r>
            <a:r>
              <a:rPr lang="el-GR" dirty="0"/>
              <a:t>είναι πολύ απλός...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7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FB76C-A655-A23E-35B2-EB969043F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BCA284-6FF5-2C08-2BBD-283A2F7A819F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026869-922E-40C6-8759-BAEBF2A34A28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826C1F-BCB2-008E-7706-37D22D1DA0F5}"/>
                </a:ext>
              </a:extLst>
            </p:cNvPr>
            <p:cNvSpPr txBox="1"/>
            <p:nvPr/>
          </p:nvSpPr>
          <p:spPr>
            <a:xfrm>
              <a:off x="0" y="95554"/>
              <a:ext cx="8927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Οπτικοποίηση Δεδομένων – Πακέτο</a:t>
              </a:r>
              <a:r>
                <a:rPr lang="en-US" sz="2400" b="1" dirty="0"/>
                <a:t> Plotly</a:t>
              </a:r>
              <a:r>
                <a:rPr lang="el-GR" sz="2400" b="1" dirty="0"/>
                <a:t>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F568C1-8B79-F113-DA14-C94079F2421F}"/>
              </a:ext>
            </a:extLst>
          </p:cNvPr>
          <p:cNvSpPr txBox="1"/>
          <p:nvPr/>
        </p:nvSpPr>
        <p:spPr>
          <a:xfrm>
            <a:off x="0" y="846872"/>
            <a:ext cx="1115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Η οπτικοποίηση δεδομένων, θα γίνει με χρήση του πακέτου </a:t>
            </a:r>
            <a:r>
              <a:rPr lang="en-US" dirty="0"/>
              <a:t>Plotly</a:t>
            </a:r>
            <a:r>
              <a:rPr lang="el-GR" dirty="0"/>
              <a:t> της</a:t>
            </a:r>
            <a:r>
              <a:rPr lang="en-US" dirty="0"/>
              <a:t> R:</a:t>
            </a:r>
            <a:r>
              <a:rPr lang="el-GR" dirty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2ACEC-0BC0-F827-107D-6700160D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822" y="2889292"/>
            <a:ext cx="2530059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7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CDE7D-5045-8034-1F73-E67E4A60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0324CB-9633-87AC-73CC-88D469385702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76CDEB-AE00-8541-B7C5-FF3ABB0140B0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CC7A8-4753-2B2B-8A39-DBA2F82AC574}"/>
                </a:ext>
              </a:extLst>
            </p:cNvPr>
            <p:cNvSpPr txBox="1"/>
            <p:nvPr/>
          </p:nvSpPr>
          <p:spPr>
            <a:xfrm>
              <a:off x="0" y="95554"/>
              <a:ext cx="8927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Οπτικοποίηση Δεδομένων – Ιστόγραμμα</a:t>
              </a:r>
              <a:r>
                <a:rPr lang="en-US" sz="2400" b="1" dirty="0"/>
                <a:t> (Histogram)</a:t>
              </a:r>
              <a:r>
                <a:rPr lang="el-GR" sz="2400" b="1" dirty="0"/>
                <a:t>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1565C6E-C090-1EE2-F0DF-E77E57C3D4CF}"/>
              </a:ext>
            </a:extLst>
          </p:cNvPr>
          <p:cNvSpPr txBox="1"/>
          <p:nvPr/>
        </p:nvSpPr>
        <p:spPr>
          <a:xfrm>
            <a:off x="0" y="778046"/>
            <a:ext cx="1115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Το </a:t>
            </a:r>
            <a:r>
              <a:rPr lang="el-GR" b="1" dirty="0"/>
              <a:t>ιστόγραμμα</a:t>
            </a:r>
            <a:r>
              <a:rPr lang="el-GR" dirty="0"/>
              <a:t> είναι ένα </a:t>
            </a:r>
            <a:r>
              <a:rPr lang="el-GR" b="1" dirty="0"/>
              <a:t>γράφημα συχνοτήτων</a:t>
            </a:r>
            <a:r>
              <a:rPr lang="el-GR" dirty="0"/>
              <a:t> που δείχνει </a:t>
            </a:r>
            <a:r>
              <a:rPr lang="el-GR" b="1" dirty="0"/>
              <a:t>πώς κατανέμονται οι ποσοτικές μεταβλητές</a:t>
            </a:r>
            <a:r>
              <a:rPr lang="el-GR" dirty="0"/>
              <a:t> (π.χ. ύψος, βάρος, ηλικία).</a:t>
            </a:r>
          </a:p>
          <a:p>
            <a:r>
              <a:rPr lang="el-GR" dirty="0"/>
              <a:t>Οι τιμές χωρίζονται σε </a:t>
            </a:r>
            <a:r>
              <a:rPr lang="el-GR" b="1" dirty="0"/>
              <a:t>κλάσεις (διαστήματα)</a:t>
            </a:r>
            <a:r>
              <a:rPr lang="el-GR" dirty="0"/>
              <a:t> και για κάθε κλάση σχεδιάζεται μια </a:t>
            </a:r>
            <a:r>
              <a:rPr lang="el-GR" b="1" dirty="0"/>
              <a:t>στήλη</a:t>
            </a:r>
            <a:r>
              <a:rPr lang="el-GR" dirty="0"/>
              <a:t> της οποίας το ύψος αντιστοιχεί στη συχνότητα ή σχετική συχνότητα.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94402E-27EE-40A2-43CE-6DD3E34B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87622"/>
              </p:ext>
            </p:extLst>
          </p:nvPr>
        </p:nvGraphicFramePr>
        <p:xfrm>
          <a:off x="119611" y="3249151"/>
          <a:ext cx="60927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30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1048652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1322370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2697399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Age</a:t>
                      </a:r>
                      <a:r>
                        <a:rPr lang="el-G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(Χ)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33668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223D3208-9AB8-1D3D-ED29-E9AE72253CAE}"/>
              </a:ext>
            </a:extLst>
          </p:cNvPr>
          <p:cNvGrpSpPr/>
          <p:nvPr/>
        </p:nvGrpSpPr>
        <p:grpSpPr>
          <a:xfrm>
            <a:off x="4203290" y="2524885"/>
            <a:ext cx="8519651" cy="3953898"/>
            <a:chOff x="3908322" y="2495388"/>
            <a:chExt cx="8519651" cy="395389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0DD0B9-8F88-6A10-5ACB-5662BD8AD09E}"/>
                </a:ext>
              </a:extLst>
            </p:cNvPr>
            <p:cNvCxnSpPr/>
            <p:nvPr/>
          </p:nvCxnSpPr>
          <p:spPr>
            <a:xfrm>
              <a:off x="6882581" y="2890684"/>
              <a:ext cx="0" cy="2772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ADDBCD-7229-7AA8-64B2-2627A057FDC1}"/>
                </a:ext>
              </a:extLst>
            </p:cNvPr>
            <p:cNvCxnSpPr/>
            <p:nvPr/>
          </p:nvCxnSpPr>
          <p:spPr>
            <a:xfrm>
              <a:off x="6882581" y="5663381"/>
              <a:ext cx="47981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580381-451B-AC83-016D-72C812E9750D}"/>
                </a:ext>
              </a:extLst>
            </p:cNvPr>
            <p:cNvSpPr txBox="1"/>
            <p:nvPr/>
          </p:nvSpPr>
          <p:spPr>
            <a:xfrm>
              <a:off x="6282813" y="6079954"/>
              <a:ext cx="6145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Age</a:t>
              </a:r>
              <a:r>
                <a:rPr lang="el-GR" dirty="0"/>
                <a:t> (Χ)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8F5663-D648-65C1-7889-098C0BD551E2}"/>
                </a:ext>
              </a:extLst>
            </p:cNvPr>
            <p:cNvSpPr txBox="1"/>
            <p:nvPr/>
          </p:nvSpPr>
          <p:spPr>
            <a:xfrm>
              <a:off x="7246374" y="5778855"/>
              <a:ext cx="36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4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18167A-B85B-D042-A495-8F1455957126}"/>
                </a:ext>
              </a:extLst>
            </p:cNvPr>
            <p:cNvSpPr txBox="1"/>
            <p:nvPr/>
          </p:nvSpPr>
          <p:spPr>
            <a:xfrm>
              <a:off x="7683909" y="5778855"/>
              <a:ext cx="36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5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A8315F-431B-D788-7782-6F1E8744CCBD}"/>
                </a:ext>
              </a:extLst>
            </p:cNvPr>
            <p:cNvSpPr txBox="1"/>
            <p:nvPr/>
          </p:nvSpPr>
          <p:spPr>
            <a:xfrm>
              <a:off x="8991600" y="5778855"/>
              <a:ext cx="545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25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809734-ECB2-AA8E-0AF1-769AB8114E3B}"/>
                </a:ext>
              </a:extLst>
            </p:cNvPr>
            <p:cNvSpPr txBox="1"/>
            <p:nvPr/>
          </p:nvSpPr>
          <p:spPr>
            <a:xfrm>
              <a:off x="11135033" y="5778855"/>
              <a:ext cx="545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52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1AEE90-2AB2-D5AF-44D4-E452E7D42176}"/>
                </a:ext>
              </a:extLst>
            </p:cNvPr>
            <p:cNvSpPr/>
            <p:nvPr/>
          </p:nvSpPr>
          <p:spPr>
            <a:xfrm>
              <a:off x="7107101" y="3329917"/>
              <a:ext cx="503066" cy="23191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0E290F-7ABF-CBF2-27DB-297D486E3438}"/>
                </a:ext>
              </a:extLst>
            </p:cNvPr>
            <p:cNvSpPr/>
            <p:nvPr/>
          </p:nvSpPr>
          <p:spPr>
            <a:xfrm>
              <a:off x="7683909" y="4532671"/>
              <a:ext cx="503066" cy="11307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FE0D4F-3220-E5BB-6B6E-B8147A4393F4}"/>
                </a:ext>
              </a:extLst>
            </p:cNvPr>
            <p:cNvSpPr/>
            <p:nvPr/>
          </p:nvSpPr>
          <p:spPr>
            <a:xfrm>
              <a:off x="8927690" y="4532671"/>
              <a:ext cx="503066" cy="11307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EA3BCC-D994-69FF-CEFC-EF9AAEE9F700}"/>
                </a:ext>
              </a:extLst>
            </p:cNvPr>
            <p:cNvSpPr/>
            <p:nvPr/>
          </p:nvSpPr>
          <p:spPr>
            <a:xfrm>
              <a:off x="11135033" y="4518320"/>
              <a:ext cx="503066" cy="11307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8E5CC8-3D0C-7AA9-F701-06E887718844}"/>
                </a:ext>
              </a:extLst>
            </p:cNvPr>
            <p:cNvSpPr txBox="1"/>
            <p:nvPr/>
          </p:nvSpPr>
          <p:spPr>
            <a:xfrm>
              <a:off x="3908322" y="2495388"/>
              <a:ext cx="6145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 dirty="0"/>
                <a:t>Συχνότητα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D45931-F84B-2E63-F8E6-A995CCF4851D}"/>
                </a:ext>
              </a:extLst>
            </p:cNvPr>
            <p:cNvSpPr txBox="1"/>
            <p:nvPr/>
          </p:nvSpPr>
          <p:spPr>
            <a:xfrm>
              <a:off x="6518788" y="3171214"/>
              <a:ext cx="36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2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0EA152-6A34-6A90-0152-05520AC25005}"/>
                </a:ext>
              </a:extLst>
            </p:cNvPr>
            <p:cNvSpPr txBox="1"/>
            <p:nvPr/>
          </p:nvSpPr>
          <p:spPr>
            <a:xfrm>
              <a:off x="6518787" y="4348005"/>
              <a:ext cx="36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36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6057D-80EA-B9DF-27DF-7B2486762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0196DC-3BFB-207E-AD50-F4CF46DCD453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C52FD5-0E15-819F-AFA8-3E33CCFCCEF6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5BCC06-9723-1607-4369-8112BC519E9E}"/>
                </a:ext>
              </a:extLst>
            </p:cNvPr>
            <p:cNvSpPr txBox="1"/>
            <p:nvPr/>
          </p:nvSpPr>
          <p:spPr>
            <a:xfrm>
              <a:off x="0" y="95554"/>
              <a:ext cx="8927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Οπτικοποίηση Δεδομένων – Ραβδόγραμμα </a:t>
              </a:r>
              <a:r>
                <a:rPr lang="en-US" sz="2400" b="1" dirty="0"/>
                <a:t>(Bar plot)</a:t>
              </a:r>
              <a:r>
                <a:rPr lang="el-GR" sz="2400" b="1" dirty="0"/>
                <a:t>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B887AA-339D-A34D-4512-AD48ADCF055F}"/>
              </a:ext>
            </a:extLst>
          </p:cNvPr>
          <p:cNvSpPr txBox="1"/>
          <p:nvPr/>
        </p:nvSpPr>
        <p:spPr>
          <a:xfrm>
            <a:off x="0" y="778046"/>
            <a:ext cx="1115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Το </a:t>
            </a:r>
            <a:r>
              <a:rPr lang="el-GR" b="1" dirty="0"/>
              <a:t>ραβδόγραμμα</a:t>
            </a:r>
            <a:r>
              <a:rPr lang="el-GR" dirty="0"/>
              <a:t> είναι ένα </a:t>
            </a:r>
            <a:r>
              <a:rPr lang="el-GR" b="1" dirty="0"/>
              <a:t>γράφημα κατηγοριών</a:t>
            </a:r>
            <a:r>
              <a:rPr lang="el-GR" dirty="0"/>
              <a:t> που δείχνει τη </a:t>
            </a:r>
            <a:r>
              <a:rPr lang="el-GR" b="1" dirty="0"/>
              <a:t>συχνότητα ή τη σχετική συχνότητα</a:t>
            </a:r>
            <a:r>
              <a:rPr lang="el-GR" dirty="0"/>
              <a:t> εμφάνισης κάθε κατηγορίας.</a:t>
            </a:r>
            <a:br>
              <a:rPr lang="el-GR" dirty="0"/>
            </a:br>
            <a:r>
              <a:rPr lang="el-GR" dirty="0"/>
              <a:t>Κάθε κατηγορία απεικονίζεται με μια </a:t>
            </a:r>
            <a:r>
              <a:rPr lang="el-GR" b="1" dirty="0"/>
              <a:t>στήλη (ράβδο)</a:t>
            </a:r>
            <a:r>
              <a:rPr lang="el-GR" dirty="0"/>
              <a:t>, της οποίας το ύψος δείχνει πόσο συχνά εμφανίζεται η τιμή αυτή.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8700F2-3B04-2791-4937-732A07B11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68968"/>
              </p:ext>
            </p:extLst>
          </p:nvPr>
        </p:nvGraphicFramePr>
        <p:xfrm>
          <a:off x="1193004" y="1811899"/>
          <a:ext cx="8504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089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1014622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1279457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2609865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  <a:gridCol w="2609865">
                  <a:extLst>
                    <a:ext uri="{9D8B030D-6E8A-4147-A177-3AD203B41FA5}">
                      <a16:colId xmlns:a16="http://schemas.microsoft.com/office/drawing/2014/main" val="110756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Age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 (Χ)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Μονοκατοικία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Μονοκατοικία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Διαμέρισμα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Διαμέρισμα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Διαμέρισμα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33668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8B6F1790-C577-976D-3C08-86956DFE858A}"/>
              </a:ext>
            </a:extLst>
          </p:cNvPr>
          <p:cNvGrpSpPr/>
          <p:nvPr/>
        </p:nvGrpSpPr>
        <p:grpSpPr>
          <a:xfrm>
            <a:off x="1558413" y="4220239"/>
            <a:ext cx="8681883" cy="2637761"/>
            <a:chOff x="1558413" y="4220239"/>
            <a:chExt cx="8681883" cy="263776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E1AAABA-2675-B702-1323-66138C925F47}"/>
                </a:ext>
              </a:extLst>
            </p:cNvPr>
            <p:cNvGrpSpPr/>
            <p:nvPr/>
          </p:nvGrpSpPr>
          <p:grpSpPr>
            <a:xfrm>
              <a:off x="3121741" y="4220239"/>
              <a:ext cx="4484940" cy="2160700"/>
              <a:chOff x="3908322" y="2495388"/>
              <a:chExt cx="7772401" cy="345693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AF22BA4-DFA9-02F7-87C9-2CCDE6275B09}"/>
                  </a:ext>
                </a:extLst>
              </p:cNvPr>
              <p:cNvCxnSpPr/>
              <p:nvPr/>
            </p:nvCxnSpPr>
            <p:spPr>
              <a:xfrm>
                <a:off x="6882582" y="3179627"/>
                <a:ext cx="0" cy="27726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3D6F5F9-5280-F7F5-D79C-715A3BBC2E39}"/>
                  </a:ext>
                </a:extLst>
              </p:cNvPr>
              <p:cNvCxnSpPr/>
              <p:nvPr/>
            </p:nvCxnSpPr>
            <p:spPr>
              <a:xfrm>
                <a:off x="6882582" y="5922938"/>
                <a:ext cx="4798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9DB206A-153D-395D-5C98-E7BF7836A131}"/>
                  </a:ext>
                </a:extLst>
              </p:cNvPr>
              <p:cNvSpPr/>
              <p:nvPr/>
            </p:nvSpPr>
            <p:spPr>
              <a:xfrm>
                <a:off x="7984773" y="3574443"/>
                <a:ext cx="503066" cy="231911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8A1F571-2D71-6590-18A0-BB41C08476C4}"/>
                  </a:ext>
                </a:extLst>
              </p:cNvPr>
              <p:cNvSpPr/>
              <p:nvPr/>
            </p:nvSpPr>
            <p:spPr>
              <a:xfrm>
                <a:off x="9801950" y="4762845"/>
                <a:ext cx="503066" cy="11307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BAB367-2915-60E2-49A7-1AC85B2B87CD}"/>
                  </a:ext>
                </a:extLst>
              </p:cNvPr>
              <p:cNvSpPr txBox="1"/>
              <p:nvPr/>
            </p:nvSpPr>
            <p:spPr>
              <a:xfrm>
                <a:off x="3908322" y="2495388"/>
                <a:ext cx="6145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l-GR" dirty="0"/>
                  <a:t>Συχνότητα</a:t>
                </a:r>
                <a:endParaRPr lang="en-US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F5D51F-A9ED-E70E-5F34-332DED3F699D}"/>
                </a:ext>
              </a:extLst>
            </p:cNvPr>
            <p:cNvSpPr txBox="1"/>
            <p:nvPr/>
          </p:nvSpPr>
          <p:spPr>
            <a:xfrm>
              <a:off x="4095136" y="6469825"/>
              <a:ext cx="6145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 dirty="0"/>
                <a:t>Μονοκατοικία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473567-5B95-313C-50BD-42243E952FAA}"/>
                </a:ext>
              </a:extLst>
            </p:cNvPr>
            <p:cNvSpPr txBox="1"/>
            <p:nvPr/>
          </p:nvSpPr>
          <p:spPr>
            <a:xfrm>
              <a:off x="2168013" y="6488668"/>
              <a:ext cx="6145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 dirty="0"/>
                <a:t>Διαμέρισμα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768798-A1CB-598B-172E-13142F2BE9BF}"/>
                </a:ext>
              </a:extLst>
            </p:cNvPr>
            <p:cNvSpPr txBox="1"/>
            <p:nvPr/>
          </p:nvSpPr>
          <p:spPr>
            <a:xfrm>
              <a:off x="1558413" y="5569007"/>
              <a:ext cx="6145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010F7C-5D96-DDCA-65CA-D5343AC445AF}"/>
                </a:ext>
              </a:extLst>
            </p:cNvPr>
            <p:cNvSpPr txBox="1"/>
            <p:nvPr/>
          </p:nvSpPr>
          <p:spPr>
            <a:xfrm>
              <a:off x="1558413" y="4836843"/>
              <a:ext cx="6145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 dirty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008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ADD57-0BFA-64CE-B737-5B02E0E8D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96C6F6C-960E-F295-DED2-FF5CD265E7BD}"/>
              </a:ext>
            </a:extLst>
          </p:cNvPr>
          <p:cNvGrpSpPr/>
          <p:nvPr/>
        </p:nvGrpSpPr>
        <p:grpSpPr>
          <a:xfrm>
            <a:off x="0" y="95554"/>
            <a:ext cx="11759381" cy="830997"/>
            <a:chOff x="0" y="95554"/>
            <a:chExt cx="11238271" cy="8309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AD86FF-1D2E-0F7A-AC95-AAD5F6D4D9EE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3C02CC-0E35-B794-F3F6-4BB7CBC32155}"/>
                </a:ext>
              </a:extLst>
            </p:cNvPr>
            <p:cNvSpPr txBox="1"/>
            <p:nvPr/>
          </p:nvSpPr>
          <p:spPr>
            <a:xfrm>
              <a:off x="0" y="95554"/>
              <a:ext cx="89276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Οπτικοποίηση Δεδομένων – Διάγραμμα διασποράς </a:t>
              </a:r>
              <a:r>
                <a:rPr lang="en-US" sz="2400" b="1" dirty="0"/>
                <a:t>(scatter plot)</a:t>
              </a:r>
              <a:r>
                <a:rPr lang="el-GR" sz="2400" b="1" dirty="0"/>
                <a:t>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677A69-3B51-45B9-C999-6BCFC89B5400}"/>
              </a:ext>
            </a:extLst>
          </p:cNvPr>
          <p:cNvSpPr txBox="1"/>
          <p:nvPr/>
        </p:nvSpPr>
        <p:spPr>
          <a:xfrm>
            <a:off x="0" y="778046"/>
            <a:ext cx="1115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Το </a:t>
            </a:r>
            <a:r>
              <a:rPr lang="el-GR" b="1" dirty="0"/>
              <a:t>διάγραμμα διασποράς</a:t>
            </a:r>
            <a:r>
              <a:rPr lang="el-GR" dirty="0"/>
              <a:t> δείχνει </a:t>
            </a:r>
            <a:r>
              <a:rPr lang="el-GR" b="1" dirty="0"/>
              <a:t>ζεύγη τιμών</a:t>
            </a:r>
            <a:r>
              <a:rPr lang="el-GR" dirty="0"/>
              <a:t> δύο μεταβλητών</a:t>
            </a:r>
            <a:r>
              <a:rPr lang="en-US" dirty="0"/>
              <a:t> / </a:t>
            </a:r>
            <a:r>
              <a:rPr lang="el-GR" dirty="0"/>
              <a:t>χαρακτηριστικών σε ένα </a:t>
            </a:r>
            <a:r>
              <a:rPr lang="el-GR" b="1" dirty="0"/>
              <a:t>συνολο δεδομένων.</a:t>
            </a:r>
            <a:br>
              <a:rPr lang="el-GR" dirty="0"/>
            </a:br>
            <a:r>
              <a:rPr lang="el-GR" dirty="0"/>
              <a:t>Κάθε σημείο αντιπροσωπεύει </a:t>
            </a:r>
            <a:r>
              <a:rPr lang="el-GR" b="1" dirty="0"/>
              <a:t>μία παρατήρηση</a:t>
            </a:r>
            <a:r>
              <a:rPr lang="el-GR" dirty="0"/>
              <a:t> του συνόλου δεδομένων.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D247D06-2678-BA4C-297E-7E9A0EBA4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87096"/>
              </p:ext>
            </p:extLst>
          </p:nvPr>
        </p:nvGraphicFramePr>
        <p:xfrm>
          <a:off x="432619" y="3072441"/>
          <a:ext cx="58950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089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1014622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1279457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2609865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Age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 (Χ)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12FEF8F9-9694-ED8B-A460-C441AEDB27D5}"/>
              </a:ext>
            </a:extLst>
          </p:cNvPr>
          <p:cNvGrpSpPr/>
          <p:nvPr/>
        </p:nvGrpSpPr>
        <p:grpSpPr>
          <a:xfrm>
            <a:off x="7187381" y="2558845"/>
            <a:ext cx="4572000" cy="3161382"/>
            <a:chOff x="7187381" y="2558845"/>
            <a:chExt cx="4572000" cy="3161382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B02FD497-B7D2-BB7B-C9CE-2E7136D8A58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27358178"/>
                </p:ext>
              </p:extLst>
            </p:nvPr>
          </p:nvGraphicFramePr>
          <p:xfrm>
            <a:off x="7187381" y="255884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EB8AFC-05B0-19A9-85B2-6CBFA190063F}"/>
                </a:ext>
              </a:extLst>
            </p:cNvPr>
            <p:cNvSpPr txBox="1"/>
            <p:nvPr/>
          </p:nvSpPr>
          <p:spPr>
            <a:xfrm>
              <a:off x="9232491" y="5350895"/>
              <a:ext cx="71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54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87B0F-2840-1909-A120-129E67C53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62F4DBB-C446-4081-B9E1-2F78D11E51B6}"/>
              </a:ext>
            </a:extLst>
          </p:cNvPr>
          <p:cNvGrpSpPr/>
          <p:nvPr/>
        </p:nvGrpSpPr>
        <p:grpSpPr>
          <a:xfrm>
            <a:off x="0" y="95554"/>
            <a:ext cx="1175938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009F17-6D9D-FAEF-C735-EB8339F559A1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CE581B-FE55-0BAF-B157-52BA768888BB}"/>
                </a:ext>
              </a:extLst>
            </p:cNvPr>
            <p:cNvSpPr txBox="1"/>
            <p:nvPr/>
          </p:nvSpPr>
          <p:spPr>
            <a:xfrm>
              <a:off x="0" y="95554"/>
              <a:ext cx="8927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Οπτικοποίηση Δεδομένων – Διάγραμμα διασποράς </a:t>
              </a:r>
              <a:r>
                <a:rPr lang="en-US" sz="2400" b="1" dirty="0"/>
                <a:t>(line plot)</a:t>
              </a:r>
              <a:r>
                <a:rPr lang="el-GR" sz="2400" b="1" dirty="0"/>
                <a:t>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7A85FB-9FC2-AF02-9E21-B1FA63155490}"/>
              </a:ext>
            </a:extLst>
          </p:cNvPr>
          <p:cNvSpPr txBox="1"/>
          <p:nvPr/>
        </p:nvSpPr>
        <p:spPr>
          <a:xfrm>
            <a:off x="0" y="778046"/>
            <a:ext cx="1115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dirty="0"/>
              <a:t>Το </a:t>
            </a:r>
            <a:r>
              <a:rPr lang="el-GR" b="1" dirty="0"/>
              <a:t>line plot</a:t>
            </a:r>
            <a:r>
              <a:rPr lang="el-GR" dirty="0"/>
              <a:t> συνδέει σημεία δεδομένων με γραμμές, δείχνοντας </a:t>
            </a:r>
            <a:r>
              <a:rPr lang="el-GR" b="1" dirty="0"/>
              <a:t>τάσεις και μεταβολές</a:t>
            </a:r>
            <a:r>
              <a:rPr lang="el-GR" dirty="0"/>
              <a:t> με τη σειρά τους.</a:t>
            </a:r>
            <a:br>
              <a:rPr lang="el-GR" dirty="0"/>
            </a:br>
            <a:r>
              <a:rPr lang="el-GR" dirty="0"/>
              <a:t>Είναι ιδανικό για </a:t>
            </a:r>
            <a:r>
              <a:rPr lang="el-GR" b="1" dirty="0"/>
              <a:t>χρονοσειρές</a:t>
            </a:r>
            <a:r>
              <a:rPr lang="el-GR" dirty="0"/>
              <a:t> (time series) ή για </a:t>
            </a:r>
            <a:r>
              <a:rPr lang="el-GR" b="1" dirty="0"/>
              <a:t>παρακολούθηση μιας μεταβλητής</a:t>
            </a:r>
            <a:r>
              <a:rPr lang="el-GR" dirty="0"/>
              <a:t> σε διαφορετικά επίπεδα ή συνθήκες.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02DA10-B5C4-B5F3-2532-0F0154311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589797"/>
              </p:ext>
            </p:extLst>
          </p:nvPr>
        </p:nvGraphicFramePr>
        <p:xfrm>
          <a:off x="2325332" y="1701376"/>
          <a:ext cx="58950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089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1014622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1279457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2609865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Age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 (Χ)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B76EC63-F34C-EBCF-A093-198EE01B08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802881"/>
              </p:ext>
            </p:extLst>
          </p:nvPr>
        </p:nvGraphicFramePr>
        <p:xfrm>
          <a:off x="3200400" y="37850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85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49B8E-F542-8DE3-8136-3963F104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913234-02DD-158C-296A-CDD5075F1620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2C63D3-4920-C464-51F6-09EAF77E6382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0E00A6-CC61-73A1-52B4-6FAB06A525CF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Στόχοι Παρουσίασης</a:t>
              </a:r>
              <a:endParaRPr lang="en-US" sz="24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B32AD87-A3A3-E77A-C377-87EA00F421B6}"/>
              </a:ext>
            </a:extLst>
          </p:cNvPr>
          <p:cNvSpPr txBox="1"/>
          <p:nvPr/>
        </p:nvSpPr>
        <p:spPr>
          <a:xfrm>
            <a:off x="68825" y="1905506"/>
            <a:ext cx="11100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3200" dirty="0"/>
              <a:t>Παρουσίαση της </a:t>
            </a:r>
            <a:r>
              <a:rPr lang="en-US" sz="3200" dirty="0"/>
              <a:t>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3200" dirty="0"/>
              <a:t>Οδηγίες εγκατάστασης </a:t>
            </a:r>
            <a:r>
              <a:rPr lang="en-US" sz="3200" dirty="0"/>
              <a:t>R &amp; R Studio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3200" dirty="0"/>
              <a:t>Εισαγωγή στην περιγραφική στατιστική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3200" dirty="0"/>
              <a:t>Εισαγωγή στα μέτρα τάσης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3200" dirty="0"/>
              <a:t>Εισαγωγή στα μέτρα διασποράς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3200" dirty="0"/>
              <a:t>Εισαγωγή στην οπτικοποίηση δεδομένων </a:t>
            </a:r>
            <a:r>
              <a:rPr lang="en-US" sz="3200" dirty="0"/>
              <a:t>(data visualization)</a:t>
            </a:r>
          </a:p>
        </p:txBody>
      </p:sp>
    </p:spTree>
    <p:extLst>
      <p:ext uri="{BB962C8B-B14F-4D97-AF65-F5344CB8AC3E}">
        <p14:creationId xmlns:p14="http://schemas.microsoft.com/office/powerpoint/2010/main" val="234795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5A277-0680-AEDB-D0D9-AC381F19F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79B4E3-0D08-E037-4514-179F5F5EC26D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5BE6F1-1E65-A639-F608-E87CC16CE8F0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F6949E-A703-DA2C-9DD4-53E21720A9A0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Παρουσίαση της </a:t>
              </a:r>
              <a:r>
                <a:rPr lang="en-US" sz="2400" b="1" dirty="0"/>
                <a:t>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2C65AA-351C-040E-4394-07C3F4FAA90B}"/>
              </a:ext>
            </a:extLst>
          </p:cNvPr>
          <p:cNvSpPr txBox="1"/>
          <p:nvPr/>
        </p:nvSpPr>
        <p:spPr>
          <a:xfrm>
            <a:off x="176981" y="1566952"/>
            <a:ext cx="110612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 R </a:t>
            </a:r>
            <a:r>
              <a:rPr lang="el-GR" sz="2400" dirty="0"/>
              <a:t>είναι μία γλώσσα προγραμματισμού που αναπτύχθηκε την δεκαετία του 90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400" dirty="0"/>
              <a:t>Στις μέρες μας χρησιμοποιείται ευρέως για στατιστική ανάλυση, επεξεργασία δεδομένων και οπτικοποίηση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400" dirty="0"/>
              <a:t>Είναι ελεύθερο λογισμικό ανοιχτού κώδικα (</a:t>
            </a:r>
            <a:r>
              <a:rPr lang="en-US" sz="2400" dirty="0"/>
              <a:t>open source) – </a:t>
            </a:r>
            <a:r>
              <a:rPr lang="el-GR" sz="2400" dirty="0"/>
              <a:t>μπορεί να την κατεβάσει και να την χρησιμοποιήσει ο οποιοσδήποτε δωρεάν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400" dirty="0"/>
              <a:t>Διαθέτει πλήθως πακέτων, που δρούν ως επεκτάσεις αυτής και είναι σχεδιασμένα ώστε να μπορεί ο χρήστης να επιτελεί διάφορα </a:t>
            </a:r>
            <a:r>
              <a:rPr lang="en-US" sz="2400" dirty="0"/>
              <a:t>tasks </a:t>
            </a:r>
            <a:r>
              <a:rPr lang="el-GR" sz="2400" dirty="0"/>
              <a:t>όπως η οπτικοποίηση δεδομένων, η στατιστική ανάλυση και μοντελοποοίηση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400" dirty="0"/>
              <a:t>Έχει μεγάλη εφαρμογή στην Μηχανική Μάθηση </a:t>
            </a:r>
            <a:r>
              <a:rPr lang="en-US" sz="2400" dirty="0"/>
              <a:t>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155996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C1F8-537F-57A7-15EA-5F3F832E1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EF5B55-5072-12EA-288E-CDB8AAC4F778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0AAA96-5C63-5F6B-7AEB-C70B1BEB44E1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784FEF-2D6E-A80B-38B7-315A28012462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Οδηγίες εγκατάστασης R &amp; R Studi</a:t>
              </a:r>
              <a:r>
                <a:rPr lang="en-US" sz="2400" b="1" dirty="0"/>
                <a:t>o</a:t>
              </a:r>
              <a:endParaRPr lang="el-GR" sz="2400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C0F313F-B18D-DAAB-E153-E082AD25D565}"/>
              </a:ext>
            </a:extLst>
          </p:cNvPr>
          <p:cNvGrpSpPr/>
          <p:nvPr/>
        </p:nvGrpSpPr>
        <p:grpSpPr>
          <a:xfrm>
            <a:off x="0" y="688259"/>
            <a:ext cx="11238271" cy="1444439"/>
            <a:chOff x="0" y="688259"/>
            <a:chExt cx="11238271" cy="14444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2B2D9D-BFE1-11AF-6657-21CDBD4275D9}"/>
                </a:ext>
              </a:extLst>
            </p:cNvPr>
            <p:cNvSpPr txBox="1"/>
            <p:nvPr/>
          </p:nvSpPr>
          <p:spPr>
            <a:xfrm>
              <a:off x="0" y="688259"/>
              <a:ext cx="4100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u="sng" dirty="0"/>
                <a:t>Εγκατάσταση </a:t>
              </a:r>
              <a:r>
                <a:rPr lang="en-US" b="1" u="sng" dirty="0"/>
                <a:t>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D80981-1BDD-0ECE-332E-7EDD83A6CBB2}"/>
                </a:ext>
              </a:extLst>
            </p:cNvPr>
            <p:cNvSpPr txBox="1"/>
            <p:nvPr/>
          </p:nvSpPr>
          <p:spPr>
            <a:xfrm>
              <a:off x="108155" y="1209368"/>
              <a:ext cx="111301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l-GR" dirty="0"/>
                <a:t>Κατέβασμα </a:t>
              </a:r>
              <a:r>
                <a:rPr lang="en-US" dirty="0"/>
                <a:t>R </a:t>
              </a:r>
              <a:r>
                <a:rPr lang="el-GR" dirty="0"/>
                <a:t>από επίσημη ιστσελίδα </a:t>
              </a:r>
              <a:r>
                <a:rPr lang="en-US" dirty="0">
                  <a:hlinkClick r:id="rId2"/>
                </a:rPr>
                <a:t>R Link</a:t>
              </a: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l-GR" dirty="0"/>
                <a:t>Χρήση του εκτελέσιμου αρχείου (μέσω οδηγού εγκατάστασης) για εγκατάσταση της γλώσσας στον υπολογιστή του εκπαιδευομένου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DF7AC9-1170-2801-9294-57E90320E3E6}"/>
              </a:ext>
            </a:extLst>
          </p:cNvPr>
          <p:cNvGrpSpPr/>
          <p:nvPr/>
        </p:nvGrpSpPr>
        <p:grpSpPr>
          <a:xfrm>
            <a:off x="108155" y="2885768"/>
            <a:ext cx="11238271" cy="2659626"/>
            <a:chOff x="108155" y="2885768"/>
            <a:chExt cx="11238271" cy="164163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823044-E175-D7B0-6E74-491BE01DDC28}"/>
                </a:ext>
              </a:extLst>
            </p:cNvPr>
            <p:cNvSpPr txBox="1"/>
            <p:nvPr/>
          </p:nvSpPr>
          <p:spPr>
            <a:xfrm>
              <a:off x="108155" y="2885768"/>
              <a:ext cx="103533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u="sng" dirty="0"/>
                <a:t>Εγκατάσταση </a:t>
              </a:r>
              <a:r>
                <a:rPr lang="en-US" b="1" u="sng" dirty="0"/>
                <a:t>R Studio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l-GR" dirty="0"/>
                <a:t>Δημοφιλές λογισμικό για εκτέλεση κώδικα σε </a:t>
              </a:r>
              <a:r>
                <a:rPr lang="en-US" dirty="0"/>
                <a:t>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l-GR" dirty="0"/>
                <a:t>Κάθε εκπαιδευόμενος θα χρειαστεί το λογισμικό αυτό, εάν επιθυμέι να εκτελέσει κώδικα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601974-CED1-7E1D-B111-5887D45AEA58}"/>
                </a:ext>
              </a:extLst>
            </p:cNvPr>
            <p:cNvSpPr txBox="1"/>
            <p:nvPr/>
          </p:nvSpPr>
          <p:spPr>
            <a:xfrm>
              <a:off x="216310" y="3604071"/>
              <a:ext cx="11130116" cy="92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l-GR" dirty="0"/>
                <a:t>Κατέβασμα </a:t>
              </a:r>
              <a:r>
                <a:rPr lang="en-US" dirty="0"/>
                <a:t>R Studio </a:t>
              </a:r>
              <a:r>
                <a:rPr lang="el-GR" dirty="0"/>
                <a:t>από επίσημη ιστσελίδα </a:t>
              </a:r>
              <a:r>
                <a:rPr lang="en-US" dirty="0">
                  <a:hlinkClick r:id="rId3"/>
                </a:rPr>
                <a:t>R Studio Link</a:t>
              </a: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l-GR" dirty="0"/>
                <a:t>Χρήση του εκτελέσιμου αρχείου (μέσω οδηγού εγκατάστασης) για εγκατάσταση στον υπολογιστή του εκπαιδευομένου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41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03881-A8C3-070B-831F-F517BE42F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6759F8-30EA-4C8B-A225-FC5D2A6FD9EA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230635-B98C-5404-7B88-8E5FAB706E30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8AAB6D-AEA0-81F7-820A-1BDBACCB8BA5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 Basics (1 /5)</a:t>
              </a:r>
              <a:endParaRPr lang="el-GR" sz="2400" b="1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32ACFEC-4E6A-5C73-6FE7-70697CB4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625"/>
            <a:ext cx="10501270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3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58B91-5EE3-EA63-3C9A-4CC4A1975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E6ED1D4-5546-0E72-54BC-1E7E3C01544F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EBAD7A-B75D-236E-C913-1D4963EEE761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256C70-FF9C-740E-B56E-4AABB9941CAF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 Basics (</a:t>
              </a:r>
              <a:r>
                <a:rPr lang="el-GR" sz="2400" b="1" dirty="0"/>
                <a:t>2</a:t>
              </a:r>
              <a:r>
                <a:rPr lang="en-US" sz="2400" b="1" dirty="0"/>
                <a:t> / 5)</a:t>
              </a:r>
              <a:endParaRPr lang="el-GR" sz="24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C7FF44-096F-43EF-7A5F-49D8422E3A35}"/>
              </a:ext>
            </a:extLst>
          </p:cNvPr>
          <p:cNvGrpSpPr/>
          <p:nvPr/>
        </p:nvGrpSpPr>
        <p:grpSpPr>
          <a:xfrm>
            <a:off x="0" y="1261376"/>
            <a:ext cx="10478408" cy="4511684"/>
            <a:chOff x="0" y="1261376"/>
            <a:chExt cx="10478408" cy="45116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0F37AB1-AAA9-B342-E80B-C16E7219D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61376"/>
              <a:ext cx="10447925" cy="240812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FE9CFE-B03E-2BAC-38C1-3800CDA4D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29665"/>
              <a:ext cx="10478408" cy="86113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806FE3-F57F-F7FF-4FB7-210E631D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2" y="4850960"/>
              <a:ext cx="10455546" cy="92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95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78162-1964-5486-B2DF-787EE1FF8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FA74EDC-B865-26F8-F58C-5300A1CB57C9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2AF856-1E20-0AA5-C4F3-F1041AB2539A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B4E644-B2AC-63B8-B6CD-EBA08D0618BD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 Basics (3 / 5)</a:t>
              </a:r>
              <a:endParaRPr lang="el-GR" sz="24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EF25D-E01A-D563-6F5C-1B7B4AA878D6}"/>
              </a:ext>
            </a:extLst>
          </p:cNvPr>
          <p:cNvSpPr txBox="1"/>
          <p:nvPr/>
        </p:nvSpPr>
        <p:spPr>
          <a:xfrm>
            <a:off x="0" y="835742"/>
            <a:ext cx="11238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Μία δομή δεδομένων που χρησιμοπιείται ευρέως είναι το </a:t>
            </a:r>
            <a:r>
              <a:rPr lang="en-US" b="1" dirty="0"/>
              <a:t>Dataframe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Δημιουργείται με χρήση της εντολής </a:t>
            </a:r>
            <a:r>
              <a:rPr lang="en-US" b="1" dirty="0"/>
              <a:t>data.frame() </a:t>
            </a:r>
            <a:r>
              <a:rPr lang="el-GR" dirty="0"/>
              <a:t>στην </a:t>
            </a:r>
            <a:r>
              <a:rPr lang="en-US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Μπορεί να περιγραφεί ως ένας πίνακας μέσα στον οποίο αποθηκεύονται τα διαθέσιμα δεδομένα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Κάθε στήλη αυτού του πίνακα συνήθως αντιπροσωπεύθει ένα χαρακτηριστικό – μεταβλητή των δεδομένων</a:t>
            </a:r>
          </a:p>
          <a:p>
            <a:endParaRPr lang="el-GR" dirty="0"/>
          </a:p>
          <a:p>
            <a:r>
              <a:rPr lang="el-GR" u="sng" dirty="0"/>
              <a:t>Για παράδειγμα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BD38C6-4588-118A-8239-93D4C451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4" y="3520874"/>
            <a:ext cx="4077053" cy="131075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E2F64E-685E-44B0-1DE8-BDA2F9CC8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94652"/>
              </p:ext>
            </p:extLst>
          </p:nvPr>
        </p:nvGraphicFramePr>
        <p:xfrm>
          <a:off x="5619135" y="3249151"/>
          <a:ext cx="6092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30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838845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1532177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2697399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DC82E4-5B40-946E-FC10-C01CEFA3F2C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379367" y="4176251"/>
            <a:ext cx="12397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8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151C-2D6B-2219-F600-B59AA11DD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E578962-EE40-54AE-4D8A-CF10C7DC4B35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B8BC42-E89E-BA3A-0276-4916D9097B76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F097BE-121D-14CE-265A-60CEF5126E24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 Basics (4 / 5)</a:t>
              </a:r>
              <a:endParaRPr lang="el-GR" sz="24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727CDB-4A30-96F4-53BD-E481718732AB}"/>
              </a:ext>
            </a:extLst>
          </p:cNvPr>
          <p:cNvSpPr txBox="1"/>
          <p:nvPr/>
        </p:nvSpPr>
        <p:spPr>
          <a:xfrm>
            <a:off x="0" y="835742"/>
            <a:ext cx="11238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Μία δομή δεδομένων που χρησιμοπιείται ευρέως είναι το </a:t>
            </a:r>
            <a:r>
              <a:rPr lang="en-US" b="1" dirty="0"/>
              <a:t>Dataframe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Δημιουργείται με χρήση της εντολής </a:t>
            </a:r>
            <a:r>
              <a:rPr lang="en-US" b="1" dirty="0"/>
              <a:t>data.frame() </a:t>
            </a:r>
            <a:r>
              <a:rPr lang="el-GR" dirty="0"/>
              <a:t>στην </a:t>
            </a:r>
            <a:r>
              <a:rPr lang="en-US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Μπορεί να περιγραφεί ως ένας πίνακας μέσα στον οποίο αποθηκεύονται τα διαθέσιμα δεδομένα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Κάθε στήλη αυτού του πίνακα συνήθως αντιπροσωπεύθει ένα χαρακτηριστικό – μεταβλητή των δεδομένων</a:t>
            </a:r>
          </a:p>
          <a:p>
            <a:endParaRPr lang="el-GR" dirty="0"/>
          </a:p>
          <a:p>
            <a:r>
              <a:rPr lang="el-GR" u="sng" dirty="0"/>
              <a:t>Για παράδειγμα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53C3EB-EF57-1F38-6F54-A29CDCB9A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8" y="3520874"/>
            <a:ext cx="4077053" cy="131075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C048F2-454D-A5FA-4025-12B058D6EA63}"/>
              </a:ext>
            </a:extLst>
          </p:cNvPr>
          <p:cNvGraphicFramePr>
            <a:graphicFrameLocks noGrp="1"/>
          </p:cNvGraphicFramePr>
          <p:nvPr/>
        </p:nvGraphicFramePr>
        <p:xfrm>
          <a:off x="5619135" y="3249151"/>
          <a:ext cx="6092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30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838845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1532177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2697399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0CFC2D-6C4B-426E-8BD3-3464861112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368771" y="4176251"/>
            <a:ext cx="1250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BEB14F6-73AE-55CC-84A3-3F7E6AA0CABC}"/>
              </a:ext>
            </a:extLst>
          </p:cNvPr>
          <p:cNvSpPr/>
          <p:nvPr/>
        </p:nvSpPr>
        <p:spPr>
          <a:xfrm>
            <a:off x="7502014" y="2767046"/>
            <a:ext cx="1396180" cy="27333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D5ED9-7804-FDE5-5923-08B0D7A6A51B}"/>
              </a:ext>
            </a:extLst>
          </p:cNvPr>
          <p:cNvSpPr txBox="1"/>
          <p:nvPr/>
        </p:nvSpPr>
        <p:spPr>
          <a:xfrm>
            <a:off x="8465574" y="2606664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df$Bedrooms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A04B12-B021-78AB-0DEC-05ECA40D1A9D}"/>
              </a:ext>
            </a:extLst>
          </p:cNvPr>
          <p:cNvSpPr/>
          <p:nvPr/>
        </p:nvSpPr>
        <p:spPr>
          <a:xfrm>
            <a:off x="6823586" y="4345858"/>
            <a:ext cx="521111" cy="40312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B9DC27-333F-3B0D-94E7-B2185D661343}"/>
              </a:ext>
            </a:extLst>
          </p:cNvPr>
          <p:cNvSpPr txBox="1"/>
          <p:nvPr/>
        </p:nvSpPr>
        <p:spPr>
          <a:xfrm>
            <a:off x="5102942" y="5315745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df$Age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[3]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4D88B0-5586-CA68-255C-85248C1E0539}"/>
              </a:ext>
            </a:extLst>
          </p:cNvPr>
          <p:cNvCxnSpPr>
            <a:stCxn id="17" idx="0"/>
            <a:endCxn id="16" idx="4"/>
          </p:cNvCxnSpPr>
          <p:nvPr/>
        </p:nvCxnSpPr>
        <p:spPr>
          <a:xfrm flipV="1">
            <a:off x="6096000" y="4748982"/>
            <a:ext cx="988142" cy="5667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44CE6-AE8C-D3E5-3A0C-3DDE8A8E0684}"/>
              </a:ext>
            </a:extLst>
          </p:cNvPr>
          <p:cNvSpPr/>
          <p:nvPr/>
        </p:nvSpPr>
        <p:spPr>
          <a:xfrm>
            <a:off x="5653551" y="3962398"/>
            <a:ext cx="919316" cy="40312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4B8EE3-89A8-89C6-718A-96334B14163F}"/>
              </a:ext>
            </a:extLst>
          </p:cNvPr>
          <p:cNvSpPr txBox="1"/>
          <p:nvPr/>
        </p:nvSpPr>
        <p:spPr>
          <a:xfrm>
            <a:off x="5742038" y="2750450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[2,1]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D5F3C3-8C51-CC87-C538-10ED68ADB968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113209" y="3072173"/>
            <a:ext cx="41785" cy="89022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49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C943C-9BEA-B5B8-2ED1-C2B42A0B0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8FD160-420B-AE63-0D82-31834171484B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8076B8-AEFA-7DF7-E5B3-61DB130746BD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C71C9C-09DC-DAC5-54A2-C1E76130FED8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 Basics (5 / 5)</a:t>
              </a:r>
              <a:endParaRPr lang="el-GR" sz="24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5F70E2-1B7E-41E3-849C-6A9F4A5143AF}"/>
              </a:ext>
            </a:extLst>
          </p:cNvPr>
          <p:cNvSpPr txBox="1"/>
          <p:nvPr/>
        </p:nvSpPr>
        <p:spPr>
          <a:xfrm>
            <a:off x="78658" y="835742"/>
            <a:ext cx="1115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R</a:t>
            </a:r>
            <a:r>
              <a:rPr lang="el-GR" dirty="0"/>
              <a:t> επιτρέπει την δημιουργία </a:t>
            </a:r>
            <a:r>
              <a:rPr lang="en-US" dirty="0"/>
              <a:t> Dataframe </a:t>
            </a:r>
            <a:r>
              <a:rPr lang="el-GR" dirty="0"/>
              <a:t>για αποθήκευση δεδομένων και από εξωτερικά αρχεία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2C9263-2DF0-3749-E952-B3069C36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79" y="3154655"/>
            <a:ext cx="2644369" cy="548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D13124-080E-0644-D322-DE9DD921C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88" y="2983191"/>
            <a:ext cx="2865368" cy="8916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0384DF-CFEF-199D-5AD3-5255C585525A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999448" y="3428999"/>
            <a:ext cx="206294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45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1202</Words>
  <Application>Microsoft Office PowerPoint</Application>
  <PresentationFormat>Widescreen</PresentationFormat>
  <Paragraphs>312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Office Theme</vt:lpstr>
      <vt:lpstr>Ενότητα 1 – Περιγραφική Στατιστική με R 13/10/2025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Gerasimos Varvounis</dc:creator>
  <cp:lastModifiedBy>Gerasimos Varvounis</cp:lastModifiedBy>
  <cp:revision>29</cp:revision>
  <dcterms:created xsi:type="dcterms:W3CDTF">2025-10-11T16:40:10Z</dcterms:created>
  <dcterms:modified xsi:type="dcterms:W3CDTF">2025-10-13T18:51:58Z</dcterms:modified>
</cp:coreProperties>
</file>