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6" r:id="rId5"/>
    <p:sldId id="277" r:id="rId6"/>
    <p:sldId id="279" r:id="rId7"/>
    <p:sldId id="280" r:id="rId8"/>
    <p:sldId id="265" r:id="rId9"/>
    <p:sldId id="281" r:id="rId10"/>
    <p:sldId id="282" r:id="rId11"/>
    <p:sldId id="28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D660E3-AC78-48CE-9420-1C390FD00C0C}">
          <p14:sldIdLst>
            <p14:sldId id="256"/>
          </p14:sldIdLst>
        </p14:section>
        <p14:section name="Linear Regression Basics" id="{E08991F7-802C-4977-8B3F-1A34791864FA}">
          <p14:sldIdLst>
            <p14:sldId id="258"/>
            <p14:sldId id="275"/>
            <p14:sldId id="276"/>
            <p14:sldId id="277"/>
            <p14:sldId id="279"/>
            <p14:sldId id="280"/>
          </p14:sldIdLst>
        </p14:section>
        <p14:section name="Decison Trees" id="{AA83D8E9-19C4-40F9-BD78-26D4565CAA33}">
          <p14:sldIdLst>
            <p14:sldId id="265"/>
            <p14:sldId id="281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2396-E04B-685F-054F-BDE26FA2D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D6FA-5376-0F94-33D9-701FE9A7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3953-AE83-05FF-58B0-3AC6C44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96A4-3552-B332-BB2E-641D53A9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ABA-39F8-7BD3-1CE2-5A4651DC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C3E-CC1C-C4E8-C3DD-BAC74D20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14D0-8567-A5B6-A203-6ABADB36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4439-A1AE-953D-91FD-53FEDB6D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5BC2-B814-3C6C-3B7F-A13865FC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5675-219C-B721-C83C-F98973F1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B5B42-DE78-E8D3-88F3-20171337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FCD1-B0AB-3475-8618-8FE95B27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AD60-2A1E-2B75-34C1-926C97B7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193E-52D9-0626-EA01-EA94F6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CB29-2A62-DAD8-DD0B-5E977CC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E3A-B847-CA95-DB38-DF11DD90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5A54-BC74-B63A-1F99-0DCA050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42AB-8BB7-19BC-4434-95B8848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291E-31C5-0EB1-03E5-04EFB149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E15F-0E7C-D6F3-454F-EE9479EF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7106-5639-F63C-47F9-AF6436E1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B251-C449-CE6D-9163-ECE58FA7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087C-BE1A-C3DC-6CCE-C4BF9716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2303-61D1-7BE0-CF1D-4837F8A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DEDA-7E25-858B-82AD-343F92A4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7177-531F-2037-8037-E7DDFFE3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635-D2B9-C613-5731-0A5C2911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D30B-DB7D-7B9C-B67D-54AF56D8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D733-C0DB-FC52-7E20-BC99EEA9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2CE9-0E62-0322-8F85-E84ED82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406F-246C-1AD3-8D1A-86B37E3F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BC4D-9555-8149-6FDD-B92EC6D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2E90-4828-4525-9A42-1F57E668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030F-8C0C-5064-E5C9-40F2DF501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1E38-C839-89A7-1151-1B1E42678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CBB59-6D28-A732-78F7-4A65C80F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839E0-7BD3-C92F-C944-B07ACC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8B42A-A666-BAB2-BD70-502643B4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BC0C8-439E-EB3A-6F9A-7D588EE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5965-9134-92E6-34DB-E5EBBE6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8D74-5F73-4565-4EAD-FB5A1BE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37E9-6CDB-50DC-7D28-F0B4463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ACCD-894F-3AD4-49B1-C667C421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9D5A-1FE1-6204-37DB-1D465BD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95B30-B873-5531-0F55-6F805193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F5C4-195D-7066-E038-6C442C57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6BC4-3962-EEA9-465C-B585EFA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B081-42F1-CC6F-F345-F61FF15C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73D4-4261-7146-97C8-37FD58BEA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61CB-9DB3-FEE9-BB6E-6CCE408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A3A3-9E40-D967-7CF1-C7A30FB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877A-48CA-3733-D9F8-8D727D42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7FD9-AE0C-E4B5-386A-02521EA3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7788-8635-3DC9-E8BB-03804D997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F0B0-721E-A8F5-4878-90E00A70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2B449-7BFD-09B1-204F-D11EF98A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0DE-5B60-7440-F4B8-E240D8A0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5368-CA03-831D-38F0-9BBEC4A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747CD-4F0C-4480-98B5-842D8C2D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5355-8FE3-7815-001F-9308B897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6DDE-6C3D-CFD8-BDCD-F8760FAF4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54383-E7D7-400E-A41C-B8F430508E7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6AE7-4678-4B76-4AA9-37C67BB82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7F5-5A68-B203-D334-1A857964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29875-47B6-47CF-B6D2-5B6114CC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ADA-B2AD-AD24-9F80-FB38485C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39138"/>
            <a:ext cx="9144000" cy="2604062"/>
          </a:xfrm>
        </p:spPr>
        <p:txBody>
          <a:bodyPr anchor="ctr">
            <a:normAutofit/>
          </a:bodyPr>
          <a:lstStyle/>
          <a:p>
            <a:pPr algn="l"/>
            <a:r>
              <a:rPr lang="el-GR" b="1" dirty="0"/>
              <a:t>Ενότητα 2 – Παλινδρόμηση (</a:t>
            </a:r>
            <a:r>
              <a:rPr lang="en-US" b="1" dirty="0"/>
              <a:t>Regression)</a:t>
            </a:r>
            <a:r>
              <a:rPr lang="el-GR" b="1" dirty="0"/>
              <a:t> με </a:t>
            </a:r>
            <a:r>
              <a:rPr lang="en-US" b="1" dirty="0"/>
              <a:t>R</a:t>
            </a:r>
            <a:br>
              <a:rPr lang="el-GR" b="1" dirty="0"/>
            </a:br>
            <a:r>
              <a:rPr lang="el-GR" sz="1400" b="1" dirty="0"/>
              <a:t>1</a:t>
            </a:r>
            <a:r>
              <a:rPr lang="en-US" sz="1400" b="1" dirty="0"/>
              <a:t>4</a:t>
            </a:r>
            <a:r>
              <a:rPr lang="el-GR" sz="1400" b="1" dirty="0"/>
              <a:t>/10/2025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1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E3F8-7DF9-77F2-2343-082E56128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A0035-6886-EFAF-69C1-9115750439A7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935AE7-68E6-E2FB-AE2C-83542D5FFB22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4712F-9503-EDCF-2062-A569ACE4E1E7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Decision Trees (</a:t>
              </a:r>
              <a:r>
                <a:rPr lang="el-GR" sz="2400" b="1" dirty="0"/>
                <a:t>3</a:t>
              </a:r>
              <a:r>
                <a:rPr lang="en-US" sz="2400" b="1" dirty="0"/>
                <a:t> /</a:t>
              </a:r>
              <a:r>
                <a:rPr lang="el-GR" sz="2400" b="1" dirty="0"/>
                <a:t> 5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EF9DF-EC3D-771C-A101-BA1DBDFAE078}"/>
              </a:ext>
            </a:extLst>
          </p:cNvPr>
          <p:cNvSpPr txBox="1"/>
          <p:nvPr/>
        </p:nvSpPr>
        <p:spPr>
          <a:xfrm>
            <a:off x="78658" y="83574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Σε ένα τέτοιο παράδειγμα, ένα εκπαιδευμένο μοντέλου </a:t>
            </a:r>
            <a:r>
              <a:rPr lang="en-US" dirty="0"/>
              <a:t>Decision Tree </a:t>
            </a:r>
            <a:r>
              <a:rPr lang="el-GR" dirty="0"/>
              <a:t>θα είχε την μορφή</a:t>
            </a:r>
            <a:r>
              <a:rPr lang="en-US" dirty="0"/>
              <a:t>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5E5E87-CB79-13B9-0E07-A3D1346E4338}"/>
              </a:ext>
            </a:extLst>
          </p:cNvPr>
          <p:cNvGrpSpPr/>
          <p:nvPr/>
        </p:nvGrpSpPr>
        <p:grpSpPr>
          <a:xfrm>
            <a:off x="270606" y="1666239"/>
            <a:ext cx="6577344" cy="4611658"/>
            <a:chOff x="2766784" y="1285082"/>
            <a:chExt cx="6577344" cy="4611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8CF0E1-F87A-D4C7-8D82-6F475DCBCD4F}"/>
                </a:ext>
              </a:extLst>
            </p:cNvPr>
            <p:cNvSpPr/>
            <p:nvPr/>
          </p:nvSpPr>
          <p:spPr>
            <a:xfrm>
              <a:off x="4351141" y="1285082"/>
              <a:ext cx="1901228" cy="6065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110</a:t>
              </a:r>
              <a:r>
                <a:rPr lang="el-GR" sz="1200" dirty="0">
                  <a:solidFill>
                    <a:schemeClr val="tx1"/>
                  </a:solidFill>
                </a:rPr>
                <a:t>,1</a:t>
              </a:r>
              <a:r>
                <a:rPr lang="en-US" sz="1200" dirty="0">
                  <a:solidFill>
                    <a:schemeClr val="tx1"/>
                  </a:solidFill>
                </a:rPr>
                <a:t>00</a:t>
              </a:r>
              <a:r>
                <a:rPr lang="el-GR" sz="1200" dirty="0">
                  <a:solidFill>
                    <a:schemeClr val="tx1"/>
                  </a:solidFill>
                </a:rPr>
                <a:t>,</a:t>
              </a:r>
              <a:r>
                <a:rPr lang="en-US" sz="1200" dirty="0">
                  <a:solidFill>
                    <a:schemeClr val="tx1"/>
                  </a:solidFill>
                </a:rPr>
                <a:t>123</a:t>
              </a:r>
              <a:r>
                <a:rPr lang="el-GR" sz="1200" dirty="0">
                  <a:solidFill>
                    <a:schemeClr val="tx1"/>
                  </a:solidFill>
                </a:rPr>
                <a:t>,…,</a:t>
              </a:r>
              <a:r>
                <a:rPr lang="en-US" sz="1200" dirty="0">
                  <a:solidFill>
                    <a:schemeClr val="tx1"/>
                  </a:solidFill>
                </a:rPr>
                <a:t>90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CFDEE3F5-4E0E-DEEE-1767-5CF5ECC7A662}"/>
                    </a:ext>
                  </a:extLst>
                </p:cNvPr>
                <p:cNvSpPr/>
                <p:nvPr/>
              </p:nvSpPr>
              <p:spPr>
                <a:xfrm>
                  <a:off x="4808341" y="2181770"/>
                  <a:ext cx="986828" cy="986827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l-G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CFDEE3F5-4E0E-DEEE-1767-5CF5ECC7A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341" y="2181770"/>
                  <a:ext cx="986828" cy="986827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443B67-76DA-A711-DD4A-09FD10121D89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5301755" y="1891664"/>
              <a:ext cx="0" cy="290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FE9D84-510B-94F2-180F-5F3A06E2F212}"/>
                </a:ext>
              </a:extLst>
            </p:cNvPr>
            <p:cNvSpPr/>
            <p:nvPr/>
          </p:nvSpPr>
          <p:spPr>
            <a:xfrm>
              <a:off x="2766784" y="3227445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90, 97, 92,…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0BB16A-133E-2279-CFDC-8114F105FAED}"/>
                </a:ext>
              </a:extLst>
            </p:cNvPr>
            <p:cNvSpPr/>
            <p:nvPr/>
          </p:nvSpPr>
          <p:spPr>
            <a:xfrm>
              <a:off x="5935498" y="3227445"/>
              <a:ext cx="1901228" cy="6065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97, 99, 101, 230, 137,…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448A075-EE19-283A-780B-4322317CAEDB}"/>
                </a:ext>
              </a:extLst>
            </p:cNvPr>
            <p:cNvCxnSpPr>
              <a:cxnSpLocks/>
              <a:stCxn id="8" idx="1"/>
              <a:endCxn id="10" idx="0"/>
            </p:cNvCxnSpPr>
            <p:nvPr/>
          </p:nvCxnSpPr>
          <p:spPr>
            <a:xfrm rot="10800000" flipV="1">
              <a:off x="3717399" y="2675183"/>
              <a:ext cx="1090943" cy="5522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8232FBB-7A39-F07F-E19C-051E33CFDD81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5795169" y="2675184"/>
              <a:ext cx="1090943" cy="5522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4CCC3616-E5FB-8576-5F42-BAA3211DD8CD}"/>
                    </a:ext>
                  </a:extLst>
                </p:cNvPr>
                <p:cNvSpPr/>
                <p:nvPr/>
              </p:nvSpPr>
              <p:spPr>
                <a:xfrm>
                  <a:off x="6329323" y="4173016"/>
                  <a:ext cx="1113577" cy="986827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l-G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4CCC3616-E5FB-8576-5F42-BAA3211DD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323" y="4173016"/>
                  <a:ext cx="1113577" cy="986827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1289DE-55C3-6362-5833-E29259FE56D8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886112" y="3834027"/>
              <a:ext cx="0" cy="338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9271EF-08AE-280F-0671-EBC51F5FF953}"/>
                </a:ext>
              </a:extLst>
            </p:cNvPr>
            <p:cNvSpPr/>
            <p:nvPr/>
          </p:nvSpPr>
          <p:spPr>
            <a:xfrm>
              <a:off x="4428095" y="5272050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301, 500, 401, 399,…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7981C-67BF-CF10-90AB-0AA21537746D}"/>
                </a:ext>
              </a:extLst>
            </p:cNvPr>
            <p:cNvSpPr/>
            <p:nvPr/>
          </p:nvSpPr>
          <p:spPr>
            <a:xfrm>
              <a:off x="7442900" y="5290158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101, 102, 101, 99,…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748AF21-5B66-F213-D314-446C56452137}"/>
                </a:ext>
              </a:extLst>
            </p:cNvPr>
            <p:cNvCxnSpPr>
              <a:stCxn id="14" idx="1"/>
              <a:endCxn id="16" idx="0"/>
            </p:cNvCxnSpPr>
            <p:nvPr/>
          </p:nvCxnSpPr>
          <p:spPr>
            <a:xfrm rot="10800000" flipV="1">
              <a:off x="5378709" y="4666430"/>
              <a:ext cx="950614" cy="6056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F8AC42B-18F9-7302-E826-67FBCF641FD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>
              <a:off x="7442900" y="4666430"/>
              <a:ext cx="950614" cy="6237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AFB8D2-ED00-8FAD-C6EE-7AF52B267050}"/>
                </a:ext>
              </a:extLst>
            </p:cNvPr>
            <p:cNvSpPr txBox="1"/>
            <p:nvPr/>
          </p:nvSpPr>
          <p:spPr>
            <a:xfrm>
              <a:off x="4120279" y="241531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Νο</a:t>
              </a:r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AF0F17-D3DE-7F38-AC28-C14B18669D7E}"/>
                </a:ext>
              </a:extLst>
            </p:cNvPr>
            <p:cNvSpPr txBox="1"/>
            <p:nvPr/>
          </p:nvSpPr>
          <p:spPr>
            <a:xfrm>
              <a:off x="6064515" y="241531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74CA19-DDF1-EB80-1E60-9E06E29300D4}"/>
                </a:ext>
              </a:extLst>
            </p:cNvPr>
            <p:cNvSpPr txBox="1"/>
            <p:nvPr/>
          </p:nvSpPr>
          <p:spPr>
            <a:xfrm>
              <a:off x="7687345" y="441423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821ED-6F71-DC1F-56D4-8359BFB034EA}"/>
                </a:ext>
              </a:extLst>
            </p:cNvPr>
            <p:cNvSpPr txBox="1"/>
            <p:nvPr/>
          </p:nvSpPr>
          <p:spPr>
            <a:xfrm>
              <a:off x="5768010" y="441423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Νο</a:t>
              </a:r>
              <a:endParaRPr lang="en-US" sz="105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31FBF4-5D3C-A380-A375-283CB8AEEDF2}"/>
              </a:ext>
            </a:extLst>
          </p:cNvPr>
          <p:cNvSpPr txBox="1"/>
          <p:nvPr/>
        </p:nvSpPr>
        <p:spPr>
          <a:xfrm>
            <a:off x="6248161" y="2401679"/>
            <a:ext cx="5899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Σε ένα τέτοιο μοντέλο, η εκπαίδευση στα διαθέσιμα δεδομένα δεν αφορά τον προσδιορισμό παραμέτρων όπως πριν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Εδώ, κατά την εκπαίδευση καθορίζονται (</a:t>
            </a:r>
            <a:r>
              <a:rPr lang="en-US" dirty="0"/>
              <a:t>trial &amp; error) </a:t>
            </a:r>
            <a:r>
              <a:rPr lang="el-GR" dirty="0"/>
              <a:t>τόσο οι συνθήκες που θα χρησιμοποιηθούν (γκρί ρόμβοι) όσο και η σειρά των συνθηκών αυτών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Κάθε πιθανή «δομή δέντρου»καθορίζεται από τις συνθήκες που χρησιμοποεί και την σειρά αυτών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Στο τέλος της εκπαίδευσης, επιλέγεται η «δομή» που κάνει το μοντέλο να περιγράφει τα δεδομένα της εκπαίδευσης με τον καλύτερο τρόπο.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E1F09-EA2A-2DCB-9BB7-A3A2447AC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87AC47-5371-88E1-5B32-8EAEC0717A3E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B6532-B3F5-4B4E-05C9-318ACAD25DDC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AE82D5-3E8A-9AD0-40F1-A40D3BE1082C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Decision Trees (</a:t>
              </a:r>
              <a:r>
                <a:rPr lang="el-GR" sz="2400" b="1" dirty="0"/>
                <a:t>4</a:t>
              </a:r>
              <a:r>
                <a:rPr lang="en-US" sz="2400" b="1" dirty="0"/>
                <a:t> /</a:t>
              </a:r>
              <a:r>
                <a:rPr lang="el-GR" sz="2400" b="1" dirty="0"/>
                <a:t> 5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EF71DB-10D6-A8E9-AB16-6B372C86488C}"/>
              </a:ext>
            </a:extLst>
          </p:cNvPr>
          <p:cNvSpPr txBox="1"/>
          <p:nvPr/>
        </p:nvSpPr>
        <p:spPr>
          <a:xfrm>
            <a:off x="78658" y="83574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Σε ένα τέτοιο παράδειγμα, ένα εκπαιδευμένο μοντέλου </a:t>
            </a:r>
            <a:r>
              <a:rPr lang="en-US" dirty="0"/>
              <a:t>Decision Tree </a:t>
            </a:r>
            <a:r>
              <a:rPr lang="el-GR" dirty="0"/>
              <a:t>θα είχε την μορφή</a:t>
            </a:r>
            <a:r>
              <a:rPr lang="en-US" dirty="0"/>
              <a:t>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7235BE-38E0-86CC-2BC5-3AF013AB08B4}"/>
              </a:ext>
            </a:extLst>
          </p:cNvPr>
          <p:cNvGrpSpPr/>
          <p:nvPr/>
        </p:nvGrpSpPr>
        <p:grpSpPr>
          <a:xfrm>
            <a:off x="270606" y="1666239"/>
            <a:ext cx="10967665" cy="4611658"/>
            <a:chOff x="270606" y="1666239"/>
            <a:chExt cx="10967665" cy="46116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7F1B36-3AA2-BA84-DE23-41DD45165975}"/>
                </a:ext>
              </a:extLst>
            </p:cNvPr>
            <p:cNvGrpSpPr/>
            <p:nvPr/>
          </p:nvGrpSpPr>
          <p:grpSpPr>
            <a:xfrm>
              <a:off x="270606" y="1666239"/>
              <a:ext cx="6577344" cy="4611658"/>
              <a:chOff x="2766784" y="1285082"/>
              <a:chExt cx="6577344" cy="461165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F81AA2-0FFB-05BD-5A73-7D9B19CC7C9F}"/>
                  </a:ext>
                </a:extLst>
              </p:cNvPr>
              <p:cNvSpPr/>
              <p:nvPr/>
            </p:nvSpPr>
            <p:spPr>
              <a:xfrm>
                <a:off x="4351141" y="1285082"/>
                <a:ext cx="1901228" cy="60658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chemeClr val="tx1"/>
                    </a:solidFill>
                  </a:rPr>
                  <a:t>[</a:t>
                </a:r>
                <a:r>
                  <a:rPr lang="en-US" sz="1200" dirty="0">
                    <a:solidFill>
                      <a:schemeClr val="tx1"/>
                    </a:solidFill>
                  </a:rPr>
                  <a:t>110</a:t>
                </a:r>
                <a:r>
                  <a:rPr lang="el-GR" sz="1200" dirty="0">
                    <a:solidFill>
                      <a:schemeClr val="tx1"/>
                    </a:solidFill>
                  </a:rPr>
                  <a:t>,1</a:t>
                </a:r>
                <a:r>
                  <a:rPr lang="en-US" sz="1200" dirty="0">
                    <a:solidFill>
                      <a:schemeClr val="tx1"/>
                    </a:solidFill>
                  </a:rPr>
                  <a:t>00</a:t>
                </a:r>
                <a:r>
                  <a:rPr lang="el-GR" sz="1200" dirty="0">
                    <a:solidFill>
                      <a:schemeClr val="tx1"/>
                    </a:solidFill>
                  </a:rPr>
                  <a:t>,</a:t>
                </a:r>
                <a:r>
                  <a:rPr lang="en-US" sz="1200" dirty="0">
                    <a:solidFill>
                      <a:schemeClr val="tx1"/>
                    </a:solidFill>
                  </a:rPr>
                  <a:t>123</a:t>
                </a:r>
                <a:r>
                  <a:rPr lang="el-GR" sz="12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200" dirty="0">
                    <a:solidFill>
                      <a:schemeClr val="tx1"/>
                    </a:solidFill>
                  </a:rPr>
                  <a:t>90</a:t>
                </a:r>
                <a:r>
                  <a:rPr lang="el-GR" sz="1200" dirty="0">
                    <a:solidFill>
                      <a:schemeClr val="tx1"/>
                    </a:solidFill>
                  </a:rPr>
                  <a:t>]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Diamond 7">
                    <a:extLst>
                      <a:ext uri="{FF2B5EF4-FFF2-40B4-BE49-F238E27FC236}">
                        <a16:creationId xmlns:a16="http://schemas.microsoft.com/office/drawing/2014/main" id="{40E6CC8D-6132-CB82-CF10-8AC2373FDC03}"/>
                      </a:ext>
                    </a:extLst>
                  </p:cNvPr>
                  <p:cNvSpPr/>
                  <p:nvPr/>
                </p:nvSpPr>
                <p:spPr>
                  <a:xfrm>
                    <a:off x="4808341" y="2181770"/>
                    <a:ext cx="986828" cy="986827"/>
                  </a:xfrm>
                  <a:prstGeom prst="diamond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el-G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Diamond 7">
                    <a:extLst>
                      <a:ext uri="{FF2B5EF4-FFF2-40B4-BE49-F238E27FC236}">
                        <a16:creationId xmlns:a16="http://schemas.microsoft.com/office/drawing/2014/main" id="{40E6CC8D-6132-CB82-CF10-8AC2373FD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341" y="2181770"/>
                    <a:ext cx="986828" cy="986827"/>
                  </a:xfrm>
                  <a:prstGeom prst="diamond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9AD66F-4BF8-81B7-F020-7C78C182C2F7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>
                <a:off x="5301755" y="1891664"/>
                <a:ext cx="0" cy="2901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A0E508-6ED3-D887-7786-DAB22A760F13}"/>
                  </a:ext>
                </a:extLst>
              </p:cNvPr>
              <p:cNvSpPr/>
              <p:nvPr/>
            </p:nvSpPr>
            <p:spPr>
              <a:xfrm>
                <a:off x="2766784" y="3227445"/>
                <a:ext cx="1901228" cy="6065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chemeClr val="tx1"/>
                    </a:solidFill>
                  </a:rPr>
                  <a:t>[</a:t>
                </a:r>
                <a:r>
                  <a:rPr lang="en-US" sz="1200" dirty="0">
                    <a:solidFill>
                      <a:schemeClr val="tx1"/>
                    </a:solidFill>
                  </a:rPr>
                  <a:t>90, 97, 92,…</a:t>
                </a:r>
                <a:r>
                  <a:rPr lang="el-GR" sz="1200" dirty="0">
                    <a:solidFill>
                      <a:schemeClr val="tx1"/>
                    </a:solidFill>
                  </a:rPr>
                  <a:t>]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C573D9-B407-D73F-A467-A79CF6337163}"/>
                  </a:ext>
                </a:extLst>
              </p:cNvPr>
              <p:cNvSpPr/>
              <p:nvPr/>
            </p:nvSpPr>
            <p:spPr>
              <a:xfrm>
                <a:off x="5935498" y="3227445"/>
                <a:ext cx="1901228" cy="6065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chemeClr val="tx1"/>
                    </a:solidFill>
                  </a:rPr>
                  <a:t>[</a:t>
                </a:r>
                <a:r>
                  <a:rPr lang="en-US" sz="1200" dirty="0">
                    <a:solidFill>
                      <a:schemeClr val="tx1"/>
                    </a:solidFill>
                  </a:rPr>
                  <a:t>97, 99, 101, 230, 137,…</a:t>
                </a:r>
                <a:r>
                  <a:rPr lang="el-GR" sz="1200" dirty="0">
                    <a:solidFill>
                      <a:schemeClr val="tx1"/>
                    </a:solidFill>
                  </a:rPr>
                  <a:t>]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0BB218E3-95E8-0C6F-FF41-59A4C1B6616C}"/>
                  </a:ext>
                </a:extLst>
              </p:cNvPr>
              <p:cNvCxnSpPr>
                <a:cxnSpLocks/>
                <a:stCxn id="8" idx="1"/>
                <a:endCxn id="10" idx="0"/>
              </p:cNvCxnSpPr>
              <p:nvPr/>
            </p:nvCxnSpPr>
            <p:spPr>
              <a:xfrm rot="10800000" flipV="1">
                <a:off x="3717399" y="2675183"/>
                <a:ext cx="1090943" cy="5522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13461805-A791-45F8-5CF0-B7B5DC31DB7C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>
                <a:off x="5795169" y="2675184"/>
                <a:ext cx="1090943" cy="5522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Diamond 13">
                    <a:extLst>
                      <a:ext uri="{FF2B5EF4-FFF2-40B4-BE49-F238E27FC236}">
                        <a16:creationId xmlns:a16="http://schemas.microsoft.com/office/drawing/2014/main" id="{9CFCAF9D-2204-ABFC-010E-17DD122210B2}"/>
                      </a:ext>
                    </a:extLst>
                  </p:cNvPr>
                  <p:cNvSpPr/>
                  <p:nvPr/>
                </p:nvSpPr>
                <p:spPr>
                  <a:xfrm>
                    <a:off x="6329323" y="4173016"/>
                    <a:ext cx="1113577" cy="986827"/>
                  </a:xfrm>
                  <a:prstGeom prst="diamond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l-G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Diamond 13">
                    <a:extLst>
                      <a:ext uri="{FF2B5EF4-FFF2-40B4-BE49-F238E27FC236}">
                        <a16:creationId xmlns:a16="http://schemas.microsoft.com/office/drawing/2014/main" id="{9CFCAF9D-2204-ABFC-010E-17DD122210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323" y="4173016"/>
                    <a:ext cx="1113577" cy="986827"/>
                  </a:xfrm>
                  <a:prstGeom prst="diamond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7E0D726-7BBF-1E26-0971-00EC239F9F7C}"/>
                  </a:ext>
                </a:extLst>
              </p:cNvPr>
              <p:cNvCxnSpPr>
                <a:stCxn id="11" idx="2"/>
                <a:endCxn id="14" idx="0"/>
              </p:cNvCxnSpPr>
              <p:nvPr/>
            </p:nvCxnSpPr>
            <p:spPr>
              <a:xfrm>
                <a:off x="6886112" y="3834027"/>
                <a:ext cx="0" cy="338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F66697-0ADF-05C9-FEDA-5E44CA6CE30E}"/>
                  </a:ext>
                </a:extLst>
              </p:cNvPr>
              <p:cNvSpPr/>
              <p:nvPr/>
            </p:nvSpPr>
            <p:spPr>
              <a:xfrm>
                <a:off x="4428095" y="5272050"/>
                <a:ext cx="1901228" cy="6065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chemeClr val="tx1"/>
                    </a:solidFill>
                  </a:rPr>
                  <a:t>[</a:t>
                </a:r>
                <a:r>
                  <a:rPr lang="en-US" sz="1200" dirty="0">
                    <a:solidFill>
                      <a:schemeClr val="tx1"/>
                    </a:solidFill>
                  </a:rPr>
                  <a:t>301, 500, 401, 399,…</a:t>
                </a:r>
                <a:r>
                  <a:rPr lang="el-GR" sz="1200" dirty="0">
                    <a:solidFill>
                      <a:schemeClr val="tx1"/>
                    </a:solidFill>
                  </a:rPr>
                  <a:t>]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B00800-5C17-0D10-F15E-993E67756314}"/>
                  </a:ext>
                </a:extLst>
              </p:cNvPr>
              <p:cNvSpPr/>
              <p:nvPr/>
            </p:nvSpPr>
            <p:spPr>
              <a:xfrm>
                <a:off x="7442900" y="5290158"/>
                <a:ext cx="1901228" cy="6065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chemeClr val="tx1"/>
                    </a:solidFill>
                  </a:rPr>
                  <a:t>[</a:t>
                </a:r>
                <a:r>
                  <a:rPr lang="en-US" sz="1200" dirty="0">
                    <a:solidFill>
                      <a:schemeClr val="tx1"/>
                    </a:solidFill>
                  </a:rPr>
                  <a:t>101, 102, 101, 99,…</a:t>
                </a:r>
                <a:r>
                  <a:rPr lang="el-GR" sz="1200" dirty="0">
                    <a:solidFill>
                      <a:schemeClr val="tx1"/>
                    </a:solidFill>
                  </a:rPr>
                  <a:t>]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9C3352CA-9EF3-5B08-D8C6-EAE260F75C37}"/>
                  </a:ext>
                </a:extLst>
              </p:cNvPr>
              <p:cNvCxnSpPr>
                <a:stCxn id="14" idx="1"/>
                <a:endCxn id="16" idx="0"/>
              </p:cNvCxnSpPr>
              <p:nvPr/>
            </p:nvCxnSpPr>
            <p:spPr>
              <a:xfrm rot="10800000" flipV="1">
                <a:off x="5378709" y="4666430"/>
                <a:ext cx="950614" cy="6056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7AECE095-7E27-9CD2-4BD9-59722B0E90E5}"/>
                  </a:ext>
                </a:extLst>
              </p:cNvPr>
              <p:cNvCxnSpPr>
                <a:cxnSpLocks/>
                <a:stCxn id="14" idx="3"/>
                <a:endCxn id="17" idx="0"/>
              </p:cNvCxnSpPr>
              <p:nvPr/>
            </p:nvCxnSpPr>
            <p:spPr>
              <a:xfrm>
                <a:off x="7442900" y="4666430"/>
                <a:ext cx="950614" cy="62372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3D33FC-D671-1B69-7BF5-A7896DBA10FF}"/>
                  </a:ext>
                </a:extLst>
              </p:cNvPr>
              <p:cNvSpPr txBox="1"/>
              <p:nvPr/>
            </p:nvSpPr>
            <p:spPr>
              <a:xfrm>
                <a:off x="4120279" y="2415319"/>
                <a:ext cx="461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50" dirty="0"/>
                  <a:t>Νο</a:t>
                </a:r>
                <a:endParaRPr 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7F5B9-1EF3-71DB-D18D-C6C4C9A0614F}"/>
                  </a:ext>
                </a:extLst>
              </p:cNvPr>
              <p:cNvSpPr txBox="1"/>
              <p:nvPr/>
            </p:nvSpPr>
            <p:spPr>
              <a:xfrm>
                <a:off x="6064515" y="2415319"/>
                <a:ext cx="461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Yes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1B050F-4A96-A16D-7657-A3C37E3B3255}"/>
                  </a:ext>
                </a:extLst>
              </p:cNvPr>
              <p:cNvSpPr txBox="1"/>
              <p:nvPr/>
            </p:nvSpPr>
            <p:spPr>
              <a:xfrm>
                <a:off x="7687345" y="4414239"/>
                <a:ext cx="461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Yes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F7F18-691B-6732-39C2-F9D907F2AD96}"/>
                  </a:ext>
                </a:extLst>
              </p:cNvPr>
              <p:cNvSpPr txBox="1"/>
              <p:nvPr/>
            </p:nvSpPr>
            <p:spPr>
              <a:xfrm>
                <a:off x="5768010" y="4414239"/>
                <a:ext cx="461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50" dirty="0"/>
                  <a:t>Νο</a:t>
                </a:r>
                <a:endParaRPr lang="en-US" sz="105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69E043-AAD5-E10E-4946-3EF3AB4AADB7}"/>
                </a:ext>
              </a:extLst>
            </p:cNvPr>
            <p:cNvSpPr txBox="1"/>
            <p:nvPr/>
          </p:nvSpPr>
          <p:spPr>
            <a:xfrm>
              <a:off x="4552203" y="1785286"/>
              <a:ext cx="3471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Ολα τα δεδομένα / σπίτια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259E05-F3D3-3672-7CBC-5CE8CC6505C8}"/>
                </a:ext>
              </a:extLst>
            </p:cNvPr>
            <p:cNvSpPr txBox="1"/>
            <p:nvPr/>
          </p:nvSpPr>
          <p:spPr>
            <a:xfrm>
              <a:off x="8077078" y="4922354"/>
              <a:ext cx="3161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«τελικός κόμβος» με όμοια σπίτια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F255D3-39B6-438D-7156-8316A572D983}"/>
                </a:ext>
              </a:extLst>
            </p:cNvPr>
            <p:cNvCxnSpPr>
              <a:stCxn id="4" idx="3"/>
              <a:endCxn id="24" idx="1"/>
            </p:cNvCxnSpPr>
            <p:nvPr/>
          </p:nvCxnSpPr>
          <p:spPr>
            <a:xfrm>
              <a:off x="3756191" y="1969530"/>
              <a:ext cx="796012" cy="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387B5E-604E-6732-C45E-67522CD271B1}"/>
                </a:ext>
              </a:extLst>
            </p:cNvPr>
            <p:cNvCxnSpPr>
              <a:stCxn id="17" idx="3"/>
              <a:endCxn id="26" idx="1"/>
            </p:cNvCxnSpPr>
            <p:nvPr/>
          </p:nvCxnSpPr>
          <p:spPr>
            <a:xfrm flipV="1">
              <a:off x="6847950" y="5245520"/>
              <a:ext cx="1229128" cy="72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11ACE2-9C9E-10BC-C45E-08858B2ACF71}"/>
                </a:ext>
              </a:extLst>
            </p:cNvPr>
            <p:cNvSpPr txBox="1"/>
            <p:nvPr/>
          </p:nvSpPr>
          <p:spPr>
            <a:xfrm>
              <a:off x="6154994" y="4249731"/>
              <a:ext cx="2900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Συνθήκη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237E3C-DB0F-FE20-03A5-72C732DDF446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4946722" y="4434397"/>
              <a:ext cx="1208272" cy="36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8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BD16C-BD4B-3E6F-A2B0-D3278965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7C312E-8EBD-F36F-2F10-59EE15E3E605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4E16C9-5C0E-B37B-D4E2-0CD5237A6A80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DC5953-CAB6-2390-0B82-A0A1EA566A15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Decision Trees (</a:t>
              </a:r>
              <a:r>
                <a:rPr lang="el-GR" sz="2400" b="1" dirty="0"/>
                <a:t>5</a:t>
              </a:r>
              <a:r>
                <a:rPr lang="en-US" sz="2400" b="1" dirty="0"/>
                <a:t> /</a:t>
              </a:r>
              <a:r>
                <a:rPr lang="el-GR" sz="2400" b="1" dirty="0"/>
                <a:t> 5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ABB2A8-96D0-0D65-5E0D-16E5A7722A08}"/>
              </a:ext>
            </a:extLst>
          </p:cNvPr>
          <p:cNvSpPr txBox="1"/>
          <p:nvPr/>
        </p:nvSpPr>
        <p:spPr>
          <a:xfrm>
            <a:off x="78658" y="83574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Ένα εκπαιδευμένο μοντέλου </a:t>
            </a:r>
            <a:r>
              <a:rPr lang="en-US" dirty="0"/>
              <a:t>Decision Tree </a:t>
            </a:r>
            <a:r>
              <a:rPr lang="el-GR" dirty="0"/>
              <a:t>θα προέβλεπε για ένα σπίτι με 2 υπνοδωμάτια 70 τετραγωνικών</a:t>
            </a:r>
            <a:r>
              <a:rPr lang="en-US" dirty="0"/>
              <a:t>: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867CF35F-2036-D39C-057F-00190CC5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80" y="1576399"/>
            <a:ext cx="6324251" cy="4445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DEE4E-1A9F-B6AB-C4C1-381D0E643863}"/>
                  </a:ext>
                </a:extLst>
              </p:cNvPr>
              <p:cNvSpPr txBox="1"/>
              <p:nvPr/>
            </p:nvSpPr>
            <p:spPr>
              <a:xfrm>
                <a:off x="4816030" y="1273051"/>
                <a:ext cx="1606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=70, </m:t>
                      </m:r>
                      <m:sSub>
                        <m:sSubPr>
                          <m:ctrl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DEE4E-1A9F-B6AB-C4C1-381D0E64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30" y="1273051"/>
                <a:ext cx="1606209" cy="276999"/>
              </a:xfrm>
              <a:prstGeom prst="rect">
                <a:avLst/>
              </a:prstGeom>
              <a:blipFill>
                <a:blip r:embed="rId3"/>
                <a:stretch>
                  <a:fillRect l="-3030" r="-34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88BFD2-FC6A-FC1E-D47B-9A4089D941AE}"/>
                  </a:ext>
                </a:extLst>
              </p:cNvPr>
              <p:cNvSpPr txBox="1"/>
              <p:nvPr/>
            </p:nvSpPr>
            <p:spPr>
              <a:xfrm>
                <a:off x="5294671" y="6022258"/>
                <a:ext cx="614516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101+102+101+99+103+109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=102.5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88BFD2-FC6A-FC1E-D47B-9A4089D94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71" y="6022258"/>
                <a:ext cx="614516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4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5A277-0680-AEDB-D0D9-AC381F19F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79B4E3-0D08-E037-4514-179F5F5EC26D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5BE6F1-1E65-A639-F608-E87CC16CE8F0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F6949E-A703-DA2C-9DD4-53E21720A9A0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Basics (1 / </a:t>
              </a:r>
              <a:r>
                <a:rPr lang="el-GR" sz="2400" b="1" dirty="0"/>
                <a:t>2</a:t>
              </a:r>
              <a:r>
                <a:rPr lang="en-US" sz="2400" b="1" dirty="0"/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2C65AA-351C-040E-4394-07C3F4FAA90B}"/>
                  </a:ext>
                </a:extLst>
              </p:cNvPr>
              <p:cNvSpPr txBox="1"/>
              <p:nvPr/>
            </p:nvSpPr>
            <p:spPr>
              <a:xfrm>
                <a:off x="176981" y="908191"/>
                <a:ext cx="1106129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Η παλινδρόμηση </a:t>
                </a:r>
                <a:r>
                  <a:rPr lang="en-US" sz="2400" dirty="0"/>
                  <a:t>(Regression) </a:t>
                </a:r>
                <a:r>
                  <a:rPr lang="el-GR" sz="2400" dirty="0"/>
                  <a:t>είναι μία στατιστική μέθοδος που επιτρέπει την </a:t>
                </a:r>
                <a:r>
                  <a:rPr lang="el-GR" sz="2400" b="1" dirty="0"/>
                  <a:t>πρόβλεψη</a:t>
                </a:r>
                <a:r>
                  <a:rPr lang="el-GR" sz="2400" dirty="0"/>
                  <a:t> ή την </a:t>
                </a:r>
                <a:r>
                  <a:rPr lang="el-GR" sz="2400" b="1" dirty="0"/>
                  <a:t>εξήγηση</a:t>
                </a:r>
                <a:r>
                  <a:rPr lang="el-GR" sz="2400" dirty="0"/>
                  <a:t> της τιμής μιας συνεχούς αριθμητικής μεταβλητής (π.χ., η τιμή ενός σπιτιού σε €) βάσει των τιμών μίας ή περισσότερων ανεξάρτητων μεταβλητών (π.χ., αριθμός υπνοδωματίων, ηλικία σπιτιού, όροφος σπιτιού).</a:t>
                </a:r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Η μεταβλητή που προβλέπεται / εξηγείται συνήθως συμβολίζεται ως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Οι ανεξάρτητες μεταβλητές συμβολίζονται ως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2C65AA-351C-040E-4394-07C3F4FA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1" y="908191"/>
                <a:ext cx="11061290" cy="2616101"/>
              </a:xfrm>
              <a:prstGeom prst="rect">
                <a:avLst/>
              </a:prstGeom>
              <a:blipFill>
                <a:blip r:embed="rId2"/>
                <a:stretch>
                  <a:fillRect l="-716" t="-1865" r="-826" b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DCF88B-1AD8-1BAD-B858-C8AE7092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79133"/>
              </p:ext>
            </p:extLst>
          </p:nvPr>
        </p:nvGraphicFramePr>
        <p:xfrm>
          <a:off x="835742" y="3940869"/>
          <a:ext cx="3539613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8202B-B308-0401-FD25-B5BDF52FBF65}"/>
                  </a:ext>
                </a:extLst>
              </p:cNvPr>
              <p:cNvSpPr txBox="1"/>
              <p:nvPr/>
            </p:nvSpPr>
            <p:spPr>
              <a:xfrm>
                <a:off x="4871782" y="4681208"/>
                <a:ext cx="149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8202B-B308-0401-FD25-B5BDF52FB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82" y="4681208"/>
                <a:ext cx="1494705" cy="276999"/>
              </a:xfrm>
              <a:prstGeom prst="rect">
                <a:avLst/>
              </a:prstGeom>
              <a:blipFill>
                <a:blip r:embed="rId3"/>
                <a:stretch>
                  <a:fillRect l="-3265" r="-12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B5E4F-0DF1-4310-024C-81B0DD63C02A}"/>
              </a:ext>
            </a:extLst>
          </p:cNvPr>
          <p:cNvCxnSpPr>
            <a:cxnSpLocks/>
          </p:cNvCxnSpPr>
          <p:nvPr/>
        </p:nvCxnSpPr>
        <p:spPr>
          <a:xfrm>
            <a:off x="4493342" y="4819708"/>
            <a:ext cx="314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3A35F0-30CE-CE60-32B2-15C5C557A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984" y="3524292"/>
            <a:ext cx="4438797" cy="31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E0AE-F55D-0FA0-045F-C06BF3FB3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53ABD2-986C-C8B3-79F9-61025E38BF42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623C6-8D04-F52C-106A-5F7B32FFB017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C51F84-1A85-F0E4-4B70-CF36B9D59EEE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Basics (2 / </a:t>
              </a:r>
              <a:r>
                <a:rPr lang="el-GR" sz="2400" b="1" dirty="0"/>
                <a:t>2</a:t>
              </a:r>
              <a:r>
                <a:rPr lang="en-US" sz="2400" b="1" dirty="0"/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90F175-5D50-4230-AB11-53938250FE66}"/>
                  </a:ext>
                </a:extLst>
              </p:cNvPr>
              <p:cNvSpPr txBox="1"/>
              <p:nvPr/>
            </p:nvSpPr>
            <p:spPr>
              <a:xfrm>
                <a:off x="176981" y="908191"/>
                <a:ext cx="1106129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Η παλινδρόμηση </a:t>
                </a:r>
                <a:r>
                  <a:rPr lang="en-US" sz="2400" dirty="0"/>
                  <a:t>(Regression) </a:t>
                </a:r>
                <a:r>
                  <a:rPr lang="el-GR" sz="2400" dirty="0"/>
                  <a:t>είναι μία στατιστική μέθοδος που επιτρέπει την </a:t>
                </a:r>
                <a:r>
                  <a:rPr lang="el-GR" sz="2400" b="1" dirty="0"/>
                  <a:t>πρόβλεψη</a:t>
                </a:r>
                <a:r>
                  <a:rPr lang="el-GR" sz="2400" dirty="0"/>
                  <a:t> ή την </a:t>
                </a:r>
                <a:r>
                  <a:rPr lang="el-GR" sz="2400" b="1" dirty="0"/>
                  <a:t>εξήγηση</a:t>
                </a:r>
                <a:r>
                  <a:rPr lang="el-GR" sz="2400" dirty="0"/>
                  <a:t> της τιμής μιας συνεχούς αριθμητικής μεταβλητής (π.χ., η τιμή ενός σπιτιού σε €) βάσει των τιμών μίας ή περισσότερων ανεξάρτητων μεταβλητών (π.χ., αριθμός υπνοδωματίων, ηλικία σπιτιού, όροφος σπιτιού).</a:t>
                </a:r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Η μεταβλητή που προβλέπεται / εξηγείται συνήθως συμβολίζεται ως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Οι ανεξάρτητες μεταβλητές συμβολίζονται ως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90F175-5D50-4230-AB11-53938250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1" y="908191"/>
                <a:ext cx="11061290" cy="2616101"/>
              </a:xfrm>
              <a:prstGeom prst="rect">
                <a:avLst/>
              </a:prstGeom>
              <a:blipFill>
                <a:blip r:embed="rId2"/>
                <a:stretch>
                  <a:fillRect l="-716" t="-1865" r="-826" b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558F3C-31A7-4BEF-D4E6-09DE4F7B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16277"/>
              </p:ext>
            </p:extLst>
          </p:nvPr>
        </p:nvGraphicFramePr>
        <p:xfrm>
          <a:off x="673410" y="3940868"/>
          <a:ext cx="3652784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1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7817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Bedrooms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85511-ED6A-EA3A-A7D7-CBF6643B08A5}"/>
                  </a:ext>
                </a:extLst>
              </p:cNvPr>
              <p:cNvSpPr txBox="1"/>
              <p:nvPr/>
            </p:nvSpPr>
            <p:spPr>
              <a:xfrm>
                <a:off x="6321942" y="4681209"/>
                <a:ext cx="226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85511-ED6A-EA3A-A7D7-CBF6643B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942" y="4681209"/>
                <a:ext cx="2261901" cy="276999"/>
              </a:xfrm>
              <a:prstGeom prst="rect">
                <a:avLst/>
              </a:prstGeom>
              <a:blipFill>
                <a:blip r:embed="rId3"/>
                <a:stretch>
                  <a:fillRect l="-2156" r="-8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3958AC-5FDB-1BED-7F60-262C74B1B0E0}"/>
              </a:ext>
            </a:extLst>
          </p:cNvPr>
          <p:cNvCxnSpPr/>
          <p:nvPr/>
        </p:nvCxnSpPr>
        <p:spPr>
          <a:xfrm>
            <a:off x="4493342" y="4819708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4BE9-E8C2-E622-C154-7922B11B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80B439-ADCB-001A-7996-709EC3DED4F0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FC07C0-0A12-7D03-3A2C-4032665A1478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A37119-B232-5C7D-3DE7-F7C8877C2F6B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Training (1 / 3)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1C4E6-689E-15EE-32E7-84948591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31383"/>
              </p:ext>
            </p:extLst>
          </p:nvPr>
        </p:nvGraphicFramePr>
        <p:xfrm>
          <a:off x="181797" y="735552"/>
          <a:ext cx="3652784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1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7817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Bedrooms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BDB6E7-E084-EE17-7294-A1BCFDCE3D6A}"/>
                  </a:ext>
                </a:extLst>
              </p:cNvPr>
              <p:cNvSpPr txBox="1"/>
              <p:nvPr/>
            </p:nvSpPr>
            <p:spPr>
              <a:xfrm>
                <a:off x="5653547" y="1407066"/>
                <a:ext cx="226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BDB6E7-E084-EE17-7294-A1BCFDCE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1407066"/>
                <a:ext cx="2261901" cy="276999"/>
              </a:xfrm>
              <a:prstGeom prst="rect">
                <a:avLst/>
              </a:prstGeom>
              <a:blipFill>
                <a:blip r:embed="rId2"/>
                <a:stretch>
                  <a:fillRect l="-2156" r="-8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36E07C-A73D-A768-6667-472000FA5ED5}"/>
              </a:ext>
            </a:extLst>
          </p:cNvPr>
          <p:cNvCxnSpPr/>
          <p:nvPr/>
        </p:nvCxnSpPr>
        <p:spPr>
          <a:xfrm>
            <a:off x="3868993" y="1545566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C3A044-BBB2-6C67-B6DE-D2432020AC51}"/>
                  </a:ext>
                </a:extLst>
              </p:cNvPr>
              <p:cNvSpPr txBox="1"/>
              <p:nvPr/>
            </p:nvSpPr>
            <p:spPr>
              <a:xfrm>
                <a:off x="88490" y="2834833"/>
                <a:ext cx="1106129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Οι συντελεστές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l-GR" sz="2400" dirty="0"/>
                  <a:t>επιλέγονται με τρόπο τέτοιο ώστε να περιγράφουν όσο το δυνατόν καλύτερα γίνεται το διαθέσιμο σύνολο δεδομένων, σε μία διαδικασία που ονομάζεται </a:t>
                </a:r>
                <a:r>
                  <a:rPr lang="el-GR" sz="2400" b="1" dirty="0"/>
                  <a:t>εκπαίδευση του μοντέλου (</a:t>
                </a:r>
                <a:r>
                  <a:rPr lang="en-US" sz="2400" b="1" dirty="0"/>
                  <a:t>model training)</a:t>
                </a:r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Συνήθως, οι συντελεστές αυτοί επιλέγονται με τέτοιο τρόπο ώστε να ελαχιστοποιείται το άθροισμα των τετραγώνων της διαφοράς της πραγματικής τιμής από την εκτιμώμενη για κάθε εγγραφή στα δεδομένα (εδώ σπίτι)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C3A044-BBB2-6C67-B6DE-D2432020A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" y="2834833"/>
                <a:ext cx="11061290" cy="2462213"/>
              </a:xfrm>
              <a:prstGeom prst="rect">
                <a:avLst/>
              </a:prstGeom>
              <a:blipFill>
                <a:blip r:embed="rId3"/>
                <a:stretch>
                  <a:fillRect l="-772" t="-1980" r="-827" b="-4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6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265DD-649B-22A4-CC04-BBC401F0C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2B7105-4FC6-E774-72E5-3489BFF37D6B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5AE80A-5019-0828-1464-7063240FFC2D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4BCE7-19AC-FB77-1A59-A421B90CC5CB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Training (2 / 3)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CEAB3A-62F7-053F-583B-F7D9BD823805}"/>
              </a:ext>
            </a:extLst>
          </p:cNvPr>
          <p:cNvGraphicFramePr>
            <a:graphicFrameLocks noGrp="1"/>
          </p:cNvGraphicFramePr>
          <p:nvPr/>
        </p:nvGraphicFramePr>
        <p:xfrm>
          <a:off x="181797" y="735552"/>
          <a:ext cx="3652784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1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781765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Bedrooms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B4D3A-71F7-9010-A355-FA9C6A928F62}"/>
                  </a:ext>
                </a:extLst>
              </p:cNvPr>
              <p:cNvSpPr txBox="1"/>
              <p:nvPr/>
            </p:nvSpPr>
            <p:spPr>
              <a:xfrm>
                <a:off x="5653547" y="1407066"/>
                <a:ext cx="226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B4D3A-71F7-9010-A355-FA9C6A9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1407066"/>
                <a:ext cx="2261901" cy="276999"/>
              </a:xfrm>
              <a:prstGeom prst="rect">
                <a:avLst/>
              </a:prstGeom>
              <a:blipFill>
                <a:blip r:embed="rId2"/>
                <a:stretch>
                  <a:fillRect l="-2156" r="-8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AECA6-3091-A0ED-C4D8-CF15D99991F9}"/>
              </a:ext>
            </a:extLst>
          </p:cNvPr>
          <p:cNvCxnSpPr/>
          <p:nvPr/>
        </p:nvCxnSpPr>
        <p:spPr>
          <a:xfrm>
            <a:off x="3868993" y="1545566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612FE8-252F-4680-8FEB-2177C6A6862D}"/>
                  </a:ext>
                </a:extLst>
              </p:cNvPr>
              <p:cNvSpPr txBox="1"/>
              <p:nvPr/>
            </p:nvSpPr>
            <p:spPr>
              <a:xfrm>
                <a:off x="88490" y="3429000"/>
                <a:ext cx="1106129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Οι συντελεστές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l-GR" sz="2400" dirty="0"/>
                  <a:t>επιλέγονται με τρόπο τέτοιο ώστε να περιγράφουν όσο το δυνατόν καλύτερα γίνεται το διαθέσιμο σύνολο δεδομένων, σε μία διαδικασία που ονομάζεται </a:t>
                </a:r>
                <a:r>
                  <a:rPr lang="el-GR" sz="2400" b="1" dirty="0"/>
                  <a:t>εκπαίδευση του μοντέλου (</a:t>
                </a:r>
                <a:r>
                  <a:rPr lang="en-US" sz="2400" b="1" dirty="0"/>
                  <a:t>model training)</a:t>
                </a:r>
              </a:p>
              <a:p>
                <a:pPr marL="285750" indent="-2857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l-GR" sz="2400" dirty="0"/>
                  <a:t>Συνήθως, οι συντελεστές αυτοί επιλέγονται με τέτοιο τρόπο ώστε να ελαχιστοποιείται το άθροισμα των τετραγώνων της διαφοράς της πραγματικής τιμής από την εκτιμώμενη για κάθε εγγραφή στα δεδομένα (εδώ σπίτι)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612FE8-252F-4680-8FEB-2177C6A6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" y="3429000"/>
                <a:ext cx="11061290" cy="2462213"/>
              </a:xfrm>
              <a:prstGeom prst="rect">
                <a:avLst/>
              </a:prstGeom>
              <a:blipFill>
                <a:blip r:embed="rId3"/>
                <a:stretch>
                  <a:fillRect l="-772" t="-1985" r="-827" b="-4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0C87-706E-6024-F12E-611FA9E9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8D6DF-94E5-D537-EA07-2C3A89DF114C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EB4564-7ECD-6AA7-1CFA-C12B65FDEEE7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1D81D-D2A6-2B75-4F8E-5DC5AD02315C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Evaluation (1 / 2)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A13D55-7C88-5049-1EF0-7F4F89643CE8}"/>
              </a:ext>
            </a:extLst>
          </p:cNvPr>
          <p:cNvGraphicFramePr>
            <a:graphicFrameLocks noGrp="1"/>
          </p:cNvGraphicFramePr>
          <p:nvPr/>
        </p:nvGraphicFramePr>
        <p:xfrm>
          <a:off x="2084439" y="765050"/>
          <a:ext cx="3539613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14E6D-8595-F620-2F7F-C85525A30822}"/>
                  </a:ext>
                </a:extLst>
              </p:cNvPr>
              <p:cNvSpPr txBox="1"/>
              <p:nvPr/>
            </p:nvSpPr>
            <p:spPr>
              <a:xfrm>
                <a:off x="7570639" y="1505390"/>
                <a:ext cx="149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14E6D-8595-F620-2F7F-C85525A3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39" y="1505390"/>
                <a:ext cx="1494705" cy="276999"/>
              </a:xfrm>
              <a:prstGeom prst="rect">
                <a:avLst/>
              </a:prstGeom>
              <a:blipFill>
                <a:blip r:embed="rId2"/>
                <a:stretch>
                  <a:fillRect l="-3673" r="-12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3FC3E-4FE8-AB67-F00B-679E6BD04F7E}"/>
              </a:ext>
            </a:extLst>
          </p:cNvPr>
          <p:cNvCxnSpPr/>
          <p:nvPr/>
        </p:nvCxnSpPr>
        <p:spPr>
          <a:xfrm>
            <a:off x="5742039" y="1643889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7803B-551B-3BA8-9FAB-99865DB5398D}"/>
                  </a:ext>
                </a:extLst>
              </p:cNvPr>
              <p:cNvSpPr txBox="1"/>
              <p:nvPr/>
            </p:nvSpPr>
            <p:spPr>
              <a:xfrm>
                <a:off x="211394" y="2736509"/>
                <a:ext cx="1106129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l-GR" sz="2400" dirty="0"/>
                  <a:t>Αφού εκπαιδεύσουμε το μοντέλο πρέπει να αξιολογήσουμε την απόδοσή του, με άλλα λόγια πόσο κοντά πέφτουν οι προβλέψεις στην πραγματική τιμή </a:t>
                </a:r>
                <a:endParaRPr lang="en-US" sz="2400" dirty="0"/>
              </a:p>
              <a:p>
                <a:pPr marL="457200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l-GR" sz="2400" dirty="0"/>
                  <a:t>Ένα μέτρο που μας επιτρέπει μία τέτοια αξιολόγηση είναι ο συντλεστής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που μας δείχνει πόσο καλά το μοντέλο «ταιριάζει» στα δεδομένα.</a:t>
                </a:r>
              </a:p>
              <a:p>
                <a:pPr marL="457200" indent="-4572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l-GR" sz="2400" dirty="0"/>
                  <a:t>Ο συντελεστής παίρνει τιμές από 0 έως 1, με το 1 να υποδηλώνει πως το μοντέλο περιγράφει το 100% των δεδομένων</a:t>
                </a:r>
                <a:r>
                  <a:rPr lang="en-US" sz="2400" dirty="0"/>
                  <a:t> </a:t>
                </a:r>
                <a:r>
                  <a:rPr lang="el-GR" sz="2400" dirty="0"/>
                  <a:t>(αποκλίσεων από τον μέσο)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7803B-551B-3BA8-9FAB-99865DB5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94" y="2736509"/>
                <a:ext cx="11061290" cy="2616101"/>
              </a:xfrm>
              <a:prstGeom prst="rect">
                <a:avLst/>
              </a:prstGeom>
              <a:blipFill>
                <a:blip r:embed="rId3"/>
                <a:stretch>
                  <a:fillRect l="-882" t="-2098" r="-827" b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243AA1-B9C9-2D1A-5925-51ADC972FD55}"/>
                  </a:ext>
                </a:extLst>
              </p:cNvPr>
              <p:cNvSpPr txBox="1"/>
              <p:nvPr/>
            </p:nvSpPr>
            <p:spPr>
              <a:xfrm>
                <a:off x="2403985" y="5694639"/>
                <a:ext cx="7107267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243AA1-B9C9-2D1A-5925-51ADC972F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85" y="5694639"/>
                <a:ext cx="7107267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24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5A18-CD63-3672-9F5B-F7FDFAA0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2294E2A-7C99-2BB7-B26D-D664654823F8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AB2BAC-9FE0-4A6D-7E18-C4E22640B152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A26CD1-5519-F03D-4E21-2087FA1301A2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Linear Regression – Evaluation (2 / 2)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DB8DF6-467D-73D0-BE23-EE7998DC3266}"/>
              </a:ext>
            </a:extLst>
          </p:cNvPr>
          <p:cNvGraphicFramePr>
            <a:graphicFrameLocks noGrp="1"/>
          </p:cNvGraphicFramePr>
          <p:nvPr/>
        </p:nvGraphicFramePr>
        <p:xfrm>
          <a:off x="2084439" y="765050"/>
          <a:ext cx="3539613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93043267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1874502865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10147876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6912669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Age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6DAB48-6797-F36F-64CC-021370AE8FED}"/>
                  </a:ext>
                </a:extLst>
              </p:cNvPr>
              <p:cNvSpPr txBox="1"/>
              <p:nvPr/>
            </p:nvSpPr>
            <p:spPr>
              <a:xfrm>
                <a:off x="7570639" y="1505390"/>
                <a:ext cx="149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6DAB48-6797-F36F-64CC-021370AE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39" y="1505390"/>
                <a:ext cx="1494705" cy="276999"/>
              </a:xfrm>
              <a:prstGeom prst="rect">
                <a:avLst/>
              </a:prstGeom>
              <a:blipFill>
                <a:blip r:embed="rId2"/>
                <a:stretch>
                  <a:fillRect l="-3673" r="-12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2B37E-4633-2444-0D1F-2F5DEA05C71F}"/>
              </a:ext>
            </a:extLst>
          </p:cNvPr>
          <p:cNvCxnSpPr/>
          <p:nvPr/>
        </p:nvCxnSpPr>
        <p:spPr>
          <a:xfrm>
            <a:off x="5742039" y="1643889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4BAEC-93B0-2672-352F-5A0685C5A099}"/>
              </a:ext>
            </a:extLst>
          </p:cNvPr>
          <p:cNvSpPr txBox="1"/>
          <p:nvPr/>
        </p:nvSpPr>
        <p:spPr>
          <a:xfrm>
            <a:off x="88490" y="2658514"/>
            <a:ext cx="1106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l-GR" sz="2400" dirty="0"/>
              <a:t>Είπαμε πως το μοντέλο χρησιμοποιείται τόσο για περιγραφή του υπάρχοντος συνόλου δεδομένων όσο και για προβλέψεις σε «νέα» σπίτια που δεν υπάρχουν ήδη στα δεδομένα.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55436-E32E-6AF4-9EF3-5FE5AA108FB3}"/>
              </a:ext>
            </a:extLst>
          </p:cNvPr>
          <p:cNvSpPr txBox="1"/>
          <p:nvPr/>
        </p:nvSpPr>
        <p:spPr>
          <a:xfrm>
            <a:off x="88490" y="4013782"/>
            <a:ext cx="1106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l-GR" sz="2400" dirty="0"/>
              <a:t>Ανάλογα με την χρήση αλλάζει και ο τρόπος αξιολόγησης του μοντέλου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9C8E4-6CB3-6AB0-CD17-7F0DBE8F3884}"/>
                  </a:ext>
                </a:extLst>
              </p:cNvPr>
              <p:cNvSpPr txBox="1"/>
              <p:nvPr/>
            </p:nvSpPr>
            <p:spPr>
              <a:xfrm>
                <a:off x="2969342" y="5122042"/>
                <a:ext cx="222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Περιγραφή διαθέσιμων δεδομένων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 -&gt; 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καλό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1400" dirty="0">
                    <a:solidFill>
                      <a:srgbClr val="0070C0"/>
                    </a:solidFill>
                  </a:rPr>
                  <a:t> στα διαθέσιμα δεδομένα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9C8E4-6CB3-6AB0-CD17-7F0DBE8F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42" y="5122042"/>
                <a:ext cx="2222091" cy="1477328"/>
              </a:xfrm>
              <a:prstGeom prst="rect">
                <a:avLst/>
              </a:prstGeom>
              <a:blipFill>
                <a:blip r:embed="rId3"/>
                <a:stretch>
                  <a:fillRect t="-823"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722B34-B466-A2BB-E76A-A33E5142DBD2}"/>
                  </a:ext>
                </a:extLst>
              </p:cNvPr>
              <p:cNvSpPr txBox="1"/>
              <p:nvPr/>
            </p:nvSpPr>
            <p:spPr>
              <a:xfrm>
                <a:off x="6459593" y="5014320"/>
                <a:ext cx="2222091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Πρόβλεψη νέα δεδομένα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 -&gt; 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l-GR" sz="1400" dirty="0">
                    <a:solidFill>
                      <a:srgbClr val="0070C0"/>
                    </a:solidFill>
                  </a:rPr>
                  <a:t>καλό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1400" dirty="0">
                    <a:solidFill>
                      <a:srgbClr val="0070C0"/>
                    </a:solidFill>
                  </a:rPr>
                  <a:t> σε ένα Τεστ σύνολο που δεν «είδε» το μοντέλο κατά την εκπαίδευση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722B34-B466-A2BB-E76A-A33E5142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93" y="5014320"/>
                <a:ext cx="2222091" cy="1692771"/>
              </a:xfrm>
              <a:prstGeom prst="rect">
                <a:avLst/>
              </a:prstGeom>
              <a:blipFill>
                <a:blip r:embed="rId4"/>
                <a:stretch>
                  <a:fillRect t="-722" b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E0DAF-AB56-2028-1CEC-201823B5A7F1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080388" y="4475447"/>
            <a:ext cx="1538747" cy="64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E134F-EA14-857C-3529-5B425C1A5F5A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619135" y="4475447"/>
            <a:ext cx="1951504" cy="53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1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943C-9BEA-B5B8-2ED1-C2B42A0B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8FD160-420B-AE63-0D82-31834171484B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076B8-AEFA-7DF7-E5B3-61DB130746BD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C71C9C-09DC-DAC5-54A2-C1E76130FED8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Decision Trees (1 /</a:t>
              </a:r>
              <a:r>
                <a:rPr lang="el-GR" sz="2400" b="1" dirty="0"/>
                <a:t> 5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F70E2-1B7E-41E3-849C-6A9F4A5143AF}"/>
                  </a:ext>
                </a:extLst>
              </p:cNvPr>
              <p:cNvSpPr txBox="1"/>
              <p:nvPr/>
            </p:nvSpPr>
            <p:spPr>
              <a:xfrm>
                <a:off x="78658" y="835742"/>
                <a:ext cx="1115961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Τα μοντέλα </a:t>
                </a:r>
                <a:r>
                  <a:rPr lang="el-GR" b="1" dirty="0"/>
                  <a:t>Δέντρων Αποφάσεων </a:t>
                </a:r>
                <a:r>
                  <a:rPr lang="en-US" b="1" dirty="0"/>
                  <a:t>(Decision Trees)</a:t>
                </a:r>
                <a:r>
                  <a:rPr lang="el-GR" dirty="0"/>
                  <a:t>, είναι μοντέλα που επιτρέπουν την επίλυση πολλών προβλημάτων (π.χ., Παλινδρόμησης και Κατηγοριοποίησης).</a:t>
                </a:r>
              </a:p>
              <a:p>
                <a:endParaRPr lang="el-GR" dirty="0"/>
              </a:p>
              <a:p>
                <a:r>
                  <a:rPr lang="el-GR" dirty="0"/>
                  <a:t>Ονομάζονται έτσι, καθώς έχουν μία δομή που προσομοιάζει σε δέντρο. Συγκεκριμένα, αξιοπούν όλες τις εγγραφές του συνόλου δεδομένων και τις χωρίζουν σε «υπο-ομάδες» με βάση κάποιες συνθήκες. </a:t>
                </a:r>
              </a:p>
              <a:p>
                <a:endParaRPr lang="el-GR" dirty="0"/>
              </a:p>
              <a:p>
                <a:r>
                  <a:rPr lang="el-GR" dirty="0"/>
                  <a:t>Για την καλύτερη κατανόηση, θα αξιοποιηθεί το παράδειγμα του προβλήματος πρόβλεψης της τιμής ενός σπιτιού. </a:t>
                </a:r>
              </a:p>
              <a:p>
                <a:endParaRPr lang="el-GR" dirty="0"/>
              </a:p>
              <a:p>
                <a:r>
                  <a:rPr lang="el-GR" dirty="0"/>
                  <a:t>Στις διαθέσιμες εγγραφές υπάρχουν 2 μεταβλητές, που περιγράφουν τον </a:t>
                </a:r>
                <a:r>
                  <a:rPr lang="el-GR" b="1" dirty="0"/>
                  <a:t>αριθμό υπνοδωματίων </a:t>
                </a:r>
                <a:r>
                  <a:rPr lang="el-GR" dirty="0"/>
                  <a:t>και το </a:t>
                </a:r>
                <a:r>
                  <a:rPr lang="el-GR" b="1" dirty="0"/>
                  <a:t>μέγεθος σε τετραγωνικά μέτρα </a:t>
                </a:r>
                <a:r>
                  <a:rPr lang="el-G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/>
                  <a:t> αντίστοιχα) για κάθε σπίτι-εγγραφή στα δεδομένα.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F70E2-1B7E-41E3-849C-6A9F4A51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" y="835742"/>
                <a:ext cx="11159613" cy="3139321"/>
              </a:xfrm>
              <a:prstGeom prst="rect">
                <a:avLst/>
              </a:prstGeom>
              <a:blipFill>
                <a:blip r:embed="rId2"/>
                <a:stretch>
                  <a:fillRect l="-492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424E7D-F1BF-C3B6-D41A-14AED118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08169"/>
              </p:ext>
            </p:extLst>
          </p:nvPr>
        </p:nvGraphicFramePr>
        <p:xfrm>
          <a:off x="4604774" y="4308441"/>
          <a:ext cx="2107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90">
                  <a:extLst>
                    <a:ext uri="{9D8B030D-6E8A-4147-A177-3AD203B41FA5}">
                      <a16:colId xmlns:a16="http://schemas.microsoft.com/office/drawing/2014/main" val="3676215395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837445391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787198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0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8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1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5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4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927C-3220-59D1-4F0A-56336932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C5897E-7162-0E93-14DE-E4AF2F679324}"/>
              </a:ext>
            </a:extLst>
          </p:cNvPr>
          <p:cNvGrpSpPr/>
          <p:nvPr/>
        </p:nvGrpSpPr>
        <p:grpSpPr>
          <a:xfrm>
            <a:off x="0" y="95554"/>
            <a:ext cx="11238271" cy="533711"/>
            <a:chOff x="0" y="95554"/>
            <a:chExt cx="11238271" cy="533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803A76-E33A-5F77-FC7D-B74FD7260DF1}"/>
                </a:ext>
              </a:extLst>
            </p:cNvPr>
            <p:cNvSpPr/>
            <p:nvPr/>
          </p:nvSpPr>
          <p:spPr>
            <a:xfrm>
              <a:off x="0" y="580103"/>
              <a:ext cx="11238271" cy="491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806206-B3B1-7148-9FB8-A954A31DEC89}"/>
                </a:ext>
              </a:extLst>
            </p:cNvPr>
            <p:cNvSpPr txBox="1"/>
            <p:nvPr/>
          </p:nvSpPr>
          <p:spPr>
            <a:xfrm>
              <a:off x="0" y="95554"/>
              <a:ext cx="615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Decision Trees (2 /</a:t>
              </a:r>
              <a:r>
                <a:rPr lang="el-GR" sz="2400" b="1" dirty="0"/>
                <a:t> 5</a:t>
              </a:r>
              <a:r>
                <a:rPr lang="en-US" sz="2400" b="1" dirty="0"/>
                <a:t>)</a:t>
              </a:r>
              <a:endParaRPr lang="el-GR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EA3731-0237-5F4E-29C3-9935A1D02767}"/>
              </a:ext>
            </a:extLst>
          </p:cNvPr>
          <p:cNvSpPr txBox="1"/>
          <p:nvPr/>
        </p:nvSpPr>
        <p:spPr>
          <a:xfrm>
            <a:off x="78658" y="835742"/>
            <a:ext cx="111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Σε ένα τέτοιο παράδειγμα, ένα εκπαιδευμένο μοντέλου </a:t>
            </a:r>
            <a:r>
              <a:rPr lang="en-US" dirty="0"/>
              <a:t>Decision Tree </a:t>
            </a:r>
            <a:r>
              <a:rPr lang="el-GR" dirty="0"/>
              <a:t>θα είχε την μορφή</a:t>
            </a:r>
            <a:r>
              <a:rPr lang="en-US" dirty="0"/>
              <a:t>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43041A-9CBB-D8A0-DD04-84F46EAF6305}"/>
              </a:ext>
            </a:extLst>
          </p:cNvPr>
          <p:cNvGrpSpPr/>
          <p:nvPr/>
        </p:nvGrpSpPr>
        <p:grpSpPr>
          <a:xfrm>
            <a:off x="2807328" y="1411551"/>
            <a:ext cx="6577344" cy="4611658"/>
            <a:chOff x="2766784" y="1285082"/>
            <a:chExt cx="6577344" cy="4611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E3BC2-48ED-2CD7-1F0C-C3ECEB11D810}"/>
                </a:ext>
              </a:extLst>
            </p:cNvPr>
            <p:cNvSpPr/>
            <p:nvPr/>
          </p:nvSpPr>
          <p:spPr>
            <a:xfrm>
              <a:off x="4351141" y="1285082"/>
              <a:ext cx="1901228" cy="6065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110</a:t>
              </a:r>
              <a:r>
                <a:rPr lang="el-GR" sz="1200" dirty="0">
                  <a:solidFill>
                    <a:schemeClr val="tx1"/>
                  </a:solidFill>
                </a:rPr>
                <a:t>,1</a:t>
              </a:r>
              <a:r>
                <a:rPr lang="en-US" sz="1200" dirty="0">
                  <a:solidFill>
                    <a:schemeClr val="tx1"/>
                  </a:solidFill>
                </a:rPr>
                <a:t>00</a:t>
              </a:r>
              <a:r>
                <a:rPr lang="el-GR" sz="1200" dirty="0">
                  <a:solidFill>
                    <a:schemeClr val="tx1"/>
                  </a:solidFill>
                </a:rPr>
                <a:t>,</a:t>
              </a:r>
              <a:r>
                <a:rPr lang="en-US" sz="1200" dirty="0">
                  <a:solidFill>
                    <a:schemeClr val="tx1"/>
                  </a:solidFill>
                </a:rPr>
                <a:t>123</a:t>
              </a:r>
              <a:r>
                <a:rPr lang="el-GR" sz="1200" dirty="0">
                  <a:solidFill>
                    <a:schemeClr val="tx1"/>
                  </a:solidFill>
                </a:rPr>
                <a:t>,…,</a:t>
              </a:r>
              <a:r>
                <a:rPr lang="en-US" sz="1200" dirty="0">
                  <a:solidFill>
                    <a:schemeClr val="tx1"/>
                  </a:solidFill>
                </a:rPr>
                <a:t>90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5161A102-3176-63EC-6FA5-D4B28712999E}"/>
                    </a:ext>
                  </a:extLst>
                </p:cNvPr>
                <p:cNvSpPr/>
                <p:nvPr/>
              </p:nvSpPr>
              <p:spPr>
                <a:xfrm>
                  <a:off x="4808341" y="2181770"/>
                  <a:ext cx="986828" cy="986827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l-G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5161A102-3176-63EC-6FA5-D4B287129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341" y="2181770"/>
                  <a:ext cx="986828" cy="986827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11EDC0-6C08-21FB-7A23-5488C06CF69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5301755" y="1891664"/>
              <a:ext cx="0" cy="290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ECCC34-958E-DDB3-3A01-E0C09F274261}"/>
                </a:ext>
              </a:extLst>
            </p:cNvPr>
            <p:cNvSpPr/>
            <p:nvPr/>
          </p:nvSpPr>
          <p:spPr>
            <a:xfrm>
              <a:off x="2766784" y="3227445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90, 97, 92,…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ABFF5-6BCC-8C33-2EA8-3B5227338259}"/>
                </a:ext>
              </a:extLst>
            </p:cNvPr>
            <p:cNvSpPr/>
            <p:nvPr/>
          </p:nvSpPr>
          <p:spPr>
            <a:xfrm>
              <a:off x="5935498" y="3227445"/>
              <a:ext cx="1901228" cy="6065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97, 99, 101, 230, 137,…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69D09FE-C03F-2813-1B48-5CEB07111F85}"/>
                </a:ext>
              </a:extLst>
            </p:cNvPr>
            <p:cNvCxnSpPr>
              <a:cxnSpLocks/>
              <a:stCxn id="8" idx="1"/>
              <a:endCxn id="10" idx="0"/>
            </p:cNvCxnSpPr>
            <p:nvPr/>
          </p:nvCxnSpPr>
          <p:spPr>
            <a:xfrm rot="10800000" flipV="1">
              <a:off x="3717399" y="2675183"/>
              <a:ext cx="1090943" cy="5522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EEDD523-306B-647F-15E2-78D0F2761A2C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5795169" y="2675184"/>
              <a:ext cx="1090943" cy="5522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BD8CD9BF-1A97-B5D9-908D-E01883B033D7}"/>
                    </a:ext>
                  </a:extLst>
                </p:cNvPr>
                <p:cNvSpPr/>
                <p:nvPr/>
              </p:nvSpPr>
              <p:spPr>
                <a:xfrm>
                  <a:off x="6329323" y="4173016"/>
                  <a:ext cx="1113577" cy="986827"/>
                </a:xfrm>
                <a:prstGeom prst="diamond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l-G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BD8CD9BF-1A97-B5D9-908D-E01883B03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323" y="4173016"/>
                  <a:ext cx="1113577" cy="986827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96EA89-4F33-1204-AF3F-D675462F2A53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886112" y="3834027"/>
              <a:ext cx="0" cy="338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26DD5D-B0E2-57EB-6F16-6779FCB2F3DD}"/>
                </a:ext>
              </a:extLst>
            </p:cNvPr>
            <p:cNvSpPr/>
            <p:nvPr/>
          </p:nvSpPr>
          <p:spPr>
            <a:xfrm>
              <a:off x="4428095" y="5272050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301, 500, 401, 399,…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2B44E7-256B-D744-7D3C-7F6DB6F6EC8A}"/>
                </a:ext>
              </a:extLst>
            </p:cNvPr>
            <p:cNvSpPr/>
            <p:nvPr/>
          </p:nvSpPr>
          <p:spPr>
            <a:xfrm>
              <a:off x="7442900" y="5290158"/>
              <a:ext cx="1901228" cy="6065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chemeClr val="tx1"/>
                  </a:solidFill>
                </a:rPr>
                <a:t>[</a:t>
              </a:r>
              <a:r>
                <a:rPr lang="en-US" sz="1200" dirty="0">
                  <a:solidFill>
                    <a:schemeClr val="tx1"/>
                  </a:solidFill>
                </a:rPr>
                <a:t>101, 102, 101, 99,…</a:t>
              </a:r>
              <a:r>
                <a:rPr lang="el-GR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2547289-147F-8373-2665-600209AD33FB}"/>
                </a:ext>
              </a:extLst>
            </p:cNvPr>
            <p:cNvCxnSpPr>
              <a:stCxn id="14" idx="1"/>
              <a:endCxn id="16" idx="0"/>
            </p:cNvCxnSpPr>
            <p:nvPr/>
          </p:nvCxnSpPr>
          <p:spPr>
            <a:xfrm rot="10800000" flipV="1">
              <a:off x="5378709" y="4666430"/>
              <a:ext cx="950614" cy="6056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34696BC-E6BC-C987-5B3E-DD2876CC6CF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>
              <a:off x="7442900" y="4666430"/>
              <a:ext cx="950614" cy="6237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72D0F-290C-714A-4715-9715DC7F29EB}"/>
                </a:ext>
              </a:extLst>
            </p:cNvPr>
            <p:cNvSpPr txBox="1"/>
            <p:nvPr/>
          </p:nvSpPr>
          <p:spPr>
            <a:xfrm>
              <a:off x="4120279" y="241531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Νο</a:t>
              </a:r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09FEE-E249-7237-6EA8-F1ABF596A182}"/>
                </a:ext>
              </a:extLst>
            </p:cNvPr>
            <p:cNvSpPr txBox="1"/>
            <p:nvPr/>
          </p:nvSpPr>
          <p:spPr>
            <a:xfrm>
              <a:off x="6064515" y="241531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C4A5C1-3875-2F0F-1199-3EC11B6EE844}"/>
                </a:ext>
              </a:extLst>
            </p:cNvPr>
            <p:cNvSpPr txBox="1"/>
            <p:nvPr/>
          </p:nvSpPr>
          <p:spPr>
            <a:xfrm>
              <a:off x="7687345" y="441423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EDB06-C2FE-1133-AE42-316008D5F194}"/>
                </a:ext>
              </a:extLst>
            </p:cNvPr>
            <p:cNvSpPr txBox="1"/>
            <p:nvPr/>
          </p:nvSpPr>
          <p:spPr>
            <a:xfrm>
              <a:off x="5768010" y="4414239"/>
              <a:ext cx="461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Νο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6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1247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Ενότητα 2 – Παλινδρόμηση (Regression) με R 14/10/2025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Gerasimos Varvounis</dc:creator>
  <cp:lastModifiedBy>Gerasimos Varvounis</cp:lastModifiedBy>
  <cp:revision>43</cp:revision>
  <dcterms:created xsi:type="dcterms:W3CDTF">2025-10-11T16:40:10Z</dcterms:created>
  <dcterms:modified xsi:type="dcterms:W3CDTF">2025-10-14T14:49:17Z</dcterms:modified>
</cp:coreProperties>
</file>