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80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6" r:id="rId35"/>
    <p:sldId id="307" r:id="rId36"/>
    <p:sldId id="308" r:id="rId37"/>
    <p:sldId id="305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6E3"/>
    <a:srgbClr val="EBB7E6"/>
    <a:srgbClr val="F2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77F0C-644E-9C4E-83F4-0DD60844EBFA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DDDAF-57D1-9846-977B-FB0DF2142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0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5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0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2">
              <a:srgbClr val="F6F5FB"/>
            </a:gs>
            <a:gs pos="100000">
              <a:srgbClr val="F6F5FB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CB6E3"/>
            </a:gs>
            <a:gs pos="100000">
              <a:srgbClr val="EBB7E6"/>
            </a:gs>
            <a:gs pos="100000">
              <a:srgbClr val="F2CEE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8E8-1BCD-4418-A03F-1438068BFDA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5B2A-4DEC-4F53-8FE8-AFCEAFE7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5008" y="1499616"/>
            <a:ext cx="669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Простые запросы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179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2198" y="1222924"/>
            <a:ext cx="91655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000000"/>
                </a:solidFill>
                <a:latin typeface="SegoeUI-Bold"/>
              </a:rPr>
              <a:t>ИТОГИ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Работа с таблицами в </a:t>
            </a:r>
            <a:r>
              <a:rPr lang="ru-RU" sz="2000" b="1" dirty="0" smtClean="0">
                <a:solidFill>
                  <a:srgbClr val="000000"/>
                </a:solidFill>
                <a:latin typeface="SegoeUI-Bold"/>
              </a:rPr>
              <a:t>SQL</a:t>
            </a:r>
            <a:br>
              <a:rPr lang="ru-RU" sz="20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Создание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таблицы – </a:t>
            </a:r>
            <a:r>
              <a:rPr lang="en-US" dirty="0">
                <a:solidFill>
                  <a:srgbClr val="53585F"/>
                </a:solidFill>
                <a:latin typeface="SegoeUI"/>
              </a:rPr>
              <a:t>CREATE </a:t>
            </a:r>
            <a:r>
              <a:rPr lang="en-US" dirty="0" smtClean="0">
                <a:solidFill>
                  <a:srgbClr val="53585F"/>
                </a:solidFill>
                <a:latin typeface="SegoeUI"/>
              </a:rPr>
              <a:t>TABLE</a:t>
            </a:r>
            <a:r>
              <a:rPr lang="ru-RU" dirty="0" smtClean="0">
                <a:solidFill>
                  <a:srgbClr val="53585F"/>
                </a:solidFill>
                <a:latin typeface="SegoeUI"/>
              </a:rPr>
              <a:t/>
            </a:r>
            <a:br>
              <a:rPr lang="ru-RU" dirty="0" smtClean="0">
                <a:solidFill>
                  <a:srgbClr val="53585F"/>
                </a:solidFill>
                <a:latin typeface="SegoeUI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Удаление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таблицы – </a:t>
            </a:r>
            <a:r>
              <a:rPr lang="en-US" dirty="0">
                <a:solidFill>
                  <a:srgbClr val="53585F"/>
                </a:solidFill>
                <a:latin typeface="SegoeUI"/>
              </a:rPr>
              <a:t>DROP </a:t>
            </a:r>
            <a:r>
              <a:rPr lang="en-US" dirty="0" smtClean="0">
                <a:solidFill>
                  <a:srgbClr val="53585F"/>
                </a:solidFill>
                <a:latin typeface="SegoeUI"/>
              </a:rPr>
              <a:t>TABLE</a:t>
            </a:r>
            <a:r>
              <a:rPr lang="ru-RU" dirty="0" smtClean="0">
                <a:solidFill>
                  <a:srgbClr val="53585F"/>
                </a:solidFill>
                <a:latin typeface="SegoeUI"/>
              </a:rPr>
              <a:t/>
            </a:r>
            <a:br>
              <a:rPr lang="ru-RU" dirty="0" smtClean="0">
                <a:solidFill>
                  <a:srgbClr val="53585F"/>
                </a:solidFill>
                <a:latin typeface="SegoeUI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Изменение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таблицы – </a:t>
            </a:r>
            <a:r>
              <a:rPr lang="en-US" dirty="0">
                <a:solidFill>
                  <a:srgbClr val="53585F"/>
                </a:solidFill>
                <a:latin typeface="SegoeUI"/>
              </a:rPr>
              <a:t>ALTER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Языки в </a:t>
            </a:r>
            <a:r>
              <a:rPr lang="en-US" sz="2000" b="1" dirty="0" smtClean="0">
                <a:solidFill>
                  <a:srgbClr val="000000"/>
                </a:solidFill>
                <a:latin typeface="SegoeUI-Bold"/>
              </a:rPr>
              <a:t>SQL</a:t>
            </a:r>
            <a:endParaRPr lang="ru-RU" sz="2000" b="1" dirty="0">
              <a:solidFill>
                <a:srgbClr val="000000"/>
              </a:solidFill>
              <a:latin typeface="SegoeUI-Bold"/>
            </a:endParaRPr>
          </a:p>
          <a:p>
            <a:r>
              <a:rPr lang="ru-RU" sz="2000" b="1" dirty="0">
                <a:solidFill>
                  <a:srgbClr val="000000"/>
                </a:solidFill>
                <a:latin typeface="SegoeUI-Bold"/>
              </a:rPr>
              <a:t> </a:t>
            </a:r>
            <a:r>
              <a:rPr lang="ru-RU" sz="2000" b="1" dirty="0" smtClean="0">
                <a:solidFill>
                  <a:srgbClr val="000000"/>
                </a:solidFill>
                <a:latin typeface="SegoeUI-Bold"/>
              </a:rPr>
              <a:t>     </a:t>
            </a:r>
            <a:r>
              <a:rPr lang="en-US" dirty="0" smtClean="0">
                <a:solidFill>
                  <a:srgbClr val="53585F"/>
                </a:solidFill>
                <a:latin typeface="SegoeUI"/>
              </a:rPr>
              <a:t>Data </a:t>
            </a:r>
            <a:r>
              <a:rPr lang="en-US" dirty="0">
                <a:solidFill>
                  <a:srgbClr val="53585F"/>
                </a:solidFill>
                <a:latin typeface="SegoeUI"/>
              </a:rPr>
              <a:t>Definition Language (DDL) </a:t>
            </a:r>
            <a:r>
              <a:rPr lang="en-US" sz="2000" dirty="0">
                <a:solidFill>
                  <a:srgbClr val="53585F"/>
                </a:solidFill>
                <a:latin typeface="SegoeUI"/>
              </a:rPr>
              <a:t>–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язык описания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данных</a:t>
            </a:r>
          </a:p>
          <a:p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      </a:t>
            </a:r>
            <a:r>
              <a:rPr lang="en-US" dirty="0" smtClean="0">
                <a:solidFill>
                  <a:srgbClr val="53585F"/>
                </a:solidFill>
                <a:latin typeface="SegoeUI"/>
              </a:rPr>
              <a:t>Data </a:t>
            </a:r>
            <a:r>
              <a:rPr lang="en-US" dirty="0">
                <a:solidFill>
                  <a:srgbClr val="53585F"/>
                </a:solidFill>
                <a:latin typeface="SegoeUI"/>
              </a:rPr>
              <a:t>Manipulation Language (DML) </a:t>
            </a:r>
            <a:r>
              <a:rPr lang="en-US" sz="2000" dirty="0">
                <a:solidFill>
                  <a:srgbClr val="53585F"/>
                </a:solidFill>
                <a:latin typeface="SegoeUI"/>
              </a:rPr>
              <a:t>–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язык манипулирования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данными</a:t>
            </a:r>
          </a:p>
          <a:p>
            <a:r>
              <a:rPr lang="ru-RU" sz="2000" dirty="0">
                <a:solidFill>
                  <a:srgbClr val="53585F"/>
                </a:solidFill>
                <a:latin typeface="SegoeUI"/>
              </a:rPr>
              <a:t>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     </a:t>
            </a:r>
            <a:r>
              <a:rPr lang="ru-RU" dirty="0" err="1" smtClean="0">
                <a:solidFill>
                  <a:srgbClr val="53585F"/>
                </a:solidFill>
                <a:latin typeface="SegoeUI"/>
              </a:rPr>
              <a:t>Data</a:t>
            </a:r>
            <a:r>
              <a:rPr lang="ru-RU" dirty="0" smtClean="0">
                <a:solidFill>
                  <a:srgbClr val="53585F"/>
                </a:solidFill>
                <a:latin typeface="SegoeUI"/>
              </a:rPr>
              <a:t> </a:t>
            </a:r>
            <a:r>
              <a:rPr lang="ru-RU" dirty="0" err="1">
                <a:solidFill>
                  <a:srgbClr val="53585F"/>
                </a:solidFill>
                <a:latin typeface="SegoeUI"/>
              </a:rPr>
              <a:t>Control</a:t>
            </a:r>
            <a:r>
              <a:rPr lang="ru-RU" dirty="0">
                <a:solidFill>
                  <a:srgbClr val="53585F"/>
                </a:solidFill>
                <a:latin typeface="SegoeUI"/>
              </a:rPr>
              <a:t> </a:t>
            </a:r>
            <a:r>
              <a:rPr lang="ru-RU" dirty="0" err="1">
                <a:solidFill>
                  <a:srgbClr val="53585F"/>
                </a:solidFill>
                <a:latin typeface="SegoeUI"/>
              </a:rPr>
              <a:t>Language</a:t>
            </a:r>
            <a:r>
              <a:rPr lang="ru-RU" dirty="0">
                <a:solidFill>
                  <a:srgbClr val="53585F"/>
                </a:solidFill>
                <a:latin typeface="SegoeUI"/>
              </a:rPr>
              <a:t> (DСL)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– язык управления доступом к данных</a:t>
            </a:r>
            <a:endParaRPr lang="en-US" b="1" dirty="0" smtClean="0">
              <a:solidFill>
                <a:srgbClr val="000000"/>
              </a:solidFill>
              <a:latin typeface="SegoeUI-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Работа </a:t>
            </a: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с таблицами отличается в разных </a:t>
            </a: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реализациях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Смотрите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документацию по используемой системе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управления базами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данных</a:t>
            </a:r>
            <a:endParaRPr lang="ru-RU" sz="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8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544" y="2484796"/>
            <a:ext cx="9165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ВСТАВКА </a:t>
            </a:r>
            <a:r>
              <a:rPr lang="ru-RU" sz="4000" b="1" dirty="0" smtClean="0"/>
              <a:t>И ИЗМЕНЕНИЕ ДАННЫХ В </a:t>
            </a:r>
            <a:r>
              <a:rPr lang="en-US" sz="4000" b="1" dirty="0"/>
              <a:t>SQL</a:t>
            </a:r>
            <a:endParaRPr lang="ru-RU" sz="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6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СОЗДАНИЕ ТАБЛИЦ В </a:t>
            </a:r>
            <a:r>
              <a:rPr lang="en-US" sz="3200" b="1" dirty="0">
                <a:solidFill>
                  <a:srgbClr val="000000"/>
                </a:solidFill>
                <a:latin typeface="SegoeUI-Bold"/>
              </a:rPr>
              <a:t>SQL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SERIAL PRIMARY 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eye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universe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ВСТАВКА ДАННЫХ В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ТАБЛИЦУ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INSERT INTO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superheroes(name, appearances,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universe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VALUES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('Spider-Man', 4043,'marvel')</a:t>
            </a:r>
            <a:endParaRPr lang="ru-RU" sz="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5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ВСТАВКА ДАННЫХ В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ТАБЛИЦУ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INSERT INTO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superheroes(name, align, eye,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hair,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appearances, year,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universe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VALUES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('Spider-Man (Peter Parker)', 'Good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Characters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', 'Hazel Eyes', 'Brown Hair',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'Male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Characters', 4043, 1962, 'marvel')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ВСТАВКА ДАННЫХ В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ТАБЛИЦУ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INSERT INTO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superheroes(id, name, align,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hair,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appearances,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universe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VALUES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 'Spider-Man (Peter Parker)',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'Good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Characters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', 'Hazel Eyes',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'Brown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'Male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Characters',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4043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1962, 'marvel')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ВСТАВКА ДАННЫХ В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ТАБЛИЦУ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INSERT INTO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VALUES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 'Spider-Man (Peter Parker)', 'Good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Characters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', 'Hazel Eyes', 'Brown Hair’,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'Male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Characters', 4043, 1962, 'marvel')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2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ИЗМЕНЕНИЕ ДАННЫХ В ТАБЛИЦЕ</a:t>
            </a:r>
          </a:p>
          <a:p>
            <a:endParaRPr lang="ru-RU" sz="2800" dirty="0" smtClean="0">
              <a:solidFill>
                <a:srgbClr val="0070C1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UPDATE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name='Batman',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universe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='dc'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WHERE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id=1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ИЗМЕНЕНИЕ ДАННЫХ В ТАБЛИЦЕ</a:t>
            </a:r>
          </a:p>
          <a:p>
            <a:endParaRPr lang="ru-RU" sz="2800" dirty="0" smtClean="0">
              <a:solidFill>
                <a:srgbClr val="0070C1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UPDATE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gender='Man',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WHERE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gender='Male Characters'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2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УДАЛЕНИЕ ДАННЫХ ИЗ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ТАБЛИЦЫ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DELETE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WHERE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id=2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9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544" y="2517214"/>
            <a:ext cx="9165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СОЗДАНИЕ ТАБЛИЦ В </a:t>
            </a:r>
            <a:r>
              <a:rPr lang="en-US" sz="4000" b="1" dirty="0"/>
              <a:t>SQL</a:t>
            </a:r>
            <a:endParaRPr lang="ru-RU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1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УДАЛЕНИЕ ДАННЫХ ИЗ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ТАБЛИЦЫ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DELETE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WHERE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gender='Male Characters'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1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УДАЛЕНИЕ ВСЕХ ДАННЫХ</a:t>
            </a:r>
          </a:p>
          <a:p>
            <a:endParaRPr lang="ru-RU" sz="2800" dirty="0" smtClean="0">
              <a:solidFill>
                <a:srgbClr val="0070C1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DELETE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SegoeUI-Bold"/>
              </a:rPr>
              <a:t>ИТОГИ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Вставка данных в </a:t>
            </a: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таблицы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Оператор </a:t>
            </a:r>
            <a:r>
              <a:rPr lang="en-US" sz="2000" dirty="0">
                <a:solidFill>
                  <a:srgbClr val="53585F"/>
                </a:solidFill>
                <a:latin typeface="SegoeUI"/>
              </a:rPr>
              <a:t>INSERT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Изменение данных в </a:t>
            </a: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таблице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Оператор </a:t>
            </a:r>
            <a:r>
              <a:rPr lang="en-US" sz="2000" dirty="0" smtClean="0">
                <a:solidFill>
                  <a:srgbClr val="53585F"/>
                </a:solidFill>
                <a:latin typeface="SegoeUI"/>
              </a:rPr>
              <a:t>UPDATE</a:t>
            </a:r>
            <a:endParaRPr lang="ru-RU" sz="2800" b="1" dirty="0" smtClean="0">
              <a:solidFill>
                <a:srgbClr val="000000"/>
              </a:solidFill>
              <a:latin typeface="SegoeUI-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Удаление </a:t>
            </a: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данных из </a:t>
            </a: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таблиц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Оператор </a:t>
            </a:r>
            <a:r>
              <a:rPr lang="en-US" sz="2000" dirty="0" smtClean="0">
                <a:solidFill>
                  <a:srgbClr val="53585F"/>
                </a:solidFill>
                <a:latin typeface="SegoeUI"/>
              </a:rPr>
              <a:t>DELETE</a:t>
            </a:r>
            <a:endParaRPr lang="ru-RU" sz="2000" dirty="0">
              <a:solidFill>
                <a:srgbClr val="53585F"/>
              </a:solidFill>
              <a:latin typeface="Segoe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Особенности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Один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оператор может менять несколько строк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данных</a:t>
            </a:r>
            <a:br>
              <a:rPr lang="ru-RU" sz="2000" dirty="0" smtClean="0">
                <a:solidFill>
                  <a:srgbClr val="53585F"/>
                </a:solidFill>
                <a:latin typeface="SegoeUI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Фильтры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в WHERE такие же, как в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SELECT</a:t>
            </a:r>
            <a:br>
              <a:rPr lang="ru-RU" sz="2000" dirty="0" smtClean="0">
                <a:solidFill>
                  <a:srgbClr val="53585F"/>
                </a:solidFill>
                <a:latin typeface="SegoeUI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Первичный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ключ позволяет однозначно идентифицировать строки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4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6300" y="220119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ОПЕРАТОР </a:t>
            </a:r>
            <a:r>
              <a:rPr lang="en-US" sz="4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8319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ОПЕРАТОР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ru-RU" sz="2400" dirty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204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8244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ВЫБОР СТОЛБЦОВ 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ru-RU" sz="2400" dirty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appearances</a:t>
            </a: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551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92323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ПСЕВДОНИМЫ СТОЛБЦОВ 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AS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hero_name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09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92323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ПСЕВДОНИМЫ СТОЛБЦОВ 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hero_name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7201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92323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ВЫБОР УНИКАЛЬНЫХ ЗНАЧЕНИЙ СТОЛБЦОВ 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DISTINCT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(align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39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92323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ВЫБОР УНИКАЛЬНЫХ ЗНАЧЕНИЙ СТОЛБЦОВ 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DISTINCT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(eye)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55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8190" y="906622"/>
            <a:ext cx="91655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СОЗДАНИЕ ТАБЛИЦЫ В </a:t>
            </a:r>
            <a:r>
              <a:rPr lang="en-US" sz="3200" b="1" dirty="0">
                <a:solidFill>
                  <a:srgbClr val="000000"/>
                </a:solidFill>
                <a:latin typeface="SegoeUI-Bold"/>
              </a:rPr>
              <a:t>SQL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eye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universe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endParaRPr lang="ru-RU" sz="2800" dirty="0" smtClean="0">
              <a:solidFill>
                <a:srgbClr val="0070C1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72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923239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ОГРАНИЧЕНИЕ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КОЛИЧЕСТВА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ИЗВЛЕКАЕМЫХ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СТРОК</a:t>
            </a:r>
            <a:endParaRPr lang="en-US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(hair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LIMIT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1270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9232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b="1" dirty="0">
                <a:latin typeface="Lato"/>
              </a:rPr>
              <a:t>SQL </a:t>
            </a:r>
            <a:r>
              <a:rPr lang="en-US" sz="6400" b="1" dirty="0" smtClean="0">
                <a:latin typeface="Lato"/>
              </a:rPr>
              <a:t>–</a:t>
            </a:r>
            <a:r>
              <a:rPr lang="ru-RU" sz="6400" b="1" dirty="0" smtClean="0">
                <a:latin typeface="Calibri" panose="020F0502020204030204" pitchFamily="34" charset="0"/>
              </a:rPr>
              <a:t>ДЕКЛАРАТИВНЫЙ</a:t>
            </a:r>
            <a:r>
              <a:rPr lang="en-US" sz="6400" b="1" dirty="0" smtClean="0">
                <a:latin typeface="Calibri" panose="020F0502020204030204" pitchFamily="34" charset="0"/>
              </a:rPr>
              <a:t> </a:t>
            </a:r>
            <a:r>
              <a:rPr lang="ru-RU" sz="6400" b="1" dirty="0" smtClean="0">
                <a:latin typeface="Calibri" panose="020F0502020204030204" pitchFamily="34" charset="0"/>
              </a:rPr>
              <a:t>ЯЗЫК</a:t>
            </a:r>
            <a:r>
              <a:rPr lang="en-US" sz="2800" dirty="0">
                <a:latin typeface="Lato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8307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37488" y="927676"/>
            <a:ext cx="92323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000000"/>
                </a:solidFill>
                <a:latin typeface="Calibri" panose="020F0502020204030204" pitchFamily="34" charset="0"/>
              </a:rPr>
              <a:t>ИТОГИ</a:t>
            </a:r>
            <a:endParaRPr lang="ru-RU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Оператор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Lato"/>
              </a:rPr>
            </a:b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Извлечение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данных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из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таблиц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реляционной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базы</a:t>
            </a:r>
            <a:endParaRPr lang="ru-RU" sz="2400" dirty="0">
              <a:solidFill>
                <a:srgbClr val="52575F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Ключевое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слово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ato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Lato"/>
              </a:rPr>
            </a:b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Источник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данных</a:t>
            </a:r>
            <a:endParaRPr lang="ru-RU" sz="2400" dirty="0">
              <a:solidFill>
                <a:srgbClr val="52575F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Ключевое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слово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ato"/>
              </a:rPr>
              <a:t>DISTINCT(_)</a:t>
            </a:r>
            <a:r>
              <a:rPr lang="en-US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Lato"/>
              </a:rPr>
            </a:b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Выбор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уникальных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значений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в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столбцах</a:t>
            </a:r>
            <a:endParaRPr lang="ru-RU" sz="2400" dirty="0">
              <a:solidFill>
                <a:srgbClr val="52575F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Ключевое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слово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ato"/>
              </a:rPr>
              <a:t>LIMIT</a:t>
            </a:r>
            <a:r>
              <a:rPr lang="en-US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Lato"/>
              </a:rPr>
            </a:b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Ограничение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количества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извлекаемых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строк</a:t>
            </a:r>
            <a:endParaRPr lang="ru-RU" sz="2400" dirty="0">
              <a:solidFill>
                <a:srgbClr val="52575F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Ключевое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слово</a:t>
            </a:r>
            <a:r>
              <a:rPr lang="en-US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ato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Lato"/>
              </a:rPr>
            </a:b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Создание</a:t>
            </a:r>
            <a:r>
              <a:rPr lang="en-US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псевдонима</a:t>
            </a:r>
            <a:endParaRPr lang="en-US" sz="105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30176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37488" y="2060376"/>
            <a:ext cx="9232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ФИЛЬТРАЦИЯ</a:t>
            </a:r>
            <a:r>
              <a:rPr lang="en-US" sz="4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ДАННЫХ</a:t>
            </a:r>
            <a:r>
              <a:rPr lang="en-US" sz="4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4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</a:t>
            </a:r>
            <a:r>
              <a:rPr lang="en-US" sz="4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400" b="1" dirty="0" smtClean="0">
                <a:solidFill>
                  <a:srgbClr val="000000"/>
                </a:solidFill>
                <a:latin typeface="Lato"/>
              </a:rPr>
              <a:t>SQL</a:t>
            </a:r>
            <a:r>
              <a:rPr lang="en-US" sz="4400" b="1" dirty="0">
                <a:solidFill>
                  <a:srgbClr val="000000"/>
                </a:solidFill>
                <a:latin typeface="Lato"/>
              </a:rPr>
              <a:t>: WHERE</a:t>
            </a:r>
            <a:endParaRPr lang="en-US" sz="105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23532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824484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ВЫБОР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СТРОК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gender = 'Female Characters'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5846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878652"/>
            <a:ext cx="824484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ВЫБОР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СТРОК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align = 'Reformed Criminals'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39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6360" y="1067769"/>
            <a:ext cx="8244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Calibri" panose="020F0502020204030204" pitchFamily="34" charset="0"/>
              </a:rPr>
              <a:t>ОПЕРАТОРЫ СРАВНЕНИЯ В </a:t>
            </a:r>
            <a:r>
              <a:rPr lang="en-US" sz="3200" b="1" dirty="0" smtClean="0">
                <a:latin typeface="Lato"/>
              </a:rPr>
              <a:t>WHERE</a:t>
            </a:r>
            <a:endParaRPr lang="ru-RU" sz="3200" b="1" dirty="0" smtClean="0">
              <a:latin typeface="Lato"/>
            </a:endParaRPr>
          </a:p>
          <a:p>
            <a:endParaRPr lang="ru-RU" sz="2400" dirty="0">
              <a:latin typeface="Calibri" panose="020F0502020204030204" pitchFamily="34" charset="0"/>
            </a:endParaRPr>
          </a:p>
          <a:p>
            <a:r>
              <a:rPr lang="ru-RU" sz="2400" dirty="0" smtClean="0">
                <a:latin typeface="Calibri" panose="020F0502020204030204" pitchFamily="34" charset="0"/>
              </a:rPr>
              <a:t>Оператор	Назначение</a:t>
            </a:r>
          </a:p>
          <a:p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ru-RU" sz="2400" dirty="0">
                <a:latin typeface="Lato"/>
              </a:rPr>
              <a:t>=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Равно</a:t>
            </a:r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ru-RU" sz="2400" dirty="0">
                <a:latin typeface="Lato"/>
              </a:rPr>
              <a:t>&lt;&gt;, !=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Неравно</a:t>
            </a:r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ru-RU" sz="2400" dirty="0">
                <a:latin typeface="Lato"/>
              </a:rPr>
              <a:t>&gt;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Больше</a:t>
            </a:r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ru-RU" sz="2400" dirty="0">
                <a:latin typeface="Lato"/>
              </a:rPr>
              <a:t>&gt;=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Больше или равно</a:t>
            </a:r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ru-RU" sz="2400" dirty="0">
                <a:latin typeface="Lato"/>
              </a:rPr>
              <a:t>&lt;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Меньше</a:t>
            </a:r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ru-RU" sz="2400" dirty="0">
                <a:latin typeface="Lato"/>
              </a:rPr>
              <a:t>&lt;=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Меньше или равно</a:t>
            </a:r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en-US" sz="2400" dirty="0">
                <a:latin typeface="Lato"/>
              </a:rPr>
              <a:t>between	</a:t>
            </a:r>
            <a:r>
              <a:rPr lang="ru-RU" sz="2400" dirty="0" smtClean="0">
                <a:latin typeface="Calibri" panose="020F0502020204030204" pitchFamily="34" charset="0"/>
              </a:rPr>
              <a:t>Значение находится в указанном диапазоне</a:t>
            </a:r>
            <a:endParaRPr lang="ru-RU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Lato"/>
              </a:rPr>
              <a:t>in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Значение входит в список</a:t>
            </a:r>
            <a:r>
              <a:rPr lang="ru-RU" sz="2400" dirty="0">
                <a:latin typeface="Calibri" panose="020F0502020204030204" pitchFamily="34" charset="0"/>
              </a:rPr>
              <a:t>	</a:t>
            </a:r>
          </a:p>
          <a:p>
            <a:r>
              <a:rPr lang="en-US" sz="2400" dirty="0">
                <a:latin typeface="Lato"/>
              </a:rPr>
              <a:t>like	</a:t>
            </a:r>
            <a:r>
              <a:rPr lang="ru-RU" sz="2400" dirty="0" smtClean="0">
                <a:latin typeface="Lato"/>
              </a:rPr>
              <a:t>	</a:t>
            </a:r>
            <a:r>
              <a:rPr lang="ru-RU" sz="2400" dirty="0" smtClean="0">
                <a:latin typeface="Calibri" panose="020F0502020204030204" pitchFamily="34" charset="0"/>
              </a:rPr>
              <a:t>Проверка строки на соответствие шаблону</a:t>
            </a:r>
            <a:endParaRPr lang="ru-RU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50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37488" y="2060376"/>
            <a:ext cx="92323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</a:t>
            </a:r>
            <a:r>
              <a:rPr lang="en-US" sz="3200" b="1" dirty="0" smtClean="0">
                <a:solidFill>
                  <a:srgbClr val="000000"/>
                </a:solidFill>
                <a:latin typeface="Lato"/>
              </a:rPr>
              <a:t>BETWEEN</a:t>
            </a:r>
            <a:r>
              <a:rPr lang="ru-RU" sz="3200" b="1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en-US" sz="3200" b="1" dirty="0" smtClean="0">
                <a:solidFill>
                  <a:srgbClr val="000000"/>
                </a:solidFill>
                <a:latin typeface="Lato"/>
              </a:rPr>
              <a:t>WHERE</a:t>
            </a:r>
            <a:endParaRPr lang="ru-RU" sz="3200" b="1" dirty="0" smtClean="0">
              <a:solidFill>
                <a:srgbClr val="000000"/>
              </a:solidFill>
              <a:latin typeface="Lato"/>
            </a:endParaRPr>
          </a:p>
          <a:p>
            <a:endParaRPr lang="en-US" sz="32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BETWEEN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AND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endParaRPr lang="en-US" sz="44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5201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37488" y="2060376"/>
            <a:ext cx="9232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IN</a:t>
            </a:r>
            <a:r>
              <a:rPr lang="ru-RU" sz="2400" b="1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WHERE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IN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('Strawberry Blond Hair', 'Red Hair', 'Auburn Hair')</a:t>
            </a:r>
            <a:endParaRPr lang="en-US" sz="44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066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0056" y="1594396"/>
            <a:ext cx="923239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LIKE</a:t>
            </a:r>
            <a:r>
              <a:rPr lang="ru-RU" sz="2400" b="1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WHERE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LIKE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'%Blond%'</a:t>
            </a:r>
          </a:p>
          <a:p>
            <a:endParaRPr lang="ru-RU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Специальные символы в шаблонах </a:t>
            </a:r>
            <a:r>
              <a:rPr lang="en-US" sz="1600" dirty="0" smtClean="0">
                <a:solidFill>
                  <a:srgbClr val="000000"/>
                </a:solidFill>
                <a:latin typeface="Lato"/>
              </a:rPr>
              <a:t>LIKE</a:t>
            </a:r>
            <a:endParaRPr lang="en-US" sz="1600" dirty="0">
              <a:solidFill>
                <a:srgbClr val="000000"/>
              </a:solidFill>
              <a:latin typeface="Lato"/>
            </a:endParaRPr>
          </a:p>
          <a:p>
            <a:r>
              <a:rPr lang="ru-RU" sz="1600" dirty="0">
                <a:solidFill>
                  <a:srgbClr val="52575F"/>
                </a:solidFill>
                <a:latin typeface="Lato"/>
              </a:rPr>
              <a:t>% -</a:t>
            </a:r>
            <a:r>
              <a:rPr lang="ru-RU" sz="16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любое количество символов </a:t>
            </a:r>
            <a:r>
              <a:rPr lang="ru-RU" sz="1600" dirty="0" smtClean="0">
                <a:solidFill>
                  <a:srgbClr val="52575F"/>
                </a:solidFill>
                <a:latin typeface="Lato"/>
              </a:rPr>
              <a:t>(</a:t>
            </a:r>
            <a:r>
              <a:rPr lang="ru-RU" sz="16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включая </a:t>
            </a:r>
            <a:r>
              <a:rPr lang="ru-RU" sz="1600" dirty="0" smtClean="0">
                <a:solidFill>
                  <a:srgbClr val="52575F"/>
                </a:solidFill>
                <a:latin typeface="Lato"/>
              </a:rPr>
              <a:t>0</a:t>
            </a:r>
            <a:r>
              <a:rPr lang="ru-RU" sz="1600" dirty="0">
                <a:solidFill>
                  <a:srgbClr val="52575F"/>
                </a:solidFill>
                <a:latin typeface="Lato"/>
              </a:rPr>
              <a:t>)</a:t>
            </a:r>
          </a:p>
          <a:p>
            <a:r>
              <a:rPr lang="ru-RU" sz="1600" dirty="0">
                <a:solidFill>
                  <a:srgbClr val="52575F"/>
                </a:solidFill>
                <a:latin typeface="Lato"/>
              </a:rPr>
              <a:t>_ -</a:t>
            </a:r>
            <a:r>
              <a:rPr lang="ru-RU" sz="16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ровно один символ</a:t>
            </a:r>
            <a:endParaRPr lang="en-US" sz="28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4685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8190" y="906622"/>
            <a:ext cx="91655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UI-Bold"/>
              </a:rPr>
              <a:t>ТИПЫ ДАННЫХ В </a:t>
            </a:r>
            <a:r>
              <a:rPr lang="en-US" sz="2800" b="1" dirty="0" smtClean="0">
                <a:latin typeface="SegoeUI-Bold"/>
              </a:rPr>
              <a:t>SQL</a:t>
            </a:r>
            <a:endParaRPr lang="ru-RU" sz="2800" b="1" dirty="0" smtClean="0">
              <a:latin typeface="SegoeUI-Bold"/>
            </a:endParaRPr>
          </a:p>
          <a:p>
            <a:endParaRPr lang="en-US" sz="2800" b="1" dirty="0">
              <a:latin typeface="SegoeUI-Bold"/>
            </a:endParaRPr>
          </a:p>
          <a:p>
            <a:r>
              <a:rPr lang="ru-RU" sz="1600" dirty="0">
                <a:latin typeface="SegoeUI"/>
              </a:rPr>
              <a:t>Тип данных </a:t>
            </a:r>
            <a:r>
              <a:rPr lang="ru-RU" sz="1600" dirty="0" smtClean="0">
                <a:latin typeface="SegoeUI"/>
              </a:rPr>
              <a:t>				 Назначение</a:t>
            </a:r>
          </a:p>
          <a:p>
            <a:endParaRPr lang="ru-RU" sz="1600" dirty="0">
              <a:latin typeface="SegoeUI"/>
            </a:endParaRPr>
          </a:p>
          <a:p>
            <a:r>
              <a:rPr lang="ru-RU" dirty="0">
                <a:latin typeface="SegoeUI"/>
              </a:rPr>
              <a:t>CHARACTER(n) (</a:t>
            </a:r>
            <a:r>
              <a:rPr lang="ru-RU" i="1" dirty="0">
                <a:latin typeface="SegoeUI-Italic"/>
              </a:rPr>
              <a:t>CHAR(n)</a:t>
            </a:r>
            <a:r>
              <a:rPr lang="ru-RU" dirty="0">
                <a:latin typeface="SegoeUI"/>
              </a:rPr>
              <a:t>) </a:t>
            </a:r>
            <a:r>
              <a:rPr lang="ru-RU" dirty="0" smtClean="0">
                <a:latin typeface="SegoeUI"/>
              </a:rPr>
              <a:t>		 Строка </a:t>
            </a:r>
            <a:r>
              <a:rPr lang="ru-RU" dirty="0">
                <a:latin typeface="SegoeUI"/>
              </a:rPr>
              <a:t>фиксированной длины n</a:t>
            </a:r>
          </a:p>
          <a:p>
            <a:r>
              <a:rPr lang="ru-RU" dirty="0">
                <a:latin typeface="SegoeUI"/>
              </a:rPr>
              <a:t>CHARACTER VARYING(n) (</a:t>
            </a:r>
            <a:r>
              <a:rPr lang="ru-RU" i="1" dirty="0">
                <a:latin typeface="SegoeUI-Italic"/>
              </a:rPr>
              <a:t>VARCHAR(n)</a:t>
            </a:r>
            <a:r>
              <a:rPr lang="ru-RU" dirty="0">
                <a:latin typeface="SegoeUI"/>
              </a:rPr>
              <a:t>) </a:t>
            </a:r>
            <a:r>
              <a:rPr lang="ru-RU" dirty="0" smtClean="0">
                <a:latin typeface="SegoeUI"/>
              </a:rPr>
              <a:t>	 Строка </a:t>
            </a:r>
            <a:r>
              <a:rPr lang="ru-RU" dirty="0">
                <a:latin typeface="SegoeUI"/>
              </a:rPr>
              <a:t>переменной длины, </a:t>
            </a:r>
            <a:r>
              <a:rPr lang="ru-RU" dirty="0" smtClean="0">
                <a:latin typeface="SegoeUI"/>
              </a:rPr>
              <a:t>						максимальная </a:t>
            </a:r>
            <a:r>
              <a:rPr lang="ru-RU" dirty="0">
                <a:latin typeface="SegoeUI"/>
              </a:rPr>
              <a:t>длина n</a:t>
            </a:r>
          </a:p>
          <a:p>
            <a:r>
              <a:rPr lang="en-US" dirty="0">
                <a:latin typeface="SegoeUI"/>
              </a:rPr>
              <a:t>BOOLEAN </a:t>
            </a:r>
            <a:r>
              <a:rPr lang="ru-RU" dirty="0" smtClean="0">
                <a:latin typeface="SegoeUI"/>
              </a:rPr>
              <a:t>				 Логический </a:t>
            </a:r>
            <a:r>
              <a:rPr lang="ru-RU" dirty="0">
                <a:latin typeface="SegoeUI"/>
              </a:rPr>
              <a:t>тип данных</a:t>
            </a:r>
          </a:p>
          <a:p>
            <a:r>
              <a:rPr lang="en-US" dirty="0">
                <a:latin typeface="SegoeUI"/>
              </a:rPr>
              <a:t>INTEGER (</a:t>
            </a:r>
            <a:r>
              <a:rPr lang="en-US" i="1" dirty="0">
                <a:latin typeface="SegoeUI-Italic"/>
              </a:rPr>
              <a:t>INT) </a:t>
            </a:r>
            <a:r>
              <a:rPr lang="ru-RU" i="1" dirty="0" smtClean="0">
                <a:latin typeface="SegoeUI-Italic"/>
              </a:rPr>
              <a:t>				 </a:t>
            </a:r>
            <a:r>
              <a:rPr lang="ru-RU" dirty="0" smtClean="0">
                <a:latin typeface="SegoeUI"/>
              </a:rPr>
              <a:t>Целое </a:t>
            </a:r>
            <a:r>
              <a:rPr lang="ru-RU" dirty="0">
                <a:latin typeface="SegoeUI"/>
              </a:rPr>
              <a:t>число</a:t>
            </a:r>
          </a:p>
          <a:p>
            <a:r>
              <a:rPr lang="ru-RU" dirty="0">
                <a:latin typeface="SegoeUI"/>
              </a:rPr>
              <a:t>NUMERIC(</a:t>
            </a:r>
            <a:r>
              <a:rPr lang="ru-RU" dirty="0" err="1">
                <a:latin typeface="SegoeUI"/>
              </a:rPr>
              <a:t>p,s</a:t>
            </a:r>
            <a:r>
              <a:rPr lang="ru-RU" dirty="0">
                <a:latin typeface="SegoeUI"/>
              </a:rPr>
              <a:t>) </a:t>
            </a:r>
            <a:r>
              <a:rPr lang="ru-RU" dirty="0" smtClean="0">
                <a:latin typeface="SegoeUI"/>
              </a:rPr>
              <a:t>				 Действительное </a:t>
            </a:r>
            <a:r>
              <a:rPr lang="ru-RU" dirty="0">
                <a:latin typeface="SegoeUI"/>
              </a:rPr>
              <a:t>число (p – количество </a:t>
            </a:r>
            <a:r>
              <a:rPr lang="ru-RU" dirty="0" smtClean="0">
                <a:latin typeface="SegoeUI"/>
              </a:rPr>
              <a:t>					значащих </a:t>
            </a:r>
            <a:r>
              <a:rPr lang="ru-RU" dirty="0">
                <a:latin typeface="SegoeUI"/>
              </a:rPr>
              <a:t>цифр, s </a:t>
            </a:r>
            <a:r>
              <a:rPr lang="ru-RU" dirty="0" smtClean="0">
                <a:latin typeface="SegoeUI"/>
              </a:rPr>
              <a:t>– количество </a:t>
            </a:r>
            <a:r>
              <a:rPr lang="ru-RU" dirty="0">
                <a:latin typeface="SegoeUI"/>
              </a:rPr>
              <a:t>цифр </a:t>
            </a:r>
            <a:r>
              <a:rPr lang="ru-RU" dirty="0" smtClean="0">
                <a:latin typeface="SegoeUI"/>
              </a:rPr>
              <a:t>					после </a:t>
            </a:r>
            <a:r>
              <a:rPr lang="ru-RU" dirty="0">
                <a:latin typeface="SegoeUI"/>
              </a:rPr>
              <a:t>запятой). Хранится точно.</a:t>
            </a:r>
          </a:p>
          <a:p>
            <a:r>
              <a:rPr lang="ru-RU" dirty="0">
                <a:latin typeface="SegoeUI"/>
              </a:rPr>
              <a:t>REAL </a:t>
            </a:r>
            <a:r>
              <a:rPr lang="ru-RU" dirty="0" smtClean="0">
                <a:latin typeface="SegoeUI"/>
              </a:rPr>
              <a:t>					 Действительное </a:t>
            </a:r>
            <a:r>
              <a:rPr lang="ru-RU" dirty="0">
                <a:latin typeface="SegoeUI"/>
              </a:rPr>
              <a:t>число одинарной </a:t>
            </a:r>
            <a:r>
              <a:rPr lang="ru-RU" dirty="0" smtClean="0">
                <a:latin typeface="SegoeUI"/>
              </a:rPr>
              <a:t>					точности</a:t>
            </a:r>
            <a:r>
              <a:rPr lang="ru-RU" dirty="0">
                <a:latin typeface="SegoeUI"/>
              </a:rPr>
              <a:t>, формат IEEE 754</a:t>
            </a:r>
          </a:p>
          <a:p>
            <a:r>
              <a:rPr lang="ru-RU" dirty="0">
                <a:latin typeface="SegoeUI"/>
              </a:rPr>
              <a:t>DOUBLE PRECISION </a:t>
            </a:r>
            <a:r>
              <a:rPr lang="ru-RU" dirty="0" smtClean="0">
                <a:latin typeface="SegoeUI"/>
              </a:rPr>
              <a:t>			 Действительное </a:t>
            </a:r>
            <a:r>
              <a:rPr lang="ru-RU" dirty="0">
                <a:latin typeface="SegoeUI"/>
              </a:rPr>
              <a:t>число двойной </a:t>
            </a:r>
            <a:r>
              <a:rPr lang="ru-RU" dirty="0" smtClean="0">
                <a:latin typeface="SegoeUI"/>
              </a:rPr>
              <a:t>						точности</a:t>
            </a:r>
            <a:r>
              <a:rPr lang="ru-RU" dirty="0">
                <a:latin typeface="SegoeUI"/>
              </a:rPr>
              <a:t>, формат IEEE 754</a:t>
            </a:r>
          </a:p>
          <a:p>
            <a:r>
              <a:rPr lang="en-US" dirty="0">
                <a:latin typeface="SegoeUI"/>
              </a:rPr>
              <a:t>DATE </a:t>
            </a:r>
            <a:r>
              <a:rPr lang="ru-RU" dirty="0" smtClean="0">
                <a:latin typeface="SegoeUI"/>
              </a:rPr>
              <a:t>					 Дата</a:t>
            </a:r>
            <a:endParaRPr lang="ru-RU" dirty="0">
              <a:latin typeface="SegoeUI"/>
            </a:endParaRPr>
          </a:p>
          <a:p>
            <a:r>
              <a:rPr lang="en-US" dirty="0">
                <a:latin typeface="SegoeUI"/>
              </a:rPr>
              <a:t>TIMESTAMP </a:t>
            </a:r>
            <a:r>
              <a:rPr lang="ru-RU" dirty="0" smtClean="0">
                <a:latin typeface="SegoeUI"/>
              </a:rPr>
              <a:t>				 Дата </a:t>
            </a:r>
            <a:r>
              <a:rPr lang="ru-RU" dirty="0">
                <a:latin typeface="SegoeUI"/>
              </a:rPr>
              <a:t>и время</a:t>
            </a:r>
            <a:endParaRPr lang="ru-RU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94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4920" y="1480321"/>
            <a:ext cx="92323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Calibri" panose="020F0502020204030204" pitchFamily="34" charset="0"/>
              </a:rPr>
              <a:t>ЛОГИЧЕСКИЕ ОПЕРАЦИИ В </a:t>
            </a:r>
            <a:r>
              <a:rPr lang="en-US" sz="3200" b="1" dirty="0" smtClean="0">
                <a:latin typeface="Lato"/>
              </a:rPr>
              <a:t>WHERE</a:t>
            </a:r>
            <a:endParaRPr lang="ru-RU" sz="3200" b="1" dirty="0" smtClean="0">
              <a:latin typeface="Lato"/>
            </a:endParaRPr>
          </a:p>
          <a:p>
            <a:endParaRPr lang="ru-RU" sz="3200" dirty="0" smtClean="0">
              <a:latin typeface="Lato"/>
            </a:endParaRPr>
          </a:p>
          <a:p>
            <a:r>
              <a:rPr lang="ru-RU" sz="2800" dirty="0" smtClean="0">
                <a:latin typeface="Calibri" panose="020F0502020204030204" pitchFamily="34" charset="0"/>
              </a:rPr>
              <a:t>Операция	Назначение</a:t>
            </a:r>
            <a:r>
              <a:rPr lang="ru-RU" sz="2800" dirty="0">
                <a:latin typeface="Calibri" panose="020F0502020204030204" pitchFamily="34" charset="0"/>
              </a:rPr>
              <a:t>	</a:t>
            </a:r>
            <a:endParaRPr lang="ru-RU" sz="2800" dirty="0" smtClean="0">
              <a:latin typeface="Calibri" panose="020F0502020204030204" pitchFamily="34" charset="0"/>
            </a:endParaRPr>
          </a:p>
          <a:p>
            <a:endParaRPr lang="ru-RU" sz="28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Lato"/>
              </a:rPr>
              <a:t>AND	</a:t>
            </a:r>
            <a:r>
              <a:rPr lang="ru-RU" sz="3200" dirty="0" smtClean="0">
                <a:latin typeface="Lato"/>
              </a:rPr>
              <a:t>	</a:t>
            </a:r>
            <a:r>
              <a:rPr lang="ru-RU" sz="3200" dirty="0" smtClean="0">
                <a:latin typeface="Calibri" panose="020F0502020204030204" pitchFamily="34" charset="0"/>
              </a:rPr>
              <a:t>Логическое И</a:t>
            </a:r>
            <a:r>
              <a:rPr lang="ru-RU" sz="3200" dirty="0">
                <a:latin typeface="Calibri" panose="020F0502020204030204" pitchFamily="34" charset="0"/>
              </a:rPr>
              <a:t>	</a:t>
            </a:r>
          </a:p>
          <a:p>
            <a:r>
              <a:rPr lang="en-US" sz="3200" dirty="0">
                <a:latin typeface="Lato"/>
              </a:rPr>
              <a:t>OR	</a:t>
            </a:r>
            <a:r>
              <a:rPr lang="ru-RU" sz="3200" dirty="0" smtClean="0">
                <a:latin typeface="Lato"/>
              </a:rPr>
              <a:t>	</a:t>
            </a:r>
            <a:r>
              <a:rPr lang="ru-RU" sz="3200" dirty="0" smtClean="0">
                <a:latin typeface="Calibri" panose="020F0502020204030204" pitchFamily="34" charset="0"/>
              </a:rPr>
              <a:t>Логическое ИЛИ</a:t>
            </a:r>
            <a:r>
              <a:rPr lang="ru-RU" sz="3200" dirty="0">
                <a:latin typeface="Calibri" panose="020F0502020204030204" pitchFamily="34" charset="0"/>
              </a:rPr>
              <a:t>	</a:t>
            </a:r>
          </a:p>
          <a:p>
            <a:r>
              <a:rPr lang="en-US" sz="3200" dirty="0">
                <a:latin typeface="Lato"/>
              </a:rPr>
              <a:t>NOT	</a:t>
            </a:r>
            <a:r>
              <a:rPr lang="ru-RU" sz="3200" dirty="0" smtClean="0">
                <a:latin typeface="Lato"/>
              </a:rPr>
              <a:t>	</a:t>
            </a:r>
            <a:r>
              <a:rPr lang="ru-RU" sz="3200" dirty="0" smtClean="0">
                <a:latin typeface="Calibri" panose="020F0502020204030204" pitchFamily="34" charset="0"/>
              </a:rPr>
              <a:t>Логическое НЕ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0211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4920" y="1480321"/>
            <a:ext cx="92323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AND</a:t>
            </a:r>
            <a:r>
              <a:rPr lang="ru-RU" sz="2400" b="1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WHERE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gender = 'Female Characters'</a:t>
            </a:r>
          </a:p>
          <a:p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AND</a:t>
            </a:r>
            <a:endParaRPr lang="en-US" sz="3200" dirty="0">
              <a:solidFill>
                <a:srgbClr val="006FC0"/>
              </a:solidFill>
              <a:latin typeface="Consolas" panose="020B0609020204030204" pitchFamily="49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align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'Bad Characters' 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3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4920" y="1480321"/>
            <a:ext cx="92323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OR</a:t>
            </a:r>
            <a:r>
              <a:rPr lang="ru-RU" sz="2400" b="1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WHERE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hair ='Red Hair'</a:t>
            </a:r>
          </a:p>
          <a:p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OR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hair ='Strawberry Blond Hair'</a:t>
            </a:r>
          </a:p>
          <a:p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OR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'Auburn Hair'</a:t>
            </a:r>
            <a:endParaRPr lang="ru-RU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66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67769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4920" y="1480321"/>
            <a:ext cx="9232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NOT</a:t>
            </a:r>
            <a:r>
              <a:rPr lang="ru-RU" sz="2400" b="1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WHERE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NOT IN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('Blond Hair', 'Black 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Hair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', 'Brown Hair', 'Red Hair')</a:t>
            </a:r>
            <a:endParaRPr lang="ru-RU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37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4064" y="906622"/>
            <a:ext cx="92323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ИТОГИ</a:t>
            </a:r>
            <a:endParaRPr lang="ru-RU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Ключевое слово </a:t>
            </a:r>
            <a:r>
              <a:rPr lang="en-US" sz="2800" b="1" dirty="0" smtClean="0">
                <a:solidFill>
                  <a:srgbClr val="000000"/>
                </a:solidFill>
                <a:latin typeface="Lato"/>
              </a:rPr>
              <a:t>WHERE</a:t>
            </a:r>
            <a:r>
              <a:rPr lang="ru-RU" sz="2800" b="1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ru-RU" sz="2800" b="1" dirty="0" smtClean="0">
                <a:solidFill>
                  <a:srgbClr val="000000"/>
                </a:solidFill>
                <a:latin typeface="Lato"/>
              </a:rPr>
            </a:br>
            <a:r>
              <a:rPr lang="ru-RU" sz="28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Фильтрация строк</a:t>
            </a:r>
            <a:r>
              <a:rPr lang="ru-RU" sz="2800" dirty="0">
                <a:solidFill>
                  <a:srgbClr val="52575F"/>
                </a:solidFill>
                <a:latin typeface="Lato"/>
              </a:rPr>
              <a:t>, </a:t>
            </a:r>
            <a:r>
              <a:rPr lang="ru-RU" sz="28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 которыми будут выполняться действия</a:t>
            </a:r>
            <a:br>
              <a:rPr lang="ru-RU" sz="2800" dirty="0" smtClean="0">
                <a:solidFill>
                  <a:srgbClr val="52575F"/>
                </a:solidFill>
                <a:latin typeface="Calibri" panose="020F0502020204030204" pitchFamily="34" charset="0"/>
              </a:rPr>
            </a:br>
            <a:r>
              <a:rPr lang="ru-RU" sz="28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Используется не только в </a:t>
            </a:r>
            <a:r>
              <a:rPr lang="en-US" sz="2400" dirty="0" smtClean="0">
                <a:solidFill>
                  <a:srgbClr val="52575F"/>
                </a:solidFill>
                <a:latin typeface="Lato"/>
              </a:rPr>
              <a:t>SELECT</a:t>
            </a:r>
            <a:r>
              <a:rPr lang="en-US" sz="2800" dirty="0">
                <a:solidFill>
                  <a:srgbClr val="52575F"/>
                </a:solidFill>
                <a:latin typeface="Lato"/>
              </a:rPr>
              <a:t>, </a:t>
            </a:r>
            <a:r>
              <a:rPr lang="ru-RU" sz="28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но и других операторах </a:t>
            </a:r>
            <a:r>
              <a:rPr lang="en-US" sz="2400" dirty="0" smtClean="0">
                <a:solidFill>
                  <a:srgbClr val="52575F"/>
                </a:solidFill>
                <a:latin typeface="Lato"/>
              </a:rPr>
              <a:t>SQL</a:t>
            </a:r>
            <a:endParaRPr lang="en-US" sz="2400" dirty="0">
              <a:solidFill>
                <a:srgbClr val="52575F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Операторы сравнения</a:t>
            </a:r>
            <a:b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 smtClean="0">
                <a:solidFill>
                  <a:srgbClr val="52575F"/>
                </a:solidFill>
                <a:latin typeface="Lato"/>
              </a:rPr>
              <a:t>=, </a:t>
            </a:r>
            <a:r>
              <a:rPr lang="en-US" sz="2800" dirty="0">
                <a:solidFill>
                  <a:srgbClr val="52575F"/>
                </a:solidFill>
                <a:latin typeface="Lato"/>
              </a:rPr>
              <a:t>!=, &lt;&gt;, &gt;, &gt;=, &lt;, </a:t>
            </a:r>
            <a:r>
              <a:rPr lang="en-US" sz="2800" dirty="0" smtClean="0">
                <a:solidFill>
                  <a:srgbClr val="52575F"/>
                </a:solidFill>
                <a:latin typeface="Lato"/>
              </a:rPr>
              <a:t>&lt;=</a:t>
            </a:r>
            <a:r>
              <a:rPr lang="ru-RU" sz="2800" dirty="0" smtClean="0">
                <a:solidFill>
                  <a:srgbClr val="52575F"/>
                </a:solidFill>
                <a:latin typeface="Lato"/>
              </a:rPr>
              <a:t/>
            </a:r>
            <a:br>
              <a:rPr lang="ru-RU" sz="2800" dirty="0" smtClean="0">
                <a:solidFill>
                  <a:srgbClr val="52575F"/>
                </a:solidFill>
                <a:latin typeface="Lato"/>
              </a:rPr>
            </a:br>
            <a:r>
              <a:rPr lang="en-US" sz="2800" dirty="0" smtClean="0">
                <a:solidFill>
                  <a:srgbClr val="52575F"/>
                </a:solidFill>
                <a:latin typeface="Lato"/>
              </a:rPr>
              <a:t>in</a:t>
            </a:r>
            <a:r>
              <a:rPr lang="en-US" sz="2800" dirty="0">
                <a:solidFill>
                  <a:srgbClr val="52575F"/>
                </a:solidFill>
                <a:latin typeface="Lato"/>
              </a:rPr>
              <a:t>, between, like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Логические операции</a:t>
            </a:r>
            <a:b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 smtClean="0">
                <a:solidFill>
                  <a:srgbClr val="52575F"/>
                </a:solidFill>
                <a:latin typeface="Lato"/>
              </a:rPr>
              <a:t>and</a:t>
            </a:r>
            <a:r>
              <a:rPr lang="en-US" sz="2800" dirty="0">
                <a:solidFill>
                  <a:srgbClr val="52575F"/>
                </a:solidFill>
                <a:latin typeface="Lato"/>
              </a:rPr>
              <a:t>, or, not</a:t>
            </a:r>
            <a:endParaRPr lang="ru-RU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67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8104" y="1980666"/>
            <a:ext cx="92323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400" dirty="0"/>
          </a:p>
          <a:p>
            <a:pPr algn="ctr"/>
            <a:r>
              <a:rPr lang="ru-RU" sz="4400" dirty="0"/>
              <a:t> </a:t>
            </a:r>
            <a:r>
              <a:rPr lang="ru-RU" sz="4400" b="1" dirty="0" smtClean="0"/>
              <a:t>СОРТИРОВКА</a:t>
            </a:r>
            <a:r>
              <a:rPr lang="ru-RU" sz="4400" dirty="0"/>
              <a:t> </a:t>
            </a:r>
            <a:r>
              <a:rPr lang="ru-RU" sz="4400" b="1" dirty="0" smtClean="0"/>
              <a:t>В </a:t>
            </a:r>
            <a:r>
              <a:rPr lang="en-US" sz="4400" b="1" dirty="0" smtClean="0"/>
              <a:t>SQL</a:t>
            </a:r>
            <a:r>
              <a:rPr lang="en-US" sz="4400" b="1" dirty="0"/>
              <a:t>: ORDER BY</a:t>
            </a:r>
            <a:endParaRPr lang="ru-RU" sz="4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72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8104" y="1980666"/>
            <a:ext cx="92323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СОРТИРОВКА ДАННЫХ 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ORDER BY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endParaRPr lang="ru-RU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46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8104" y="1604136"/>
            <a:ext cx="709861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ПОРЯДОК СОРТИРОВКИ</a:t>
            </a:r>
          </a:p>
          <a:p>
            <a:endParaRPr lang="ru-RU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ORDER BY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DESC</a:t>
            </a:r>
            <a:endParaRPr lang="ru-RU" sz="3200" dirty="0" smtClean="0">
              <a:solidFill>
                <a:srgbClr val="006FC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006FC0"/>
              </a:solidFill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Порядок сортировки в </a:t>
            </a:r>
            <a:r>
              <a:rPr lang="en-US" sz="1600" dirty="0" smtClean="0">
                <a:solidFill>
                  <a:srgbClr val="000000"/>
                </a:solidFill>
                <a:latin typeface="Lato"/>
              </a:rPr>
              <a:t>ORDER </a:t>
            </a:r>
            <a:r>
              <a:rPr lang="en-US" sz="1600" dirty="0">
                <a:solidFill>
                  <a:srgbClr val="000000"/>
                </a:solidFill>
                <a:latin typeface="Lato"/>
              </a:rPr>
              <a:t>BY</a:t>
            </a:r>
          </a:p>
          <a:p>
            <a:r>
              <a:rPr lang="en-US" sz="1600" dirty="0">
                <a:solidFill>
                  <a:srgbClr val="52575F"/>
                </a:solidFill>
                <a:latin typeface="Lato"/>
              </a:rPr>
              <a:t>ASC (ascending) </a:t>
            </a:r>
            <a:r>
              <a:rPr lang="en-US" sz="1600" dirty="0" smtClean="0">
                <a:solidFill>
                  <a:srgbClr val="52575F"/>
                </a:solidFill>
                <a:latin typeface="Lato"/>
              </a:rPr>
              <a:t>–</a:t>
            </a:r>
            <a:r>
              <a:rPr lang="ru-RU" sz="1600" dirty="0" smtClean="0">
                <a:solidFill>
                  <a:srgbClr val="52575F"/>
                </a:solidFill>
                <a:latin typeface="Lato"/>
              </a:rPr>
              <a:t> </a:t>
            </a:r>
            <a:r>
              <a:rPr lang="ru-RU" sz="16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сортировка по возрастанию</a:t>
            </a:r>
            <a:endParaRPr lang="ru-RU" sz="1600" dirty="0">
              <a:solidFill>
                <a:srgbClr val="52575F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52575F"/>
                </a:solidFill>
                <a:latin typeface="Lato"/>
              </a:rPr>
              <a:t>DESC (descending</a:t>
            </a:r>
            <a:r>
              <a:rPr lang="en-US" sz="1600" dirty="0" smtClean="0">
                <a:solidFill>
                  <a:srgbClr val="52575F"/>
                </a:solidFill>
                <a:latin typeface="Lato"/>
              </a:rPr>
              <a:t>)</a:t>
            </a:r>
            <a:r>
              <a:rPr lang="ru-RU" sz="1600" dirty="0" smtClean="0">
                <a:solidFill>
                  <a:srgbClr val="52575F"/>
                </a:solidFill>
                <a:latin typeface="Lato"/>
              </a:rPr>
              <a:t> </a:t>
            </a:r>
            <a:r>
              <a:rPr lang="en-US" sz="1600" dirty="0" smtClean="0">
                <a:solidFill>
                  <a:srgbClr val="52575F"/>
                </a:solidFill>
                <a:latin typeface="Lato"/>
              </a:rPr>
              <a:t>–</a:t>
            </a:r>
            <a:r>
              <a:rPr lang="ru-RU" sz="1600" dirty="0" smtClean="0">
                <a:solidFill>
                  <a:srgbClr val="52575F"/>
                </a:solidFill>
                <a:latin typeface="Lato"/>
              </a:rPr>
              <a:t> </a:t>
            </a:r>
            <a:r>
              <a:rPr lang="ru-RU" sz="16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сортировка по убыванию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12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8104" y="1604136"/>
            <a:ext cx="7098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СОРТИРОВКА И ФИЛЬТРЫ В </a:t>
            </a:r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SELECT</a:t>
            </a:r>
            <a:endParaRPr lang="ru-RU" sz="2400" b="1" dirty="0" smtClean="0">
              <a:solidFill>
                <a:srgbClr val="000000"/>
              </a:solidFill>
              <a:latin typeface="Lato"/>
            </a:endParaRPr>
          </a:p>
          <a:p>
            <a:endParaRPr lang="en-US" sz="2400" dirty="0">
              <a:solidFill>
                <a:srgbClr val="000000"/>
              </a:solidFill>
              <a:latin typeface="Lato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align = 'Bad Characters' </a:t>
            </a: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ORDER BY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DESC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91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544" y="1407590"/>
            <a:ext cx="91655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СОРТИРОВКА И ОГРАНИЧЕНИЕ КОЛИЧЕСТВА СТРОК</a:t>
            </a:r>
          </a:p>
          <a:p>
            <a:endParaRPr lang="ru-RU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align = 'Bad Characters'</a:t>
            </a:r>
          </a:p>
          <a:p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AND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'Female Characters'</a:t>
            </a: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ORDER BY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DESC</a:t>
            </a:r>
            <a:endParaRPr lang="en-US" sz="3200" dirty="0">
              <a:solidFill>
                <a:srgbClr val="006F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LIMIT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9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8190" y="906622"/>
            <a:ext cx="91655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ПЕРВИЧНЫЙ КЛЮЧ В ТАБЛИЦЕ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eye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universe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18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544" y="1407590"/>
            <a:ext cx="916551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СОРТИРОВКА ПО НЕСКОЛЬКИМ СТОЛБЦАМ</a:t>
            </a:r>
          </a:p>
          <a:p>
            <a:endParaRPr lang="ru-RU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ORDER BY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year, appearances</a:t>
            </a:r>
            <a:endParaRPr lang="ru-RU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56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544" y="1407590"/>
            <a:ext cx="91655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Lato"/>
              </a:rPr>
              <a:t>SQL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КАК АНГЛИЙСКИЙ</a:t>
            </a:r>
          </a:p>
          <a:p>
            <a:endParaRPr lang="ru-RU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SELECT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FROM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align = 'Bad Characters'</a:t>
            </a:r>
          </a:p>
          <a:p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AND</a:t>
            </a:r>
            <a:r>
              <a:rPr lang="ru-RU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'Female Characters'</a:t>
            </a: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ORDER BY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6FC0"/>
                </a:solidFill>
                <a:latin typeface="Consolas" panose="020B0609020204030204" pitchFamily="49" charset="0"/>
              </a:rPr>
              <a:t>DESC</a:t>
            </a:r>
            <a:endParaRPr lang="en-US" sz="3200" dirty="0">
              <a:solidFill>
                <a:srgbClr val="006FC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6FC0"/>
                </a:solidFill>
                <a:latin typeface="Consolas" panose="020B0609020204030204" pitchFamily="49" charset="0"/>
              </a:rPr>
              <a:t>LIMIT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42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8502" y="1218766"/>
            <a:ext cx="916551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000000"/>
                </a:solidFill>
                <a:latin typeface="Calibri" panose="020F0502020204030204" pitchFamily="34" charset="0"/>
              </a:rPr>
              <a:t>ИТОГИ</a:t>
            </a:r>
            <a:endParaRPr lang="ru-RU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Ключевое слово </a:t>
            </a:r>
            <a:r>
              <a:rPr lang="en-US" sz="2000" b="1" dirty="0" smtClean="0">
                <a:solidFill>
                  <a:srgbClr val="000000"/>
                </a:solidFill>
                <a:latin typeface="Lato"/>
              </a:rPr>
              <a:t>ORDER BY</a:t>
            </a:r>
            <a:r>
              <a:rPr lang="ru-RU" sz="2000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Lato"/>
              </a:rPr>
            </a:br>
            <a:r>
              <a:rPr lang="ru-RU" sz="20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Сортировка данных в </a:t>
            </a:r>
            <a:r>
              <a:rPr lang="en-US" dirty="0" smtClean="0">
                <a:solidFill>
                  <a:srgbClr val="52575F"/>
                </a:solidFill>
                <a:latin typeface="Lato"/>
              </a:rPr>
              <a:t>SELECT</a:t>
            </a:r>
            <a:r>
              <a:rPr lang="ru-RU" dirty="0" smtClean="0">
                <a:solidFill>
                  <a:srgbClr val="52575F"/>
                </a:solidFill>
                <a:latin typeface="Lato"/>
              </a:rPr>
              <a:t/>
            </a:r>
            <a:br>
              <a:rPr lang="ru-RU" dirty="0" smtClean="0">
                <a:solidFill>
                  <a:srgbClr val="52575F"/>
                </a:solidFill>
                <a:latin typeface="Lato"/>
              </a:rPr>
            </a:br>
            <a:r>
              <a:rPr lang="ru-RU" sz="20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Возможна сортировка по одному или нескольким столбцам</a:t>
            </a:r>
            <a:endParaRPr lang="ru-RU" sz="2000" dirty="0">
              <a:solidFill>
                <a:srgbClr val="52575F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Порядок сортировки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52575F"/>
                </a:solidFill>
                <a:latin typeface="Lato"/>
              </a:rPr>
              <a:t>ASC </a:t>
            </a:r>
            <a:r>
              <a:rPr lang="en-US" sz="2000" dirty="0">
                <a:solidFill>
                  <a:srgbClr val="52575F"/>
                </a:solidFill>
                <a:latin typeface="Lato"/>
              </a:rPr>
              <a:t>(ascending) </a:t>
            </a:r>
            <a:r>
              <a:rPr lang="en-US" sz="2000" dirty="0" smtClean="0">
                <a:solidFill>
                  <a:srgbClr val="52575F"/>
                </a:solidFill>
                <a:latin typeface="Lato"/>
              </a:rPr>
              <a:t>–</a:t>
            </a:r>
            <a:r>
              <a:rPr lang="ru-RU" sz="2000" dirty="0" smtClean="0">
                <a:solidFill>
                  <a:srgbClr val="52575F"/>
                </a:solidFill>
                <a:latin typeface="Lato"/>
              </a:rPr>
              <a:t> </a:t>
            </a:r>
            <a:r>
              <a:rPr lang="ru-RU" sz="20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сортировка по возрастанию</a:t>
            </a:r>
            <a:br>
              <a:rPr lang="ru-RU" sz="2000" dirty="0" smtClean="0">
                <a:solidFill>
                  <a:srgbClr val="52575F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52575F"/>
                </a:solidFill>
                <a:latin typeface="Lato"/>
              </a:rPr>
              <a:t>DESC </a:t>
            </a:r>
            <a:r>
              <a:rPr lang="en-US" sz="2000" dirty="0">
                <a:solidFill>
                  <a:srgbClr val="52575F"/>
                </a:solidFill>
                <a:latin typeface="Lato"/>
              </a:rPr>
              <a:t>(descending) </a:t>
            </a:r>
            <a:r>
              <a:rPr lang="en-US" sz="2000" dirty="0" smtClean="0">
                <a:solidFill>
                  <a:srgbClr val="52575F"/>
                </a:solidFill>
                <a:latin typeface="Lato"/>
              </a:rPr>
              <a:t>–</a:t>
            </a:r>
            <a:r>
              <a:rPr lang="ru-RU" sz="2000" dirty="0" smtClean="0">
                <a:solidFill>
                  <a:srgbClr val="52575F"/>
                </a:solidFill>
                <a:latin typeface="Lato"/>
              </a:rPr>
              <a:t> </a:t>
            </a:r>
            <a:r>
              <a:rPr lang="ru-RU" sz="2000" dirty="0" smtClean="0">
                <a:solidFill>
                  <a:srgbClr val="52575F"/>
                </a:solidFill>
                <a:latin typeface="Calibri" panose="020F0502020204030204" pitchFamily="34" charset="0"/>
              </a:rPr>
              <a:t>сортировка по убыванию</a:t>
            </a:r>
            <a:endParaRPr lang="ru-RU" sz="2000" dirty="0">
              <a:solidFill>
                <a:srgbClr val="52575F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Совместное использование ключевых слов в </a:t>
            </a:r>
            <a:r>
              <a:rPr lang="en-US" sz="2000" b="1" dirty="0" smtClean="0">
                <a:solidFill>
                  <a:srgbClr val="000000"/>
                </a:solidFill>
                <a:latin typeface="Lato"/>
              </a:rPr>
              <a:t>SELECT</a:t>
            </a:r>
            <a:r>
              <a:rPr lang="ru-RU" sz="2000" dirty="0" smtClean="0">
                <a:solidFill>
                  <a:srgbClr val="000000"/>
                </a:solidFill>
                <a:latin typeface="Lato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Lato"/>
              </a:rPr>
            </a:br>
            <a:r>
              <a:rPr lang="en-US" dirty="0" smtClean="0">
                <a:solidFill>
                  <a:srgbClr val="52575F"/>
                </a:solidFill>
                <a:latin typeface="Lato"/>
              </a:rPr>
              <a:t>WHERE</a:t>
            </a:r>
            <a:r>
              <a:rPr lang="en-US" dirty="0">
                <a:solidFill>
                  <a:srgbClr val="52575F"/>
                </a:solidFill>
                <a:latin typeface="Lato"/>
              </a:rPr>
              <a:t>, ORDER BY, LIMIT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Синтаксис </a:t>
            </a:r>
            <a:r>
              <a:rPr lang="en-US" sz="2000" b="1" dirty="0" smtClean="0">
                <a:solidFill>
                  <a:srgbClr val="000000"/>
                </a:solidFill>
                <a:latin typeface="Lato"/>
              </a:rPr>
              <a:t>SQL</a:t>
            </a:r>
            <a:r>
              <a:rPr lang="ru-RU" sz="2000" b="1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похож на английский язык</a:t>
            </a:r>
            <a: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ru-RU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rgbClr val="52575F"/>
                </a:solidFill>
                <a:latin typeface="Lato"/>
              </a:rPr>
              <a:t>SEQUEL </a:t>
            </a:r>
            <a:r>
              <a:rPr lang="en-US" dirty="0">
                <a:solidFill>
                  <a:srgbClr val="52575F"/>
                </a:solidFill>
                <a:latin typeface="Lato"/>
              </a:rPr>
              <a:t>(Structured English Query Language)</a:t>
            </a:r>
            <a:endParaRPr lang="ru-RU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28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544" y="2589118"/>
            <a:ext cx="9165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ГРУППИРОВКА ДАННЫХ </a:t>
            </a:r>
            <a:r>
              <a:rPr lang="ru-RU" sz="3600" b="1" dirty="0"/>
              <a:t>В </a:t>
            </a:r>
            <a:r>
              <a:rPr lang="en-US" sz="3600" b="1" dirty="0" smtClean="0"/>
              <a:t>SQL:</a:t>
            </a:r>
            <a:r>
              <a:rPr lang="ru-RU" sz="3600" b="1" dirty="0" smtClean="0"/>
              <a:t> </a:t>
            </a:r>
            <a:r>
              <a:rPr lang="en-US" sz="3600" b="1" dirty="0" smtClean="0"/>
              <a:t>GROUP </a:t>
            </a:r>
            <a:r>
              <a:rPr lang="en-US" sz="3600" b="1" dirty="0"/>
              <a:t>BY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35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ГРУППИРОВКА ДАННЫХ В </a:t>
            </a:r>
            <a:r>
              <a:rPr lang="en-US" sz="3200" b="1" dirty="0" smtClean="0">
                <a:solidFill>
                  <a:srgbClr val="000000"/>
                </a:solidFill>
                <a:latin typeface="SegoeUI-Bold"/>
              </a:rPr>
              <a:t>SQL</a:t>
            </a:r>
            <a:endParaRPr lang="ru-RU" sz="3200" b="1" dirty="0" smtClean="0">
              <a:solidFill>
                <a:srgbClr val="000000"/>
              </a:solidFill>
              <a:latin typeface="SegoeUI-Bold"/>
            </a:endParaRPr>
          </a:p>
          <a:p>
            <a:endParaRPr lang="en-US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COUNT(*)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22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ГРУППИРОВКА ДАННЫХ В </a:t>
            </a:r>
            <a:r>
              <a:rPr lang="en-US" sz="3200" b="1" dirty="0" smtClean="0">
                <a:solidFill>
                  <a:srgbClr val="000000"/>
                </a:solidFill>
                <a:latin typeface="SegoeUI-Bold"/>
              </a:rPr>
              <a:t>SQL</a:t>
            </a:r>
            <a:endParaRPr lang="ru-RU" sz="3200" b="1" dirty="0" smtClean="0">
              <a:solidFill>
                <a:srgbClr val="000000"/>
              </a:solidFill>
              <a:latin typeface="SegoeUI-Bold"/>
            </a:endParaRPr>
          </a:p>
          <a:p>
            <a:endParaRPr lang="en-US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COUNT(*)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02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МНОГОУРОВНЕВАЯ ГРУППИРОВКА ДАННЫХ В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SQL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universe, align,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COUNT(*) FROM </a:t>
            </a:r>
            <a:r>
              <a:rPr lang="ru-RU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universe, align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68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ФИЛЬТРАЦИЯ И ГРУППИРОВКА ДАННЫХ В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SQL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COUNT(*)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WHERE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gender='Female Characters'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05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ФИЛЬТРАЦИЯ, ГРУППИРОВКА И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СОРТИРОВКА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COUNT(*)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WHERE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gender='Female Characters'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ORDER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count(*)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DESC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4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ФИЛЬТРАЦИЯ, ГРУППИРОВКА, СОРТИРОВКА</a:t>
            </a:r>
          </a:p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И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ЛИМИТ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COUNT(*)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WHERE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gender='Female Characters'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hair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ORDER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count(*)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LIMIT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9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8190" y="906622"/>
            <a:ext cx="9165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SegoeUI-Bold"/>
              </a:rPr>
              <a:t>АВТОМАТИЧЕСКОЕ </a:t>
            </a:r>
            <a:r>
              <a:rPr lang="ru-RU" sz="2400" b="1" dirty="0" smtClean="0">
                <a:solidFill>
                  <a:srgbClr val="000000"/>
                </a:solidFill>
                <a:latin typeface="SegoeUI-Bold"/>
              </a:rPr>
              <a:t>ЗАПОЛНЕНИЕ ПЕРВИЧНОГО КЛЮЧА</a:t>
            </a:r>
          </a:p>
          <a:p>
            <a:endParaRPr lang="ru-RU" sz="2400" dirty="0">
              <a:solidFill>
                <a:srgbClr val="000000"/>
              </a:solidFill>
              <a:latin typeface="SegoeUI-Bold"/>
            </a:endParaRP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SERIAL PRIMARY 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align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eye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appearances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universe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MySQL – AUTO_INCREMENT</a:t>
            </a:r>
            <a:endParaRPr lang="ru-RU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25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000000"/>
                </a:solidFill>
                <a:latin typeface="SegoeUI-Bold"/>
              </a:rPr>
              <a:t>ИТОГИ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Группировка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данных</a:t>
            </a:r>
            <a:br>
              <a:rPr lang="ru-RU" sz="32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400" dirty="0" smtClean="0">
                <a:solidFill>
                  <a:srgbClr val="53585F"/>
                </a:solidFill>
                <a:latin typeface="SegoeUI"/>
              </a:rPr>
              <a:t>Ключевое </a:t>
            </a:r>
            <a:r>
              <a:rPr lang="ru-RU" sz="2400" dirty="0">
                <a:solidFill>
                  <a:srgbClr val="53585F"/>
                </a:solidFill>
                <a:latin typeface="SegoeUI"/>
              </a:rPr>
              <a:t>слово </a:t>
            </a:r>
            <a:r>
              <a:rPr lang="en-US" sz="2400" dirty="0">
                <a:solidFill>
                  <a:srgbClr val="53585F"/>
                </a:solidFill>
                <a:latin typeface="SegoeUI"/>
              </a:rPr>
              <a:t>GROUP </a:t>
            </a:r>
            <a:r>
              <a:rPr lang="en-US" sz="2400" dirty="0" smtClean="0">
                <a:solidFill>
                  <a:srgbClr val="53585F"/>
                </a:solidFill>
                <a:latin typeface="SegoeUI"/>
              </a:rPr>
              <a:t>BY</a:t>
            </a:r>
            <a:r>
              <a:rPr lang="ru-RU" sz="2400" dirty="0" smtClean="0">
                <a:solidFill>
                  <a:srgbClr val="53585F"/>
                </a:solidFill>
                <a:latin typeface="SegoeUI"/>
              </a:rPr>
              <a:t/>
            </a:r>
            <a:br>
              <a:rPr lang="ru-RU" sz="2400" dirty="0" smtClean="0">
                <a:solidFill>
                  <a:srgbClr val="53585F"/>
                </a:solidFill>
                <a:latin typeface="SegoeUI"/>
              </a:rPr>
            </a:br>
            <a:r>
              <a:rPr lang="ru-RU" sz="2400" dirty="0" smtClean="0">
                <a:solidFill>
                  <a:srgbClr val="53585F"/>
                </a:solidFill>
                <a:latin typeface="SegoeUI"/>
              </a:rPr>
              <a:t>Группировка </a:t>
            </a:r>
            <a:r>
              <a:rPr lang="ru-RU" sz="2400" dirty="0">
                <a:solidFill>
                  <a:srgbClr val="53585F"/>
                </a:solidFill>
                <a:latin typeface="SegoeUI"/>
              </a:rPr>
              <a:t>по одному или нескольким столбцам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Агрегатные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функции</a:t>
            </a:r>
            <a:br>
              <a:rPr lang="ru-RU" sz="3200" b="1" dirty="0" smtClean="0">
                <a:solidFill>
                  <a:srgbClr val="000000"/>
                </a:solidFill>
                <a:latin typeface="SegoeUI-Bold"/>
              </a:rPr>
            </a:br>
            <a:r>
              <a:rPr lang="en-US" sz="2400" dirty="0" smtClean="0">
                <a:solidFill>
                  <a:srgbClr val="53585F"/>
                </a:solidFill>
                <a:latin typeface="SegoeUI"/>
              </a:rPr>
              <a:t>COUNT</a:t>
            </a:r>
            <a:r>
              <a:rPr lang="en-US" sz="2400" dirty="0">
                <a:solidFill>
                  <a:srgbClr val="53585F"/>
                </a:solidFill>
                <a:latin typeface="SegoeUI"/>
              </a:rPr>
              <a:t>, SUM, AVG, MAX, MIN</a:t>
            </a:r>
            <a:endParaRPr lang="ru-RU" sz="2400" b="1" dirty="0">
              <a:solidFill>
                <a:srgbClr val="000000"/>
              </a:solidFill>
              <a:latin typeface="SegoeUI-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Группировка и другие возможности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SELECT</a:t>
            </a:r>
            <a:br>
              <a:rPr lang="ru-RU" sz="32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400" dirty="0" smtClean="0">
                <a:solidFill>
                  <a:srgbClr val="53585F"/>
                </a:solidFill>
                <a:latin typeface="SegoeUI"/>
              </a:rPr>
              <a:t>Фильтрация</a:t>
            </a:r>
            <a:r>
              <a:rPr lang="ru-RU" sz="2400" dirty="0">
                <a:solidFill>
                  <a:srgbClr val="53585F"/>
                </a:solidFill>
                <a:latin typeface="SegoeUI"/>
              </a:rPr>
              <a:t>: </a:t>
            </a:r>
            <a:r>
              <a:rPr lang="en-US" sz="2400" dirty="0" smtClean="0">
                <a:solidFill>
                  <a:srgbClr val="53585F"/>
                </a:solidFill>
                <a:latin typeface="SegoeUI"/>
              </a:rPr>
              <a:t>WHERE</a:t>
            </a:r>
            <a:br>
              <a:rPr lang="en-US" sz="2400" dirty="0" smtClean="0">
                <a:solidFill>
                  <a:srgbClr val="53585F"/>
                </a:solidFill>
                <a:latin typeface="SegoeUI"/>
              </a:rPr>
            </a:br>
            <a:r>
              <a:rPr lang="ru-RU" sz="2400" dirty="0" smtClean="0">
                <a:solidFill>
                  <a:srgbClr val="53585F"/>
                </a:solidFill>
                <a:latin typeface="SegoeUI"/>
              </a:rPr>
              <a:t>Сортировка: </a:t>
            </a:r>
            <a:r>
              <a:rPr lang="en-US" sz="2400" dirty="0" smtClean="0">
                <a:solidFill>
                  <a:srgbClr val="53585F"/>
                </a:solidFill>
                <a:latin typeface="SegoeUI"/>
              </a:rPr>
              <a:t>ORDER BY</a:t>
            </a:r>
            <a:br>
              <a:rPr lang="en-US" sz="2400" dirty="0" smtClean="0">
                <a:solidFill>
                  <a:srgbClr val="53585F"/>
                </a:solidFill>
                <a:latin typeface="SegoeUI"/>
              </a:rPr>
            </a:br>
            <a:r>
              <a:rPr lang="ru-RU" sz="2400" dirty="0" smtClean="0">
                <a:solidFill>
                  <a:srgbClr val="53585F"/>
                </a:solidFill>
                <a:latin typeface="SegoeUI"/>
              </a:rPr>
              <a:t>Ограничение </a:t>
            </a:r>
            <a:r>
              <a:rPr lang="ru-RU" sz="2400" dirty="0">
                <a:solidFill>
                  <a:srgbClr val="53585F"/>
                </a:solidFill>
                <a:latin typeface="SegoeUI"/>
              </a:rPr>
              <a:t>количества строк: </a:t>
            </a:r>
            <a:r>
              <a:rPr lang="en-US" sz="2400" dirty="0">
                <a:solidFill>
                  <a:srgbClr val="53585F"/>
                </a:solidFill>
                <a:latin typeface="SegoeUI"/>
              </a:rPr>
              <a:t>LIMIT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98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544" y="2660191"/>
            <a:ext cx="9165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АГРЕГАТНЫЕ</a:t>
            </a:r>
            <a:r>
              <a:rPr lang="en-US" sz="4000" b="1" dirty="0" smtClean="0"/>
              <a:t> </a:t>
            </a:r>
            <a:r>
              <a:rPr lang="ru-RU" sz="4000" b="1" dirty="0" smtClean="0"/>
              <a:t>ФУНКЦИИ</a:t>
            </a:r>
            <a:r>
              <a:rPr lang="en-US" sz="4000" b="1" dirty="0"/>
              <a:t> </a:t>
            </a:r>
            <a:r>
              <a:rPr lang="ru-RU" sz="4000" b="1" dirty="0" smtClean="0"/>
              <a:t>В </a:t>
            </a:r>
            <a:r>
              <a:rPr lang="en-US" sz="4000" b="1" dirty="0"/>
              <a:t>SQL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27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ГРУППИРОВКА ДАННЫХ В </a:t>
            </a:r>
            <a:r>
              <a:rPr lang="en-US" sz="3200" b="1" dirty="0" smtClean="0">
                <a:solidFill>
                  <a:srgbClr val="000000"/>
                </a:solidFill>
                <a:latin typeface="SegoeUI-Bold"/>
              </a:rPr>
              <a:t>SQL</a:t>
            </a:r>
          </a:p>
          <a:p>
            <a:endParaRPr lang="en-US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 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38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SegoeUI-Bold"/>
              </a:rPr>
              <a:t>АГРЕГАТНЫЕ ФУНКЦИИ В </a:t>
            </a:r>
            <a:r>
              <a:rPr lang="en-US" sz="3600" b="1" dirty="0" smtClean="0">
                <a:latin typeface="SegoeUI-Bold"/>
              </a:rPr>
              <a:t>SQL</a:t>
            </a:r>
          </a:p>
          <a:p>
            <a:endParaRPr lang="en-US" sz="3600" b="1" dirty="0">
              <a:latin typeface="SegoeUI-Bold"/>
            </a:endParaRPr>
          </a:p>
          <a:p>
            <a:r>
              <a:rPr lang="ru-RU" sz="2400" dirty="0">
                <a:latin typeface="SegoeUI"/>
              </a:rPr>
              <a:t>Название </a:t>
            </a:r>
            <a:r>
              <a:rPr lang="en-US" sz="2400" dirty="0" smtClean="0">
                <a:latin typeface="SegoeUI"/>
              </a:rPr>
              <a:t>	</a:t>
            </a:r>
            <a:r>
              <a:rPr lang="ru-RU" sz="2400" dirty="0" smtClean="0">
                <a:latin typeface="SegoeUI"/>
              </a:rPr>
              <a:t>Назначение</a:t>
            </a:r>
            <a:endParaRPr lang="en-US" sz="2400" dirty="0" smtClean="0">
              <a:latin typeface="SegoeUI"/>
            </a:endParaRPr>
          </a:p>
          <a:p>
            <a:endParaRPr lang="ru-RU" sz="2400" dirty="0">
              <a:latin typeface="SegoeUI"/>
            </a:endParaRPr>
          </a:p>
          <a:p>
            <a:r>
              <a:rPr lang="en-US" sz="2400" dirty="0">
                <a:latin typeface="SegoeUI"/>
              </a:rPr>
              <a:t>AVG </a:t>
            </a:r>
            <a:r>
              <a:rPr lang="en-US" sz="2400" dirty="0" smtClean="0">
                <a:latin typeface="SegoeUI"/>
              </a:rPr>
              <a:t>		</a:t>
            </a:r>
            <a:r>
              <a:rPr lang="ru-RU" sz="2400" dirty="0" smtClean="0">
                <a:latin typeface="SegoeUI"/>
              </a:rPr>
              <a:t>Среднее </a:t>
            </a:r>
            <a:r>
              <a:rPr lang="ru-RU" sz="2400" dirty="0">
                <a:latin typeface="SegoeUI"/>
              </a:rPr>
              <a:t>значение</a:t>
            </a:r>
          </a:p>
          <a:p>
            <a:r>
              <a:rPr lang="en-US" sz="2400" dirty="0">
                <a:latin typeface="SegoeUI"/>
              </a:rPr>
              <a:t>COUNT </a:t>
            </a:r>
            <a:r>
              <a:rPr lang="en-US" sz="2400" dirty="0" smtClean="0">
                <a:latin typeface="SegoeUI"/>
              </a:rPr>
              <a:t>	</a:t>
            </a:r>
            <a:r>
              <a:rPr lang="ru-RU" sz="2400" dirty="0" smtClean="0">
                <a:latin typeface="SegoeUI"/>
              </a:rPr>
              <a:t>Количество </a:t>
            </a:r>
            <a:r>
              <a:rPr lang="ru-RU" sz="2400" dirty="0">
                <a:latin typeface="SegoeUI"/>
              </a:rPr>
              <a:t>значений</a:t>
            </a:r>
          </a:p>
          <a:p>
            <a:r>
              <a:rPr lang="en-US" sz="2400" dirty="0">
                <a:latin typeface="SegoeUI"/>
              </a:rPr>
              <a:t>MAX </a:t>
            </a:r>
            <a:r>
              <a:rPr lang="en-US" sz="2400" dirty="0" smtClean="0">
                <a:latin typeface="SegoeUI"/>
              </a:rPr>
              <a:t>		</a:t>
            </a:r>
            <a:r>
              <a:rPr lang="ru-RU" sz="2400" dirty="0" smtClean="0">
                <a:latin typeface="SegoeUI"/>
              </a:rPr>
              <a:t>Максимальное </a:t>
            </a:r>
            <a:r>
              <a:rPr lang="ru-RU" sz="2400" dirty="0">
                <a:latin typeface="SegoeUI"/>
              </a:rPr>
              <a:t>значение</a:t>
            </a:r>
          </a:p>
          <a:p>
            <a:r>
              <a:rPr lang="en-US" sz="2400" dirty="0">
                <a:latin typeface="SegoeUI"/>
              </a:rPr>
              <a:t>MIN </a:t>
            </a:r>
            <a:r>
              <a:rPr lang="en-US" sz="2400" dirty="0" smtClean="0">
                <a:latin typeface="SegoeUI"/>
              </a:rPr>
              <a:t>		</a:t>
            </a:r>
            <a:r>
              <a:rPr lang="ru-RU" sz="2400" dirty="0" smtClean="0">
                <a:latin typeface="SegoeUI"/>
              </a:rPr>
              <a:t>Минимальное </a:t>
            </a:r>
            <a:r>
              <a:rPr lang="ru-RU" sz="2400" dirty="0">
                <a:latin typeface="SegoeUI"/>
              </a:rPr>
              <a:t>значение</a:t>
            </a:r>
          </a:p>
          <a:p>
            <a:r>
              <a:rPr lang="en-US" sz="2400" dirty="0">
                <a:latin typeface="SegoeUI"/>
              </a:rPr>
              <a:t>SUM </a:t>
            </a:r>
            <a:r>
              <a:rPr lang="en-US" sz="2400" dirty="0" smtClean="0">
                <a:latin typeface="SegoeUI"/>
              </a:rPr>
              <a:t>		</a:t>
            </a:r>
            <a:r>
              <a:rPr lang="ru-RU" sz="2400" dirty="0" smtClean="0">
                <a:latin typeface="SegoeUI"/>
              </a:rPr>
              <a:t>Сумма</a:t>
            </a:r>
            <a:endParaRPr lang="ru-RU" sz="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87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ИСПОЛЬЗОВАНИЕ АГРЕГАТНЫХ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ФУНКЦИЙ</a:t>
            </a:r>
            <a:endParaRPr lang="en-US" sz="3200" b="1" dirty="0" smtClean="0">
              <a:solidFill>
                <a:srgbClr val="000000"/>
              </a:solidFill>
              <a:latin typeface="SegoeUI-Bold"/>
            </a:endParaRPr>
          </a:p>
          <a:p>
            <a:endParaRPr lang="en-US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SUM(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</a:t>
            </a:r>
            <a:endParaRPr lang="ru-RU" sz="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645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ВЫРАЖЕНИЯ С АГРЕГАТНЫМИ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ФУНКЦИЯМИ</a:t>
            </a:r>
            <a:endParaRPr lang="en-US" sz="3200" b="1" dirty="0" smtClean="0">
              <a:solidFill>
                <a:srgbClr val="000000"/>
              </a:solidFill>
              <a:latin typeface="SegoeUI-Bold"/>
            </a:endParaRP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AVG(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SUM(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COUNT(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 AS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align</a:t>
            </a:r>
            <a:endParaRPr lang="ru-RU" sz="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97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ИСПОЛЬЗОВАНИЕ АГРЕГАТНЫХ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ФУНКЦИЙ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MIN(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MAX(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endParaRPr lang="ru-RU" sz="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102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ИСПОЛЬЗОВАНИЕ АГРЕГАТНЫХ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ФУНКЦИЙ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MIN(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MAX(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 AS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max_ap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ORDER BY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DESC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8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ИСПОЛЬЗОВАНИЕ АГРЕГАТНЫХ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ФУНКЦИЙ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year,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MIN(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MAX(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 AS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max_ap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GROUP BY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ORDER BY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LIMIT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9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АГРЕГАТНЫЕ ФУНКЦИИ БЕЗ </a:t>
            </a:r>
            <a:r>
              <a:rPr lang="ru-RU" sz="3200" b="1" dirty="0" smtClean="0">
                <a:solidFill>
                  <a:srgbClr val="000000"/>
                </a:solidFill>
                <a:latin typeface="SegoeUI-Bold"/>
              </a:rPr>
              <a:t>ГРУППИРОВКИ</a:t>
            </a:r>
          </a:p>
          <a:p>
            <a:endParaRPr lang="ru-RU" sz="3200" b="1" dirty="0">
              <a:solidFill>
                <a:srgbClr val="000000"/>
              </a:solidFill>
              <a:latin typeface="SegoeUI-Bold"/>
            </a:endParaRP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SELECT COUNT(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MIN(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MAX(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SUM(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AVG(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appearances</a:t>
            </a:r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70C1"/>
                </a:solidFill>
                <a:latin typeface="Consolas" panose="020B0609020204030204" pitchFamily="49" charset="0"/>
              </a:rPr>
              <a:t>FROM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  <a:endParaRPr lang="ru-RU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9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7280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3910" y="1643096"/>
            <a:ext cx="91655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SegoeUI-Bold"/>
              </a:rPr>
              <a:t>УДАЛЕНИЕ ТАБЛИЦЫ В </a:t>
            </a:r>
            <a:r>
              <a:rPr lang="en-US" sz="3600" b="1" dirty="0" smtClean="0">
                <a:solidFill>
                  <a:srgbClr val="000000"/>
                </a:solidFill>
                <a:latin typeface="SegoeUI-Bold"/>
              </a:rPr>
              <a:t>SQL</a:t>
            </a:r>
            <a:endParaRPr lang="ru-RU" sz="3600" b="1" dirty="0" smtClean="0">
              <a:solidFill>
                <a:srgbClr val="000000"/>
              </a:solidFill>
              <a:latin typeface="SegoeUI-Bold"/>
            </a:endParaRPr>
          </a:p>
          <a:p>
            <a:endParaRPr lang="en-US" sz="3600" dirty="0">
              <a:solidFill>
                <a:srgbClr val="000000"/>
              </a:solidFill>
              <a:latin typeface="SegoeUI-Bold"/>
            </a:endParaRPr>
          </a:p>
          <a:p>
            <a:r>
              <a:rPr lang="en-US" sz="3200" dirty="0">
                <a:solidFill>
                  <a:srgbClr val="0070C1"/>
                </a:solidFill>
                <a:latin typeface="Consolas" panose="020B0609020204030204" pitchFamily="49" charset="0"/>
              </a:rPr>
              <a:t>DROP TABLE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ru-RU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271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800" y="906622"/>
            <a:ext cx="91655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000000"/>
                </a:solidFill>
                <a:latin typeface="SegoeUI-Bold"/>
              </a:rPr>
              <a:t>ИТОГИ</a:t>
            </a:r>
            <a:endParaRPr lang="ru-RU" sz="3600" b="1" dirty="0">
              <a:solidFill>
                <a:srgbClr val="000000"/>
              </a:solidFill>
              <a:latin typeface="SegoeUI-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Агрегатные </a:t>
            </a: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функции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Обрабатывают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несколько строк и вычисляют одно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значение</a:t>
            </a:r>
            <a:br>
              <a:rPr lang="ru-RU" sz="2000" dirty="0" smtClean="0">
                <a:solidFill>
                  <a:srgbClr val="53585F"/>
                </a:solidFill>
                <a:latin typeface="SegoeUI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Используются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совместно с группировкой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Распространенные агрегатные </a:t>
            </a: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функции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en-US" sz="2000" dirty="0" smtClean="0">
                <a:solidFill>
                  <a:srgbClr val="53585F"/>
                </a:solidFill>
                <a:latin typeface="SegoeUI"/>
              </a:rPr>
              <a:t>AVG</a:t>
            </a:r>
            <a:r>
              <a:rPr lang="en-US" sz="2000" dirty="0">
                <a:solidFill>
                  <a:srgbClr val="53585F"/>
                </a:solidFill>
                <a:latin typeface="SegoeUI"/>
              </a:rPr>
              <a:t>, COUNT, MAX, MIN, </a:t>
            </a:r>
            <a:r>
              <a:rPr lang="en-US" sz="2000" dirty="0" smtClean="0">
                <a:solidFill>
                  <a:srgbClr val="53585F"/>
                </a:solidFill>
                <a:latin typeface="SegoeUI"/>
              </a:rPr>
              <a:t>SUM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/>
            </a:r>
            <a:br>
              <a:rPr lang="ru-RU" sz="2000" dirty="0" smtClean="0">
                <a:solidFill>
                  <a:srgbClr val="53585F"/>
                </a:solidFill>
                <a:latin typeface="SegoeUI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Серверы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баз данных поддерживают дополнительные функции</a:t>
            </a:r>
            <a:endParaRPr lang="ru-RU" sz="2000" b="1" dirty="0" smtClean="0">
              <a:solidFill>
                <a:srgbClr val="000000"/>
              </a:solidFill>
              <a:latin typeface="SegoeUI-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Агрегатные </a:t>
            </a:r>
            <a:r>
              <a:rPr lang="ru-RU" sz="2800" b="1" dirty="0">
                <a:solidFill>
                  <a:srgbClr val="000000"/>
                </a:solidFill>
                <a:latin typeface="SegoeUI-Bold"/>
              </a:rPr>
              <a:t>функции и другие возможности </a:t>
            </a:r>
            <a:r>
              <a:rPr lang="ru-RU" sz="2800" b="1" dirty="0" smtClean="0">
                <a:solidFill>
                  <a:srgbClr val="000000"/>
                </a:solidFill>
                <a:latin typeface="SegoeUI-Bold"/>
              </a:rPr>
              <a:t>SELECT</a:t>
            </a:r>
            <a:br>
              <a:rPr lang="ru-RU" sz="2800" b="1" dirty="0" smtClean="0">
                <a:solidFill>
                  <a:srgbClr val="000000"/>
                </a:solidFill>
                <a:latin typeface="SegoeUI-Bold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Фильтрация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(WHERE), сортировка (ORDER BY), 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ограничение количества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строк (</a:t>
            </a:r>
            <a:r>
              <a:rPr lang="en-US" sz="2000" dirty="0" smtClean="0">
                <a:solidFill>
                  <a:srgbClr val="53585F"/>
                </a:solidFill>
                <a:latin typeface="SegoeUI"/>
              </a:rPr>
              <a:t>LIMIT)</a:t>
            </a: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/>
            </a:r>
            <a:br>
              <a:rPr lang="ru-RU" sz="2000" dirty="0" smtClean="0">
                <a:solidFill>
                  <a:srgbClr val="53585F"/>
                </a:solidFill>
                <a:latin typeface="SegoeUI"/>
              </a:rPr>
            </a:br>
            <a:r>
              <a:rPr lang="ru-RU" sz="2000" dirty="0" smtClean="0">
                <a:solidFill>
                  <a:srgbClr val="53585F"/>
                </a:solidFill>
                <a:latin typeface="SegoeUI"/>
              </a:rPr>
              <a:t>Фильтрация </a:t>
            </a:r>
            <a:r>
              <a:rPr lang="ru-RU" sz="2000" dirty="0">
                <a:solidFill>
                  <a:srgbClr val="53585F"/>
                </a:solidFill>
                <a:latin typeface="SegoeUI"/>
              </a:rPr>
              <a:t>результатов группировки: </a:t>
            </a:r>
            <a:r>
              <a:rPr lang="en-US" sz="2000" dirty="0">
                <a:solidFill>
                  <a:srgbClr val="53585F"/>
                </a:solidFill>
                <a:latin typeface="SegoeUI"/>
              </a:rPr>
              <a:t>HAVING</a:t>
            </a:r>
            <a:endParaRPr lang="ru-RU" sz="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6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311495" y="1093122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2198" y="845067"/>
            <a:ext cx="91655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SegoeUI-Bold"/>
              </a:rPr>
              <a:t>СКРИПТ СОЗДАНИЯ ТАБЛИЦ КУРСА</a:t>
            </a:r>
          </a:p>
          <a:p>
            <a:r>
              <a:rPr lang="ru-RU" sz="2400" dirty="0">
                <a:solidFill>
                  <a:srgbClr val="00B150"/>
                </a:solidFill>
                <a:latin typeface="Consolas" panose="020B0609020204030204" pitchFamily="49" charset="0"/>
              </a:rPr>
              <a:t>-- Создаем таблицу супергероев</a:t>
            </a: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DROP TABLE IF EXISTS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superheroes;</a:t>
            </a: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superheroes(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SERIAL PRIMARY 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align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eye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hair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appearances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universe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VARCHAR(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3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8401" y="103825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2198" y="1222924"/>
            <a:ext cx="91655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SegoeUI-Bold"/>
              </a:rPr>
              <a:t>ИЗМЕНЕНИЕ ТАБЛИЦ В </a:t>
            </a:r>
            <a:r>
              <a:rPr lang="en-US" sz="2400" b="1" dirty="0" smtClean="0">
                <a:solidFill>
                  <a:srgbClr val="000000"/>
                </a:solidFill>
                <a:latin typeface="SegoeUI-Bold"/>
              </a:rPr>
              <a:t>SQL</a:t>
            </a:r>
            <a:endParaRPr lang="ru-RU" sz="2400" b="1" dirty="0" smtClean="0">
              <a:solidFill>
                <a:srgbClr val="000000"/>
              </a:solidFill>
              <a:latin typeface="SegoeUI-Bold"/>
            </a:endParaRPr>
          </a:p>
          <a:p>
            <a:endParaRPr lang="en-US" sz="2400" dirty="0">
              <a:solidFill>
                <a:srgbClr val="000000"/>
              </a:solidFill>
              <a:latin typeface="SegoeUI-Bold"/>
            </a:endParaRP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ALTER 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ADD COLUMN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alive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ALTER 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</a:t>
            </a:r>
          </a:p>
          <a:p>
            <a:r>
              <a:rPr lang="ru-RU" sz="24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ADD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COLUMN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first_appearance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TIMESTAMP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ALTER 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DROP COLUMN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year;</a:t>
            </a: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ALTER 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RENAME COLUMN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TO </a:t>
            </a:r>
            <a:r>
              <a:rPr lang="ru-RU" sz="24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ALTER TABLE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superheroes </a:t>
            </a:r>
            <a:r>
              <a:rPr lang="en-US" sz="2400" dirty="0">
                <a:solidFill>
                  <a:srgbClr val="0070C1"/>
                </a:solidFill>
                <a:latin typeface="Consolas" panose="020B0609020204030204" pitchFamily="49" charset="0"/>
              </a:rPr>
              <a:t>RENAME TO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comic_characters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22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943</Words>
  <Application>Microsoft Office PowerPoint</Application>
  <PresentationFormat>Широкоэкранный</PresentationFormat>
  <Paragraphs>402</Paragraphs>
  <Slides>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Lato</vt:lpstr>
      <vt:lpstr>SegoeUI</vt:lpstr>
      <vt:lpstr>SegoeUI-Bold</vt:lpstr>
      <vt:lpstr>SegoeUI-Italic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Добаткина Дарья Дмитриевна</dc:creator>
  <cp:lastModifiedBy>Добаткина Дарья Дмитриевна</cp:lastModifiedBy>
  <cp:revision>78</cp:revision>
  <dcterms:created xsi:type="dcterms:W3CDTF">2023-07-03T14:48:18Z</dcterms:created>
  <dcterms:modified xsi:type="dcterms:W3CDTF">2023-09-18T17:58:21Z</dcterms:modified>
</cp:coreProperties>
</file>