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80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801416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Программист и тестолог: как создаются сложные программы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5467469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Раздел 1. Введение в профессии программиста и тестолога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607278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i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Тема 1.1. Знакомство с профессиями программиста и тестолога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41744"/>
          </a:xfrm>
          <a:prstGeom prst="rect">
            <a:avLst/>
          </a:prstGeom>
          <a:solidFill>
            <a:srgbClr val="272525"/>
          </a:solidFill>
          <a:ln w="11668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869525" y="514707"/>
            <a:ext cx="4807029" cy="5848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06"/>
              </a:lnSpc>
              <a:buNone/>
            </a:pPr>
            <a:r>
              <a:rPr lang="en-US" sz="3685" b="1" kern="0" spc="-11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Описание профессий</a:t>
            </a:r>
            <a:endParaRPr lang="en-US" sz="3685" dirty="0"/>
          </a:p>
        </p:txBody>
      </p:sp>
      <p:sp>
        <p:nvSpPr>
          <p:cNvPr id="5" name="Shape 3"/>
          <p:cNvSpPr/>
          <p:nvPr/>
        </p:nvSpPr>
        <p:spPr>
          <a:xfrm>
            <a:off x="2869525" y="1473875"/>
            <a:ext cx="8891349" cy="6253163"/>
          </a:xfrm>
          <a:prstGeom prst="roundRect">
            <a:avLst>
              <a:gd name="adj" fmla="val 1347"/>
            </a:avLst>
          </a:prstGeom>
          <a:noFill/>
          <a:ln w="11668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881193" y="1485543"/>
            <a:ext cx="8867061" cy="53923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3069312" y="1605439"/>
            <a:ext cx="2577227" cy="299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Характеристика</a:t>
            </a:r>
            <a:endParaRPr lang="en-US" sz="1474" dirty="0"/>
          </a:p>
        </p:txBody>
      </p:sp>
      <p:sp>
        <p:nvSpPr>
          <p:cNvPr id="8" name="Text 6"/>
          <p:cNvSpPr/>
          <p:nvPr/>
        </p:nvSpPr>
        <p:spPr>
          <a:xfrm>
            <a:off x="6028492" y="1605439"/>
            <a:ext cx="2573417" cy="299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Программист</a:t>
            </a:r>
            <a:endParaRPr lang="en-US" sz="1474" dirty="0"/>
          </a:p>
        </p:txBody>
      </p:sp>
      <p:sp>
        <p:nvSpPr>
          <p:cNvPr id="9" name="Text 7"/>
          <p:cNvSpPr/>
          <p:nvPr/>
        </p:nvSpPr>
        <p:spPr>
          <a:xfrm>
            <a:off x="8983861" y="1605439"/>
            <a:ext cx="2577227" cy="299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Тестировщик</a:t>
            </a:r>
            <a:endParaRPr lang="en-US" sz="1474" dirty="0"/>
          </a:p>
        </p:txBody>
      </p:sp>
      <p:sp>
        <p:nvSpPr>
          <p:cNvPr id="10" name="Shape 8"/>
          <p:cNvSpPr/>
          <p:nvPr/>
        </p:nvSpPr>
        <p:spPr>
          <a:xfrm>
            <a:off x="2881193" y="2024777"/>
            <a:ext cx="8867061" cy="113811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3069312" y="2144673"/>
            <a:ext cx="2577227" cy="299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Описание профессии</a:t>
            </a:r>
            <a:endParaRPr lang="en-US" sz="1474" dirty="0"/>
          </a:p>
        </p:txBody>
      </p:sp>
      <p:sp>
        <p:nvSpPr>
          <p:cNvPr id="12" name="Text 10"/>
          <p:cNvSpPr/>
          <p:nvPr/>
        </p:nvSpPr>
        <p:spPr>
          <a:xfrm>
            <a:off x="6028492" y="2144673"/>
            <a:ext cx="2573417" cy="8983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Разрабатывает и сопровождает программное обеспечение</a:t>
            </a:r>
            <a:endParaRPr lang="en-US" sz="1474" dirty="0"/>
          </a:p>
        </p:txBody>
      </p:sp>
      <p:sp>
        <p:nvSpPr>
          <p:cNvPr id="13" name="Text 11"/>
          <p:cNvSpPr/>
          <p:nvPr/>
        </p:nvSpPr>
        <p:spPr>
          <a:xfrm>
            <a:off x="8983861" y="2144673"/>
            <a:ext cx="2577227" cy="8983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Тестирует программное обеспечение на соответствие требованиям</a:t>
            </a:r>
            <a:endParaRPr lang="en-US" sz="1474" dirty="0"/>
          </a:p>
        </p:txBody>
      </p:sp>
      <p:sp>
        <p:nvSpPr>
          <p:cNvPr id="14" name="Shape 12"/>
          <p:cNvSpPr/>
          <p:nvPr/>
        </p:nvSpPr>
        <p:spPr>
          <a:xfrm>
            <a:off x="2881193" y="3162895"/>
            <a:ext cx="8867061" cy="53923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3069312" y="3282791"/>
            <a:ext cx="2577227" cy="299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Характер труда</a:t>
            </a:r>
            <a:endParaRPr lang="en-US" sz="1474" dirty="0"/>
          </a:p>
        </p:txBody>
      </p:sp>
      <p:sp>
        <p:nvSpPr>
          <p:cNvPr id="16" name="Text 14"/>
          <p:cNvSpPr/>
          <p:nvPr/>
        </p:nvSpPr>
        <p:spPr>
          <a:xfrm>
            <a:off x="6028492" y="3282791"/>
            <a:ext cx="2573417" cy="299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Умственный, сидячий</a:t>
            </a:r>
            <a:endParaRPr lang="en-US" sz="1474" dirty="0"/>
          </a:p>
        </p:txBody>
      </p:sp>
      <p:sp>
        <p:nvSpPr>
          <p:cNvPr id="17" name="Text 15"/>
          <p:cNvSpPr/>
          <p:nvPr/>
        </p:nvSpPr>
        <p:spPr>
          <a:xfrm>
            <a:off x="8983861" y="3282791"/>
            <a:ext cx="2577227" cy="299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Умственный, сидячий</a:t>
            </a:r>
            <a:endParaRPr lang="en-US" sz="1474" dirty="0"/>
          </a:p>
        </p:txBody>
      </p:sp>
      <p:sp>
        <p:nvSpPr>
          <p:cNvPr id="18" name="Shape 16"/>
          <p:cNvSpPr/>
          <p:nvPr/>
        </p:nvSpPr>
        <p:spPr>
          <a:xfrm>
            <a:off x="2881193" y="3702129"/>
            <a:ext cx="8867061" cy="113811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7"/>
          <p:cNvSpPr/>
          <p:nvPr/>
        </p:nvSpPr>
        <p:spPr>
          <a:xfrm>
            <a:off x="3069312" y="3822025"/>
            <a:ext cx="2577227" cy="5988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Психофизиологическая напряженность</a:t>
            </a:r>
            <a:endParaRPr lang="en-US" sz="1474" dirty="0"/>
          </a:p>
        </p:txBody>
      </p:sp>
      <p:sp>
        <p:nvSpPr>
          <p:cNvPr id="20" name="Text 18"/>
          <p:cNvSpPr/>
          <p:nvPr/>
        </p:nvSpPr>
        <p:spPr>
          <a:xfrm>
            <a:off x="6028492" y="3822025"/>
            <a:ext cx="2573417" cy="8983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Высокая концентрация внимания, аналитическое мышление</a:t>
            </a:r>
            <a:endParaRPr lang="en-US" sz="1474" dirty="0"/>
          </a:p>
        </p:txBody>
      </p:sp>
      <p:sp>
        <p:nvSpPr>
          <p:cNvPr id="21" name="Text 19"/>
          <p:cNvSpPr/>
          <p:nvPr/>
        </p:nvSpPr>
        <p:spPr>
          <a:xfrm>
            <a:off x="8983861" y="3822025"/>
            <a:ext cx="2577227" cy="8983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Внимательность, скрупулезность, терпеливость</a:t>
            </a:r>
            <a:endParaRPr lang="en-US" sz="1474" dirty="0"/>
          </a:p>
        </p:txBody>
      </p:sp>
      <p:sp>
        <p:nvSpPr>
          <p:cNvPr id="22" name="Shape 20"/>
          <p:cNvSpPr/>
          <p:nvPr/>
        </p:nvSpPr>
        <p:spPr>
          <a:xfrm>
            <a:off x="2881193" y="4840248"/>
            <a:ext cx="8867061" cy="113811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3069312" y="4960144"/>
            <a:ext cx="2577227" cy="5988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Профессионально важные качества</a:t>
            </a:r>
            <a:endParaRPr lang="en-US" sz="1474" dirty="0"/>
          </a:p>
        </p:txBody>
      </p:sp>
      <p:sp>
        <p:nvSpPr>
          <p:cNvPr id="24" name="Text 22"/>
          <p:cNvSpPr/>
          <p:nvPr/>
        </p:nvSpPr>
        <p:spPr>
          <a:xfrm>
            <a:off x="6028492" y="4960144"/>
            <a:ext cx="2573417" cy="8983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Логическое мышление, внимание к деталям, коммуникабельность</a:t>
            </a:r>
            <a:endParaRPr lang="en-US" sz="1474" dirty="0"/>
          </a:p>
        </p:txBody>
      </p:sp>
      <p:sp>
        <p:nvSpPr>
          <p:cNvPr id="25" name="Text 23"/>
          <p:cNvSpPr/>
          <p:nvPr/>
        </p:nvSpPr>
        <p:spPr>
          <a:xfrm>
            <a:off x="8983861" y="4960144"/>
            <a:ext cx="2577227" cy="8983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Внимательность, аккуратность, стрессоустойчивость</a:t>
            </a:r>
            <a:endParaRPr lang="en-US" sz="1474" dirty="0"/>
          </a:p>
        </p:txBody>
      </p:sp>
      <p:sp>
        <p:nvSpPr>
          <p:cNvPr id="26" name="Shape 24"/>
          <p:cNvSpPr/>
          <p:nvPr/>
        </p:nvSpPr>
        <p:spPr>
          <a:xfrm>
            <a:off x="2881193" y="5978366"/>
            <a:ext cx="8867061" cy="17370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7" name="Text 25"/>
          <p:cNvSpPr/>
          <p:nvPr/>
        </p:nvSpPr>
        <p:spPr>
          <a:xfrm>
            <a:off x="3069312" y="6098262"/>
            <a:ext cx="2577227" cy="5988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Медицинские противопоказания</a:t>
            </a:r>
            <a:endParaRPr lang="en-US" sz="1474" dirty="0"/>
          </a:p>
        </p:txBody>
      </p:sp>
      <p:sp>
        <p:nvSpPr>
          <p:cNvPr id="28" name="Text 26"/>
          <p:cNvSpPr/>
          <p:nvPr/>
        </p:nvSpPr>
        <p:spPr>
          <a:xfrm>
            <a:off x="6028492" y="6098262"/>
            <a:ext cx="2573417" cy="14972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Заболевания опорно-двигательного аппарата, нарушения зрения, пониженная концентрация внимания</a:t>
            </a:r>
            <a:endParaRPr lang="en-US" sz="1474" dirty="0"/>
          </a:p>
        </p:txBody>
      </p:sp>
      <p:sp>
        <p:nvSpPr>
          <p:cNvPr id="29" name="Text 27"/>
          <p:cNvSpPr/>
          <p:nvPr/>
        </p:nvSpPr>
        <p:spPr>
          <a:xfrm>
            <a:off x="8983861" y="6098262"/>
            <a:ext cx="2577227" cy="8983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8"/>
              </a:lnSpc>
              <a:buNone/>
            </a:pPr>
            <a:r>
              <a:rPr lang="en-US" sz="1474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Нарушения зрения, склонность к стрессам и переутомлению</a:t>
            </a:r>
            <a:endParaRPr lang="en-US" sz="1474" dirty="0"/>
          </a:p>
        </p:txBody>
      </p:sp>
      <p:pic>
        <p:nvPicPr>
          <p:cNvPr id="30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674310"/>
          </a:xfrm>
          <a:prstGeom prst="rect">
            <a:avLst/>
          </a:prstGeom>
          <a:solidFill>
            <a:srgbClr val="272525"/>
          </a:solidFill>
          <a:ln w="9644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621167" y="427673"/>
            <a:ext cx="7388066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kern="0" spc="-92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Описание профессий программист и тестировщик</a:t>
            </a:r>
            <a:endParaRPr lang="en-US" sz="3062" dirty="0"/>
          </a:p>
        </p:txBody>
      </p:sp>
      <p:sp>
        <p:nvSpPr>
          <p:cNvPr id="5" name="Text 3"/>
          <p:cNvSpPr/>
          <p:nvPr/>
        </p:nvSpPr>
        <p:spPr>
          <a:xfrm>
            <a:off x="3621167" y="1710690"/>
            <a:ext cx="7388066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Программисты и тестировщики занимаются созданием и проверкой программного обеспечения. Это требует высокой концентрации внимания, терпения и умения работать в команде.</a:t>
            </a:r>
            <a:endParaRPr lang="en-US" sz="1225" dirty="0"/>
          </a:p>
        </p:txBody>
      </p:sp>
      <p:sp>
        <p:nvSpPr>
          <p:cNvPr id="6" name="Text 4"/>
          <p:cNvSpPr/>
          <p:nvPr/>
        </p:nvSpPr>
        <p:spPr>
          <a:xfrm>
            <a:off x="3621167" y="2690098"/>
            <a:ext cx="341006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62"/>
              </a:lnSpc>
              <a:buNone/>
            </a:pPr>
            <a:r>
              <a:rPr lang="en-US" sz="2449" b="1" kern="0" spc="-73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Характеристики труда</a:t>
            </a:r>
            <a:endParaRPr lang="en-US" sz="2449" dirty="0"/>
          </a:p>
        </p:txBody>
      </p:sp>
      <p:sp>
        <p:nvSpPr>
          <p:cNvPr id="7" name="Text 5"/>
          <p:cNvSpPr/>
          <p:nvPr/>
        </p:nvSpPr>
        <p:spPr>
          <a:xfrm>
            <a:off x="3621167" y="3312200"/>
            <a:ext cx="7388066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Программисты пишут код, используя различные языки программирования. Они также отлаживают и тестируют свой код, чтобы убедиться, что программа работает должным образом. Тестировщики проверяют программу на ошибки и недочеты, составляют отчеты и помогают исправлять найденные проблемы.</a:t>
            </a:r>
            <a:endParaRPr lang="en-US" sz="1225" dirty="0"/>
          </a:p>
        </p:txBody>
      </p:sp>
      <p:sp>
        <p:nvSpPr>
          <p:cNvPr id="8" name="Text 6"/>
          <p:cNvSpPr/>
          <p:nvPr/>
        </p:nvSpPr>
        <p:spPr>
          <a:xfrm>
            <a:off x="3621167" y="4540329"/>
            <a:ext cx="7388066" cy="7777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62"/>
              </a:lnSpc>
              <a:buNone/>
            </a:pPr>
            <a:r>
              <a:rPr lang="en-US" sz="2449" b="1" kern="0" spc="-73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Факторы психофизиологической напряженности</a:t>
            </a:r>
            <a:endParaRPr lang="en-US" sz="2449" dirty="0"/>
          </a:p>
        </p:txBody>
      </p:sp>
      <p:sp>
        <p:nvSpPr>
          <p:cNvPr id="9" name="Text 7"/>
          <p:cNvSpPr/>
          <p:nvPr/>
        </p:nvSpPr>
        <p:spPr>
          <a:xfrm>
            <a:off x="3621167" y="5551289"/>
            <a:ext cx="7388066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Работа программиста и тестировщика может быть очень напряженной, особенно когда нужно находить и исправлять сложные ошибки. Это может приводить к усталости, стрессу и тревоге. Однако, хорошая организация работы и умение отдыхать могут помочь справиться с этими факторами.</a:t>
            </a:r>
            <a:endParaRPr lang="en-US" sz="1225" dirty="0"/>
          </a:p>
        </p:txBody>
      </p:sp>
      <p:sp>
        <p:nvSpPr>
          <p:cNvPr id="10" name="Text 8"/>
          <p:cNvSpPr/>
          <p:nvPr/>
        </p:nvSpPr>
        <p:spPr>
          <a:xfrm>
            <a:off x="3621167" y="6779419"/>
            <a:ext cx="547151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62"/>
              </a:lnSpc>
              <a:buNone/>
            </a:pPr>
            <a:r>
              <a:rPr lang="en-US" sz="2449" b="1" kern="0" spc="-73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Профессионально важные качества</a:t>
            </a:r>
            <a:endParaRPr lang="en-US" sz="2449" dirty="0"/>
          </a:p>
        </p:txBody>
      </p:sp>
      <p:sp>
        <p:nvSpPr>
          <p:cNvPr id="11" name="Text 9"/>
          <p:cNvSpPr/>
          <p:nvPr/>
        </p:nvSpPr>
        <p:spPr>
          <a:xfrm>
            <a:off x="3621167" y="7401520"/>
            <a:ext cx="7388066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Программисты и тестировщики должны иметь хорошее логическое мышление, умение работать с абстрактными понятиями, знание основных алгоритмов и структур данных. Они также должны быть готовы к обучению новым технологиям и языкам программирования.</a:t>
            </a:r>
            <a:endParaRPr lang="en-US" sz="1225" dirty="0"/>
          </a:p>
        </p:txBody>
      </p:sp>
      <p:sp>
        <p:nvSpPr>
          <p:cNvPr id="12" name="Text 10"/>
          <p:cNvSpPr/>
          <p:nvPr/>
        </p:nvSpPr>
        <p:spPr>
          <a:xfrm>
            <a:off x="3621167" y="8380928"/>
            <a:ext cx="691145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62"/>
              </a:lnSpc>
              <a:buNone/>
            </a:pPr>
            <a:r>
              <a:rPr lang="en-US" sz="2449" b="1" kern="0" spc="-73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Медицинские противопоказания к профессии</a:t>
            </a:r>
            <a:endParaRPr lang="en-US" sz="2449" dirty="0"/>
          </a:p>
        </p:txBody>
      </p:sp>
      <p:sp>
        <p:nvSpPr>
          <p:cNvPr id="13" name="Text 11"/>
          <p:cNvSpPr/>
          <p:nvPr/>
        </p:nvSpPr>
        <p:spPr>
          <a:xfrm>
            <a:off x="3621167" y="9003030"/>
            <a:ext cx="7388066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Работа программиста и тестировщика является в основном стационарной, что может приводить к сидячему образу жизни и проблемам со здоровьем. Медицинские противопоказания могут включать проблемы с позвоночником, зрением, нервной системой или сердечно-сосудистой системой. Однако, с правильной организацией рабочего места, периодическими упражнениями и правильным питанием можно снизить риск этих проблем.</a:t>
            </a:r>
            <a:endParaRPr lang="en-US" sz="12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83732"/>
            <a:ext cx="100038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Что такое профессия программиста?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311360"/>
            <a:ext cx="10554414" cy="1396722"/>
          </a:xfrm>
          <a:prstGeom prst="roundRect">
            <a:avLst>
              <a:gd name="adj" fmla="val 7159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5473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Творчество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🎨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116699"/>
            <a:ext cx="1008245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Программисты решают сложные задачи и создают новые продукты с помощью кода.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2037993" y="3930253"/>
            <a:ext cx="10554414" cy="1396722"/>
          </a:xfrm>
          <a:prstGeom prst="roundRect">
            <a:avLst>
              <a:gd name="adj" fmla="val 7159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2273975" y="416623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Гибкость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💪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73975" y="4735592"/>
            <a:ext cx="1008245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Работа на удаленке, график по своему выбору и возможность работать в разных отраслях.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549146"/>
            <a:ext cx="10554414" cy="1396722"/>
          </a:xfrm>
          <a:prstGeom prst="roundRect">
            <a:avLst>
              <a:gd name="adj" fmla="val 7159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785128"/>
            <a:ext cx="25262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Высокая оплата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💰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6354485"/>
            <a:ext cx="1008245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Программисты получают хорошую зарплату и могут реализовать свой потенциал.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042874"/>
            <a:ext cx="88269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Что такое профессия тестолога?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81588"/>
            <a:ext cx="10554414" cy="3005138"/>
          </a:xfrm>
          <a:prstGeom prst="roundRect">
            <a:avLst>
              <a:gd name="adj" fmla="val 3327"/>
            </a:avLst>
          </a:prstGeom>
          <a:noFill/>
          <a:ln w="13811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51804" y="3195399"/>
            <a:ext cx="10526792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73975" y="3336250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Анализ и тестирование </a:t>
            </a:r>
            <a:r>
              <a:rPr lang="en-US" sz="1750" kern="0" spc="-3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🕵️‍♀️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336250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Тестирование программного обеспечения и выявление ошибок.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51804" y="4187904"/>
            <a:ext cx="10526792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73975" y="4328755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Обратная связь </a:t>
            </a:r>
            <a:r>
              <a:rPr lang="en-US" sz="1750" kern="0" spc="-3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📝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328755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Предоставление разработчикам информации о проблемах и улучшениях.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51804" y="5180409"/>
            <a:ext cx="10526792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73975" y="5321260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Творчество </a:t>
            </a:r>
            <a:r>
              <a:rPr lang="en-US" sz="1750" kern="0" spc="-3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🎨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321260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Нахождение новых путей улучшения функционала программ.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54336"/>
            <a:ext cx="534793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История профессий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493050"/>
            <a:ext cx="44410" cy="438209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894350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6666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6321" y="2708315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7152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Прародители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28457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Первые программисты появились в середине XX века с появлением компьютеров.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005203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7774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7271" y="3819168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742253" y="3826073"/>
            <a:ext cx="23508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Бум IT-индустрии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395430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2000-е годы процесс создания программного обеспечения превратился в массовую профессию.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196423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9687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3461" y="5010388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01729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Инновации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586651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 развитием технологий появились новые области: искусственный интеллект, блокчейн, интернет вещей.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92555"/>
            <a:ext cx="98895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Роль и востребованность профессий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531269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458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Программист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415201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Играет ключевую роль в создании программного обеспечения и развитии технологий.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531269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4596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Тестировщик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15320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Обеспечивает качество программы и повышает удовлетворенность клиентов.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31269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4596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Сотрудничество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5320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Программисты и тестировщики работают сообща для достижения общих целей.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302788"/>
            <a:ext cx="668333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Родственные профессии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50400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9086" y="3545681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58032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Системный администратор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496872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Отвечает за компьютерные сети и обеспечивает их безопасность.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50400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82270" y="3545681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580328"/>
            <a:ext cx="22982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Веб-разработчик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149685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Создает интернет-сайты и веб-приложения, используя языки программирования.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50400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70695" y="3545681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580328"/>
            <a:ext cx="23592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Аналитик данных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149685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Исследует данные, выявляет тренды и помогает в принятии решений на основе информации.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80439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Связь профессии с перспективными профессиями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748564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Искусственный интеллект </a:t>
            </a: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🤖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803696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Программисты и тестировщики будут играть важную роль в развитии и применении ИИ.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748564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Кибербезопасность </a:t>
            </a: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🔒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803696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Тестировщики помогают выявить уязвимости и обезопасить программное обеспечение.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74856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Блокчейн </a:t>
            </a: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⛓️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38721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Программисты создают децентрализованные приложения и разрабатывают умные контракты.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6956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Базовые общеобразовательные предметы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651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9086" y="3206829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2414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Математика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🔢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810833"/>
            <a:ext cx="98323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Навыки решения сложных задач и алгоритмического мышления.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37993" y="456199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2190036" y="4603671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2760107" y="4638318"/>
            <a:ext cx="22236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Информатика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💻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2760107" y="5207675"/>
            <a:ext cx="98323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Основы программирования и алгоритмы, понимание компьютерных систем.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9588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86226" y="6000512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6035159"/>
            <a:ext cx="26779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Английский язык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🌍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6604516"/>
            <a:ext cx="98323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Чтение технической литературы и коммуникация с международными коллегами.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030891"/>
          </a:xfrm>
          <a:prstGeom prst="rect">
            <a:avLst/>
          </a:prstGeom>
          <a:solidFill>
            <a:srgbClr val="272525"/>
          </a:solidFill>
          <a:ln w="10478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329583" y="461486"/>
            <a:ext cx="7971115" cy="10489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129"/>
              </a:lnSpc>
              <a:buNone/>
            </a:pPr>
            <a:r>
              <a:rPr lang="en-US" sz="3303" b="1" kern="0" spc="-9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Возможности получения профессионального образования</a:t>
            </a:r>
            <a:endParaRPr lang="en-US" sz="3303" dirty="0"/>
          </a:p>
        </p:txBody>
      </p:sp>
      <p:sp>
        <p:nvSpPr>
          <p:cNvPr id="5" name="Shape 3"/>
          <p:cNvSpPr/>
          <p:nvPr/>
        </p:nvSpPr>
        <p:spPr>
          <a:xfrm>
            <a:off x="3329583" y="1845945"/>
            <a:ext cx="7971115" cy="6723459"/>
          </a:xfrm>
          <a:prstGeom prst="roundRect">
            <a:avLst>
              <a:gd name="adj" fmla="val 1123"/>
            </a:avLst>
          </a:prstGeom>
          <a:noFill/>
          <a:ln w="10478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340060" y="1856423"/>
            <a:ext cx="7950160" cy="317742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3507938" y="2031802"/>
            <a:ext cx="2373511" cy="2621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5"/>
              </a:lnSpc>
              <a:buNone/>
            </a:pPr>
            <a:r>
              <a:rPr lang="en-US" sz="1652" b="1" kern="0" spc="-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Очная форма обучения</a:t>
            </a:r>
            <a:endParaRPr lang="en-US" sz="1652" dirty="0"/>
          </a:p>
        </p:txBody>
      </p:sp>
      <p:sp>
        <p:nvSpPr>
          <p:cNvPr id="8" name="Text 6"/>
          <p:cNvSpPr/>
          <p:nvPr/>
        </p:nvSpPr>
        <p:spPr>
          <a:xfrm>
            <a:off x="7486769" y="2031802"/>
            <a:ext cx="3635693" cy="5243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65"/>
              </a:lnSpc>
              <a:buNone/>
            </a:pPr>
            <a:r>
              <a:rPr lang="en-US" sz="1652" b="1" kern="0" spc="-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01.03.02. Прикладная математика и информатика</a:t>
            </a:r>
            <a:endParaRPr lang="en-US" sz="1652" dirty="0"/>
          </a:p>
        </p:txBody>
      </p:sp>
      <p:sp>
        <p:nvSpPr>
          <p:cNvPr id="9" name="Text 7"/>
          <p:cNvSpPr/>
          <p:nvPr/>
        </p:nvSpPr>
        <p:spPr>
          <a:xfrm>
            <a:off x="7486769" y="2723912"/>
            <a:ext cx="3635693" cy="8051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14"/>
              </a:lnSpc>
              <a:buNone/>
            </a:pPr>
            <a:r>
              <a:rPr lang="en-US" sz="1321" kern="0" spc="-2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Вступительные испытания: Математика, русский язык. Предмет по выбору: информатика или физика</a:t>
            </a:r>
            <a:endParaRPr lang="en-US" sz="1321" dirty="0"/>
          </a:p>
        </p:txBody>
      </p:sp>
      <p:sp>
        <p:nvSpPr>
          <p:cNvPr id="10" name="Text 8"/>
          <p:cNvSpPr/>
          <p:nvPr/>
        </p:nvSpPr>
        <p:spPr>
          <a:xfrm>
            <a:off x="7486769" y="3696772"/>
            <a:ext cx="3635693" cy="5243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65"/>
              </a:lnSpc>
              <a:buNone/>
            </a:pPr>
            <a:r>
              <a:rPr lang="en-US" sz="1652" b="1" kern="0" spc="-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09.03.03. Прикладная информатика</a:t>
            </a:r>
            <a:endParaRPr lang="en-US" sz="1652" dirty="0"/>
          </a:p>
        </p:txBody>
      </p:sp>
      <p:sp>
        <p:nvSpPr>
          <p:cNvPr id="11" name="Text 9"/>
          <p:cNvSpPr/>
          <p:nvPr/>
        </p:nvSpPr>
        <p:spPr>
          <a:xfrm>
            <a:off x="7486769" y="4388882"/>
            <a:ext cx="3635693" cy="5367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14"/>
              </a:lnSpc>
              <a:buNone/>
            </a:pPr>
            <a:r>
              <a:rPr lang="en-US" sz="1321" kern="0" spc="-2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Вступительные испытания Математика, информатика, русский язык</a:t>
            </a:r>
            <a:endParaRPr lang="en-US" sz="1321" dirty="0"/>
          </a:p>
        </p:txBody>
      </p:sp>
      <p:sp>
        <p:nvSpPr>
          <p:cNvPr id="12" name="Shape 10"/>
          <p:cNvSpPr/>
          <p:nvPr/>
        </p:nvSpPr>
        <p:spPr>
          <a:xfrm>
            <a:off x="3340060" y="5033843"/>
            <a:ext cx="7950160" cy="352508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3507938" y="5209223"/>
            <a:ext cx="3635693" cy="7865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65"/>
              </a:lnSpc>
              <a:buNone/>
            </a:pPr>
            <a:r>
              <a:rPr lang="en-US" sz="1652" b="1" kern="0" spc="-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Заочная форма обучения с применением дистанционных образовательных технологий</a:t>
            </a:r>
            <a:endParaRPr lang="en-US" sz="1652" dirty="0"/>
          </a:p>
        </p:txBody>
      </p:sp>
      <p:sp>
        <p:nvSpPr>
          <p:cNvPr id="14" name="Text 12"/>
          <p:cNvSpPr/>
          <p:nvPr/>
        </p:nvSpPr>
        <p:spPr>
          <a:xfrm>
            <a:off x="7486769" y="5209223"/>
            <a:ext cx="3635693" cy="5243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65"/>
              </a:lnSpc>
              <a:buNone/>
            </a:pPr>
            <a:r>
              <a:rPr lang="en-US" sz="1652" b="1" kern="0" spc="-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09.03.03. Прикладная информатика</a:t>
            </a:r>
            <a:endParaRPr lang="en-US" sz="1652" dirty="0"/>
          </a:p>
        </p:txBody>
      </p:sp>
      <p:sp>
        <p:nvSpPr>
          <p:cNvPr id="15" name="Text 13"/>
          <p:cNvSpPr/>
          <p:nvPr/>
        </p:nvSpPr>
        <p:spPr>
          <a:xfrm>
            <a:off x="7486769" y="5901333"/>
            <a:ext cx="3635693" cy="5367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14"/>
              </a:lnSpc>
              <a:buNone/>
            </a:pPr>
            <a:r>
              <a:rPr lang="en-US" sz="1321" kern="0" spc="-2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Профиль: Разработка программного обеспечения</a:t>
            </a:r>
            <a:endParaRPr lang="en-US" sz="1321" dirty="0"/>
          </a:p>
        </p:txBody>
      </p:sp>
      <p:sp>
        <p:nvSpPr>
          <p:cNvPr id="16" name="Text 14"/>
          <p:cNvSpPr/>
          <p:nvPr/>
        </p:nvSpPr>
        <p:spPr>
          <a:xfrm>
            <a:off x="7486769" y="6538674"/>
            <a:ext cx="3635693" cy="2683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14"/>
              </a:lnSpc>
              <a:buNone/>
            </a:pPr>
            <a:endParaRPr lang="en-US" sz="1321" dirty="0"/>
          </a:p>
        </p:txBody>
      </p:sp>
      <p:sp>
        <p:nvSpPr>
          <p:cNvPr id="17" name="Text 15"/>
          <p:cNvSpPr/>
          <p:nvPr/>
        </p:nvSpPr>
        <p:spPr>
          <a:xfrm>
            <a:off x="7486769" y="6907649"/>
            <a:ext cx="3635693" cy="5367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14"/>
              </a:lnSpc>
              <a:buNone/>
            </a:pPr>
            <a:r>
              <a:rPr lang="en-US" sz="1321" kern="0" spc="-2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Профиль: Цифровая трансформация бизнеса</a:t>
            </a:r>
            <a:endParaRPr lang="en-US" sz="1321" dirty="0"/>
          </a:p>
        </p:txBody>
      </p:sp>
      <p:sp>
        <p:nvSpPr>
          <p:cNvPr id="18" name="Text 16"/>
          <p:cNvSpPr/>
          <p:nvPr/>
        </p:nvSpPr>
        <p:spPr>
          <a:xfrm>
            <a:off x="7486769" y="7544991"/>
            <a:ext cx="3635693" cy="2683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14"/>
              </a:lnSpc>
              <a:buNone/>
            </a:pPr>
            <a:endParaRPr lang="en-US" sz="1321" dirty="0"/>
          </a:p>
        </p:txBody>
      </p:sp>
      <p:sp>
        <p:nvSpPr>
          <p:cNvPr id="19" name="Text 17"/>
          <p:cNvSpPr/>
          <p:nvPr/>
        </p:nvSpPr>
        <p:spPr>
          <a:xfrm>
            <a:off x="7486769" y="7913965"/>
            <a:ext cx="3635693" cy="5367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14"/>
              </a:lnSpc>
              <a:buNone/>
            </a:pPr>
            <a:r>
              <a:rPr lang="en-US" sz="1321" kern="0" spc="-2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Профиль: Software Engineering (на английском языке)</a:t>
            </a:r>
            <a:endParaRPr lang="en-US" sz="132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Office PowerPoint</Application>
  <PresentationFormat>Произвольный</PresentationFormat>
  <Paragraphs>112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Inter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</cp:lastModifiedBy>
  <cp:revision>2</cp:revision>
  <dcterms:created xsi:type="dcterms:W3CDTF">2023-11-06T05:02:59Z</dcterms:created>
  <dcterms:modified xsi:type="dcterms:W3CDTF">2023-11-06T05:09:19Z</dcterms:modified>
</cp:coreProperties>
</file>