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FA87-7B40-3AA2-BC74-CA380F6C5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FE31F-5BF7-EA5D-DE3E-6E1DFCCFE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6AA1E-F106-FDBA-3882-01CC3D5C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EFC-9B62-48AB-9D1C-D50EE3AED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A062-55C0-0EF8-B8DF-ACB30F2D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30DE2-EC78-A8D6-F6FB-7DE138A2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50E-4A84-440B-8651-37EB8BF4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3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0E07-9EB8-AC92-3633-C41FB456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F4D2A-221A-E87B-6C0E-51860B490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46348-3B3A-BF09-37EE-92F9E743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EFC-9B62-48AB-9D1C-D50EE3AED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AD9F-8703-F24E-1735-2733952C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2D6F-D03F-7D5E-855A-DF68947C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50E-4A84-440B-8651-37EB8BF4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2A9DD-0D6D-0212-4A1E-CB6E366E7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1C445-A3D2-89C6-CB08-90A217493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77754-4DA9-237D-594B-7B051D86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EFC-9B62-48AB-9D1C-D50EE3AED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4D54F-D0BD-6D80-54AB-C86CD7E8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EF62-C3E1-3D24-C9AC-39F56033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50E-4A84-440B-8651-37EB8BF4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513F-E01A-92D6-2021-AA910F18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E926-C0F4-808E-556E-E71E8FC8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AFE9-5D47-DF69-DC51-4564B2B5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EFC-9B62-48AB-9D1C-D50EE3AED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5341E-23AB-2165-2ACA-1D9295A3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724E-2074-24C7-079E-1989C13F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50E-4A84-440B-8651-37EB8BF4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29EB-B7EF-D95C-1D6F-4FF123A9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1A6C-8754-B758-0FA0-19CB8987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D0DE-B734-2DBD-E96D-3A2DEDFA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EFC-9B62-48AB-9D1C-D50EE3AED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0B11F-47D2-C4F5-E4E8-08274906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E9D20-F1E7-0F87-456A-8AD72987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50E-4A84-440B-8651-37EB8BF4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CC64-DD9E-3332-D23A-6ABB7B31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DFA6-CB90-5EBF-8C04-621114F09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8A918-538E-A717-F8CD-9F8390CAD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5E000-542A-66D4-FB18-0239AEE5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EFC-9B62-48AB-9D1C-D50EE3AED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F90C0-5E8D-F837-274B-C68D7475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1211E-E948-7546-CC0C-174D5B59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50E-4A84-440B-8651-37EB8BF4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8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0266-ED03-6AE0-D966-4FD97D11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67DD0-30E7-1EDE-9F51-A49A76DFD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0B111-5091-D63C-B8D9-B6223C00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72B79-C72D-5D5C-D6F2-DE3C0A817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2AF7D-4C44-E389-871B-0C8BF77B2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35944-9166-5D78-D19F-BD5330DA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EFC-9B62-48AB-9D1C-D50EE3AED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1AB8E-3670-2F65-8688-58E08FED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057B9-04F3-C015-9203-C6523F1F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50E-4A84-440B-8651-37EB8BF4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FD8C-8F27-92AA-48DA-1923EF3F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B4007-8DAE-73A7-8F86-ABF1E5C1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EFC-9B62-48AB-9D1C-D50EE3AED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364D6-F56E-BDB7-4DE7-2F28E963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CA5E5-E642-31F9-CAD8-225DC325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50E-4A84-440B-8651-37EB8BF4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0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FFCAA-27BC-9539-33AA-7B02E9B5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EFC-9B62-48AB-9D1C-D50EE3AED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BFE99-1560-1FE7-AA66-88613B7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2E29E-4DAE-EB0F-80B0-533D99B2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50E-4A84-440B-8651-37EB8BF4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8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41B-BD39-656D-C2EC-1D10CC58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7F97-CAE7-7C1A-5DFE-D58C653B1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4748B-DC1F-3CAA-0550-8ABAB8A8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300E4-B09C-7775-97EB-366B0B35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EFC-9B62-48AB-9D1C-D50EE3AED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9B96-3B25-8A75-D129-83A92CFF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2A0D1-19CB-CF0B-CF3C-FFEBBFB2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50E-4A84-440B-8651-37EB8BF4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2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F750-5540-28AD-E88F-4C170E98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E5898-D566-B8EF-A305-B3AF1C03A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8235C-42DF-41B5-E3A5-E2C2A2A3B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67153-B82C-03FF-FA99-0ECC1A94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0EFC-9B62-48AB-9D1C-D50EE3AED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377A3-86C1-6C31-298C-B3E34D4C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5B7F-C18A-18D1-70D7-8B89DBE2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350E-4A84-440B-8651-37EB8BF4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AA5AC-3B72-D352-F1A4-9D95A7C5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1C45-FB2E-F890-90FE-8CC2351F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60C5F-FC26-4A76-FE3D-A9502EDCF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C0EFC-9B62-48AB-9D1C-D50EE3AED1F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71BC-9FC5-311F-A207-5EAB33CFD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1634-6611-B676-2E14-616DE7DC0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B350E-4A84-440B-8651-37EB8BF4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37F-9DFF-761F-3B6E-76A30540D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3E16F-972F-B342-63B5-8138891F4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 &amp; Members</a:t>
            </a:r>
          </a:p>
        </p:txBody>
      </p:sp>
    </p:spTree>
    <p:extLst>
      <p:ext uri="{BB962C8B-B14F-4D97-AF65-F5344CB8AC3E}">
        <p14:creationId xmlns:p14="http://schemas.microsoft.com/office/powerpoint/2010/main" val="24742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47D6-9EE3-32F5-EA19-8DC8FDE6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C936-2845-174B-F04F-574AAAA6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Define and describe the current status of the health condition/ issue/ concern</a:t>
            </a:r>
          </a:p>
          <a:p>
            <a:r>
              <a:rPr lang="en-US" i="1" dirty="0"/>
              <a:t>Who is affected</a:t>
            </a:r>
          </a:p>
          <a:p>
            <a:r>
              <a:rPr lang="en-US" i="1" dirty="0"/>
              <a:t>How are their </a:t>
            </a:r>
            <a:r>
              <a:rPr lang="en-US" i="1"/>
              <a:t>lives affected</a:t>
            </a:r>
            <a:endParaRPr lang="en-US" i="1" dirty="0"/>
          </a:p>
          <a:p>
            <a:r>
              <a:rPr lang="en-US" i="1" dirty="0"/>
              <a:t>Why is this problem a good candidate for decision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1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1B80-1BC1-14C1-6B5F-876725DB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5C90-1E3E-1748-F3F3-41B72B8C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Describe the decision problem are you trying to solve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To assess ______  to compare decreases in mortality rates</a:t>
            </a:r>
          </a:p>
          <a:p>
            <a:r>
              <a:rPr lang="en-US" i="1" dirty="0"/>
              <a:t>To compare ____ and assess cost effectiveness</a:t>
            </a:r>
          </a:p>
          <a:p>
            <a:r>
              <a:rPr lang="en-US" i="1" dirty="0"/>
              <a:t>A reduction/increase in _____ to compare economic/clinical outcomes</a:t>
            </a:r>
          </a:p>
        </p:txBody>
      </p:sp>
    </p:spTree>
    <p:extLst>
      <p:ext uri="{BB962C8B-B14F-4D97-AF65-F5344CB8AC3E}">
        <p14:creationId xmlns:p14="http://schemas.microsoft.com/office/powerpoint/2010/main" val="299835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E6BC-B51C-9465-3FEF-DB91195C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4D5BE-4238-0776-E8F2-D7C93805F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Describe current standard of care/ status quo</a:t>
            </a:r>
          </a:p>
          <a:p>
            <a:r>
              <a:rPr lang="en-US" i="1" dirty="0"/>
              <a:t>Strategy 1</a:t>
            </a:r>
          </a:p>
          <a:p>
            <a:r>
              <a:rPr lang="en-US" i="1" dirty="0"/>
              <a:t>Strategy 2</a:t>
            </a:r>
          </a:p>
        </p:txBody>
      </p:sp>
    </p:spTree>
    <p:extLst>
      <p:ext uri="{BB962C8B-B14F-4D97-AF65-F5344CB8AC3E}">
        <p14:creationId xmlns:p14="http://schemas.microsoft.com/office/powerpoint/2010/main" val="14556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26D7-803B-F066-D1D7-4F67CF25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B0A7B-A081-3EB4-84D0-64E8B6AF713C}"/>
              </a:ext>
            </a:extLst>
          </p:cNvPr>
          <p:cNvSpPr txBox="1"/>
          <p:nvPr/>
        </p:nvSpPr>
        <p:spPr>
          <a:xfrm>
            <a:off x="320040" y="1618488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CF847-B4C8-CF08-A496-C536F34E7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40" y="1803154"/>
            <a:ext cx="8555240" cy="4771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44F170-9328-2690-B6AB-1CAB99B52915}"/>
              </a:ext>
            </a:extLst>
          </p:cNvPr>
          <p:cNvSpPr txBox="1"/>
          <p:nvPr/>
        </p:nvSpPr>
        <p:spPr>
          <a:xfrm>
            <a:off x="3237470" y="1562255"/>
            <a:ext cx="554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good resource to draw these images is http://</a:t>
            </a:r>
            <a:r>
              <a:rPr lang="en-US" dirty="0" err="1"/>
              <a:t>draw.io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3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A3B9-574F-2A66-226E-5E62730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837"/>
            <a:ext cx="11094720" cy="1325563"/>
          </a:xfrm>
        </p:spPr>
        <p:txBody>
          <a:bodyPr/>
          <a:lstStyle/>
          <a:p>
            <a:r>
              <a:rPr lang="en-US" dirty="0"/>
              <a:t>Key Parameters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11D2-4C5A-DCB0-AD64-851ED52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0E8CAA-4A62-846A-6E1B-C00FA5626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12624"/>
              </p:ext>
            </p:extLst>
          </p:nvPr>
        </p:nvGraphicFramePr>
        <p:xfrm>
          <a:off x="2683235" y="2891167"/>
          <a:ext cx="5968367" cy="256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0595">
                  <a:extLst>
                    <a:ext uri="{9D8B030D-6E8A-4147-A177-3AD203B41FA5}">
                      <a16:colId xmlns:a16="http://schemas.microsoft.com/office/drawing/2014/main" val="2405623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976897328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0691409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737169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668349136"/>
                    </a:ext>
                  </a:extLst>
                </a:gridCol>
                <a:gridCol w="1169672">
                  <a:extLst>
                    <a:ext uri="{9D8B030D-6E8A-4147-A177-3AD203B41FA5}">
                      <a16:colId xmlns:a16="http://schemas.microsoft.com/office/drawing/2014/main" val="620009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Base_case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5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n_age_init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 at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Modeling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n_age_max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Maximum age of </a:t>
                      </a:r>
                      <a:r>
                        <a:rPr lang="en-US" sz="1200" dirty="0" err="1"/>
                        <a:t>followup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Modeling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0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c_S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Annual cost of sick(S)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gamma (shape=44.4, scale=22.5)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Graves et al. (2022)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9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r_mortality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Rate of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7855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96DBFF-FBD1-8390-C9CE-5B8A8E4EF33E}"/>
              </a:ext>
            </a:extLst>
          </p:cNvPr>
          <p:cNvSpPr txBox="1"/>
          <p:nvPr/>
        </p:nvSpPr>
        <p:spPr>
          <a:xfrm>
            <a:off x="2683235" y="2521835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Table</a:t>
            </a:r>
          </a:p>
        </p:txBody>
      </p:sp>
    </p:spTree>
    <p:extLst>
      <p:ext uri="{BB962C8B-B14F-4D97-AF65-F5344CB8AC3E}">
        <p14:creationId xmlns:p14="http://schemas.microsoft.com/office/powerpoint/2010/main" val="19224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181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TITLE</vt:lpstr>
      <vt:lpstr>Background</vt:lpstr>
      <vt:lpstr>Objective &amp; Outcomes</vt:lpstr>
      <vt:lpstr>Strategy Options</vt:lpstr>
      <vt:lpstr>Markov Model </vt:lpstr>
      <vt:lpstr>Key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Whitmore, Christine</dc:creator>
  <cp:lastModifiedBy>Graves, John A</cp:lastModifiedBy>
  <cp:revision>2</cp:revision>
  <cp:lastPrinted>2024-09-13T16:21:05Z</cp:lastPrinted>
  <dcterms:created xsi:type="dcterms:W3CDTF">2024-09-10T20:25:20Z</dcterms:created>
  <dcterms:modified xsi:type="dcterms:W3CDTF">2024-09-19T17:33:17Z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92c8cef-6f2b-4af1-b4ac-d815ff795cd6_Enabled">
    <vt:lpwstr>true</vt:lpwstr>
  </property>
  <property fmtid="{D5CDD505-2E9C-101B-9397-08002B2CF9AE}" pid="3" name="MSIP_Label_792c8cef-6f2b-4af1-b4ac-d815ff795cd6_SetDate">
    <vt:lpwstr>2024-09-10T20:58:42Z</vt:lpwstr>
  </property>
  <property fmtid="{D5CDD505-2E9C-101B-9397-08002B2CF9AE}" pid="4" name="MSIP_Label_792c8cef-6f2b-4af1-b4ac-d815ff795cd6_Method">
    <vt:lpwstr>Standard</vt:lpwstr>
  </property>
  <property fmtid="{D5CDD505-2E9C-101B-9397-08002B2CF9AE}" pid="5" name="MSIP_Label_792c8cef-6f2b-4af1-b4ac-d815ff795cd6_Name">
    <vt:lpwstr>VUMC General</vt:lpwstr>
  </property>
  <property fmtid="{D5CDD505-2E9C-101B-9397-08002B2CF9AE}" pid="6" name="MSIP_Label_792c8cef-6f2b-4af1-b4ac-d815ff795cd6_SiteId">
    <vt:lpwstr>ef575030-1424-4ed8-b83c-12c533d879ab</vt:lpwstr>
  </property>
  <property fmtid="{D5CDD505-2E9C-101B-9397-08002B2CF9AE}" pid="7" name="MSIP_Label_792c8cef-6f2b-4af1-b4ac-d815ff795cd6_ActionId">
    <vt:lpwstr>315976ae-0d40-42fd-a25c-b530f4aea324</vt:lpwstr>
  </property>
  <property fmtid="{D5CDD505-2E9C-101B-9397-08002B2CF9AE}" pid="8" name="MSIP_Label_792c8cef-6f2b-4af1-b4ac-d815ff795cd6_ContentBits">
    <vt:lpwstr>0</vt:lpwstr>
  </property>
</Properties>
</file>