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3"/>
  </p:notesMasterIdLst>
  <p:handoutMasterIdLst>
    <p:handoutMasterId r:id="rId34"/>
  </p:handoutMasterIdLst>
  <p:sldIdLst>
    <p:sldId id="256" r:id="rId2"/>
    <p:sldId id="341" r:id="rId3"/>
    <p:sldId id="356" r:id="rId4"/>
    <p:sldId id="375" r:id="rId5"/>
    <p:sldId id="357" r:id="rId6"/>
    <p:sldId id="358" r:id="rId7"/>
    <p:sldId id="363" r:id="rId8"/>
    <p:sldId id="376" r:id="rId9"/>
    <p:sldId id="362" r:id="rId10"/>
    <p:sldId id="361" r:id="rId11"/>
    <p:sldId id="377" r:id="rId12"/>
    <p:sldId id="364" r:id="rId13"/>
    <p:sldId id="378" r:id="rId14"/>
    <p:sldId id="365" r:id="rId15"/>
    <p:sldId id="366" r:id="rId16"/>
    <p:sldId id="367" r:id="rId17"/>
    <p:sldId id="368" r:id="rId18"/>
    <p:sldId id="379" r:id="rId19"/>
    <p:sldId id="369" r:id="rId20"/>
    <p:sldId id="370" r:id="rId21"/>
    <p:sldId id="371" r:id="rId22"/>
    <p:sldId id="372" r:id="rId23"/>
    <p:sldId id="373" r:id="rId24"/>
    <p:sldId id="385" r:id="rId25"/>
    <p:sldId id="383" r:id="rId26"/>
    <p:sldId id="384" r:id="rId27"/>
    <p:sldId id="374" r:id="rId28"/>
    <p:sldId id="380" r:id="rId29"/>
    <p:sldId id="382" r:id="rId30"/>
    <p:sldId id="381" r:id="rId31"/>
    <p:sldId id="337"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982DD8AC-908D-4D00-9FD5-63B4133385EA}">
          <p14:sldIdLst>
            <p14:sldId id="256"/>
            <p14:sldId id="341"/>
            <p14:sldId id="356"/>
          </p14:sldIdLst>
        </p14:section>
        <p14:section name="Generales" id="{4BAAAF50-5F37-4C3E-81C8-1D3DD4A07E64}">
          <p14:sldIdLst>
            <p14:sldId id="375"/>
            <p14:sldId id="357"/>
            <p14:sldId id="358"/>
            <p14:sldId id="363"/>
          </p14:sldIdLst>
        </p14:section>
        <p14:section name="Reportes Maestros" id="{DF165477-8ECE-49AB-85C5-8F5198DF1AC1}">
          <p14:sldIdLst>
            <p14:sldId id="376"/>
            <p14:sldId id="362"/>
            <p14:sldId id="361"/>
          </p14:sldIdLst>
        </p14:section>
        <p14:section name="Mantenedores Instrumentos" id="{48A49DFE-D481-4218-9DE1-7712D2694D67}">
          <p14:sldIdLst>
            <p14:sldId id="377"/>
            <p14:sldId id="364"/>
          </p14:sldIdLst>
        </p14:section>
        <p14:section name="Control Operaciones" id="{38BD7F8F-DCB9-488F-835C-9D696BB28E69}">
          <p14:sldIdLst>
            <p14:sldId id="378"/>
            <p14:sldId id="365"/>
            <p14:sldId id="366"/>
            <p14:sldId id="367"/>
            <p14:sldId id="368"/>
          </p14:sldIdLst>
        </p14:section>
        <p14:section name="Rectificaciones" id="{58EF4CAC-E45F-4661-810F-B5F7E2BC772F}">
          <p14:sldIdLst>
            <p14:sldId id="379"/>
            <p14:sldId id="369"/>
            <p14:sldId id="370"/>
            <p14:sldId id="371"/>
            <p14:sldId id="372"/>
            <p14:sldId id="373"/>
            <p14:sldId id="385"/>
            <p14:sldId id="383"/>
            <p14:sldId id="384"/>
            <p14:sldId id="374"/>
          </p14:sldIdLst>
        </p14:section>
        <p14:section name="Ayuda componentes y plugins" id="{0C4E5FC4-F152-483D-AB54-BF64286A355F}">
          <p14:sldIdLst>
            <p14:sldId id="380"/>
            <p14:sldId id="382"/>
            <p14:sldId id="381"/>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4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0" autoAdjust="0"/>
    <p:restoredTop sz="85012" autoAdjust="0"/>
  </p:normalViewPr>
  <p:slideViewPr>
    <p:cSldViewPr snapToGrid="0">
      <p:cViewPr varScale="1">
        <p:scale>
          <a:sx n="93" d="100"/>
          <a:sy n="93" d="100"/>
        </p:scale>
        <p:origin x="1086"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020B9C3-7406-46F1-A4F2-344A7A62E1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AB2B5119-A009-41A8-8A5D-4D88DEE77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ACA4A6-7202-45E8-95EF-6FB793FCD56F}" type="datetimeFigureOut">
              <a:rPr lang="es-CL" smtClean="0"/>
              <a:t>14-05-2024</a:t>
            </a:fld>
            <a:endParaRPr lang="es-CL"/>
          </a:p>
        </p:txBody>
      </p:sp>
      <p:sp>
        <p:nvSpPr>
          <p:cNvPr id="4" name="Marcador de pie de página 3">
            <a:extLst>
              <a:ext uri="{FF2B5EF4-FFF2-40B4-BE49-F238E27FC236}">
                <a16:creationId xmlns:a16="http://schemas.microsoft.com/office/drawing/2014/main" id="{7ED6EE90-C3A0-4C55-9E26-171AE3E731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050191DE-4681-43CD-AEE8-7011766C90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6AC1A7-2B94-49A3-9294-36B785331B7D}" type="slidenum">
              <a:rPr lang="es-CL" smtClean="0"/>
              <a:t>‹Nº›</a:t>
            </a:fld>
            <a:endParaRPr lang="es-CL"/>
          </a:p>
        </p:txBody>
      </p:sp>
    </p:spTree>
    <p:extLst>
      <p:ext uri="{BB962C8B-B14F-4D97-AF65-F5344CB8AC3E}">
        <p14:creationId xmlns:p14="http://schemas.microsoft.com/office/powerpoint/2010/main" val="429322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85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ulo principal">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700" cy="2736900"/>
          </a:xfrm>
          <a:prstGeom prst="rect">
            <a:avLst/>
          </a:prstGeom>
        </p:spPr>
        <p:txBody>
          <a:bodyPr wrap="square" lIns="121900" tIns="121900" rIns="121900" bIns="121900"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wrap="square" lIns="121900" tIns="121900" rIns="121900" bIns="121900"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ES"/>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subtítulo con image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dirty="0"/>
          </a:p>
        </p:txBody>
      </p:sp>
      <p:sp>
        <p:nvSpPr>
          <p:cNvPr id="37" name="Shape 37"/>
          <p:cNvSpPr txBox="1">
            <a:spLocks noGrp="1"/>
          </p:cNvSpPr>
          <p:nvPr>
            <p:ph type="title"/>
          </p:nvPr>
        </p:nvSpPr>
        <p:spPr>
          <a:xfrm>
            <a:off x="354000" y="1644233"/>
            <a:ext cx="5393700" cy="1976400"/>
          </a:xfrm>
          <a:prstGeom prst="rect">
            <a:avLst/>
          </a:prstGeom>
        </p:spPr>
        <p:txBody>
          <a:bodyPr wrap="square"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dirty="0"/>
          </a:p>
        </p:txBody>
      </p:sp>
      <p:sp>
        <p:nvSpPr>
          <p:cNvPr id="38" name="Shape 38"/>
          <p:cNvSpPr txBox="1">
            <a:spLocks noGrp="1"/>
          </p:cNvSpPr>
          <p:nvPr>
            <p:ph type="subTitle" idx="1"/>
          </p:nvPr>
        </p:nvSpPr>
        <p:spPr>
          <a:xfrm>
            <a:off x="354000" y="3737433"/>
            <a:ext cx="5393700" cy="1646700"/>
          </a:xfrm>
          <a:prstGeom prst="rect">
            <a:avLst/>
          </a:prstGeom>
        </p:spPr>
        <p:txBody>
          <a:bodyPr wrap="square"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ES"/>
              <a:t>‹Nº›</a:t>
            </a:fld>
            <a:endParaRPr lang="es-ES" dirty="0"/>
          </a:p>
        </p:txBody>
      </p:sp>
      <p:pic>
        <p:nvPicPr>
          <p:cNvPr id="3" name="Imagen 2">
            <a:extLst>
              <a:ext uri="{FF2B5EF4-FFF2-40B4-BE49-F238E27FC236}">
                <a16:creationId xmlns:a16="http://schemas.microsoft.com/office/drawing/2014/main" id="{D980B000-CAEB-4597-BCC7-798F94DD17C4}"/>
              </a:ext>
            </a:extLst>
          </p:cNvPr>
          <p:cNvPicPr>
            <a:picLocks noChangeAspect="1"/>
          </p:cNvPicPr>
          <p:nvPr userDrawn="1"/>
        </p:nvPicPr>
        <p:blipFill>
          <a:blip r:embed="rId2"/>
          <a:stretch>
            <a:fillRect/>
          </a:stretch>
        </p:blipFill>
        <p:spPr>
          <a:xfrm>
            <a:off x="6586000" y="1903078"/>
            <a:ext cx="5115900" cy="3051844"/>
          </a:xfrm>
          <a:prstGeom prst="rect">
            <a:avLst/>
          </a:prstGeom>
        </p:spPr>
      </p:pic>
    </p:spTree>
    <p:extLst>
      <p:ext uri="{BB962C8B-B14F-4D97-AF65-F5344CB8AC3E}">
        <p14:creationId xmlns:p14="http://schemas.microsoft.com/office/powerpoint/2010/main" val="315328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subtítulo con image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dirty="0"/>
          </a:p>
        </p:txBody>
      </p:sp>
      <p:sp>
        <p:nvSpPr>
          <p:cNvPr id="40" name="Shape 4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ES"/>
              <a:t>‹Nº›</a:t>
            </a:fld>
            <a:endParaRPr lang="es-ES" dirty="0"/>
          </a:p>
        </p:txBody>
      </p:sp>
      <p:pic>
        <p:nvPicPr>
          <p:cNvPr id="3" name="Imagen 2">
            <a:extLst>
              <a:ext uri="{FF2B5EF4-FFF2-40B4-BE49-F238E27FC236}">
                <a16:creationId xmlns:a16="http://schemas.microsoft.com/office/drawing/2014/main" id="{D980B000-CAEB-4597-BCC7-798F94DD17C4}"/>
              </a:ext>
            </a:extLst>
          </p:cNvPr>
          <p:cNvPicPr>
            <a:picLocks noChangeAspect="1"/>
          </p:cNvPicPr>
          <p:nvPr userDrawn="1"/>
        </p:nvPicPr>
        <p:blipFill>
          <a:blip r:embed="rId2"/>
          <a:stretch>
            <a:fillRect/>
          </a:stretch>
        </p:blipFill>
        <p:spPr>
          <a:xfrm>
            <a:off x="6586000" y="1903078"/>
            <a:ext cx="5115900" cy="3051844"/>
          </a:xfrm>
          <a:prstGeom prst="rect">
            <a:avLst/>
          </a:prstGeom>
        </p:spPr>
      </p:pic>
      <p:sp>
        <p:nvSpPr>
          <p:cNvPr id="7" name="Shape 29">
            <a:extLst>
              <a:ext uri="{FF2B5EF4-FFF2-40B4-BE49-F238E27FC236}">
                <a16:creationId xmlns:a16="http://schemas.microsoft.com/office/drawing/2014/main" id="{00DC5A97-E8C4-4E39-9F84-B8DBFA810AF5}"/>
              </a:ext>
            </a:extLst>
          </p:cNvPr>
          <p:cNvSpPr txBox="1">
            <a:spLocks noGrp="1"/>
          </p:cNvSpPr>
          <p:nvPr>
            <p:ph type="title"/>
          </p:nvPr>
        </p:nvSpPr>
        <p:spPr>
          <a:xfrm>
            <a:off x="415600" y="740800"/>
            <a:ext cx="5190300" cy="1007700"/>
          </a:xfrm>
          <a:prstGeom prst="rect">
            <a:avLst/>
          </a:prstGeom>
        </p:spPr>
        <p:txBody>
          <a:bodyPr wrap="square"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8" name="Shape 30">
            <a:extLst>
              <a:ext uri="{FF2B5EF4-FFF2-40B4-BE49-F238E27FC236}">
                <a16:creationId xmlns:a16="http://schemas.microsoft.com/office/drawing/2014/main" id="{2D872B1D-132A-4794-A437-7BE9C114A417}"/>
              </a:ext>
            </a:extLst>
          </p:cNvPr>
          <p:cNvSpPr txBox="1">
            <a:spLocks noGrp="1"/>
          </p:cNvSpPr>
          <p:nvPr>
            <p:ph type="body" idx="1"/>
          </p:nvPr>
        </p:nvSpPr>
        <p:spPr>
          <a:xfrm>
            <a:off x="415600" y="1852800"/>
            <a:ext cx="5190300" cy="4239300"/>
          </a:xfrm>
          <a:prstGeom prst="rect">
            <a:avLst/>
          </a:prstGeom>
        </p:spPr>
        <p:txBody>
          <a:bodyPr wrap="square"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extLst>
      <p:ext uri="{BB962C8B-B14F-4D97-AF65-F5344CB8AC3E}">
        <p14:creationId xmlns:p14="http://schemas.microsoft.com/office/powerpoint/2010/main" val="425018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Shape 6">
            <a:extLst>
              <a:ext uri="{FF2B5EF4-FFF2-40B4-BE49-F238E27FC236}">
                <a16:creationId xmlns:a16="http://schemas.microsoft.com/office/drawing/2014/main" id="{9627772E-4B10-4B22-95C6-5744D0864EDF}"/>
              </a:ext>
            </a:extLst>
          </p:cNvPr>
          <p:cNvSpPr txBox="1">
            <a:spLocks noGrp="1"/>
          </p:cNvSpPr>
          <p:nvPr>
            <p:ph type="title"/>
          </p:nvPr>
        </p:nvSpPr>
        <p:spPr>
          <a:xfrm>
            <a:off x="415600" y="593367"/>
            <a:ext cx="11360700" cy="763500"/>
          </a:xfrm>
          <a:prstGeom prst="rect">
            <a:avLst/>
          </a:prstGeom>
          <a:noFill/>
          <a:ln>
            <a:noFill/>
          </a:ln>
        </p:spPr>
        <p:txBody>
          <a:bodyPr wrap="square"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3" name="Shape 7">
            <a:extLst>
              <a:ext uri="{FF2B5EF4-FFF2-40B4-BE49-F238E27FC236}">
                <a16:creationId xmlns:a16="http://schemas.microsoft.com/office/drawing/2014/main" id="{CCC421AE-F5BE-4F1E-8DE7-850FE5EB65E4}"/>
              </a:ext>
            </a:extLst>
          </p:cNvPr>
          <p:cNvSpPr txBox="1">
            <a:spLocks noGrp="1"/>
          </p:cNvSpPr>
          <p:nvPr>
            <p:ph idx="1"/>
          </p:nvPr>
        </p:nvSpPr>
        <p:spPr>
          <a:xfrm>
            <a:off x="415600" y="1536633"/>
            <a:ext cx="11360700" cy="4555200"/>
          </a:xfrm>
          <a:prstGeom prst="rect">
            <a:avLst/>
          </a:prstGeom>
          <a:noFill/>
          <a:ln>
            <a:noFill/>
          </a:ln>
        </p:spPr>
        <p:txBody>
          <a:bodyPr wrap="square" lIns="121900" tIns="121900" rIns="121900" bIns="121900" anchor="t" anchorCtr="0"/>
          <a:lstStyle>
            <a:lvl1pPr lvl="0">
              <a:lnSpc>
                <a:spcPct val="115000"/>
              </a:lnSpc>
              <a:spcBef>
                <a:spcPts val="0"/>
              </a:spcBef>
              <a:spcAft>
                <a:spcPts val="2100"/>
              </a:spcAft>
              <a:buClr>
                <a:schemeClr val="dk2"/>
              </a:buClr>
              <a:buSzPct val="100000"/>
              <a:buChar char="●"/>
              <a:defRPr sz="2400">
                <a:solidFill>
                  <a:schemeClr val="dk2"/>
                </a:solidFill>
              </a:defRPr>
            </a:lvl1pPr>
            <a:lvl2pPr lvl="1">
              <a:lnSpc>
                <a:spcPct val="115000"/>
              </a:lnSpc>
              <a:spcBef>
                <a:spcPts val="0"/>
              </a:spcBef>
              <a:spcAft>
                <a:spcPts val="2100"/>
              </a:spcAft>
              <a:buClr>
                <a:schemeClr val="dk2"/>
              </a:buClr>
              <a:buSzPct val="100000"/>
              <a:buChar char="○"/>
              <a:defRPr sz="1900">
                <a:solidFill>
                  <a:schemeClr val="dk2"/>
                </a:solidFill>
              </a:defRPr>
            </a:lvl2pPr>
            <a:lvl3pPr lvl="2">
              <a:lnSpc>
                <a:spcPct val="115000"/>
              </a:lnSpc>
              <a:spcBef>
                <a:spcPts val="0"/>
              </a:spcBef>
              <a:spcAft>
                <a:spcPts val="2100"/>
              </a:spcAft>
              <a:buClr>
                <a:schemeClr val="dk2"/>
              </a:buClr>
              <a:buSzPct val="100000"/>
              <a:buChar char="■"/>
              <a:defRPr sz="1900">
                <a:solidFill>
                  <a:schemeClr val="dk2"/>
                </a:solidFill>
              </a:defRPr>
            </a:lvl3pPr>
            <a:lvl4pPr lvl="3">
              <a:lnSpc>
                <a:spcPct val="115000"/>
              </a:lnSpc>
              <a:spcBef>
                <a:spcPts val="0"/>
              </a:spcBef>
              <a:spcAft>
                <a:spcPts val="2100"/>
              </a:spcAft>
              <a:buClr>
                <a:schemeClr val="dk2"/>
              </a:buClr>
              <a:buSzPct val="100000"/>
              <a:buChar char="●"/>
              <a:defRPr sz="1900">
                <a:solidFill>
                  <a:schemeClr val="dk2"/>
                </a:solidFill>
              </a:defRPr>
            </a:lvl4pPr>
            <a:lvl5pPr lvl="4">
              <a:lnSpc>
                <a:spcPct val="115000"/>
              </a:lnSpc>
              <a:spcBef>
                <a:spcPts val="0"/>
              </a:spcBef>
              <a:spcAft>
                <a:spcPts val="2100"/>
              </a:spcAft>
              <a:buClr>
                <a:schemeClr val="dk2"/>
              </a:buClr>
              <a:buSzPct val="100000"/>
              <a:buChar char="○"/>
              <a:defRPr sz="1900">
                <a:solidFill>
                  <a:schemeClr val="dk2"/>
                </a:solidFill>
              </a:defRPr>
            </a:lvl5pPr>
            <a:lvl6pPr lvl="5">
              <a:lnSpc>
                <a:spcPct val="115000"/>
              </a:lnSpc>
              <a:spcBef>
                <a:spcPts val="0"/>
              </a:spcBef>
              <a:spcAft>
                <a:spcPts val="2100"/>
              </a:spcAft>
              <a:buClr>
                <a:schemeClr val="dk2"/>
              </a:buClr>
              <a:buSzPct val="100000"/>
              <a:buChar char="■"/>
              <a:defRPr sz="1900">
                <a:solidFill>
                  <a:schemeClr val="dk2"/>
                </a:solidFill>
              </a:defRPr>
            </a:lvl6pPr>
            <a:lvl7pPr lvl="6">
              <a:lnSpc>
                <a:spcPct val="115000"/>
              </a:lnSpc>
              <a:spcBef>
                <a:spcPts val="0"/>
              </a:spcBef>
              <a:spcAft>
                <a:spcPts val="2100"/>
              </a:spcAft>
              <a:buClr>
                <a:schemeClr val="dk2"/>
              </a:buClr>
              <a:buSzPct val="100000"/>
              <a:buChar char="●"/>
              <a:defRPr sz="1900">
                <a:solidFill>
                  <a:schemeClr val="dk2"/>
                </a:solidFill>
              </a:defRPr>
            </a:lvl7pPr>
            <a:lvl8pPr lvl="7">
              <a:lnSpc>
                <a:spcPct val="115000"/>
              </a:lnSpc>
              <a:spcBef>
                <a:spcPts val="0"/>
              </a:spcBef>
              <a:spcAft>
                <a:spcPts val="2100"/>
              </a:spcAft>
              <a:buClr>
                <a:schemeClr val="dk2"/>
              </a:buClr>
              <a:buSzPct val="100000"/>
              <a:buChar char="○"/>
              <a:defRPr sz="1900">
                <a:solidFill>
                  <a:schemeClr val="dk2"/>
                </a:solidFill>
              </a:defRPr>
            </a:lvl8pPr>
            <a:lvl9pPr lvl="8">
              <a:lnSpc>
                <a:spcPct val="115000"/>
              </a:lnSpc>
              <a:spcBef>
                <a:spcPts val="0"/>
              </a:spcBef>
              <a:spcAft>
                <a:spcPts val="2100"/>
              </a:spcAft>
              <a:buClr>
                <a:schemeClr val="dk2"/>
              </a:buClr>
              <a:buSzPct val="100000"/>
              <a:buChar char="■"/>
              <a:defRPr sz="1900">
                <a:solidFill>
                  <a:schemeClr val="dk2"/>
                </a:solidFill>
              </a:defRPr>
            </a:lvl9pPr>
          </a:lstStyle>
          <a:p>
            <a:endParaRPr dirty="0"/>
          </a:p>
        </p:txBody>
      </p:sp>
    </p:spTree>
    <p:extLst>
      <p:ext uri="{BB962C8B-B14F-4D97-AF65-F5344CB8AC3E}">
        <p14:creationId xmlns:p14="http://schemas.microsoft.com/office/powerpoint/2010/main" val="316760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45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7">
            <a:lum/>
          </a:blip>
          <a:srcRect/>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700" cy="763500"/>
          </a:xfrm>
          <a:prstGeom prst="rect">
            <a:avLst/>
          </a:prstGeom>
          <a:noFill/>
          <a:ln>
            <a:noFill/>
          </a:ln>
        </p:spPr>
        <p:txBody>
          <a:bodyPr wrap="square"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wrap="square" lIns="121900" tIns="121900" rIns="121900" bIns="121900" anchor="t" anchorCtr="0"/>
          <a:lstStyle>
            <a:lvl1pPr lvl="0">
              <a:lnSpc>
                <a:spcPct val="115000"/>
              </a:lnSpc>
              <a:spcBef>
                <a:spcPts val="0"/>
              </a:spcBef>
              <a:spcAft>
                <a:spcPts val="2100"/>
              </a:spcAft>
              <a:buClr>
                <a:schemeClr val="dk2"/>
              </a:buClr>
              <a:buSzPct val="100000"/>
              <a:buChar char="●"/>
              <a:defRPr sz="2400">
                <a:solidFill>
                  <a:schemeClr val="dk2"/>
                </a:solidFill>
              </a:defRPr>
            </a:lvl1pPr>
            <a:lvl2pPr lvl="1">
              <a:lnSpc>
                <a:spcPct val="115000"/>
              </a:lnSpc>
              <a:spcBef>
                <a:spcPts val="0"/>
              </a:spcBef>
              <a:spcAft>
                <a:spcPts val="2100"/>
              </a:spcAft>
              <a:buClr>
                <a:schemeClr val="dk2"/>
              </a:buClr>
              <a:buSzPct val="100000"/>
              <a:buChar char="○"/>
              <a:defRPr sz="1900">
                <a:solidFill>
                  <a:schemeClr val="dk2"/>
                </a:solidFill>
              </a:defRPr>
            </a:lvl2pPr>
            <a:lvl3pPr lvl="2">
              <a:lnSpc>
                <a:spcPct val="115000"/>
              </a:lnSpc>
              <a:spcBef>
                <a:spcPts val="0"/>
              </a:spcBef>
              <a:spcAft>
                <a:spcPts val="2100"/>
              </a:spcAft>
              <a:buClr>
                <a:schemeClr val="dk2"/>
              </a:buClr>
              <a:buSzPct val="100000"/>
              <a:buChar char="■"/>
              <a:defRPr sz="1900">
                <a:solidFill>
                  <a:schemeClr val="dk2"/>
                </a:solidFill>
              </a:defRPr>
            </a:lvl3pPr>
            <a:lvl4pPr lvl="3">
              <a:lnSpc>
                <a:spcPct val="115000"/>
              </a:lnSpc>
              <a:spcBef>
                <a:spcPts val="0"/>
              </a:spcBef>
              <a:spcAft>
                <a:spcPts val="2100"/>
              </a:spcAft>
              <a:buClr>
                <a:schemeClr val="dk2"/>
              </a:buClr>
              <a:buSzPct val="100000"/>
              <a:buChar char="●"/>
              <a:defRPr sz="1900">
                <a:solidFill>
                  <a:schemeClr val="dk2"/>
                </a:solidFill>
              </a:defRPr>
            </a:lvl4pPr>
            <a:lvl5pPr lvl="4">
              <a:lnSpc>
                <a:spcPct val="115000"/>
              </a:lnSpc>
              <a:spcBef>
                <a:spcPts val="0"/>
              </a:spcBef>
              <a:spcAft>
                <a:spcPts val="2100"/>
              </a:spcAft>
              <a:buClr>
                <a:schemeClr val="dk2"/>
              </a:buClr>
              <a:buSzPct val="100000"/>
              <a:buChar char="○"/>
              <a:defRPr sz="1900">
                <a:solidFill>
                  <a:schemeClr val="dk2"/>
                </a:solidFill>
              </a:defRPr>
            </a:lvl5pPr>
            <a:lvl6pPr lvl="5">
              <a:lnSpc>
                <a:spcPct val="115000"/>
              </a:lnSpc>
              <a:spcBef>
                <a:spcPts val="0"/>
              </a:spcBef>
              <a:spcAft>
                <a:spcPts val="2100"/>
              </a:spcAft>
              <a:buClr>
                <a:schemeClr val="dk2"/>
              </a:buClr>
              <a:buSzPct val="100000"/>
              <a:buChar char="■"/>
              <a:defRPr sz="1900">
                <a:solidFill>
                  <a:schemeClr val="dk2"/>
                </a:solidFill>
              </a:defRPr>
            </a:lvl6pPr>
            <a:lvl7pPr lvl="6">
              <a:lnSpc>
                <a:spcPct val="115000"/>
              </a:lnSpc>
              <a:spcBef>
                <a:spcPts val="0"/>
              </a:spcBef>
              <a:spcAft>
                <a:spcPts val="2100"/>
              </a:spcAft>
              <a:buClr>
                <a:schemeClr val="dk2"/>
              </a:buClr>
              <a:buSzPct val="100000"/>
              <a:buChar char="●"/>
              <a:defRPr sz="1900">
                <a:solidFill>
                  <a:schemeClr val="dk2"/>
                </a:solidFill>
              </a:defRPr>
            </a:lvl7pPr>
            <a:lvl8pPr lvl="7">
              <a:lnSpc>
                <a:spcPct val="115000"/>
              </a:lnSpc>
              <a:spcBef>
                <a:spcPts val="0"/>
              </a:spcBef>
              <a:spcAft>
                <a:spcPts val="2100"/>
              </a:spcAft>
              <a:buClr>
                <a:schemeClr val="dk2"/>
              </a:buClr>
              <a:buSzPct val="100000"/>
              <a:buChar char="○"/>
              <a:defRPr sz="1900">
                <a:solidFill>
                  <a:schemeClr val="dk2"/>
                </a:solidFill>
              </a:defRPr>
            </a:lvl8pPr>
            <a:lvl9pPr lvl="8">
              <a:lnSpc>
                <a:spcPct val="115000"/>
              </a:lnSpc>
              <a:spcBef>
                <a:spcPts val="0"/>
              </a:spcBef>
              <a:spcAft>
                <a:spcPts val="2100"/>
              </a:spcAft>
              <a:buClr>
                <a:schemeClr val="dk2"/>
              </a:buClr>
              <a:buSzPct val="100000"/>
              <a:buChar char="■"/>
              <a:defRPr sz="1900">
                <a:solidFill>
                  <a:schemeClr val="dk2"/>
                </a:solidFill>
              </a:defRPr>
            </a:lvl9pPr>
          </a:lstStyle>
          <a:p>
            <a:endParaRPr dirty="0"/>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wrap="square" lIns="121900" tIns="121900" rIns="121900" bIns="121900" anchor="ctr" anchorCtr="0">
            <a:noAutofit/>
          </a:bodyPr>
          <a:lstStyle/>
          <a:p>
            <a:pPr lvl="0" algn="r">
              <a:spcBef>
                <a:spcPts val="0"/>
              </a:spcBef>
              <a:buNone/>
            </a:pPr>
            <a:fld id="{00000000-1234-1234-1234-123412341234}" type="slidenum">
              <a:rPr lang="es-ES" sz="1300">
                <a:solidFill>
                  <a:schemeClr val="dk2"/>
                </a:solidFill>
              </a:rPr>
              <a:t>‹Nº›</a:t>
            </a:fld>
            <a:endParaRPr lang="es-ES" sz="1300" dirty="0">
              <a:solidFill>
                <a:schemeClr val="dk2"/>
              </a:solidFill>
            </a:endParaRPr>
          </a:p>
        </p:txBody>
      </p:sp>
      <p:pic>
        <p:nvPicPr>
          <p:cNvPr id="3" name="Imagen 2">
            <a:extLst>
              <a:ext uri="{FF2B5EF4-FFF2-40B4-BE49-F238E27FC236}">
                <a16:creationId xmlns:a16="http://schemas.microsoft.com/office/drawing/2014/main" id="{78C94E65-0451-42D2-BD75-C7484491AF99}"/>
              </a:ext>
            </a:extLst>
          </p:cNvPr>
          <p:cNvPicPr>
            <a:picLocks noChangeAspect="1"/>
          </p:cNvPicPr>
          <p:nvPr userDrawn="1"/>
        </p:nvPicPr>
        <p:blipFill rotWithShape="1">
          <a:blip r:embed="rId8"/>
          <a:srcRect l="1209" t="34226" r="67376" b="34308"/>
          <a:stretch/>
        </p:blipFill>
        <p:spPr>
          <a:xfrm>
            <a:off x="10878534" y="6006989"/>
            <a:ext cx="1080000" cy="64532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65" r:id="rId2"/>
    <p:sldLayoutId id="2147483666" r:id="rId3"/>
    <p:sldLayoutId id="2147483664"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Título 5">
            <a:extLst>
              <a:ext uri="{FF2B5EF4-FFF2-40B4-BE49-F238E27FC236}">
                <a16:creationId xmlns:a16="http://schemas.microsoft.com/office/drawing/2014/main" id="{68A0A637-E23E-4257-9ADB-A7796F5A166E}"/>
              </a:ext>
            </a:extLst>
          </p:cNvPr>
          <p:cNvSpPr>
            <a:spLocks noGrp="1"/>
          </p:cNvSpPr>
          <p:nvPr>
            <p:ph type="ctrTitle"/>
          </p:nvPr>
        </p:nvSpPr>
        <p:spPr/>
        <p:txBody>
          <a:bodyPr/>
          <a:lstStyle/>
          <a:p>
            <a:r>
              <a:rPr lang="es-CL" dirty="0"/>
              <a:t>Q&amp;E: Quality and Engineering</a:t>
            </a:r>
          </a:p>
        </p:txBody>
      </p:sp>
      <p:sp>
        <p:nvSpPr>
          <p:cNvPr id="7" name="Subtítulo 6">
            <a:extLst>
              <a:ext uri="{FF2B5EF4-FFF2-40B4-BE49-F238E27FC236}">
                <a16:creationId xmlns:a16="http://schemas.microsoft.com/office/drawing/2014/main" id="{9092D2E0-5AB8-4687-A37D-5D74F8ED6F86}"/>
              </a:ext>
            </a:extLst>
          </p:cNvPr>
          <p:cNvSpPr>
            <a:spLocks noGrp="1"/>
          </p:cNvSpPr>
          <p:nvPr>
            <p:ph type="subTitle" idx="1"/>
          </p:nvPr>
        </p:nvSpPr>
        <p:spPr/>
        <p:txBody>
          <a:bodyPr/>
          <a:lstStyle/>
          <a:p>
            <a:r>
              <a:rPr lang="es-CL" dirty="0"/>
              <a:t>Inducción y ayuda Usuarios</a:t>
            </a:r>
          </a:p>
          <a:p>
            <a:r>
              <a:rPr lang="es-CL" dirty="0"/>
              <a:t>SW MMII</a:t>
            </a:r>
          </a:p>
          <a:p>
            <a:r>
              <a:rPr lang="es-CL" dirty="0"/>
              <a:t>202405 v6.3.0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Archivos</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Contiene los archivos generados diariamente por el sistema para ser descargados.</a:t>
            </a:r>
          </a:p>
          <a:p>
            <a:r>
              <a:rPr lang="es-CL" dirty="0"/>
              <a:t>No genera nuevos archivos, sino que son los generados en el proceso </a:t>
            </a:r>
            <a:r>
              <a:rPr lang="es-CL" dirty="0" err="1"/>
              <a:t>batch</a:t>
            </a:r>
            <a:r>
              <a:rPr lang="es-CL" dirty="0"/>
              <a:t> diario.</a:t>
            </a:r>
          </a:p>
          <a:p>
            <a:r>
              <a:rPr lang="es-CL" dirty="0"/>
              <a:t>Disponibles por fecha de proceso</a:t>
            </a:r>
          </a:p>
          <a:p>
            <a:endParaRPr lang="es-CL" dirty="0"/>
          </a:p>
        </p:txBody>
      </p:sp>
      <p:pic>
        <p:nvPicPr>
          <p:cNvPr id="5" name="Imagen 4">
            <a:extLst>
              <a:ext uri="{FF2B5EF4-FFF2-40B4-BE49-F238E27FC236}">
                <a16:creationId xmlns:a16="http://schemas.microsoft.com/office/drawing/2014/main" id="{071FC9C5-037F-4298-8CE7-3B59C734BDD7}"/>
              </a:ext>
            </a:extLst>
          </p:cNvPr>
          <p:cNvPicPr>
            <a:picLocks noChangeAspect="1"/>
          </p:cNvPicPr>
          <p:nvPr/>
        </p:nvPicPr>
        <p:blipFill>
          <a:blip r:embed="rId2"/>
          <a:stretch>
            <a:fillRect/>
          </a:stretch>
        </p:blipFill>
        <p:spPr>
          <a:xfrm>
            <a:off x="415600" y="5468212"/>
            <a:ext cx="2266950" cy="1247775"/>
          </a:xfrm>
          <a:prstGeom prst="rect">
            <a:avLst/>
          </a:prstGeom>
        </p:spPr>
      </p:pic>
      <p:pic>
        <p:nvPicPr>
          <p:cNvPr id="7" name="Imagen 6">
            <a:extLst>
              <a:ext uri="{FF2B5EF4-FFF2-40B4-BE49-F238E27FC236}">
                <a16:creationId xmlns:a16="http://schemas.microsoft.com/office/drawing/2014/main" id="{70513245-3A13-475C-887E-A4075FE6C2DC}"/>
              </a:ext>
            </a:extLst>
          </p:cNvPr>
          <p:cNvPicPr>
            <a:picLocks noChangeAspect="1"/>
          </p:cNvPicPr>
          <p:nvPr/>
        </p:nvPicPr>
        <p:blipFill>
          <a:blip r:embed="rId3"/>
          <a:stretch>
            <a:fillRect/>
          </a:stretch>
        </p:blipFill>
        <p:spPr>
          <a:xfrm>
            <a:off x="6286919" y="178250"/>
            <a:ext cx="5680400" cy="6501500"/>
          </a:xfrm>
          <a:prstGeom prst="rect">
            <a:avLst/>
          </a:prstGeom>
        </p:spPr>
      </p:pic>
    </p:spTree>
    <p:extLst>
      <p:ext uri="{BB962C8B-B14F-4D97-AF65-F5344CB8AC3E}">
        <p14:creationId xmlns:p14="http://schemas.microsoft.com/office/powerpoint/2010/main" val="146714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EDA17-2694-AB0E-DB02-D29C8AB9ABB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77A3D6BD-C43E-EB33-ECFC-A9F0DCF8E146}"/>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A6AF413E-67E8-85F5-365B-C0A10E1DF0E5}"/>
              </a:ext>
            </a:extLst>
          </p:cNvPr>
          <p:cNvSpPr>
            <a:spLocks noGrp="1"/>
          </p:cNvSpPr>
          <p:nvPr>
            <p:ph type="subTitle" idx="1"/>
          </p:nvPr>
        </p:nvSpPr>
        <p:spPr/>
        <p:txBody>
          <a:bodyPr/>
          <a:lstStyle/>
          <a:p>
            <a:r>
              <a:rPr lang="es-CL" dirty="0"/>
              <a:t>Secciones asociadas a Mantenedores de Instrumentos</a:t>
            </a:r>
          </a:p>
        </p:txBody>
      </p:sp>
    </p:spTree>
    <p:extLst>
      <p:ext uri="{BB962C8B-B14F-4D97-AF65-F5344CB8AC3E}">
        <p14:creationId xmlns:p14="http://schemas.microsoft.com/office/powerpoint/2010/main" val="425453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Mantenedores instrumentos</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parametrizar instrumentos y movimientos en el sistema. Posibilidad de filtrar por texto en cualquier campo y exportar a Excel.</a:t>
            </a:r>
          </a:p>
          <a:p>
            <a:r>
              <a:rPr lang="es-CL" dirty="0"/>
              <a:t>Al hacer </a:t>
            </a:r>
            <a:r>
              <a:rPr lang="es-CL" dirty="0" err="1"/>
              <a:t>click</a:t>
            </a:r>
            <a:r>
              <a:rPr lang="es-CL" dirty="0"/>
              <a:t> en el botón “+” a la derecha en la grilla superior, se puede generar un nuevo registro.</a:t>
            </a:r>
          </a:p>
          <a:p>
            <a:r>
              <a:rPr lang="es-CL" dirty="0"/>
              <a:t>Si se hace </a:t>
            </a:r>
            <a:r>
              <a:rPr lang="es-CL" dirty="0" err="1"/>
              <a:t>click</a:t>
            </a:r>
            <a:r>
              <a:rPr lang="es-CL" dirty="0"/>
              <a:t> sobre “Editar” en un registro de la grilla inferior, se puede modificar.</a:t>
            </a:r>
          </a:p>
        </p:txBody>
      </p:sp>
      <p:pic>
        <p:nvPicPr>
          <p:cNvPr id="6" name="Imagen 5">
            <a:extLst>
              <a:ext uri="{FF2B5EF4-FFF2-40B4-BE49-F238E27FC236}">
                <a16:creationId xmlns:a16="http://schemas.microsoft.com/office/drawing/2014/main" id="{16B34D55-D442-1DC3-ADC8-ADA2110E6174}"/>
              </a:ext>
            </a:extLst>
          </p:cNvPr>
          <p:cNvPicPr>
            <a:picLocks noChangeAspect="1"/>
          </p:cNvPicPr>
          <p:nvPr/>
        </p:nvPicPr>
        <p:blipFill>
          <a:blip r:embed="rId2"/>
          <a:stretch>
            <a:fillRect/>
          </a:stretch>
        </p:blipFill>
        <p:spPr>
          <a:xfrm>
            <a:off x="415600" y="4645827"/>
            <a:ext cx="2343477" cy="2162477"/>
          </a:xfrm>
          <a:prstGeom prst="rect">
            <a:avLst/>
          </a:prstGeom>
        </p:spPr>
      </p:pic>
      <p:pic>
        <p:nvPicPr>
          <p:cNvPr id="9" name="Imagen 8">
            <a:extLst>
              <a:ext uri="{FF2B5EF4-FFF2-40B4-BE49-F238E27FC236}">
                <a16:creationId xmlns:a16="http://schemas.microsoft.com/office/drawing/2014/main" id="{EB5E7DDF-DC0A-1C2D-E2F4-80D44D299185}"/>
              </a:ext>
            </a:extLst>
          </p:cNvPr>
          <p:cNvPicPr>
            <a:picLocks noChangeAspect="1"/>
          </p:cNvPicPr>
          <p:nvPr/>
        </p:nvPicPr>
        <p:blipFill>
          <a:blip r:embed="rId3"/>
          <a:stretch>
            <a:fillRect/>
          </a:stretch>
        </p:blipFill>
        <p:spPr>
          <a:xfrm>
            <a:off x="6096000" y="1996082"/>
            <a:ext cx="6096001" cy="2865836"/>
          </a:xfrm>
          <a:prstGeom prst="rect">
            <a:avLst/>
          </a:prstGeom>
        </p:spPr>
      </p:pic>
    </p:spTree>
    <p:extLst>
      <p:ext uri="{BB962C8B-B14F-4D97-AF65-F5344CB8AC3E}">
        <p14:creationId xmlns:p14="http://schemas.microsoft.com/office/powerpoint/2010/main" val="374730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BD13B-CE55-A6C9-7324-28181345A7B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BAF4102-7985-6A08-E0A3-6C791E1246C8}"/>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C49A6AAD-222C-A91F-A7B4-9EBCCB40AB0C}"/>
              </a:ext>
            </a:extLst>
          </p:cNvPr>
          <p:cNvSpPr>
            <a:spLocks noGrp="1"/>
          </p:cNvSpPr>
          <p:nvPr>
            <p:ph type="subTitle" idx="1"/>
          </p:nvPr>
        </p:nvSpPr>
        <p:spPr/>
        <p:txBody>
          <a:bodyPr/>
          <a:lstStyle/>
          <a:p>
            <a:r>
              <a:rPr lang="es-CL" dirty="0"/>
              <a:t>Secciones asociadas a Control de Operaciones</a:t>
            </a:r>
          </a:p>
        </p:txBody>
      </p:sp>
    </p:spTree>
    <p:extLst>
      <p:ext uri="{BB962C8B-B14F-4D97-AF65-F5344CB8AC3E}">
        <p14:creationId xmlns:p14="http://schemas.microsoft.com/office/powerpoint/2010/main" val="127054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Control Diario</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revisar el control diario que se le hace a la Base de datos de información procesada.</a:t>
            </a:r>
          </a:p>
          <a:p>
            <a:r>
              <a:rPr lang="es-CL" dirty="0"/>
              <a:t>El resultado mostrado es el que también se envía por correo diariamente. Cuando se hace re ejecución del proceso de control diario, se muestra la última validación que se hizo.</a:t>
            </a:r>
          </a:p>
          <a:p>
            <a:r>
              <a:rPr lang="es-CL" dirty="0"/>
              <a:t>Para encontrar esta sección, debe ingresar al menú “Control de Operaciones -&gt; Control Diario”</a:t>
            </a:r>
          </a:p>
          <a:p>
            <a:r>
              <a:rPr lang="es-CL" dirty="0"/>
              <a:t>El “+” de la parte superior derecha, despliega el menú de búsqueda</a:t>
            </a:r>
          </a:p>
        </p:txBody>
      </p:sp>
      <p:pic>
        <p:nvPicPr>
          <p:cNvPr id="6" name="Imagen 5">
            <a:extLst>
              <a:ext uri="{FF2B5EF4-FFF2-40B4-BE49-F238E27FC236}">
                <a16:creationId xmlns:a16="http://schemas.microsoft.com/office/drawing/2014/main" id="{BCCBCF35-60A3-A0DF-7A81-3ED2ECC62482}"/>
              </a:ext>
            </a:extLst>
          </p:cNvPr>
          <p:cNvPicPr>
            <a:picLocks noChangeAspect="1"/>
          </p:cNvPicPr>
          <p:nvPr/>
        </p:nvPicPr>
        <p:blipFill>
          <a:blip r:embed="rId2"/>
          <a:stretch>
            <a:fillRect/>
          </a:stretch>
        </p:blipFill>
        <p:spPr>
          <a:xfrm>
            <a:off x="3469368" y="5401441"/>
            <a:ext cx="2381582" cy="1381318"/>
          </a:xfrm>
          <a:prstGeom prst="rect">
            <a:avLst/>
          </a:prstGeom>
        </p:spPr>
      </p:pic>
      <p:pic>
        <p:nvPicPr>
          <p:cNvPr id="9" name="Imagen 8">
            <a:extLst>
              <a:ext uri="{FF2B5EF4-FFF2-40B4-BE49-F238E27FC236}">
                <a16:creationId xmlns:a16="http://schemas.microsoft.com/office/drawing/2014/main" id="{98970050-69A8-99BA-8267-6461FD976451}"/>
              </a:ext>
            </a:extLst>
          </p:cNvPr>
          <p:cNvPicPr>
            <a:picLocks noChangeAspect="1"/>
          </p:cNvPicPr>
          <p:nvPr/>
        </p:nvPicPr>
        <p:blipFill>
          <a:blip r:embed="rId3"/>
          <a:stretch>
            <a:fillRect/>
          </a:stretch>
        </p:blipFill>
        <p:spPr>
          <a:xfrm>
            <a:off x="6095999" y="1748500"/>
            <a:ext cx="6096001" cy="3038645"/>
          </a:xfrm>
          <a:prstGeom prst="rect">
            <a:avLst/>
          </a:prstGeom>
        </p:spPr>
      </p:pic>
    </p:spTree>
    <p:extLst>
      <p:ext uri="{BB962C8B-B14F-4D97-AF65-F5344CB8AC3E}">
        <p14:creationId xmlns:p14="http://schemas.microsoft.com/office/powerpoint/2010/main" val="134441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Datos </a:t>
            </a:r>
            <a:r>
              <a:rPr lang="es-CL" dirty="0" err="1"/>
              <a:t>Power</a:t>
            </a:r>
            <a:r>
              <a:rPr lang="es-CL" dirty="0"/>
              <a:t> </a:t>
            </a:r>
            <a:r>
              <a:rPr lang="es-CL" dirty="0" err="1"/>
              <a:t>Automate</a:t>
            </a:r>
            <a:endParaRPr lang="es-CL" dirty="0"/>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revisar la información cargada desde </a:t>
            </a:r>
            <a:r>
              <a:rPr lang="es-CL" dirty="0" err="1"/>
              <a:t>Power</a:t>
            </a:r>
            <a:r>
              <a:rPr lang="es-CL" dirty="0"/>
              <a:t> </a:t>
            </a:r>
            <a:r>
              <a:rPr lang="es-CL" dirty="0" err="1"/>
              <a:t>Automate</a:t>
            </a:r>
            <a:endParaRPr lang="es-CL" dirty="0"/>
          </a:p>
          <a:p>
            <a:r>
              <a:rPr lang="es-CL" dirty="0"/>
              <a:t>Para encontrar esta sección, debe ingresar al menú “Control de Operaciones -&gt; Datos </a:t>
            </a:r>
            <a:r>
              <a:rPr lang="es-CL" dirty="0" err="1"/>
              <a:t>Power</a:t>
            </a:r>
            <a:r>
              <a:rPr lang="es-CL" dirty="0"/>
              <a:t> </a:t>
            </a:r>
            <a:r>
              <a:rPr lang="es-CL" dirty="0" err="1"/>
              <a:t>Automate</a:t>
            </a:r>
            <a:r>
              <a:rPr lang="es-CL" dirty="0"/>
              <a:t>”</a:t>
            </a:r>
          </a:p>
          <a:p>
            <a:r>
              <a:rPr lang="es-CL" dirty="0"/>
              <a:t>El “+” de la parte superior derecha de cada sección, despliega el detalle de la información: Clientes, Contratos, Cuentas y Perfil</a:t>
            </a:r>
          </a:p>
        </p:txBody>
      </p:sp>
      <p:pic>
        <p:nvPicPr>
          <p:cNvPr id="5" name="Imagen 4">
            <a:extLst>
              <a:ext uri="{FF2B5EF4-FFF2-40B4-BE49-F238E27FC236}">
                <a16:creationId xmlns:a16="http://schemas.microsoft.com/office/drawing/2014/main" id="{BA764FDC-5BF3-4054-C25D-009EA2B2642D}"/>
              </a:ext>
            </a:extLst>
          </p:cNvPr>
          <p:cNvPicPr>
            <a:picLocks noChangeAspect="1"/>
          </p:cNvPicPr>
          <p:nvPr/>
        </p:nvPicPr>
        <p:blipFill>
          <a:blip r:embed="rId2"/>
          <a:stretch>
            <a:fillRect/>
          </a:stretch>
        </p:blipFill>
        <p:spPr>
          <a:xfrm>
            <a:off x="415600" y="5109501"/>
            <a:ext cx="2324424" cy="1371791"/>
          </a:xfrm>
          <a:prstGeom prst="rect">
            <a:avLst/>
          </a:prstGeom>
        </p:spPr>
      </p:pic>
      <p:pic>
        <p:nvPicPr>
          <p:cNvPr id="8" name="Imagen 7">
            <a:extLst>
              <a:ext uri="{FF2B5EF4-FFF2-40B4-BE49-F238E27FC236}">
                <a16:creationId xmlns:a16="http://schemas.microsoft.com/office/drawing/2014/main" id="{B32272D2-4832-3CE4-5532-A68B65E62BF7}"/>
              </a:ext>
            </a:extLst>
          </p:cNvPr>
          <p:cNvPicPr>
            <a:picLocks noChangeAspect="1"/>
          </p:cNvPicPr>
          <p:nvPr/>
        </p:nvPicPr>
        <p:blipFill>
          <a:blip r:embed="rId3"/>
          <a:stretch>
            <a:fillRect/>
          </a:stretch>
        </p:blipFill>
        <p:spPr>
          <a:xfrm>
            <a:off x="6096000" y="2266709"/>
            <a:ext cx="6096000" cy="2324582"/>
          </a:xfrm>
          <a:prstGeom prst="rect">
            <a:avLst/>
          </a:prstGeom>
        </p:spPr>
      </p:pic>
    </p:spTree>
    <p:extLst>
      <p:ext uri="{BB962C8B-B14F-4D97-AF65-F5344CB8AC3E}">
        <p14:creationId xmlns:p14="http://schemas.microsoft.com/office/powerpoint/2010/main" val="253062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Datos SFL</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revisar la información enviada por Pershing en distintos SFL</a:t>
            </a:r>
          </a:p>
          <a:p>
            <a:r>
              <a:rPr lang="es-CL" dirty="0"/>
              <a:t>Para encontrar esta sección, debe ingresar al menú “Data SFL” y elegir el SFL a consultar</a:t>
            </a:r>
          </a:p>
          <a:p>
            <a:r>
              <a:rPr lang="es-CL" dirty="0"/>
              <a:t>El “+” de la parte superior derecha de cada sección, despliega (1) los filtros de búsqueda en la primera grilla y (2) el detalle de la información del SFL para las siguientes grillas.</a:t>
            </a:r>
          </a:p>
        </p:txBody>
      </p:sp>
      <p:pic>
        <p:nvPicPr>
          <p:cNvPr id="11" name="Imagen 10">
            <a:extLst>
              <a:ext uri="{FF2B5EF4-FFF2-40B4-BE49-F238E27FC236}">
                <a16:creationId xmlns:a16="http://schemas.microsoft.com/office/drawing/2014/main" id="{168044F1-FB6D-201C-2250-C4F4759308D5}"/>
              </a:ext>
            </a:extLst>
          </p:cNvPr>
          <p:cNvPicPr>
            <a:picLocks noChangeAspect="1"/>
          </p:cNvPicPr>
          <p:nvPr/>
        </p:nvPicPr>
        <p:blipFill>
          <a:blip r:embed="rId2"/>
          <a:stretch>
            <a:fillRect/>
          </a:stretch>
        </p:blipFill>
        <p:spPr>
          <a:xfrm>
            <a:off x="3906078" y="4726265"/>
            <a:ext cx="1699822" cy="2014356"/>
          </a:xfrm>
          <a:prstGeom prst="rect">
            <a:avLst/>
          </a:prstGeom>
        </p:spPr>
      </p:pic>
      <p:pic>
        <p:nvPicPr>
          <p:cNvPr id="6" name="Imagen 5">
            <a:extLst>
              <a:ext uri="{FF2B5EF4-FFF2-40B4-BE49-F238E27FC236}">
                <a16:creationId xmlns:a16="http://schemas.microsoft.com/office/drawing/2014/main" id="{589A4DB6-F94E-AE79-2BA0-FBF25EDD0E91}"/>
              </a:ext>
            </a:extLst>
          </p:cNvPr>
          <p:cNvPicPr>
            <a:picLocks noChangeAspect="1"/>
          </p:cNvPicPr>
          <p:nvPr/>
        </p:nvPicPr>
        <p:blipFill>
          <a:blip r:embed="rId3"/>
          <a:stretch>
            <a:fillRect/>
          </a:stretch>
        </p:blipFill>
        <p:spPr>
          <a:xfrm>
            <a:off x="6096000" y="2051137"/>
            <a:ext cx="6096000" cy="2755726"/>
          </a:xfrm>
          <a:prstGeom prst="rect">
            <a:avLst/>
          </a:prstGeom>
        </p:spPr>
      </p:pic>
    </p:spTree>
    <p:extLst>
      <p:ext uri="{BB962C8B-B14F-4D97-AF65-F5344CB8AC3E}">
        <p14:creationId xmlns:p14="http://schemas.microsoft.com/office/powerpoint/2010/main" val="195014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Reprocesos</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re ejecutar procesos del sistema en base a una fecha ingresada.</a:t>
            </a:r>
          </a:p>
          <a:p>
            <a:r>
              <a:rPr lang="es-CL" dirty="0"/>
              <a:t>Para encontrar esta sección, debe ingresar al menú “Procesos -&gt; Reprocesos”</a:t>
            </a:r>
          </a:p>
          <a:p>
            <a:r>
              <a:rPr lang="es-CL" dirty="0"/>
              <a:t>Se deberá ingresar la fecha respectiva y elegir el proceso a re ejecutar.</a:t>
            </a:r>
          </a:p>
        </p:txBody>
      </p:sp>
      <p:pic>
        <p:nvPicPr>
          <p:cNvPr id="5" name="Imagen 4">
            <a:extLst>
              <a:ext uri="{FF2B5EF4-FFF2-40B4-BE49-F238E27FC236}">
                <a16:creationId xmlns:a16="http://schemas.microsoft.com/office/drawing/2014/main" id="{F671944F-0AAE-ADEF-3120-A9AA22DA7E21}"/>
              </a:ext>
            </a:extLst>
          </p:cNvPr>
          <p:cNvPicPr>
            <a:picLocks noChangeAspect="1"/>
          </p:cNvPicPr>
          <p:nvPr/>
        </p:nvPicPr>
        <p:blipFill>
          <a:blip r:embed="rId2"/>
          <a:stretch>
            <a:fillRect/>
          </a:stretch>
        </p:blipFill>
        <p:spPr>
          <a:xfrm>
            <a:off x="415600" y="5445531"/>
            <a:ext cx="2353003" cy="1095528"/>
          </a:xfrm>
          <a:prstGeom prst="rect">
            <a:avLst/>
          </a:prstGeom>
        </p:spPr>
      </p:pic>
      <p:pic>
        <p:nvPicPr>
          <p:cNvPr id="10" name="Imagen 9">
            <a:extLst>
              <a:ext uri="{FF2B5EF4-FFF2-40B4-BE49-F238E27FC236}">
                <a16:creationId xmlns:a16="http://schemas.microsoft.com/office/drawing/2014/main" id="{F34C777A-A093-84C7-A427-13B2C3C91A6D}"/>
              </a:ext>
            </a:extLst>
          </p:cNvPr>
          <p:cNvPicPr>
            <a:picLocks noChangeAspect="1"/>
          </p:cNvPicPr>
          <p:nvPr/>
        </p:nvPicPr>
        <p:blipFill>
          <a:blip r:embed="rId3"/>
          <a:stretch>
            <a:fillRect/>
          </a:stretch>
        </p:blipFill>
        <p:spPr>
          <a:xfrm>
            <a:off x="6096000" y="2127499"/>
            <a:ext cx="6095999" cy="2603001"/>
          </a:xfrm>
          <a:prstGeom prst="rect">
            <a:avLst/>
          </a:prstGeom>
        </p:spPr>
      </p:pic>
    </p:spTree>
    <p:extLst>
      <p:ext uri="{BB962C8B-B14F-4D97-AF65-F5344CB8AC3E}">
        <p14:creationId xmlns:p14="http://schemas.microsoft.com/office/powerpoint/2010/main" val="391582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DF18F-237C-C2E0-7FB5-FD1951C1E20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83DAE76-C4F0-A79D-0BC8-C6BC406AB414}"/>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9B355BFB-63DD-8EE3-D80A-21997EAE60C9}"/>
              </a:ext>
            </a:extLst>
          </p:cNvPr>
          <p:cNvSpPr>
            <a:spLocks noGrp="1"/>
          </p:cNvSpPr>
          <p:nvPr>
            <p:ph type="subTitle" idx="1"/>
          </p:nvPr>
        </p:nvSpPr>
        <p:spPr/>
        <p:txBody>
          <a:bodyPr/>
          <a:lstStyle/>
          <a:p>
            <a:r>
              <a:rPr lang="es-CL" dirty="0"/>
              <a:t>Secciones asociadas a Rectificación de Información Custodios</a:t>
            </a:r>
          </a:p>
        </p:txBody>
      </p:sp>
    </p:spTree>
    <p:extLst>
      <p:ext uri="{BB962C8B-B14F-4D97-AF65-F5344CB8AC3E}">
        <p14:creationId xmlns:p14="http://schemas.microsoft.com/office/powerpoint/2010/main" val="343287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E17F3-EB55-F55D-D798-9099729E6F9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0D5728F-A5F4-1666-0007-4C0E546D0B33}"/>
              </a:ext>
            </a:extLst>
          </p:cNvPr>
          <p:cNvSpPr>
            <a:spLocks noGrp="1"/>
          </p:cNvSpPr>
          <p:nvPr>
            <p:ph type="title"/>
          </p:nvPr>
        </p:nvSpPr>
        <p:spPr/>
        <p:txBody>
          <a:bodyPr/>
          <a:lstStyle/>
          <a:p>
            <a:r>
              <a:rPr lang="es-CL" dirty="0"/>
              <a:t>Ingreso Registros no informados por Custodio</a:t>
            </a:r>
          </a:p>
        </p:txBody>
      </p:sp>
      <p:sp>
        <p:nvSpPr>
          <p:cNvPr id="3" name="Marcador de texto 2">
            <a:extLst>
              <a:ext uri="{FF2B5EF4-FFF2-40B4-BE49-F238E27FC236}">
                <a16:creationId xmlns:a16="http://schemas.microsoft.com/office/drawing/2014/main" id="{A8A030FE-53E5-D7F2-AA3C-0FFB206A7EE6}"/>
              </a:ext>
            </a:extLst>
          </p:cNvPr>
          <p:cNvSpPr>
            <a:spLocks noGrp="1"/>
          </p:cNvSpPr>
          <p:nvPr>
            <p:ph type="body" idx="1"/>
          </p:nvPr>
        </p:nvSpPr>
        <p:spPr/>
        <p:txBody>
          <a:bodyPr/>
          <a:lstStyle/>
          <a:p>
            <a:r>
              <a:rPr lang="es-CL" dirty="0"/>
              <a:t>Permite Ingresar información que el Custodio no envía, para Cuentas, Saldos y Movimientos.</a:t>
            </a:r>
          </a:p>
          <a:p>
            <a:r>
              <a:rPr lang="es-CL" dirty="0"/>
              <a:t>Se debe ingresar el </a:t>
            </a:r>
            <a:r>
              <a:rPr lang="es-CL" dirty="0" err="1"/>
              <a:t>Process</a:t>
            </a:r>
            <a:r>
              <a:rPr lang="es-CL" dirty="0"/>
              <a:t> Date respectivo y luego, en la grilla Excel (en la hoja respectiva), la información respectiva.</a:t>
            </a:r>
          </a:p>
          <a:p>
            <a:r>
              <a:rPr lang="es-CL" dirty="0"/>
              <a:t>En caso de varios </a:t>
            </a:r>
            <a:r>
              <a:rPr lang="es-CL" dirty="0" err="1"/>
              <a:t>Process</a:t>
            </a:r>
            <a:r>
              <a:rPr lang="es-CL" dirty="0"/>
              <a:t> Date, se deben hacer varias cargas: una por día. Los campos deben llevar el formato correcto (detalle de formatos, más adelante).</a:t>
            </a:r>
          </a:p>
          <a:p>
            <a:r>
              <a:rPr lang="es-CL" dirty="0"/>
              <a:t>Para un uso adecuado, no se deben crear o eliminar filas, columnas ni hojas.</a:t>
            </a:r>
          </a:p>
        </p:txBody>
      </p:sp>
      <p:pic>
        <p:nvPicPr>
          <p:cNvPr id="6" name="Imagen 5">
            <a:extLst>
              <a:ext uri="{FF2B5EF4-FFF2-40B4-BE49-F238E27FC236}">
                <a16:creationId xmlns:a16="http://schemas.microsoft.com/office/drawing/2014/main" id="{E72E1906-A83F-88F3-D24C-E6F922D691D7}"/>
              </a:ext>
            </a:extLst>
          </p:cNvPr>
          <p:cNvPicPr>
            <a:picLocks noChangeAspect="1"/>
          </p:cNvPicPr>
          <p:nvPr/>
        </p:nvPicPr>
        <p:blipFill>
          <a:blip r:embed="rId2"/>
          <a:stretch>
            <a:fillRect/>
          </a:stretch>
        </p:blipFill>
        <p:spPr>
          <a:xfrm>
            <a:off x="415600" y="5650410"/>
            <a:ext cx="2362530" cy="933580"/>
          </a:xfrm>
          <a:prstGeom prst="rect">
            <a:avLst/>
          </a:prstGeom>
        </p:spPr>
      </p:pic>
      <p:pic>
        <p:nvPicPr>
          <p:cNvPr id="9" name="Imagen 8">
            <a:extLst>
              <a:ext uri="{FF2B5EF4-FFF2-40B4-BE49-F238E27FC236}">
                <a16:creationId xmlns:a16="http://schemas.microsoft.com/office/drawing/2014/main" id="{23FC101E-10A8-0BE4-08D4-A97BBDF98B73}"/>
              </a:ext>
            </a:extLst>
          </p:cNvPr>
          <p:cNvPicPr>
            <a:picLocks noChangeAspect="1"/>
          </p:cNvPicPr>
          <p:nvPr/>
        </p:nvPicPr>
        <p:blipFill>
          <a:blip r:embed="rId3"/>
          <a:stretch>
            <a:fillRect/>
          </a:stretch>
        </p:blipFill>
        <p:spPr>
          <a:xfrm>
            <a:off x="6096000" y="1852800"/>
            <a:ext cx="6096000" cy="2555036"/>
          </a:xfrm>
          <a:prstGeom prst="rect">
            <a:avLst/>
          </a:prstGeom>
        </p:spPr>
      </p:pic>
      <p:pic>
        <p:nvPicPr>
          <p:cNvPr id="11" name="Imagen 10">
            <a:extLst>
              <a:ext uri="{FF2B5EF4-FFF2-40B4-BE49-F238E27FC236}">
                <a16:creationId xmlns:a16="http://schemas.microsoft.com/office/drawing/2014/main" id="{B3FED339-294B-ABBE-B8D5-5FD0840464FF}"/>
              </a:ext>
            </a:extLst>
          </p:cNvPr>
          <p:cNvPicPr>
            <a:picLocks noChangeAspect="1"/>
          </p:cNvPicPr>
          <p:nvPr/>
        </p:nvPicPr>
        <p:blipFill>
          <a:blip r:embed="rId4"/>
          <a:stretch>
            <a:fillRect/>
          </a:stretch>
        </p:blipFill>
        <p:spPr>
          <a:xfrm>
            <a:off x="7178031" y="4074257"/>
            <a:ext cx="2383414" cy="1749246"/>
          </a:xfrm>
          <a:prstGeom prst="rect">
            <a:avLst/>
          </a:prstGeom>
          <a:ln>
            <a:solidFill>
              <a:srgbClr val="0070C0"/>
            </a:solidFill>
          </a:ln>
        </p:spPr>
      </p:pic>
    </p:spTree>
    <p:extLst>
      <p:ext uri="{BB962C8B-B14F-4D97-AF65-F5344CB8AC3E}">
        <p14:creationId xmlns:p14="http://schemas.microsoft.com/office/powerpoint/2010/main" val="264103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14FFAD0-4D08-4C79-AAB7-13153E2F2AC6}"/>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BC846594-47CF-4A39-B749-45063C08673A}"/>
              </a:ext>
            </a:extLst>
          </p:cNvPr>
          <p:cNvSpPr>
            <a:spLocks noGrp="1"/>
          </p:cNvSpPr>
          <p:nvPr>
            <p:ph type="subTitle" idx="1"/>
          </p:nvPr>
        </p:nvSpPr>
        <p:spPr/>
        <p:txBody>
          <a:bodyPr/>
          <a:lstStyle/>
          <a:p>
            <a:r>
              <a:rPr lang="es-CL" dirty="0"/>
              <a:t>Acceso Interfaz Web</a:t>
            </a:r>
          </a:p>
        </p:txBody>
      </p:sp>
    </p:spTree>
    <p:extLst>
      <p:ext uri="{BB962C8B-B14F-4D97-AF65-F5344CB8AC3E}">
        <p14:creationId xmlns:p14="http://schemas.microsoft.com/office/powerpoint/2010/main" val="127981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35E7F-53B5-038D-47F6-A416187E96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271668-3CFC-3B78-8F2B-3FC5FA14309A}"/>
              </a:ext>
            </a:extLst>
          </p:cNvPr>
          <p:cNvSpPr>
            <a:spLocks noGrp="1"/>
          </p:cNvSpPr>
          <p:nvPr>
            <p:ph type="title"/>
          </p:nvPr>
        </p:nvSpPr>
        <p:spPr/>
        <p:txBody>
          <a:bodyPr/>
          <a:lstStyle/>
          <a:p>
            <a:r>
              <a:rPr lang="es-CL" dirty="0"/>
              <a:t>Ingreso Registros no informados por Custodio</a:t>
            </a:r>
          </a:p>
        </p:txBody>
      </p:sp>
      <p:sp>
        <p:nvSpPr>
          <p:cNvPr id="3" name="Marcador de texto 2">
            <a:extLst>
              <a:ext uri="{FF2B5EF4-FFF2-40B4-BE49-F238E27FC236}">
                <a16:creationId xmlns:a16="http://schemas.microsoft.com/office/drawing/2014/main" id="{158DB4EC-C3F3-49E4-8022-F89899EE69A5}"/>
              </a:ext>
            </a:extLst>
          </p:cNvPr>
          <p:cNvSpPr>
            <a:spLocks noGrp="1"/>
          </p:cNvSpPr>
          <p:nvPr>
            <p:ph type="body" idx="1"/>
          </p:nvPr>
        </p:nvSpPr>
        <p:spPr/>
        <p:txBody>
          <a:bodyPr/>
          <a:lstStyle/>
          <a:p>
            <a:r>
              <a:rPr lang="es-CL" dirty="0"/>
              <a:t>Tras ingresar los registros, éstos quedan en estado pendiente de aprobación por un supervisor.</a:t>
            </a:r>
          </a:p>
          <a:p>
            <a:r>
              <a:rPr lang="es-CL" dirty="0"/>
              <a:t>Mientras los registros están pendientes, son visibles en la sección inferior. En este punto, si hubo error, se pueden eliminar los registros haciendo </a:t>
            </a:r>
            <a:r>
              <a:rPr lang="es-CL" dirty="0" err="1"/>
              <a:t>click</a:t>
            </a:r>
            <a:r>
              <a:rPr lang="es-CL" dirty="0"/>
              <a:t> en el ícono de “papelera”.</a:t>
            </a:r>
          </a:p>
          <a:p>
            <a:r>
              <a:rPr lang="es-CL" dirty="0"/>
              <a:t>Mientras los registros están pendientes, no serán considerados para cálculos ni reportes maestros ni nada.</a:t>
            </a:r>
          </a:p>
        </p:txBody>
      </p:sp>
      <p:pic>
        <p:nvPicPr>
          <p:cNvPr id="6" name="Imagen 5">
            <a:extLst>
              <a:ext uri="{FF2B5EF4-FFF2-40B4-BE49-F238E27FC236}">
                <a16:creationId xmlns:a16="http://schemas.microsoft.com/office/drawing/2014/main" id="{923DE75D-EDAB-02AC-A727-E22F2D2D9822}"/>
              </a:ext>
            </a:extLst>
          </p:cNvPr>
          <p:cNvPicPr>
            <a:picLocks noChangeAspect="1"/>
          </p:cNvPicPr>
          <p:nvPr/>
        </p:nvPicPr>
        <p:blipFill>
          <a:blip r:embed="rId2"/>
          <a:stretch>
            <a:fillRect/>
          </a:stretch>
        </p:blipFill>
        <p:spPr>
          <a:xfrm>
            <a:off x="415600" y="5650410"/>
            <a:ext cx="2362530" cy="933580"/>
          </a:xfrm>
          <a:prstGeom prst="rect">
            <a:avLst/>
          </a:prstGeom>
        </p:spPr>
      </p:pic>
      <p:pic>
        <p:nvPicPr>
          <p:cNvPr id="5" name="Imagen 4">
            <a:extLst>
              <a:ext uri="{FF2B5EF4-FFF2-40B4-BE49-F238E27FC236}">
                <a16:creationId xmlns:a16="http://schemas.microsoft.com/office/drawing/2014/main" id="{647A901A-4CBC-FEF0-04AB-895C556C749B}"/>
              </a:ext>
            </a:extLst>
          </p:cNvPr>
          <p:cNvPicPr>
            <a:picLocks noChangeAspect="1"/>
          </p:cNvPicPr>
          <p:nvPr/>
        </p:nvPicPr>
        <p:blipFill>
          <a:blip r:embed="rId3"/>
          <a:stretch>
            <a:fillRect/>
          </a:stretch>
        </p:blipFill>
        <p:spPr>
          <a:xfrm>
            <a:off x="6096000" y="2434270"/>
            <a:ext cx="6096002" cy="1989459"/>
          </a:xfrm>
          <a:prstGeom prst="rect">
            <a:avLst/>
          </a:prstGeom>
        </p:spPr>
      </p:pic>
      <p:pic>
        <p:nvPicPr>
          <p:cNvPr id="8" name="Imagen 7">
            <a:extLst>
              <a:ext uri="{FF2B5EF4-FFF2-40B4-BE49-F238E27FC236}">
                <a16:creationId xmlns:a16="http://schemas.microsoft.com/office/drawing/2014/main" id="{DAF9779D-C30C-0FE7-AC35-94F173120D0A}"/>
              </a:ext>
            </a:extLst>
          </p:cNvPr>
          <p:cNvPicPr>
            <a:picLocks noChangeAspect="1"/>
          </p:cNvPicPr>
          <p:nvPr/>
        </p:nvPicPr>
        <p:blipFill>
          <a:blip r:embed="rId4"/>
          <a:stretch>
            <a:fillRect/>
          </a:stretch>
        </p:blipFill>
        <p:spPr>
          <a:xfrm>
            <a:off x="6586102" y="3727973"/>
            <a:ext cx="3107486" cy="2364127"/>
          </a:xfrm>
          <a:prstGeom prst="rect">
            <a:avLst/>
          </a:prstGeom>
          <a:ln>
            <a:solidFill>
              <a:srgbClr val="0070C0"/>
            </a:solidFill>
          </a:ln>
        </p:spPr>
      </p:pic>
    </p:spTree>
    <p:extLst>
      <p:ext uri="{BB962C8B-B14F-4D97-AF65-F5344CB8AC3E}">
        <p14:creationId xmlns:p14="http://schemas.microsoft.com/office/powerpoint/2010/main" val="64552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6FCF1-0615-9FA9-3A45-AC824E1BF50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39B712E-9565-4400-FF3A-FA953A3BAE15}"/>
              </a:ext>
            </a:extLst>
          </p:cNvPr>
          <p:cNvSpPr>
            <a:spLocks noGrp="1"/>
          </p:cNvSpPr>
          <p:nvPr>
            <p:ph type="title"/>
          </p:nvPr>
        </p:nvSpPr>
        <p:spPr/>
        <p:txBody>
          <a:bodyPr/>
          <a:lstStyle/>
          <a:p>
            <a:r>
              <a:rPr lang="es-CL" dirty="0"/>
              <a:t>Ingreso Registros no informados por Custodio</a:t>
            </a:r>
          </a:p>
        </p:txBody>
      </p:sp>
      <p:sp>
        <p:nvSpPr>
          <p:cNvPr id="3" name="Marcador de texto 2">
            <a:extLst>
              <a:ext uri="{FF2B5EF4-FFF2-40B4-BE49-F238E27FC236}">
                <a16:creationId xmlns:a16="http://schemas.microsoft.com/office/drawing/2014/main" id="{E43F825A-C435-F9C8-86B3-6FFE0C85F70F}"/>
              </a:ext>
            </a:extLst>
          </p:cNvPr>
          <p:cNvSpPr>
            <a:spLocks noGrp="1"/>
          </p:cNvSpPr>
          <p:nvPr>
            <p:ph type="body" idx="1"/>
          </p:nvPr>
        </p:nvSpPr>
        <p:spPr/>
        <p:txBody>
          <a:bodyPr/>
          <a:lstStyle/>
          <a:p>
            <a:pPr>
              <a:buNone/>
            </a:pPr>
            <a:r>
              <a:rPr lang="es-CL" dirty="0"/>
              <a:t>Consideraciones de formatos</a:t>
            </a:r>
          </a:p>
          <a:p>
            <a:r>
              <a:rPr lang="es-CL" dirty="0"/>
              <a:t>Las fechas deben estar en formato AAAA-MM-DD (año 4 dígitos, mes 2 dígitos, día 2 dígitos y separador </a:t>
            </a:r>
            <a:r>
              <a:rPr lang="es-CL" dirty="0" err="1"/>
              <a:t>guión</a:t>
            </a:r>
            <a:r>
              <a:rPr lang="es-CL" dirty="0"/>
              <a:t>)</a:t>
            </a:r>
          </a:p>
          <a:p>
            <a:r>
              <a:rPr lang="es-CL" dirty="0"/>
              <a:t>Los montos deben ingresarse sin separador de miles. El separador decimal debe ser punto.</a:t>
            </a:r>
          </a:p>
          <a:p>
            <a:r>
              <a:rPr lang="es-CL" dirty="0"/>
              <a:t>Si los registros se llevan en paralelo en un Excel, se sugiere tener dicho Excel con el formato ya ajustado.</a:t>
            </a:r>
          </a:p>
          <a:p>
            <a:r>
              <a:rPr lang="es-CL" dirty="0"/>
              <a:t>Los decimales visibles en la grilla, serán los considerados. Se sugiere cuidado en el uso de “máscaras de formato” en </a:t>
            </a:r>
            <a:r>
              <a:rPr lang="es-CL" dirty="0" err="1"/>
              <a:t>excel</a:t>
            </a:r>
            <a:r>
              <a:rPr lang="es-CL" dirty="0"/>
              <a:t>.</a:t>
            </a:r>
          </a:p>
        </p:txBody>
      </p:sp>
    </p:spTree>
    <p:extLst>
      <p:ext uri="{BB962C8B-B14F-4D97-AF65-F5344CB8AC3E}">
        <p14:creationId xmlns:p14="http://schemas.microsoft.com/office/powerpoint/2010/main" val="176585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150B6-9C35-E2A9-242F-ADE4FB69011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9938A86-D0B4-8B1B-62F8-827CD1072A7D}"/>
              </a:ext>
            </a:extLst>
          </p:cNvPr>
          <p:cNvSpPr>
            <a:spLocks noGrp="1"/>
          </p:cNvSpPr>
          <p:nvPr>
            <p:ph type="title"/>
          </p:nvPr>
        </p:nvSpPr>
        <p:spPr/>
        <p:txBody>
          <a:bodyPr/>
          <a:lstStyle/>
          <a:p>
            <a:r>
              <a:rPr lang="es-CL" dirty="0"/>
              <a:t>Aprobación rectificaciones</a:t>
            </a:r>
          </a:p>
        </p:txBody>
      </p:sp>
      <p:sp>
        <p:nvSpPr>
          <p:cNvPr id="3" name="Marcador de texto 2">
            <a:extLst>
              <a:ext uri="{FF2B5EF4-FFF2-40B4-BE49-F238E27FC236}">
                <a16:creationId xmlns:a16="http://schemas.microsoft.com/office/drawing/2014/main" id="{B40AA031-80CC-800A-8D9E-A66BD71D5154}"/>
              </a:ext>
            </a:extLst>
          </p:cNvPr>
          <p:cNvSpPr>
            <a:spLocks noGrp="1"/>
          </p:cNvSpPr>
          <p:nvPr>
            <p:ph type="body" idx="1"/>
          </p:nvPr>
        </p:nvSpPr>
        <p:spPr/>
        <p:txBody>
          <a:bodyPr/>
          <a:lstStyle/>
          <a:p>
            <a:r>
              <a:rPr lang="es-CL" dirty="0"/>
              <a:t>En esta sección se pueden aprobar los registros ingresados en la sección escrita anteriormente.</a:t>
            </a:r>
          </a:p>
          <a:p>
            <a:r>
              <a:rPr lang="es-CL" dirty="0"/>
              <a:t>Tras su aprobación, serán considerados en los cálculos y reportes respectivos.</a:t>
            </a:r>
          </a:p>
          <a:p>
            <a:r>
              <a:rPr lang="es-CL" dirty="0"/>
              <a:t>En caso de error en la información, también se permite rechazar el registro ingresado. Si un registro se aprobó y posteriormente se detectó error, se puede reversar. En ambos casos, el registro se deja de considerar para reportes y cálculos.</a:t>
            </a:r>
          </a:p>
          <a:p>
            <a:endParaRPr lang="es-CL" dirty="0"/>
          </a:p>
        </p:txBody>
      </p:sp>
      <p:pic>
        <p:nvPicPr>
          <p:cNvPr id="5" name="Imagen 4">
            <a:extLst>
              <a:ext uri="{FF2B5EF4-FFF2-40B4-BE49-F238E27FC236}">
                <a16:creationId xmlns:a16="http://schemas.microsoft.com/office/drawing/2014/main" id="{961C9D37-4B3A-2BD2-2589-548F354EA8D5}"/>
              </a:ext>
            </a:extLst>
          </p:cNvPr>
          <p:cNvPicPr>
            <a:picLocks noChangeAspect="1"/>
          </p:cNvPicPr>
          <p:nvPr/>
        </p:nvPicPr>
        <p:blipFill>
          <a:blip r:embed="rId2"/>
          <a:stretch>
            <a:fillRect/>
          </a:stretch>
        </p:blipFill>
        <p:spPr>
          <a:xfrm>
            <a:off x="315657" y="5368099"/>
            <a:ext cx="2079673" cy="1300865"/>
          </a:xfrm>
          <a:prstGeom prst="rect">
            <a:avLst/>
          </a:prstGeom>
        </p:spPr>
      </p:pic>
    </p:spTree>
    <p:extLst>
      <p:ext uri="{BB962C8B-B14F-4D97-AF65-F5344CB8AC3E}">
        <p14:creationId xmlns:p14="http://schemas.microsoft.com/office/powerpoint/2010/main" val="261464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3D59-E42F-CF6E-B751-F9AFF149138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9DC24-3F71-0A3E-32AA-8E837B93C331}"/>
              </a:ext>
            </a:extLst>
          </p:cNvPr>
          <p:cNvSpPr>
            <a:spLocks noGrp="1"/>
          </p:cNvSpPr>
          <p:nvPr>
            <p:ph type="title"/>
          </p:nvPr>
        </p:nvSpPr>
        <p:spPr/>
        <p:txBody>
          <a:bodyPr/>
          <a:lstStyle/>
          <a:p>
            <a:r>
              <a:rPr lang="es-CL" dirty="0"/>
              <a:t>Aprobación o rechazo</a:t>
            </a:r>
          </a:p>
        </p:txBody>
      </p:sp>
      <p:sp>
        <p:nvSpPr>
          <p:cNvPr id="3" name="Marcador de texto 2">
            <a:extLst>
              <a:ext uri="{FF2B5EF4-FFF2-40B4-BE49-F238E27FC236}">
                <a16:creationId xmlns:a16="http://schemas.microsoft.com/office/drawing/2014/main" id="{976ACE7A-51FE-86CB-B3ED-723141AD019D}"/>
              </a:ext>
            </a:extLst>
          </p:cNvPr>
          <p:cNvSpPr>
            <a:spLocks noGrp="1"/>
          </p:cNvSpPr>
          <p:nvPr>
            <p:ph type="body" idx="1"/>
          </p:nvPr>
        </p:nvSpPr>
        <p:spPr/>
        <p:txBody>
          <a:bodyPr/>
          <a:lstStyle/>
          <a:p>
            <a:r>
              <a:rPr lang="es-CL" dirty="0"/>
              <a:t>Tras cualquier acción en esta sección, si ya se procesó el día involucrado a los registros, se deberá </a:t>
            </a:r>
            <a:r>
              <a:rPr lang="es-CL" dirty="0" err="1"/>
              <a:t>re-procesar</a:t>
            </a:r>
            <a:r>
              <a:rPr lang="es-CL" dirty="0"/>
              <a:t> el día respectivo.</a:t>
            </a:r>
          </a:p>
          <a:p>
            <a:r>
              <a:rPr lang="es-CL" dirty="0"/>
              <a:t>Podrá aprobar/rechazar todos los tipos de registros (Cuentas, Saldos y Movimientos) en forma masiva; aprobar/rechazar varios registros seleccionados de un mismo tipo (Cuentas, Saldos o Movimientos); o aprobar/rechazar registros individualmente. </a:t>
            </a:r>
          </a:p>
          <a:p>
            <a:endParaRPr lang="es-CL" dirty="0"/>
          </a:p>
          <a:p>
            <a:endParaRPr lang="es-CL" dirty="0"/>
          </a:p>
        </p:txBody>
      </p:sp>
      <p:pic>
        <p:nvPicPr>
          <p:cNvPr id="6" name="Imagen 5">
            <a:extLst>
              <a:ext uri="{FF2B5EF4-FFF2-40B4-BE49-F238E27FC236}">
                <a16:creationId xmlns:a16="http://schemas.microsoft.com/office/drawing/2014/main" id="{BFD55D4A-D6C7-3172-5828-5B27BE6F2902}"/>
              </a:ext>
            </a:extLst>
          </p:cNvPr>
          <p:cNvPicPr>
            <a:picLocks noChangeAspect="1"/>
          </p:cNvPicPr>
          <p:nvPr/>
        </p:nvPicPr>
        <p:blipFill>
          <a:blip r:embed="rId2"/>
          <a:stretch>
            <a:fillRect/>
          </a:stretch>
        </p:blipFill>
        <p:spPr>
          <a:xfrm>
            <a:off x="323132" y="5206506"/>
            <a:ext cx="2324424" cy="1514686"/>
          </a:xfrm>
          <a:prstGeom prst="rect">
            <a:avLst/>
          </a:prstGeom>
        </p:spPr>
      </p:pic>
    </p:spTree>
    <p:extLst>
      <p:ext uri="{BB962C8B-B14F-4D97-AF65-F5344CB8AC3E}">
        <p14:creationId xmlns:p14="http://schemas.microsoft.com/office/powerpoint/2010/main" val="246819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3D59-E42F-CF6E-B751-F9AFF149138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9DC24-3F71-0A3E-32AA-8E837B93C331}"/>
              </a:ext>
            </a:extLst>
          </p:cNvPr>
          <p:cNvSpPr>
            <a:spLocks noGrp="1"/>
          </p:cNvSpPr>
          <p:nvPr>
            <p:ph type="title"/>
          </p:nvPr>
        </p:nvSpPr>
        <p:spPr/>
        <p:txBody>
          <a:bodyPr/>
          <a:lstStyle/>
          <a:p>
            <a:r>
              <a:rPr lang="es-CL" dirty="0"/>
              <a:t>Aprobación o rechazo</a:t>
            </a:r>
          </a:p>
        </p:txBody>
      </p:sp>
      <p:sp>
        <p:nvSpPr>
          <p:cNvPr id="3" name="Marcador de texto 2">
            <a:extLst>
              <a:ext uri="{FF2B5EF4-FFF2-40B4-BE49-F238E27FC236}">
                <a16:creationId xmlns:a16="http://schemas.microsoft.com/office/drawing/2014/main" id="{976ACE7A-51FE-86CB-B3ED-723141AD019D}"/>
              </a:ext>
            </a:extLst>
          </p:cNvPr>
          <p:cNvSpPr>
            <a:spLocks noGrp="1"/>
          </p:cNvSpPr>
          <p:nvPr>
            <p:ph type="body" idx="1"/>
          </p:nvPr>
        </p:nvSpPr>
        <p:spPr/>
        <p:txBody>
          <a:bodyPr/>
          <a:lstStyle/>
          <a:p>
            <a:r>
              <a:rPr lang="es-CL" dirty="0"/>
              <a:t>Para aprobar/rechazar de forma masiva, use los botones de la sección principal (“Aprobar” o “Rechazar”)</a:t>
            </a:r>
          </a:p>
          <a:p>
            <a:endParaRPr lang="es-CL" dirty="0"/>
          </a:p>
          <a:p>
            <a:endParaRPr lang="es-CL" dirty="0"/>
          </a:p>
        </p:txBody>
      </p:sp>
      <p:pic>
        <p:nvPicPr>
          <p:cNvPr id="6" name="Imagen 5">
            <a:extLst>
              <a:ext uri="{FF2B5EF4-FFF2-40B4-BE49-F238E27FC236}">
                <a16:creationId xmlns:a16="http://schemas.microsoft.com/office/drawing/2014/main" id="{BFD55D4A-D6C7-3172-5828-5B27BE6F2902}"/>
              </a:ext>
            </a:extLst>
          </p:cNvPr>
          <p:cNvPicPr>
            <a:picLocks noChangeAspect="1"/>
          </p:cNvPicPr>
          <p:nvPr/>
        </p:nvPicPr>
        <p:blipFill>
          <a:blip r:embed="rId2"/>
          <a:stretch>
            <a:fillRect/>
          </a:stretch>
        </p:blipFill>
        <p:spPr>
          <a:xfrm>
            <a:off x="323132" y="5206506"/>
            <a:ext cx="2324424" cy="1514686"/>
          </a:xfrm>
          <a:prstGeom prst="rect">
            <a:avLst/>
          </a:prstGeom>
        </p:spPr>
      </p:pic>
      <p:pic>
        <p:nvPicPr>
          <p:cNvPr id="5" name="Imagen 4">
            <a:extLst>
              <a:ext uri="{FF2B5EF4-FFF2-40B4-BE49-F238E27FC236}">
                <a16:creationId xmlns:a16="http://schemas.microsoft.com/office/drawing/2014/main" id="{1F413221-6380-7915-548A-61C86FEE83A4}"/>
              </a:ext>
            </a:extLst>
          </p:cNvPr>
          <p:cNvPicPr>
            <a:picLocks noChangeAspect="1"/>
          </p:cNvPicPr>
          <p:nvPr/>
        </p:nvPicPr>
        <p:blipFill rotWithShape="1">
          <a:blip r:embed="rId3"/>
          <a:srcRect r="30149" b="5283"/>
          <a:stretch/>
        </p:blipFill>
        <p:spPr>
          <a:xfrm>
            <a:off x="6332656" y="1421341"/>
            <a:ext cx="5657285" cy="4015317"/>
          </a:xfrm>
          <a:prstGeom prst="rect">
            <a:avLst/>
          </a:prstGeom>
          <a:ln>
            <a:solidFill>
              <a:srgbClr val="516485"/>
            </a:solidFill>
          </a:ln>
        </p:spPr>
      </p:pic>
    </p:spTree>
    <p:extLst>
      <p:ext uri="{BB962C8B-B14F-4D97-AF65-F5344CB8AC3E}">
        <p14:creationId xmlns:p14="http://schemas.microsoft.com/office/powerpoint/2010/main" val="44101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3D59-E42F-CF6E-B751-F9AFF149138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9DC24-3F71-0A3E-32AA-8E837B93C331}"/>
              </a:ext>
            </a:extLst>
          </p:cNvPr>
          <p:cNvSpPr>
            <a:spLocks noGrp="1"/>
          </p:cNvSpPr>
          <p:nvPr>
            <p:ph type="title"/>
          </p:nvPr>
        </p:nvSpPr>
        <p:spPr/>
        <p:txBody>
          <a:bodyPr/>
          <a:lstStyle/>
          <a:p>
            <a:r>
              <a:rPr lang="es-CL" dirty="0"/>
              <a:t>Aprobación o rechazo</a:t>
            </a:r>
          </a:p>
        </p:txBody>
      </p:sp>
      <p:sp>
        <p:nvSpPr>
          <p:cNvPr id="3" name="Marcador de texto 2">
            <a:extLst>
              <a:ext uri="{FF2B5EF4-FFF2-40B4-BE49-F238E27FC236}">
                <a16:creationId xmlns:a16="http://schemas.microsoft.com/office/drawing/2014/main" id="{976ACE7A-51FE-86CB-B3ED-723141AD019D}"/>
              </a:ext>
            </a:extLst>
          </p:cNvPr>
          <p:cNvSpPr>
            <a:spLocks noGrp="1"/>
          </p:cNvSpPr>
          <p:nvPr>
            <p:ph type="body" idx="1"/>
          </p:nvPr>
        </p:nvSpPr>
        <p:spPr/>
        <p:txBody>
          <a:bodyPr/>
          <a:lstStyle/>
          <a:p>
            <a:r>
              <a:rPr lang="es-CL" dirty="0"/>
              <a:t>Podrá aprobar/rechazar varios registros de un mismo tipo (Cuentas, Saldos o Movimientos) con los botones en cada una de las secciones respectivas</a:t>
            </a:r>
          </a:p>
          <a:p>
            <a:r>
              <a:rPr lang="es-CL" dirty="0"/>
              <a:t>Previamente, debe haber seleccionado las filas respectivas usando los “</a:t>
            </a:r>
            <a:r>
              <a:rPr lang="es-CL" dirty="0" err="1"/>
              <a:t>check</a:t>
            </a:r>
            <a:r>
              <a:rPr lang="es-CL" dirty="0"/>
              <a:t> boxes”.</a:t>
            </a:r>
          </a:p>
          <a:p>
            <a:endParaRPr lang="es-CL" dirty="0"/>
          </a:p>
          <a:p>
            <a:endParaRPr lang="es-CL" dirty="0"/>
          </a:p>
        </p:txBody>
      </p:sp>
      <p:pic>
        <p:nvPicPr>
          <p:cNvPr id="6" name="Imagen 5">
            <a:extLst>
              <a:ext uri="{FF2B5EF4-FFF2-40B4-BE49-F238E27FC236}">
                <a16:creationId xmlns:a16="http://schemas.microsoft.com/office/drawing/2014/main" id="{BFD55D4A-D6C7-3172-5828-5B27BE6F2902}"/>
              </a:ext>
            </a:extLst>
          </p:cNvPr>
          <p:cNvPicPr>
            <a:picLocks noChangeAspect="1"/>
          </p:cNvPicPr>
          <p:nvPr/>
        </p:nvPicPr>
        <p:blipFill>
          <a:blip r:embed="rId2"/>
          <a:stretch>
            <a:fillRect/>
          </a:stretch>
        </p:blipFill>
        <p:spPr>
          <a:xfrm>
            <a:off x="323132" y="5206506"/>
            <a:ext cx="2324424" cy="1514686"/>
          </a:xfrm>
          <a:prstGeom prst="rect">
            <a:avLst/>
          </a:prstGeom>
        </p:spPr>
      </p:pic>
      <p:pic>
        <p:nvPicPr>
          <p:cNvPr id="5" name="Imagen 4">
            <a:extLst>
              <a:ext uri="{FF2B5EF4-FFF2-40B4-BE49-F238E27FC236}">
                <a16:creationId xmlns:a16="http://schemas.microsoft.com/office/drawing/2014/main" id="{E93CE104-AA30-6BC8-8D8C-7BF4D8BDDB17}"/>
              </a:ext>
            </a:extLst>
          </p:cNvPr>
          <p:cNvPicPr>
            <a:picLocks noChangeAspect="1"/>
          </p:cNvPicPr>
          <p:nvPr/>
        </p:nvPicPr>
        <p:blipFill rotWithShape="1">
          <a:blip r:embed="rId3"/>
          <a:srcRect r="42070" b="1953"/>
          <a:stretch/>
        </p:blipFill>
        <p:spPr>
          <a:xfrm>
            <a:off x="6370194" y="993341"/>
            <a:ext cx="5498674" cy="4871318"/>
          </a:xfrm>
          <a:prstGeom prst="rect">
            <a:avLst/>
          </a:prstGeom>
          <a:ln>
            <a:solidFill>
              <a:srgbClr val="516485"/>
            </a:solidFill>
          </a:ln>
        </p:spPr>
      </p:pic>
    </p:spTree>
    <p:extLst>
      <p:ext uri="{BB962C8B-B14F-4D97-AF65-F5344CB8AC3E}">
        <p14:creationId xmlns:p14="http://schemas.microsoft.com/office/powerpoint/2010/main" val="403556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3D59-E42F-CF6E-B751-F9AFF149138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9DC24-3F71-0A3E-32AA-8E837B93C331}"/>
              </a:ext>
            </a:extLst>
          </p:cNvPr>
          <p:cNvSpPr>
            <a:spLocks noGrp="1"/>
          </p:cNvSpPr>
          <p:nvPr>
            <p:ph type="title"/>
          </p:nvPr>
        </p:nvSpPr>
        <p:spPr/>
        <p:txBody>
          <a:bodyPr/>
          <a:lstStyle/>
          <a:p>
            <a:r>
              <a:rPr lang="es-CL" dirty="0"/>
              <a:t>Aprobación o rechazo</a:t>
            </a:r>
          </a:p>
        </p:txBody>
      </p:sp>
      <p:sp>
        <p:nvSpPr>
          <p:cNvPr id="3" name="Marcador de texto 2">
            <a:extLst>
              <a:ext uri="{FF2B5EF4-FFF2-40B4-BE49-F238E27FC236}">
                <a16:creationId xmlns:a16="http://schemas.microsoft.com/office/drawing/2014/main" id="{976ACE7A-51FE-86CB-B3ED-723141AD019D}"/>
              </a:ext>
            </a:extLst>
          </p:cNvPr>
          <p:cNvSpPr>
            <a:spLocks noGrp="1"/>
          </p:cNvSpPr>
          <p:nvPr>
            <p:ph type="body" idx="1"/>
          </p:nvPr>
        </p:nvSpPr>
        <p:spPr/>
        <p:txBody>
          <a:bodyPr/>
          <a:lstStyle/>
          <a:p>
            <a:r>
              <a:rPr lang="es-CL" dirty="0"/>
              <a:t>Puede aprobar/rechazar un registro específico con el botón en cada una de las filas respectivas.</a:t>
            </a:r>
          </a:p>
          <a:p>
            <a:endParaRPr lang="es-CL" dirty="0"/>
          </a:p>
          <a:p>
            <a:endParaRPr lang="es-CL" dirty="0"/>
          </a:p>
        </p:txBody>
      </p:sp>
      <p:pic>
        <p:nvPicPr>
          <p:cNvPr id="6" name="Imagen 5">
            <a:extLst>
              <a:ext uri="{FF2B5EF4-FFF2-40B4-BE49-F238E27FC236}">
                <a16:creationId xmlns:a16="http://schemas.microsoft.com/office/drawing/2014/main" id="{BFD55D4A-D6C7-3172-5828-5B27BE6F2902}"/>
              </a:ext>
            </a:extLst>
          </p:cNvPr>
          <p:cNvPicPr>
            <a:picLocks noChangeAspect="1"/>
          </p:cNvPicPr>
          <p:nvPr/>
        </p:nvPicPr>
        <p:blipFill>
          <a:blip r:embed="rId2"/>
          <a:stretch>
            <a:fillRect/>
          </a:stretch>
        </p:blipFill>
        <p:spPr>
          <a:xfrm>
            <a:off x="323132" y="5206506"/>
            <a:ext cx="2324424" cy="1514686"/>
          </a:xfrm>
          <a:prstGeom prst="rect">
            <a:avLst/>
          </a:prstGeom>
        </p:spPr>
      </p:pic>
      <p:pic>
        <p:nvPicPr>
          <p:cNvPr id="5" name="Imagen 4">
            <a:extLst>
              <a:ext uri="{FF2B5EF4-FFF2-40B4-BE49-F238E27FC236}">
                <a16:creationId xmlns:a16="http://schemas.microsoft.com/office/drawing/2014/main" id="{14FD22C9-449D-E5D1-9A10-95AB03499099}"/>
              </a:ext>
            </a:extLst>
          </p:cNvPr>
          <p:cNvPicPr>
            <a:picLocks noChangeAspect="1"/>
          </p:cNvPicPr>
          <p:nvPr/>
        </p:nvPicPr>
        <p:blipFill rotWithShape="1">
          <a:blip r:embed="rId3"/>
          <a:srcRect r="43049"/>
          <a:stretch/>
        </p:blipFill>
        <p:spPr>
          <a:xfrm>
            <a:off x="6660237" y="1077914"/>
            <a:ext cx="5116163" cy="4702171"/>
          </a:xfrm>
          <a:prstGeom prst="rect">
            <a:avLst/>
          </a:prstGeom>
          <a:ln>
            <a:solidFill>
              <a:srgbClr val="516485"/>
            </a:solidFill>
          </a:ln>
        </p:spPr>
      </p:pic>
    </p:spTree>
    <p:extLst>
      <p:ext uri="{BB962C8B-B14F-4D97-AF65-F5344CB8AC3E}">
        <p14:creationId xmlns:p14="http://schemas.microsoft.com/office/powerpoint/2010/main" val="136705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1D92-1268-52AA-9C16-A9DFC97E38B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22B80E9-8924-D8CA-C951-2A20999C62C8}"/>
              </a:ext>
            </a:extLst>
          </p:cNvPr>
          <p:cNvSpPr>
            <a:spLocks noGrp="1"/>
          </p:cNvSpPr>
          <p:nvPr>
            <p:ph type="title"/>
          </p:nvPr>
        </p:nvSpPr>
        <p:spPr/>
        <p:txBody>
          <a:bodyPr/>
          <a:lstStyle/>
          <a:p>
            <a:r>
              <a:rPr lang="es-CL" dirty="0"/>
              <a:t>Reversa registros</a:t>
            </a:r>
          </a:p>
        </p:txBody>
      </p:sp>
      <p:sp>
        <p:nvSpPr>
          <p:cNvPr id="3" name="Marcador de texto 2">
            <a:extLst>
              <a:ext uri="{FF2B5EF4-FFF2-40B4-BE49-F238E27FC236}">
                <a16:creationId xmlns:a16="http://schemas.microsoft.com/office/drawing/2014/main" id="{5543098A-709F-553B-6F25-0C4AE23C3383}"/>
              </a:ext>
            </a:extLst>
          </p:cNvPr>
          <p:cNvSpPr>
            <a:spLocks noGrp="1"/>
          </p:cNvSpPr>
          <p:nvPr>
            <p:ph type="body" idx="1"/>
          </p:nvPr>
        </p:nvSpPr>
        <p:spPr/>
        <p:txBody>
          <a:bodyPr/>
          <a:lstStyle/>
          <a:p>
            <a:r>
              <a:rPr lang="es-CL" dirty="0"/>
              <a:t>Tras cualquier acción en esta sección, si ya se procesó el día involucrado a los registros, se deberá </a:t>
            </a:r>
            <a:r>
              <a:rPr lang="es-CL" dirty="0" err="1"/>
              <a:t>re-procesar</a:t>
            </a:r>
            <a:r>
              <a:rPr lang="es-CL" dirty="0"/>
              <a:t> el día respectivo.</a:t>
            </a:r>
          </a:p>
          <a:p>
            <a:endParaRPr lang="es-CL" dirty="0"/>
          </a:p>
        </p:txBody>
      </p:sp>
      <p:pic>
        <p:nvPicPr>
          <p:cNvPr id="5" name="Imagen 4">
            <a:extLst>
              <a:ext uri="{FF2B5EF4-FFF2-40B4-BE49-F238E27FC236}">
                <a16:creationId xmlns:a16="http://schemas.microsoft.com/office/drawing/2014/main" id="{A2AB8F12-3423-2592-9CF1-6FB649C1AEBA}"/>
              </a:ext>
            </a:extLst>
          </p:cNvPr>
          <p:cNvPicPr>
            <a:picLocks noChangeAspect="1"/>
          </p:cNvPicPr>
          <p:nvPr/>
        </p:nvPicPr>
        <p:blipFill>
          <a:blip r:embed="rId2"/>
          <a:stretch>
            <a:fillRect/>
          </a:stretch>
        </p:blipFill>
        <p:spPr>
          <a:xfrm>
            <a:off x="415600" y="5142975"/>
            <a:ext cx="2314898" cy="1581371"/>
          </a:xfrm>
          <a:prstGeom prst="rect">
            <a:avLst/>
          </a:prstGeom>
        </p:spPr>
      </p:pic>
    </p:spTree>
    <p:extLst>
      <p:ext uri="{BB962C8B-B14F-4D97-AF65-F5344CB8AC3E}">
        <p14:creationId xmlns:p14="http://schemas.microsoft.com/office/powerpoint/2010/main" val="3787782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23966-9871-1429-0411-1B7665B12C4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E7D3D55-16DD-1A07-D640-476AB04C8A05}"/>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850533EE-9E2B-CA41-968E-F14711C5A41F}"/>
              </a:ext>
            </a:extLst>
          </p:cNvPr>
          <p:cNvSpPr>
            <a:spLocks noGrp="1"/>
          </p:cNvSpPr>
          <p:nvPr>
            <p:ph type="subTitle" idx="1"/>
          </p:nvPr>
        </p:nvSpPr>
        <p:spPr/>
        <p:txBody>
          <a:bodyPr/>
          <a:lstStyle/>
          <a:p>
            <a:r>
              <a:rPr lang="es-CL" dirty="0" err="1"/>
              <a:t>Tips</a:t>
            </a:r>
            <a:r>
              <a:rPr lang="es-CL" dirty="0"/>
              <a:t> de ayuda en uso de componentes/</a:t>
            </a:r>
            <a:r>
              <a:rPr lang="es-CL" dirty="0" err="1"/>
              <a:t>plugins</a:t>
            </a:r>
            <a:endParaRPr lang="es-CL" dirty="0"/>
          </a:p>
        </p:txBody>
      </p:sp>
    </p:spTree>
    <p:extLst>
      <p:ext uri="{BB962C8B-B14F-4D97-AF65-F5344CB8AC3E}">
        <p14:creationId xmlns:p14="http://schemas.microsoft.com/office/powerpoint/2010/main" val="3411926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75D7-F5F3-1EB8-31E5-072470963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AC2ECA-3251-4DA5-77BD-2DB1237509AB}"/>
              </a:ext>
            </a:extLst>
          </p:cNvPr>
          <p:cNvSpPr>
            <a:spLocks noGrp="1"/>
          </p:cNvSpPr>
          <p:nvPr>
            <p:ph type="title"/>
          </p:nvPr>
        </p:nvSpPr>
        <p:spPr/>
        <p:txBody>
          <a:bodyPr/>
          <a:lstStyle/>
          <a:p>
            <a:r>
              <a:rPr lang="es-CL" dirty="0"/>
              <a:t>Secciones tipo tarjetas</a:t>
            </a:r>
          </a:p>
        </p:txBody>
      </p:sp>
      <p:sp>
        <p:nvSpPr>
          <p:cNvPr id="3" name="Marcador de texto 2">
            <a:extLst>
              <a:ext uri="{FF2B5EF4-FFF2-40B4-BE49-F238E27FC236}">
                <a16:creationId xmlns:a16="http://schemas.microsoft.com/office/drawing/2014/main" id="{BD26BA67-F492-F2A6-8C62-4FF67CEA1927}"/>
              </a:ext>
            </a:extLst>
          </p:cNvPr>
          <p:cNvSpPr>
            <a:spLocks noGrp="1"/>
          </p:cNvSpPr>
          <p:nvPr>
            <p:ph type="body" idx="1"/>
          </p:nvPr>
        </p:nvSpPr>
        <p:spPr/>
        <p:txBody>
          <a:bodyPr/>
          <a:lstStyle/>
          <a:p>
            <a:r>
              <a:rPr lang="es-CL" dirty="0"/>
              <a:t>La información en la plataforma se suele presentar en “tarjetas”, las cuales se dividen en hasta 3 secciones: título o encabezado (verde en la imagen), cuerpo o principal (rojo en la imagen) y pie o cierre (azul en la imagen). </a:t>
            </a:r>
          </a:p>
          <a:p>
            <a:r>
              <a:rPr lang="es-CL" dirty="0"/>
              <a:t>Dichas tarjetas, pueden “minimizarse” o “comprimirse” para ahorrar espacio y facilitar la navegación.</a:t>
            </a:r>
          </a:p>
          <a:p>
            <a:r>
              <a:rPr lang="es-CL" dirty="0"/>
              <a:t>Para lo anterior, se puede hacer </a:t>
            </a:r>
            <a:r>
              <a:rPr lang="es-CL" dirty="0" err="1"/>
              <a:t>click</a:t>
            </a:r>
            <a:r>
              <a:rPr lang="es-CL" dirty="0"/>
              <a:t> en el ícono “-” de la parte superior derecha (tras lo cual cambia a ícono “+” para revertir el efecto). También puede </a:t>
            </a:r>
            <a:r>
              <a:rPr lang="es-CL" dirty="0" err="1"/>
              <a:t>lgorar</a:t>
            </a:r>
            <a:r>
              <a:rPr lang="es-CL" dirty="0"/>
              <a:t> el mismo efecto, haciendo </a:t>
            </a:r>
            <a:r>
              <a:rPr lang="es-CL" dirty="0" err="1"/>
              <a:t>click</a:t>
            </a:r>
            <a:r>
              <a:rPr lang="es-CL" dirty="0"/>
              <a:t> en el título.</a:t>
            </a:r>
          </a:p>
        </p:txBody>
      </p:sp>
      <p:pic>
        <p:nvPicPr>
          <p:cNvPr id="12" name="Imagen 11">
            <a:extLst>
              <a:ext uri="{FF2B5EF4-FFF2-40B4-BE49-F238E27FC236}">
                <a16:creationId xmlns:a16="http://schemas.microsoft.com/office/drawing/2014/main" id="{4938C2BB-0A91-D8DF-27D1-52E33911D6E2}"/>
              </a:ext>
            </a:extLst>
          </p:cNvPr>
          <p:cNvPicPr>
            <a:picLocks noChangeAspect="1"/>
          </p:cNvPicPr>
          <p:nvPr/>
        </p:nvPicPr>
        <p:blipFill>
          <a:blip r:embed="rId2"/>
          <a:stretch>
            <a:fillRect/>
          </a:stretch>
        </p:blipFill>
        <p:spPr>
          <a:xfrm>
            <a:off x="6090820" y="2301418"/>
            <a:ext cx="6101180" cy="2255164"/>
          </a:xfrm>
          <a:prstGeom prst="rect">
            <a:avLst/>
          </a:prstGeom>
        </p:spPr>
      </p:pic>
      <p:pic>
        <p:nvPicPr>
          <p:cNvPr id="14" name="Imagen 13">
            <a:extLst>
              <a:ext uri="{FF2B5EF4-FFF2-40B4-BE49-F238E27FC236}">
                <a16:creationId xmlns:a16="http://schemas.microsoft.com/office/drawing/2014/main" id="{FE0FBD77-6419-30E7-2B0B-3CA7AAE8451A}"/>
              </a:ext>
            </a:extLst>
          </p:cNvPr>
          <p:cNvPicPr>
            <a:picLocks noChangeAspect="1"/>
          </p:cNvPicPr>
          <p:nvPr/>
        </p:nvPicPr>
        <p:blipFill>
          <a:blip r:embed="rId3"/>
          <a:stretch>
            <a:fillRect/>
          </a:stretch>
        </p:blipFill>
        <p:spPr>
          <a:xfrm>
            <a:off x="4880343" y="6092100"/>
            <a:ext cx="4736435" cy="482489"/>
          </a:xfrm>
          <a:prstGeom prst="rect">
            <a:avLst/>
          </a:prstGeom>
          <a:ln>
            <a:solidFill>
              <a:srgbClr val="0070C0"/>
            </a:solidFill>
          </a:ln>
        </p:spPr>
      </p:pic>
    </p:spTree>
    <p:extLst>
      <p:ext uri="{BB962C8B-B14F-4D97-AF65-F5344CB8AC3E}">
        <p14:creationId xmlns:p14="http://schemas.microsoft.com/office/powerpoint/2010/main" val="95026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48E9B-DCFE-42EF-B779-81A155F43226}"/>
              </a:ext>
            </a:extLst>
          </p:cNvPr>
          <p:cNvSpPr>
            <a:spLocks noGrp="1"/>
          </p:cNvSpPr>
          <p:nvPr>
            <p:ph type="title"/>
          </p:nvPr>
        </p:nvSpPr>
        <p:spPr/>
        <p:txBody>
          <a:bodyPr/>
          <a:lstStyle/>
          <a:p>
            <a:r>
              <a:rPr lang="es-CL" dirty="0"/>
              <a:t>Consideraciones</a:t>
            </a:r>
          </a:p>
        </p:txBody>
      </p:sp>
      <p:sp>
        <p:nvSpPr>
          <p:cNvPr id="3" name="Marcador de contenido 2">
            <a:extLst>
              <a:ext uri="{FF2B5EF4-FFF2-40B4-BE49-F238E27FC236}">
                <a16:creationId xmlns:a16="http://schemas.microsoft.com/office/drawing/2014/main" id="{2CF9BF20-D22E-48F5-AEB8-146A2D497D8D}"/>
              </a:ext>
            </a:extLst>
          </p:cNvPr>
          <p:cNvSpPr>
            <a:spLocks noGrp="1"/>
          </p:cNvSpPr>
          <p:nvPr>
            <p:ph idx="1"/>
          </p:nvPr>
        </p:nvSpPr>
        <p:spPr/>
        <p:txBody>
          <a:bodyPr/>
          <a:lstStyle/>
          <a:p>
            <a:r>
              <a:rPr lang="es-CL" dirty="0"/>
              <a:t>Link QA-TEST: </a:t>
            </a:r>
            <a:r>
              <a:rPr lang="es-CL" b="1" dirty="0"/>
              <a:t>https://mmii-protección-dev.qande.cl/qande-mmii-web</a:t>
            </a:r>
          </a:p>
          <a:p>
            <a:r>
              <a:rPr lang="es-CL" dirty="0"/>
              <a:t>Link producción: </a:t>
            </a:r>
            <a:r>
              <a:rPr lang="es-CL" b="1" dirty="0"/>
              <a:t>https://mmii-protección.qande.cl/qande-mmii-web</a:t>
            </a:r>
          </a:p>
          <a:p>
            <a:r>
              <a:rPr lang="es-CL" dirty="0"/>
              <a:t>Las credenciales son independientes en los distintos ambientes (pueden tener distinta clave)</a:t>
            </a:r>
          </a:p>
          <a:p>
            <a:endParaRPr lang="es-CL" dirty="0"/>
          </a:p>
          <a:p>
            <a:r>
              <a:rPr lang="es-CL" dirty="0"/>
              <a:t>Problemas, soporte u otro asunto: </a:t>
            </a:r>
            <a:r>
              <a:rPr lang="es-CL" b="1" dirty="0"/>
              <a:t>proteccion@qande.cl</a:t>
            </a:r>
          </a:p>
          <a:p>
            <a:endParaRPr lang="es-CL" b="1" dirty="0"/>
          </a:p>
        </p:txBody>
      </p:sp>
    </p:spTree>
    <p:extLst>
      <p:ext uri="{BB962C8B-B14F-4D97-AF65-F5344CB8AC3E}">
        <p14:creationId xmlns:p14="http://schemas.microsoft.com/office/powerpoint/2010/main" val="3848962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A8839-7E44-91E8-ED01-E0E868377D04}"/>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F4EC5AC0-4E47-32C8-16EF-8F7E8AA3546E}"/>
              </a:ext>
            </a:extLst>
          </p:cNvPr>
          <p:cNvPicPr>
            <a:picLocks noChangeAspect="1"/>
          </p:cNvPicPr>
          <p:nvPr/>
        </p:nvPicPr>
        <p:blipFill>
          <a:blip r:embed="rId2"/>
          <a:stretch>
            <a:fillRect/>
          </a:stretch>
        </p:blipFill>
        <p:spPr>
          <a:xfrm>
            <a:off x="6095998" y="2556257"/>
            <a:ext cx="6096002" cy="1745485"/>
          </a:xfrm>
          <a:prstGeom prst="rect">
            <a:avLst/>
          </a:prstGeom>
        </p:spPr>
      </p:pic>
      <p:sp>
        <p:nvSpPr>
          <p:cNvPr id="2" name="Título 1">
            <a:extLst>
              <a:ext uri="{FF2B5EF4-FFF2-40B4-BE49-F238E27FC236}">
                <a16:creationId xmlns:a16="http://schemas.microsoft.com/office/drawing/2014/main" id="{6AC5FF04-7F0D-C89F-EA36-2E02E0751A5E}"/>
              </a:ext>
            </a:extLst>
          </p:cNvPr>
          <p:cNvSpPr>
            <a:spLocks noGrp="1"/>
          </p:cNvSpPr>
          <p:nvPr>
            <p:ph type="title"/>
          </p:nvPr>
        </p:nvSpPr>
        <p:spPr/>
        <p:txBody>
          <a:bodyPr/>
          <a:lstStyle/>
          <a:p>
            <a:r>
              <a:rPr lang="es-CL" dirty="0"/>
              <a:t>Grilla de datos</a:t>
            </a:r>
          </a:p>
        </p:txBody>
      </p:sp>
      <p:sp>
        <p:nvSpPr>
          <p:cNvPr id="3" name="Marcador de texto 2">
            <a:extLst>
              <a:ext uri="{FF2B5EF4-FFF2-40B4-BE49-F238E27FC236}">
                <a16:creationId xmlns:a16="http://schemas.microsoft.com/office/drawing/2014/main" id="{925BEA2E-7C22-13F3-D483-760054A5DB5F}"/>
              </a:ext>
            </a:extLst>
          </p:cNvPr>
          <p:cNvSpPr>
            <a:spLocks noGrp="1"/>
          </p:cNvSpPr>
          <p:nvPr>
            <p:ph type="body" idx="1"/>
          </p:nvPr>
        </p:nvSpPr>
        <p:spPr/>
        <p:txBody>
          <a:bodyPr/>
          <a:lstStyle/>
          <a:p>
            <a:r>
              <a:rPr lang="es-CL" dirty="0"/>
              <a:t>La grilla de datos es uno de los componentes más habituales y se usa para desplegar información tipo tablas de datos.</a:t>
            </a:r>
          </a:p>
          <a:p>
            <a:r>
              <a:rPr lang="es-CL" dirty="0"/>
              <a:t>En algunos casos, la información es muy amplia y se ocultan columnas. En este caso, en la primera columna aparecerá un símbolo “+” que permitirá expandir y mostrar todos los campos.</a:t>
            </a:r>
          </a:p>
          <a:p>
            <a:r>
              <a:rPr lang="es-CL" dirty="0"/>
              <a:t>La grilla dispone en la parte superior derecha de una caja de búsqueda. Al escribir un texto, automáticamente se filtran y muestran todas las filas en las cuales al menos una celda incluye dicho texto. Si se escribe un segundo texto, separado del anterior por un espacio, se toma como un segundo filtro aplicado a los registros ya filtrados (filtro “AND”)</a:t>
            </a:r>
          </a:p>
        </p:txBody>
      </p:sp>
      <p:pic>
        <p:nvPicPr>
          <p:cNvPr id="6" name="Imagen 5">
            <a:extLst>
              <a:ext uri="{FF2B5EF4-FFF2-40B4-BE49-F238E27FC236}">
                <a16:creationId xmlns:a16="http://schemas.microsoft.com/office/drawing/2014/main" id="{02D2C59E-D962-8B22-8FEB-789EC641305D}"/>
              </a:ext>
            </a:extLst>
          </p:cNvPr>
          <p:cNvPicPr>
            <a:picLocks noChangeAspect="1"/>
          </p:cNvPicPr>
          <p:nvPr/>
        </p:nvPicPr>
        <p:blipFill>
          <a:blip r:embed="rId3"/>
          <a:stretch>
            <a:fillRect/>
          </a:stretch>
        </p:blipFill>
        <p:spPr>
          <a:xfrm>
            <a:off x="5605900" y="4806094"/>
            <a:ext cx="3439005" cy="1400370"/>
          </a:xfrm>
          <a:prstGeom prst="rect">
            <a:avLst/>
          </a:prstGeom>
          <a:ln>
            <a:solidFill>
              <a:srgbClr val="0070C0"/>
            </a:solidFill>
          </a:ln>
        </p:spPr>
      </p:pic>
      <p:pic>
        <p:nvPicPr>
          <p:cNvPr id="8" name="Imagen 7">
            <a:extLst>
              <a:ext uri="{FF2B5EF4-FFF2-40B4-BE49-F238E27FC236}">
                <a16:creationId xmlns:a16="http://schemas.microsoft.com/office/drawing/2014/main" id="{9B947514-D816-F00E-EC6E-302E9E699C0F}"/>
              </a:ext>
            </a:extLst>
          </p:cNvPr>
          <p:cNvPicPr>
            <a:picLocks noChangeAspect="1"/>
          </p:cNvPicPr>
          <p:nvPr/>
        </p:nvPicPr>
        <p:blipFill rotWithShape="1">
          <a:blip r:embed="rId4"/>
          <a:srcRect r="43377"/>
          <a:stretch/>
        </p:blipFill>
        <p:spPr>
          <a:xfrm>
            <a:off x="5605900" y="2339172"/>
            <a:ext cx="1220198" cy="1962570"/>
          </a:xfrm>
          <a:prstGeom prst="rect">
            <a:avLst/>
          </a:prstGeom>
          <a:ln>
            <a:solidFill>
              <a:srgbClr val="0070C0"/>
            </a:solidFill>
          </a:ln>
        </p:spPr>
      </p:pic>
    </p:spTree>
    <p:extLst>
      <p:ext uri="{BB962C8B-B14F-4D97-AF65-F5344CB8AC3E}">
        <p14:creationId xmlns:p14="http://schemas.microsoft.com/office/powerpoint/2010/main" val="2941823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 name="Título 5">
            <a:extLst>
              <a:ext uri="{FF2B5EF4-FFF2-40B4-BE49-F238E27FC236}">
                <a16:creationId xmlns:a16="http://schemas.microsoft.com/office/drawing/2014/main" id="{68A0A637-E23E-4257-9ADB-A7796F5A166E}"/>
              </a:ext>
            </a:extLst>
          </p:cNvPr>
          <p:cNvSpPr>
            <a:spLocks noGrp="1"/>
          </p:cNvSpPr>
          <p:nvPr>
            <p:ph type="title"/>
          </p:nvPr>
        </p:nvSpPr>
        <p:spPr>
          <a:xfrm>
            <a:off x="415600" y="740800"/>
            <a:ext cx="5190300" cy="1409548"/>
          </a:xfrm>
        </p:spPr>
        <p:txBody>
          <a:bodyPr/>
          <a:lstStyle/>
          <a:p>
            <a:r>
              <a:rPr lang="es-CL" sz="2800" dirty="0"/>
              <a:t>Inducción usuarios</a:t>
            </a:r>
            <a:br>
              <a:rPr lang="es-CL" sz="2800" dirty="0"/>
            </a:br>
            <a:r>
              <a:rPr lang="es-CL" sz="2800" dirty="0"/>
              <a:t>Software MMII – Hub de Datos</a:t>
            </a:r>
          </a:p>
        </p:txBody>
      </p:sp>
      <p:sp>
        <p:nvSpPr>
          <p:cNvPr id="7" name="Subtítulo 6">
            <a:extLst>
              <a:ext uri="{FF2B5EF4-FFF2-40B4-BE49-F238E27FC236}">
                <a16:creationId xmlns:a16="http://schemas.microsoft.com/office/drawing/2014/main" id="{9092D2E0-5AB8-4687-A37D-5D74F8ED6F86}"/>
              </a:ext>
            </a:extLst>
          </p:cNvPr>
          <p:cNvSpPr>
            <a:spLocks noGrp="1"/>
          </p:cNvSpPr>
          <p:nvPr>
            <p:ph type="body" idx="1"/>
          </p:nvPr>
        </p:nvSpPr>
        <p:spPr>
          <a:xfrm>
            <a:off x="415600" y="4551680"/>
            <a:ext cx="5190300" cy="1540420"/>
          </a:xfrm>
        </p:spPr>
        <p:txBody>
          <a:bodyPr/>
          <a:lstStyle/>
          <a:p>
            <a:pPr marL="0" indent="0">
              <a:buNone/>
              <a:tabLst>
                <a:tab pos="1971675" algn="l"/>
              </a:tabLst>
            </a:pPr>
            <a:r>
              <a:rPr lang="es-CL" dirty="0"/>
              <a:t>E-mail:	</a:t>
            </a:r>
            <a:r>
              <a:rPr lang="es-CL" b="1" dirty="0"/>
              <a:t>suracorp@qande.cl</a:t>
            </a:r>
          </a:p>
          <a:p>
            <a:pPr marL="0" indent="0">
              <a:buNone/>
              <a:tabLst>
                <a:tab pos="1971675" algn="l"/>
              </a:tabLst>
            </a:pPr>
            <a:endParaRPr lang="es-CL" b="1" dirty="0"/>
          </a:p>
        </p:txBody>
      </p:sp>
    </p:spTree>
    <p:extLst>
      <p:ext uri="{BB962C8B-B14F-4D97-AF65-F5344CB8AC3E}">
        <p14:creationId xmlns:p14="http://schemas.microsoft.com/office/powerpoint/2010/main" val="277680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F8208-20D9-49B4-2C11-3899C45C638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B9B62CC-7227-6A65-5717-B4E6DDF2D2FB}"/>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1907C711-948E-8ADF-11B2-B96CC57C4D86}"/>
              </a:ext>
            </a:extLst>
          </p:cNvPr>
          <p:cNvSpPr>
            <a:spLocks noGrp="1"/>
          </p:cNvSpPr>
          <p:nvPr>
            <p:ph type="subTitle" idx="1"/>
          </p:nvPr>
        </p:nvSpPr>
        <p:spPr/>
        <p:txBody>
          <a:bodyPr/>
          <a:lstStyle/>
          <a:p>
            <a:r>
              <a:rPr lang="es-CL" dirty="0"/>
              <a:t>Secciones generales</a:t>
            </a:r>
          </a:p>
        </p:txBody>
      </p:sp>
    </p:spTree>
    <p:extLst>
      <p:ext uri="{BB962C8B-B14F-4D97-AF65-F5344CB8AC3E}">
        <p14:creationId xmlns:p14="http://schemas.microsoft.com/office/powerpoint/2010/main" val="154660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A9B0F-4DB5-43B3-8B96-127B6191437F}"/>
              </a:ext>
            </a:extLst>
          </p:cNvPr>
          <p:cNvSpPr>
            <a:spLocks noGrp="1"/>
          </p:cNvSpPr>
          <p:nvPr>
            <p:ph type="title"/>
          </p:nvPr>
        </p:nvSpPr>
        <p:spPr/>
        <p:txBody>
          <a:bodyPr/>
          <a:lstStyle/>
          <a:p>
            <a:r>
              <a:rPr lang="es-CL" dirty="0" err="1"/>
              <a:t>Login</a:t>
            </a:r>
            <a:endParaRPr lang="es-CL" dirty="0"/>
          </a:p>
        </p:txBody>
      </p:sp>
      <p:pic>
        <p:nvPicPr>
          <p:cNvPr id="6" name="Imagen 5">
            <a:extLst>
              <a:ext uri="{FF2B5EF4-FFF2-40B4-BE49-F238E27FC236}">
                <a16:creationId xmlns:a16="http://schemas.microsoft.com/office/drawing/2014/main" id="{2B47F2CB-ECEA-4409-AD7C-86D782EB24E2}"/>
              </a:ext>
            </a:extLst>
          </p:cNvPr>
          <p:cNvPicPr>
            <a:picLocks noChangeAspect="1"/>
          </p:cNvPicPr>
          <p:nvPr/>
        </p:nvPicPr>
        <p:blipFill>
          <a:blip r:embed="rId2"/>
          <a:stretch>
            <a:fillRect/>
          </a:stretch>
        </p:blipFill>
        <p:spPr>
          <a:xfrm>
            <a:off x="415601" y="1748500"/>
            <a:ext cx="5190300" cy="3934475"/>
          </a:xfrm>
          <a:prstGeom prst="rect">
            <a:avLst/>
          </a:prstGeom>
        </p:spPr>
      </p:pic>
    </p:spTree>
    <p:extLst>
      <p:ext uri="{BB962C8B-B14F-4D97-AF65-F5344CB8AC3E}">
        <p14:creationId xmlns:p14="http://schemas.microsoft.com/office/powerpoint/2010/main" val="250840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DEAE4-110E-49E1-A269-4886BBB1BA07}"/>
              </a:ext>
            </a:extLst>
          </p:cNvPr>
          <p:cNvSpPr>
            <a:spLocks noGrp="1"/>
          </p:cNvSpPr>
          <p:nvPr>
            <p:ph type="title"/>
          </p:nvPr>
        </p:nvSpPr>
        <p:spPr/>
        <p:txBody>
          <a:bodyPr/>
          <a:lstStyle/>
          <a:p>
            <a:r>
              <a:rPr lang="es-CL" dirty="0"/>
              <a:t>Bienvenida</a:t>
            </a:r>
          </a:p>
        </p:txBody>
      </p:sp>
      <p:sp>
        <p:nvSpPr>
          <p:cNvPr id="3" name="Marcador de texto 2">
            <a:extLst>
              <a:ext uri="{FF2B5EF4-FFF2-40B4-BE49-F238E27FC236}">
                <a16:creationId xmlns:a16="http://schemas.microsoft.com/office/drawing/2014/main" id="{583EEE8C-B078-473B-8FF2-4FE5D76453CE}"/>
              </a:ext>
            </a:extLst>
          </p:cNvPr>
          <p:cNvSpPr>
            <a:spLocks noGrp="1"/>
          </p:cNvSpPr>
          <p:nvPr>
            <p:ph type="body" idx="1"/>
          </p:nvPr>
        </p:nvSpPr>
        <p:spPr/>
        <p:txBody>
          <a:bodyPr/>
          <a:lstStyle/>
          <a:p>
            <a:r>
              <a:rPr lang="es-CL" dirty="0"/>
              <a:t>Según el perfil, dispondrá de distintas opciones al costado izquierdo.</a:t>
            </a:r>
          </a:p>
          <a:p>
            <a:r>
              <a:rPr lang="es-CL" dirty="0"/>
              <a:t>En la sección superior derecha, encontrará el ícono de cambiar contraseña y de cerrar sesión.</a:t>
            </a:r>
          </a:p>
          <a:p>
            <a:r>
              <a:rPr lang="es-CL" dirty="0"/>
              <a:t>Puede volver a esta pantalla (1) haciendo </a:t>
            </a:r>
            <a:r>
              <a:rPr lang="es-CL" dirty="0" err="1"/>
              <a:t>click</a:t>
            </a:r>
            <a:r>
              <a:rPr lang="es-CL" dirty="0"/>
              <a:t> en el logo superior izquierdo o (2) en el link “Inicio” de la parte superior o (3) en el link “Inicio” de la sección izquierda “migas de pan”.</a:t>
            </a:r>
          </a:p>
        </p:txBody>
      </p:sp>
      <p:pic>
        <p:nvPicPr>
          <p:cNvPr id="5" name="Imagen 4">
            <a:extLst>
              <a:ext uri="{FF2B5EF4-FFF2-40B4-BE49-F238E27FC236}">
                <a16:creationId xmlns:a16="http://schemas.microsoft.com/office/drawing/2014/main" id="{47BC4FD3-71A2-4D6E-9CBB-ADCD152A4A6E}"/>
              </a:ext>
            </a:extLst>
          </p:cNvPr>
          <p:cNvPicPr>
            <a:picLocks noChangeAspect="1"/>
          </p:cNvPicPr>
          <p:nvPr/>
        </p:nvPicPr>
        <p:blipFill>
          <a:blip r:embed="rId2"/>
          <a:stretch>
            <a:fillRect/>
          </a:stretch>
        </p:blipFill>
        <p:spPr>
          <a:xfrm>
            <a:off x="6096000" y="1852800"/>
            <a:ext cx="6096000" cy="3117163"/>
          </a:xfrm>
          <a:prstGeom prst="rect">
            <a:avLst/>
          </a:prstGeom>
        </p:spPr>
      </p:pic>
    </p:spTree>
    <p:extLst>
      <p:ext uri="{BB962C8B-B14F-4D97-AF65-F5344CB8AC3E}">
        <p14:creationId xmlns:p14="http://schemas.microsoft.com/office/powerpoint/2010/main" val="78979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DEAE4-110E-49E1-A269-4886BBB1BA07}"/>
              </a:ext>
            </a:extLst>
          </p:cNvPr>
          <p:cNvSpPr>
            <a:spLocks noGrp="1"/>
          </p:cNvSpPr>
          <p:nvPr>
            <p:ph type="title"/>
          </p:nvPr>
        </p:nvSpPr>
        <p:spPr/>
        <p:txBody>
          <a:bodyPr/>
          <a:lstStyle/>
          <a:p>
            <a:r>
              <a:rPr lang="es-CL" dirty="0"/>
              <a:t>Cambio de contraseña</a:t>
            </a:r>
          </a:p>
        </p:txBody>
      </p:sp>
      <p:sp>
        <p:nvSpPr>
          <p:cNvPr id="3" name="Marcador de texto 2">
            <a:extLst>
              <a:ext uri="{FF2B5EF4-FFF2-40B4-BE49-F238E27FC236}">
                <a16:creationId xmlns:a16="http://schemas.microsoft.com/office/drawing/2014/main" id="{583EEE8C-B078-473B-8FF2-4FE5D76453CE}"/>
              </a:ext>
            </a:extLst>
          </p:cNvPr>
          <p:cNvSpPr>
            <a:spLocks noGrp="1"/>
          </p:cNvSpPr>
          <p:nvPr>
            <p:ph type="body" idx="1"/>
          </p:nvPr>
        </p:nvSpPr>
        <p:spPr/>
        <p:txBody>
          <a:bodyPr/>
          <a:lstStyle/>
          <a:p>
            <a:r>
              <a:rPr lang="es-CL" dirty="0"/>
              <a:t>En esta sección podrá cambiar su contraseña actual.</a:t>
            </a:r>
          </a:p>
          <a:p>
            <a:r>
              <a:rPr lang="es-CL" dirty="0"/>
              <a:t>Puede ingresar a esta sección en el ícono de usuario arriba a la derecha, o en su nombre de usuario en el menú izquierdo en la parte superior.</a:t>
            </a:r>
          </a:p>
          <a:p>
            <a:endParaRPr lang="es-CL" dirty="0"/>
          </a:p>
        </p:txBody>
      </p:sp>
      <p:pic>
        <p:nvPicPr>
          <p:cNvPr id="8" name="Imagen 7">
            <a:extLst>
              <a:ext uri="{FF2B5EF4-FFF2-40B4-BE49-F238E27FC236}">
                <a16:creationId xmlns:a16="http://schemas.microsoft.com/office/drawing/2014/main" id="{EEC1AA79-9FAA-2857-472C-5397144D4C11}"/>
              </a:ext>
            </a:extLst>
          </p:cNvPr>
          <p:cNvPicPr>
            <a:picLocks noChangeAspect="1"/>
          </p:cNvPicPr>
          <p:nvPr/>
        </p:nvPicPr>
        <p:blipFill>
          <a:blip r:embed="rId2"/>
          <a:stretch>
            <a:fillRect/>
          </a:stretch>
        </p:blipFill>
        <p:spPr>
          <a:xfrm>
            <a:off x="6096000" y="1852800"/>
            <a:ext cx="6052632" cy="2470722"/>
          </a:xfrm>
          <a:prstGeom prst="rect">
            <a:avLst/>
          </a:prstGeom>
        </p:spPr>
      </p:pic>
    </p:spTree>
    <p:extLst>
      <p:ext uri="{BB962C8B-B14F-4D97-AF65-F5344CB8AC3E}">
        <p14:creationId xmlns:p14="http://schemas.microsoft.com/office/powerpoint/2010/main" val="83944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BAC97-7FC7-164F-1338-B37F35238C5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9BFB8274-14E4-97D4-A92A-980676CE2195}"/>
              </a:ext>
            </a:extLst>
          </p:cNvPr>
          <p:cNvSpPr>
            <a:spLocks noGrp="1"/>
          </p:cNvSpPr>
          <p:nvPr>
            <p:ph type="title"/>
          </p:nvPr>
        </p:nvSpPr>
        <p:spPr/>
        <p:txBody>
          <a:bodyPr/>
          <a:lstStyle/>
          <a:p>
            <a:pPr algn="ctr"/>
            <a:r>
              <a:rPr lang="es-CL" sz="4800" dirty="0"/>
              <a:t>Software MMII</a:t>
            </a:r>
          </a:p>
        </p:txBody>
      </p:sp>
      <p:sp>
        <p:nvSpPr>
          <p:cNvPr id="2" name="Subtítulo 1">
            <a:extLst>
              <a:ext uri="{FF2B5EF4-FFF2-40B4-BE49-F238E27FC236}">
                <a16:creationId xmlns:a16="http://schemas.microsoft.com/office/drawing/2014/main" id="{24A94025-A4E4-7765-910D-E9C2F8BA9A07}"/>
              </a:ext>
            </a:extLst>
          </p:cNvPr>
          <p:cNvSpPr>
            <a:spLocks noGrp="1"/>
          </p:cNvSpPr>
          <p:nvPr>
            <p:ph type="subTitle" idx="1"/>
          </p:nvPr>
        </p:nvSpPr>
        <p:spPr/>
        <p:txBody>
          <a:bodyPr/>
          <a:lstStyle/>
          <a:p>
            <a:r>
              <a:rPr lang="es-CL" dirty="0"/>
              <a:t>Secciones asociadas a Reportes Maestros</a:t>
            </a:r>
          </a:p>
        </p:txBody>
      </p:sp>
    </p:spTree>
    <p:extLst>
      <p:ext uri="{BB962C8B-B14F-4D97-AF65-F5344CB8AC3E}">
        <p14:creationId xmlns:p14="http://schemas.microsoft.com/office/powerpoint/2010/main" val="320557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72DBE-2F66-4F27-A861-50F85440856F}"/>
              </a:ext>
            </a:extLst>
          </p:cNvPr>
          <p:cNvSpPr>
            <a:spLocks noGrp="1"/>
          </p:cNvSpPr>
          <p:nvPr>
            <p:ph type="title"/>
          </p:nvPr>
        </p:nvSpPr>
        <p:spPr/>
        <p:txBody>
          <a:bodyPr/>
          <a:lstStyle/>
          <a:p>
            <a:r>
              <a:rPr lang="es-CL" dirty="0"/>
              <a:t>Reportes Maestro Datos</a:t>
            </a:r>
          </a:p>
        </p:txBody>
      </p:sp>
      <p:sp>
        <p:nvSpPr>
          <p:cNvPr id="3" name="Marcador de texto 2">
            <a:extLst>
              <a:ext uri="{FF2B5EF4-FFF2-40B4-BE49-F238E27FC236}">
                <a16:creationId xmlns:a16="http://schemas.microsoft.com/office/drawing/2014/main" id="{FB72447F-A081-4CEA-8A77-749B3A7E0218}"/>
              </a:ext>
            </a:extLst>
          </p:cNvPr>
          <p:cNvSpPr>
            <a:spLocks noGrp="1"/>
          </p:cNvSpPr>
          <p:nvPr>
            <p:ph type="body" idx="1"/>
          </p:nvPr>
        </p:nvSpPr>
        <p:spPr/>
        <p:txBody>
          <a:bodyPr/>
          <a:lstStyle/>
          <a:p>
            <a:r>
              <a:rPr lang="es-CL" dirty="0"/>
              <a:t>Permite consultar información de los Maestros de Datos</a:t>
            </a:r>
          </a:p>
          <a:p>
            <a:r>
              <a:rPr lang="es-CL" dirty="0"/>
              <a:t>Genera información consultada en el momento</a:t>
            </a:r>
          </a:p>
          <a:p>
            <a:r>
              <a:rPr lang="es-CL" dirty="0"/>
              <a:t>Disponibles por fecha o rango de fechas de proceso</a:t>
            </a:r>
          </a:p>
          <a:p>
            <a:r>
              <a:rPr lang="es-CL" dirty="0"/>
              <a:t>Posibilidad de filtrar por texto en cualquier campo y exportar a </a:t>
            </a:r>
            <a:r>
              <a:rPr lang="es-CL" dirty="0" err="1"/>
              <a:t>excel</a:t>
            </a:r>
            <a:endParaRPr lang="es-CL" dirty="0"/>
          </a:p>
        </p:txBody>
      </p:sp>
      <p:pic>
        <p:nvPicPr>
          <p:cNvPr id="6" name="Imagen 5">
            <a:extLst>
              <a:ext uri="{FF2B5EF4-FFF2-40B4-BE49-F238E27FC236}">
                <a16:creationId xmlns:a16="http://schemas.microsoft.com/office/drawing/2014/main" id="{C1302D43-6297-420F-8E47-899B26BD673C}"/>
              </a:ext>
            </a:extLst>
          </p:cNvPr>
          <p:cNvPicPr>
            <a:picLocks noChangeAspect="1"/>
          </p:cNvPicPr>
          <p:nvPr/>
        </p:nvPicPr>
        <p:blipFill>
          <a:blip r:embed="rId2"/>
          <a:stretch>
            <a:fillRect/>
          </a:stretch>
        </p:blipFill>
        <p:spPr>
          <a:xfrm>
            <a:off x="415600" y="5020171"/>
            <a:ext cx="2257425" cy="1704975"/>
          </a:xfrm>
          <a:prstGeom prst="rect">
            <a:avLst/>
          </a:prstGeom>
        </p:spPr>
      </p:pic>
      <p:pic>
        <p:nvPicPr>
          <p:cNvPr id="9" name="Imagen 8">
            <a:extLst>
              <a:ext uri="{FF2B5EF4-FFF2-40B4-BE49-F238E27FC236}">
                <a16:creationId xmlns:a16="http://schemas.microsoft.com/office/drawing/2014/main" id="{522E1463-2DBA-45FD-A11E-FDEB5B4F36ED}"/>
              </a:ext>
            </a:extLst>
          </p:cNvPr>
          <p:cNvPicPr>
            <a:picLocks noChangeAspect="1"/>
          </p:cNvPicPr>
          <p:nvPr/>
        </p:nvPicPr>
        <p:blipFill>
          <a:blip r:embed="rId3"/>
          <a:stretch>
            <a:fillRect/>
          </a:stretch>
        </p:blipFill>
        <p:spPr>
          <a:xfrm>
            <a:off x="6095999" y="1861640"/>
            <a:ext cx="6096001" cy="3134719"/>
          </a:xfrm>
          <a:prstGeom prst="rect">
            <a:avLst/>
          </a:prstGeom>
        </p:spPr>
      </p:pic>
    </p:spTree>
    <p:extLst>
      <p:ext uri="{BB962C8B-B14F-4D97-AF65-F5344CB8AC3E}">
        <p14:creationId xmlns:p14="http://schemas.microsoft.com/office/powerpoint/2010/main" val="2589673102"/>
      </p:ext>
    </p:extLst>
  </p:cSld>
  <p:clrMapOvr>
    <a:masterClrMapping/>
  </p:clrMapOvr>
</p:sld>
</file>

<file path=ppt/theme/theme1.xml><?xml version="1.0" encoding="utf-8"?>
<a:theme xmlns:a="http://schemas.openxmlformats.org/drawingml/2006/main" name="Simple Light">
  <a:themeElements>
    <a:clrScheme name="Personalizado QandE">
      <a:dk1>
        <a:srgbClr val="506485"/>
      </a:dk1>
      <a:lt1>
        <a:srgbClr val="FFFFFF"/>
      </a:lt1>
      <a:dk2>
        <a:srgbClr val="506485"/>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1416</Words>
  <Application>Microsoft Office PowerPoint</Application>
  <PresentationFormat>Panorámica</PresentationFormat>
  <Paragraphs>103</Paragraphs>
  <Slides>31</Slides>
  <Notes>2</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31</vt:i4>
      </vt:variant>
    </vt:vector>
  </HeadingPairs>
  <TitlesOfParts>
    <vt:vector size="33" baseType="lpstr">
      <vt:lpstr>Arial</vt:lpstr>
      <vt:lpstr>Simple Light</vt:lpstr>
      <vt:lpstr>Q&amp;E: Quality and Engineering</vt:lpstr>
      <vt:lpstr>Software MMII</vt:lpstr>
      <vt:lpstr>Consideraciones</vt:lpstr>
      <vt:lpstr>Software MMII</vt:lpstr>
      <vt:lpstr>Login</vt:lpstr>
      <vt:lpstr>Bienvenida</vt:lpstr>
      <vt:lpstr>Cambio de contraseña</vt:lpstr>
      <vt:lpstr>Software MMII</vt:lpstr>
      <vt:lpstr>Reportes Maestro Datos</vt:lpstr>
      <vt:lpstr>Archivos</vt:lpstr>
      <vt:lpstr>Software MMII</vt:lpstr>
      <vt:lpstr>Mantenedores instrumentos</vt:lpstr>
      <vt:lpstr>Software MMII</vt:lpstr>
      <vt:lpstr>Control Diario</vt:lpstr>
      <vt:lpstr>Datos Power Automate</vt:lpstr>
      <vt:lpstr>Datos SFL</vt:lpstr>
      <vt:lpstr>Reprocesos</vt:lpstr>
      <vt:lpstr>Software MMII</vt:lpstr>
      <vt:lpstr>Ingreso Registros no informados por Custodio</vt:lpstr>
      <vt:lpstr>Ingreso Registros no informados por Custodio</vt:lpstr>
      <vt:lpstr>Ingreso Registros no informados por Custodio</vt:lpstr>
      <vt:lpstr>Aprobación rectificaciones</vt:lpstr>
      <vt:lpstr>Aprobación o rechazo</vt:lpstr>
      <vt:lpstr>Aprobación o rechazo</vt:lpstr>
      <vt:lpstr>Aprobación o rechazo</vt:lpstr>
      <vt:lpstr>Aprobación o rechazo</vt:lpstr>
      <vt:lpstr>Reversa registros</vt:lpstr>
      <vt:lpstr>Software MMII</vt:lpstr>
      <vt:lpstr>Secciones tipo tarjetas</vt:lpstr>
      <vt:lpstr>Grilla de datos</vt:lpstr>
      <vt:lpstr>Inducción usuarios Software MMII – Hub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Geraud Manouvrier</cp:lastModifiedBy>
  <cp:revision>210</cp:revision>
  <dcterms:modified xsi:type="dcterms:W3CDTF">2024-05-14T15:03:23Z</dcterms:modified>
</cp:coreProperties>
</file>