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4" r:id="rId1"/>
  </p:sldMasterIdLst>
  <p:sldIdLst>
    <p:sldId id="256" r:id="rId2"/>
    <p:sldId id="277" r:id="rId3"/>
    <p:sldId id="264" r:id="rId4"/>
    <p:sldId id="257" r:id="rId5"/>
    <p:sldId id="259" r:id="rId6"/>
    <p:sldId id="266" r:id="rId7"/>
    <p:sldId id="265" r:id="rId8"/>
    <p:sldId id="267" r:id="rId9"/>
    <p:sldId id="268" r:id="rId10"/>
    <p:sldId id="269" r:id="rId11"/>
    <p:sldId id="270" r:id="rId12"/>
    <p:sldId id="261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22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8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1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4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81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359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9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7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5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A3FAEE-FF21-4730-B1C2-D76C3FB79F83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5B8B-B676-4558-BBBD-25E0F85FDB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4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0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3709EE-7D76-4357-A2BA-1677111E6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617"/>
            <a:ext cx="9854242" cy="2387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Efficient Optimal </a:t>
            </a:r>
            <a:r>
              <a:rPr lang="en-US" sz="4400" dirty="0"/>
              <a:t>Approximation of Discrete Random Variables for Estimation of Probabilities of Missing Deadlines</a:t>
            </a:r>
            <a:endParaRPr lang="he-IL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308380-12EB-4015-837F-9BA19266A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Liat</a:t>
            </a:r>
            <a:r>
              <a:rPr lang="en-US" dirty="0"/>
              <a:t> </a:t>
            </a:r>
            <a:r>
              <a:rPr lang="en-US" dirty="0" smtClean="0"/>
              <a:t>Cohen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Gera Weiss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Ben Gurion University of the Negev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46" y="4958750"/>
            <a:ext cx="1095375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8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" y="3160166"/>
            <a:ext cx="4296583" cy="285679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blipFill>
                <a:blip r:embed="rId3"/>
                <a:stretch>
                  <a:fillRect l="-81" t="-27143" r="-3160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300213"/>
                  </p:ext>
                </p:extLst>
              </p:nvPr>
            </p:nvGraphicFramePr>
            <p:xfrm>
              <a:off x="5767748" y="3131050"/>
              <a:ext cx="6142784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300213"/>
                  </p:ext>
                </p:extLst>
              </p:nvPr>
            </p:nvGraphicFramePr>
            <p:xfrm>
              <a:off x="5767748" y="3131050"/>
              <a:ext cx="6142784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7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9677" r="-6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9677" r="-5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111475" r="-7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111475" r="-6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111475" r="-5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00794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111475" r="-2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111475" r="-1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111475" r="-31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4" y="2544767"/>
                <a:ext cx="256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2544767"/>
                <a:ext cx="2561662" cy="276999"/>
              </a:xfrm>
              <a:prstGeom prst="rect">
                <a:avLst/>
              </a:prstGeom>
              <a:blipFill>
                <a:blip r:embed="rId5"/>
                <a:stretch>
                  <a:fillRect l="-1188" t="-28261" r="-5701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FA80AD8-931B-408B-A803-4DDE89B031A6}"/>
              </a:ext>
            </a:extLst>
          </p:cNvPr>
          <p:cNvCxnSpPr/>
          <p:nvPr/>
        </p:nvCxnSpPr>
        <p:spPr>
          <a:xfrm>
            <a:off x="435002" y="4867046"/>
            <a:ext cx="257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/>
              <p:nvPr/>
            </p:nvSpPr>
            <p:spPr>
              <a:xfrm>
                <a:off x="5365403" y="4279612"/>
                <a:ext cx="808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03" y="4279612"/>
                <a:ext cx="8084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/>
              <p:nvPr/>
            </p:nvSpPr>
            <p:spPr>
              <a:xfrm>
                <a:off x="11112734" y="4225771"/>
                <a:ext cx="766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734" y="4225771"/>
                <a:ext cx="7666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1393AA85-4365-49D0-8779-2AD8B28656B6}"/>
              </a:ext>
            </a:extLst>
          </p:cNvPr>
          <p:cNvCxnSpPr>
            <a:cxnSpLocks/>
          </p:cNvCxnSpPr>
          <p:nvPr/>
        </p:nvCxnSpPr>
        <p:spPr>
          <a:xfrm flipV="1">
            <a:off x="11908206" y="3899364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559BAFE-1612-40C7-AEAF-1937D32BF9AA}"/>
              </a:ext>
            </a:extLst>
          </p:cNvPr>
          <p:cNvCxnSpPr>
            <a:cxnSpLocks/>
          </p:cNvCxnSpPr>
          <p:nvPr/>
        </p:nvCxnSpPr>
        <p:spPr>
          <a:xfrm flipV="1">
            <a:off x="5785870" y="3925091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32C01FB9-711F-42BA-928B-3444BD0A10A6}"/>
                  </a:ext>
                </a:extLst>
              </p:cNvPr>
              <p:cNvSpPr/>
              <p:nvPr/>
            </p:nvSpPr>
            <p:spPr>
              <a:xfrm>
                <a:off x="7319972" y="4281093"/>
                <a:ext cx="14822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32C01FB9-711F-42BA-928B-3444BD0A1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2" y="4281093"/>
                <a:ext cx="1482201" cy="646331"/>
              </a:xfrm>
              <a:prstGeom prst="rect">
                <a:avLst/>
              </a:prstGeom>
              <a:blipFill>
                <a:blip r:embed="rId8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98EADE7-2866-4B39-BD84-2FC6B59636B6}"/>
              </a:ext>
            </a:extLst>
          </p:cNvPr>
          <p:cNvCxnSpPr>
            <a:cxnSpLocks/>
          </p:cNvCxnSpPr>
          <p:nvPr/>
        </p:nvCxnSpPr>
        <p:spPr>
          <a:xfrm flipV="1">
            <a:off x="8060037" y="3926572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" y="3160166"/>
            <a:ext cx="4296583" cy="285679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blipFill>
                <a:blip r:embed="rId3"/>
                <a:stretch>
                  <a:fillRect l="-81" t="-27143" r="-3160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519988"/>
                  </p:ext>
                </p:extLst>
              </p:nvPr>
            </p:nvGraphicFramePr>
            <p:xfrm>
              <a:off x="8071292" y="3131050"/>
              <a:ext cx="3839240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519988"/>
                  </p:ext>
                </p:extLst>
              </p:nvPr>
            </p:nvGraphicFramePr>
            <p:xfrm>
              <a:off x="8071292" y="3131050"/>
              <a:ext cx="3839240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9677" r="-4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1587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01587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11475" r="-4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1587" t="-111475" r="-2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01587" t="-111475" r="-31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4" y="2544767"/>
                <a:ext cx="429098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2544767"/>
                <a:ext cx="4290983" cy="617861"/>
              </a:xfrm>
              <a:prstGeom prst="rect">
                <a:avLst/>
              </a:prstGeom>
              <a:blipFill>
                <a:blip r:embed="rId5"/>
                <a:stretch>
                  <a:fillRect r="-35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FA80AD8-931B-408B-A803-4DDE89B031A6}"/>
              </a:ext>
            </a:extLst>
          </p:cNvPr>
          <p:cNvCxnSpPr>
            <a:cxnSpLocks/>
          </p:cNvCxnSpPr>
          <p:nvPr/>
        </p:nvCxnSpPr>
        <p:spPr>
          <a:xfrm>
            <a:off x="435002" y="5319812"/>
            <a:ext cx="2974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/>
              <p:nvPr/>
            </p:nvSpPr>
            <p:spPr>
              <a:xfrm>
                <a:off x="11112734" y="4225771"/>
                <a:ext cx="766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734" y="4225771"/>
                <a:ext cx="7666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1393AA85-4365-49D0-8779-2AD8B28656B6}"/>
              </a:ext>
            </a:extLst>
          </p:cNvPr>
          <p:cNvCxnSpPr>
            <a:cxnSpLocks/>
          </p:cNvCxnSpPr>
          <p:nvPr/>
        </p:nvCxnSpPr>
        <p:spPr>
          <a:xfrm flipV="1">
            <a:off x="11908206" y="3899364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32C01FB9-711F-42BA-928B-3444BD0A10A6}"/>
                  </a:ext>
                </a:extLst>
              </p:cNvPr>
              <p:cNvSpPr/>
              <p:nvPr/>
            </p:nvSpPr>
            <p:spPr>
              <a:xfrm>
                <a:off x="7319972" y="4281093"/>
                <a:ext cx="1267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32C01FB9-711F-42BA-928B-3444BD0A1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72" y="4281093"/>
                <a:ext cx="12672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98EADE7-2866-4B39-BD84-2FC6B59636B6}"/>
              </a:ext>
            </a:extLst>
          </p:cNvPr>
          <p:cNvCxnSpPr>
            <a:cxnSpLocks/>
          </p:cNvCxnSpPr>
          <p:nvPr/>
        </p:nvCxnSpPr>
        <p:spPr>
          <a:xfrm flipV="1">
            <a:off x="8060037" y="3926572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6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C36E60-3204-4806-AED0-B285D499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 Approximation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0809ECF7-ECE9-48FF-B647-20DDFF0FC52A}"/>
                  </a:ext>
                </a:extLst>
              </p:cNvPr>
              <p:cNvSpPr/>
              <p:nvPr/>
            </p:nvSpPr>
            <p:spPr>
              <a:xfrm>
                <a:off x="7937945" y="2828835"/>
                <a:ext cx="3819859" cy="106086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𝑏𝑖𝑛𝑠𝐴𝑝𝑝𝑟𝑜𝑥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runs</a:t>
                </a:r>
                <a:r>
                  <a:rPr lang="he-IL" dirty="0" smtClean="0"/>
                  <a:t> </a:t>
                </a:r>
                <a:r>
                  <a:rPr lang="he-IL" dirty="0" err="1"/>
                  <a:t>in</a:t>
                </a:r>
                <a:r>
                  <a:rPr lang="he-IL" dirty="0"/>
                  <a:t> </a:t>
                </a:r>
                <a:r>
                  <a:rPr lang="he-IL" dirty="0" err="1"/>
                  <a:t>time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he-IL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he-IL" dirty="0" smtClean="0"/>
                  <a:t>using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he-IL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e-IL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e-IL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he-IL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memory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0809ECF7-ECE9-48FF-B647-20DDFF0FC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45" y="2828835"/>
                <a:ext cx="3819859" cy="1060868"/>
              </a:xfrm>
              <a:prstGeom prst="rect">
                <a:avLst/>
              </a:prstGeom>
              <a:blipFill>
                <a:blip r:embed="rId2"/>
                <a:stretch>
                  <a:fillRect l="-1113" t="-2841" b="-795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61850" y="2405451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65" y="1575201"/>
            <a:ext cx="4599929" cy="49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1" y="2838624"/>
            <a:ext cx="3495545" cy="377847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approx.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blipFill>
                <a:blip r:embed="rId3"/>
                <a:stretch>
                  <a:fillRect l="-80" t="-27143" r="-310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357754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357754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6395" t="-9677" r="-58843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9677" r="-49246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1667" t="-9677" r="-399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3" y="2492330"/>
                <a:ext cx="361079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3" y="2492330"/>
                <a:ext cx="3610797" cy="285912"/>
              </a:xfrm>
              <a:prstGeom prst="rect">
                <a:avLst/>
              </a:prstGeom>
              <a:blipFill>
                <a:blip r:embed="rId5"/>
                <a:stretch>
                  <a:fillRect l="-843" t="-25532" r="-4216" b="-468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793371" y="4656398"/>
            <a:ext cx="2959121" cy="229185"/>
          </a:xfrm>
          <a:prstGeom prst="round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approx.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blipFill>
                <a:blip r:embed="rId3"/>
                <a:stretch>
                  <a:fillRect l="-80" t="-27143" r="-310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0907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0907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6395" t="-9677" r="-58843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9677" r="-49246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1667" t="-9677" r="-399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3" y="2492330"/>
                <a:ext cx="361079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3" y="2492330"/>
                <a:ext cx="3610797" cy="285912"/>
              </a:xfrm>
              <a:prstGeom prst="rect">
                <a:avLst/>
              </a:prstGeom>
              <a:blipFill>
                <a:blip r:embed="rId5"/>
                <a:stretch>
                  <a:fillRect l="-843" t="-25532" r="-4216" b="-468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F3C8FF5C-FD1F-417B-ACA1-1C70BD9F3DBB}"/>
              </a:ext>
            </a:extLst>
          </p:cNvPr>
          <p:cNvCxnSpPr/>
          <p:nvPr/>
        </p:nvCxnSpPr>
        <p:spPr>
          <a:xfrm>
            <a:off x="755160" y="5459766"/>
            <a:ext cx="2823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26E4688-505C-47CE-A05B-253DBDF99454}"/>
              </a:ext>
            </a:extLst>
          </p:cNvPr>
          <p:cNvCxnSpPr>
            <a:cxnSpLocks/>
          </p:cNvCxnSpPr>
          <p:nvPr/>
        </p:nvCxnSpPr>
        <p:spPr>
          <a:xfrm flipV="1">
            <a:off x="7678297" y="3962083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/>
              <p:nvPr/>
            </p:nvSpPr>
            <p:spPr>
              <a:xfrm>
                <a:off x="7412423" y="4479774"/>
                <a:ext cx="53174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23" y="4479774"/>
                <a:ext cx="531748" cy="524118"/>
              </a:xfrm>
              <a:prstGeom prst="rect">
                <a:avLst/>
              </a:prstGeom>
              <a:blipFill>
                <a:blip r:embed="rId6"/>
                <a:stretch>
                  <a:fillRect r="-31034" b="-69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41" y="2838624"/>
            <a:ext cx="3495545" cy="377847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199073" y="5296619"/>
            <a:ext cx="1595887" cy="171773"/>
          </a:xfrm>
          <a:prstGeom prst="round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5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approx.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blipFill>
                <a:blip r:embed="rId3"/>
                <a:stretch>
                  <a:fillRect l="-80" t="-27143" r="-310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6592011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6592011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6395" t="-9677" r="-58843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9677" r="-49246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1667" t="-9677" r="-399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blipFill>
                <a:blip r:embed="rId5"/>
                <a:stretch>
                  <a:fillRect r="-7258" b="-81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26E4688-505C-47CE-A05B-253DBDF99454}"/>
              </a:ext>
            </a:extLst>
          </p:cNvPr>
          <p:cNvCxnSpPr>
            <a:cxnSpLocks/>
          </p:cNvCxnSpPr>
          <p:nvPr/>
        </p:nvCxnSpPr>
        <p:spPr>
          <a:xfrm flipV="1">
            <a:off x="7678297" y="3962083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/>
              <p:nvPr/>
            </p:nvSpPr>
            <p:spPr>
              <a:xfrm>
                <a:off x="7412423" y="4479774"/>
                <a:ext cx="53174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23" y="4479774"/>
                <a:ext cx="531748" cy="524118"/>
              </a:xfrm>
              <a:prstGeom prst="rect">
                <a:avLst/>
              </a:prstGeom>
              <a:blipFill>
                <a:blip r:embed="rId6"/>
                <a:stretch>
                  <a:fillRect r="-31034" b="-69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2D6FDF-43F7-422F-A077-9FDF8B86A757}"/>
                  </a:ext>
                </a:extLst>
              </p:cNvPr>
              <p:cNvSpPr txBox="1"/>
              <p:nvPr/>
            </p:nvSpPr>
            <p:spPr>
              <a:xfrm>
                <a:off x="7218780" y="3583469"/>
                <a:ext cx="9190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𝑑𝑢𝑎𝑙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2D6FDF-43F7-422F-A077-9FDF8B86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80" y="3583469"/>
                <a:ext cx="919034" cy="215444"/>
              </a:xfrm>
              <a:prstGeom prst="rect">
                <a:avLst/>
              </a:prstGeom>
              <a:blipFill>
                <a:blip r:embed="rId7"/>
                <a:stretch>
                  <a:fillRect l="-3311" t="-25714" r="-13907" b="-5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841" y="2838624"/>
            <a:ext cx="3495545" cy="377847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99073" y="5451887"/>
            <a:ext cx="1595887" cy="171773"/>
          </a:xfrm>
          <a:prstGeom prst="round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approx.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blipFill>
                <a:blip r:embed="rId3"/>
                <a:stretch>
                  <a:fillRect l="-80" t="-27143" r="-310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340572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340572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6395" t="-9677" r="-58843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9677" r="-49246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1667" t="-9677" r="-399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26E4688-505C-47CE-A05B-253DBDF99454}"/>
              </a:ext>
            </a:extLst>
          </p:cNvPr>
          <p:cNvCxnSpPr>
            <a:cxnSpLocks/>
          </p:cNvCxnSpPr>
          <p:nvPr/>
        </p:nvCxnSpPr>
        <p:spPr>
          <a:xfrm flipV="1">
            <a:off x="7678297" y="3962083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/>
              <p:nvPr/>
            </p:nvSpPr>
            <p:spPr>
              <a:xfrm>
                <a:off x="7412423" y="4479774"/>
                <a:ext cx="53174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23" y="4479774"/>
                <a:ext cx="531748" cy="524118"/>
              </a:xfrm>
              <a:prstGeom prst="rect">
                <a:avLst/>
              </a:prstGeom>
              <a:blipFill>
                <a:blip r:embed="rId5"/>
                <a:stretch>
                  <a:fillRect r="-31034" b="-69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6A53B-E65E-4C44-BD67-6FC2ECC66A65}"/>
                  </a:ext>
                </a:extLst>
              </p:cNvPr>
              <p:cNvSpPr txBox="1"/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6A53B-E65E-4C44-BD67-6FC2ECC6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blipFill>
                <a:blip r:embed="rId6"/>
                <a:stretch>
                  <a:fillRect r="-7258" b="-81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41" y="2838624"/>
            <a:ext cx="3495545" cy="377847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99073" y="5451887"/>
            <a:ext cx="1595887" cy="171773"/>
          </a:xfrm>
          <a:prstGeom prst="round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blipFill>
                <a:blip r:embed="rId3"/>
                <a:stretch>
                  <a:fillRect l="-80" t="-27143" r="-310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628019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9628019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6395" t="-9677" r="-58843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9677" r="-49246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1667" t="-9677" r="-399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111475" r="-49246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26E4688-505C-47CE-A05B-253DBDF99454}"/>
              </a:ext>
            </a:extLst>
          </p:cNvPr>
          <p:cNvCxnSpPr>
            <a:cxnSpLocks/>
          </p:cNvCxnSpPr>
          <p:nvPr/>
        </p:nvCxnSpPr>
        <p:spPr>
          <a:xfrm flipV="1">
            <a:off x="9800059" y="3962083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/>
              <p:nvPr/>
            </p:nvSpPr>
            <p:spPr>
              <a:xfrm>
                <a:off x="9534193" y="4479774"/>
                <a:ext cx="58567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193" y="4479774"/>
                <a:ext cx="585673" cy="524118"/>
              </a:xfrm>
              <a:prstGeom prst="rect">
                <a:avLst/>
              </a:prstGeom>
              <a:blipFill>
                <a:blip r:embed="rId5"/>
                <a:stretch>
                  <a:fillRect r="-29167" b="-69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F914D-DB59-482C-B5C3-4990B24704C7}"/>
                  </a:ext>
                </a:extLst>
              </p:cNvPr>
              <p:cNvSpPr txBox="1"/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F914D-DB59-482C-B5C3-4990B247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blipFill>
                <a:blip r:embed="rId6"/>
                <a:stretch>
                  <a:fillRect r="-7258" b="-81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41" y="2838624"/>
            <a:ext cx="3495545" cy="377847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99073" y="5607158"/>
            <a:ext cx="1595887" cy="171773"/>
          </a:xfrm>
          <a:prstGeom prst="round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approx. algorithm –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51184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approx. – </a:t>
            </a:r>
            <a:r>
              <a:rPr lang="en-US" dirty="0"/>
              <a:t>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651903" cy="430887"/>
              </a:xfrm>
              <a:prstGeom prst="rect">
                <a:avLst/>
              </a:prstGeom>
              <a:blipFill>
                <a:blip r:embed="rId3"/>
                <a:stretch>
                  <a:fillRect l="-80" t="-27143" r="-310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245905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245905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897853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887767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878889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406883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6395" t="-9677" r="-58843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87671" t="-9677" r="-49246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1667" t="-9677" r="-399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111475" r="-1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26E4688-505C-47CE-A05B-253DBDF99454}"/>
              </a:ext>
            </a:extLst>
          </p:cNvPr>
          <p:cNvCxnSpPr>
            <a:cxnSpLocks/>
          </p:cNvCxnSpPr>
          <p:nvPr/>
        </p:nvCxnSpPr>
        <p:spPr>
          <a:xfrm flipV="1">
            <a:off x="6115826" y="3962083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/>
              <p:nvPr/>
            </p:nvSpPr>
            <p:spPr>
              <a:xfrm>
                <a:off x="5619135" y="4479774"/>
                <a:ext cx="989630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C15D07-9991-4D91-82C5-BF510F5E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5" y="4479774"/>
                <a:ext cx="989630" cy="524118"/>
              </a:xfrm>
              <a:prstGeom prst="rect">
                <a:avLst/>
              </a:prstGeom>
              <a:blipFill>
                <a:blip r:embed="rId5"/>
                <a:stretch>
                  <a:fillRect r="-17284" b="-69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F1381-5DE1-41F0-BF08-DCE39C5B7A7C}"/>
                  </a:ext>
                </a:extLst>
              </p:cNvPr>
              <p:cNvSpPr txBox="1"/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F1381-5DE1-41F0-BF08-DCE39C5B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3" y="2403550"/>
                <a:ext cx="2268442" cy="524118"/>
              </a:xfrm>
              <a:prstGeom prst="rect">
                <a:avLst/>
              </a:prstGeom>
              <a:blipFill>
                <a:blip r:embed="rId6"/>
                <a:stretch>
                  <a:fillRect r="-7258" b="-81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41" y="2838624"/>
            <a:ext cx="3495545" cy="377847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199073" y="5762432"/>
            <a:ext cx="1690776" cy="155290"/>
          </a:xfrm>
          <a:prstGeom prst="roundRect">
            <a:avLst/>
          </a:prstGeom>
          <a:solidFill>
            <a:srgbClr val="FFFF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632F67-1140-466C-A0FB-B61A91BA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Saddleback Approximation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BFC6C1CD-B864-42A2-8665-BE5E3BFFEF35}"/>
                  </a:ext>
                </a:extLst>
              </p:cNvPr>
              <p:cNvSpPr/>
              <p:nvPr/>
            </p:nvSpPr>
            <p:spPr>
              <a:xfrm>
                <a:off x="2006328" y="5804952"/>
                <a:ext cx="9169988" cy="37555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𝑠𝑑𝑙𝑏𝑘𝐴𝑝𝑝𝑟𝑜𝑥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runs</a:t>
                </a:r>
                <a:r>
                  <a:rPr lang="he-IL" dirty="0" smtClean="0"/>
                  <a:t> </a:t>
                </a:r>
                <a:r>
                  <a:rPr lang="he-IL" dirty="0" err="1"/>
                  <a:t>in</a:t>
                </a:r>
                <a:r>
                  <a:rPr lang="he-IL" dirty="0"/>
                  <a:t> </a:t>
                </a:r>
                <a:r>
                  <a:rPr lang="he-IL" dirty="0" err="1"/>
                  <a:t>time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he-IL" dirty="0"/>
                  <a:t> </a:t>
                </a:r>
                <a:r>
                  <a:rPr lang="he-IL" dirty="0" err="1"/>
                  <a:t>using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he-IL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he-IL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dirty="0"/>
                  <a:t>memory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BFC6C1CD-B864-42A2-8665-BE5E3BFF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328" y="5804952"/>
                <a:ext cx="9169988" cy="375552"/>
              </a:xfrm>
              <a:prstGeom prst="rect">
                <a:avLst/>
              </a:prstGeom>
              <a:blipFill>
                <a:blip r:embed="rId2"/>
                <a:stretch>
                  <a:fillRect l="-133" t="-6250" b="-2187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07" y="1587979"/>
            <a:ext cx="6160417" cy="37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8194" y="4744527"/>
            <a:ext cx="923889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542910C-E33F-4E36-8581-B7FE3158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3598F0C-BC2D-47E2-B078-EB739EE27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8083" y="4195312"/>
                <a:ext cx="10627739" cy="997789"/>
              </a:xfrm>
            </p:spPr>
            <p:txBody>
              <a:bodyPr>
                <a:noAutofit/>
              </a:bodyPr>
              <a:lstStyle/>
              <a:p>
                <a:pPr marL="0" indent="0" algn="l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The </a:t>
                </a:r>
                <a:r>
                  <a:rPr lang="en-US" sz="1800" dirty="0"/>
                  <a:t>main contribution of the </a:t>
                </a:r>
                <a:r>
                  <a:rPr lang="en-US" sz="1800" dirty="0" smtClean="0"/>
                  <a:t>paper: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 algn="ctr" rtl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 smtClean="0"/>
                  <a:t>An efficient algorithm </a:t>
                </a:r>
                <a:r>
                  <a:rPr lang="en-US" sz="2400" dirty="0"/>
                  <a:t>that </a:t>
                </a:r>
                <a:r>
                  <a:rPr lang="en-US" sz="2400" dirty="0" smtClean="0"/>
                  <a:t>constructs </a:t>
                </a:r>
                <a:r>
                  <a:rPr lang="en-US" sz="2400" dirty="0"/>
                  <a:t>an optimal </a:t>
                </a:r>
                <a14:m>
                  <m:oMath xmlns:m="http://schemas.openxmlformats.org/officeDocument/2006/math">
                    <m:r>
                      <a:rPr lang="en-US" sz="2400" dirty="0"/>
                      <m:t>𝑚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/>
                  <a:t>approximation of </a:t>
                </a:r>
                <a14:m>
                  <m:oMath xmlns:m="http://schemas.openxmlformats.org/officeDocument/2006/math">
                    <m:r>
                      <a:rPr lang="en-US" sz="2400" dirty="0"/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3598F0C-BC2D-47E2-B078-EB739EE27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8083" y="4195312"/>
                <a:ext cx="10627739" cy="997789"/>
              </a:xfrm>
              <a:blipFill>
                <a:blip r:embed="rId2"/>
                <a:stretch>
                  <a:fillRect l="-459" t="-304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0C7C9-2E70-4EEA-B1C1-71F021D81BEE}"/>
                  </a:ext>
                </a:extLst>
              </p:cNvPr>
              <p:cNvSpPr txBox="1"/>
              <p:nvPr/>
            </p:nvSpPr>
            <p:spPr>
              <a:xfrm>
                <a:off x="1268083" y="2758097"/>
                <a:ext cx="10627740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 </a:t>
                </a:r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optimal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approximation </a:t>
                </a:r>
                <a:r>
                  <a:rPr lang="en-US" dirty="0"/>
                  <a:t>of a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𝑠𝑢𝑝𝑝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there is no random 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such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𝑠𝑢𝑝𝑝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)&lt;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0C7C9-2E70-4EEA-B1C1-71F021D8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3" y="2758097"/>
                <a:ext cx="10627740" cy="923330"/>
              </a:xfrm>
              <a:prstGeom prst="rect">
                <a:avLst/>
              </a:prstGeom>
              <a:blipFill>
                <a:blip r:embed="rId3"/>
                <a:stretch>
                  <a:fillRect l="-401" r="-573" b="-389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2ACD9A-13D9-49E3-B302-D1D5DAD6EF8C}"/>
                  </a:ext>
                </a:extLst>
              </p:cNvPr>
              <p:cNvSpPr txBox="1"/>
              <p:nvPr/>
            </p:nvSpPr>
            <p:spPr>
              <a:xfrm>
                <a:off x="1268083" y="1998237"/>
                <a:ext cx="10627739" cy="45294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Kolmogorov distance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lim>
                    </m:limLow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2ACD9A-13D9-49E3-B302-D1D5DAD6E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3" y="1998237"/>
                <a:ext cx="10627739" cy="452945"/>
              </a:xfrm>
              <a:prstGeom prst="rect">
                <a:avLst/>
              </a:prstGeom>
              <a:blipFill>
                <a:blip r:embed="rId4"/>
                <a:stretch>
                  <a:fillRect l="-401" t="-5263" b="-26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9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90D429-81E8-4D38-8FF4-6F9DDEE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0C9DE6BD-1F16-4D83-BAD7-8D6D2337475F}"/>
                  </a:ext>
                </a:extLst>
              </p:cNvPr>
              <p:cNvSpPr/>
              <p:nvPr/>
            </p:nvSpPr>
            <p:spPr>
              <a:xfrm>
                <a:off x="7937945" y="2828835"/>
                <a:ext cx="3566667" cy="92333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𝑙𝑖𝑛𝐴𝑝𝑝𝑟𝑜𝑥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runs</a:t>
                </a:r>
                <a:r>
                  <a:rPr lang="he-IL" dirty="0" smtClean="0"/>
                  <a:t> </a:t>
                </a:r>
                <a:r>
                  <a:rPr lang="he-IL" dirty="0" err="1"/>
                  <a:t>in</a:t>
                </a:r>
                <a:r>
                  <a:rPr lang="he-IL" dirty="0"/>
                  <a:t> </a:t>
                </a:r>
                <a:r>
                  <a:rPr lang="he-IL" dirty="0" err="1"/>
                  <a:t>time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he-IL" dirty="0"/>
                  <a:t> </a:t>
                </a:r>
                <a:r>
                  <a:rPr lang="he-IL" dirty="0" err="1"/>
                  <a:t>using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he-IL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e-IL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e-IL" dirty="0" err="1"/>
                  <a:t>memory</a:t>
                </a:r>
                <a:r>
                  <a:rPr lang="he-IL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0C9DE6BD-1F16-4D83-BAD7-8D6D23374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45" y="2828835"/>
                <a:ext cx="3566667" cy="923330"/>
              </a:xfrm>
              <a:prstGeom prst="rect">
                <a:avLst/>
              </a:prstGeom>
              <a:blipFill>
                <a:blip r:embed="rId2"/>
                <a:stretch>
                  <a:fillRect l="-1193" t="-3247" b="-84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077" y="1388852"/>
            <a:ext cx="4942030" cy="51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42910C-E33F-4E36-8581-B7FE3158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598F0C-BC2D-47E2-B078-EB739EE2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009956"/>
            <a:ext cx="10515600" cy="3709358"/>
          </a:xfrm>
        </p:spPr>
        <p:txBody>
          <a:bodyPr/>
          <a:lstStyle/>
          <a:p>
            <a:pPr algn="l" rtl="0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Estimation of the probability for missing </a:t>
            </a:r>
            <a:r>
              <a:rPr lang="en-US" dirty="0" smtClean="0"/>
              <a:t>deadlines</a:t>
            </a:r>
            <a:endParaRPr lang="en-US" dirty="0"/>
          </a:p>
          <a:p>
            <a:pPr algn="l" rtl="0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Sparse </a:t>
            </a:r>
            <a:r>
              <a:rPr lang="en-US" dirty="0" smtClean="0"/>
              <a:t>approximations </a:t>
            </a:r>
            <a:r>
              <a:rPr lang="en-US" dirty="0"/>
              <a:t>(</a:t>
            </a:r>
            <a:r>
              <a:rPr lang="en-US" dirty="0" smtClean="0"/>
              <a:t>aka sparse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  <a:r>
              <a:rPr lang="en-US" dirty="0"/>
              <a:t>) that </a:t>
            </a:r>
            <a:r>
              <a:rPr lang="en-US" dirty="0" smtClean="0"/>
              <a:t>deal </a:t>
            </a:r>
            <a:r>
              <a:rPr lang="en-US" dirty="0"/>
              <a:t>with sparse solutions for systems of linear </a:t>
            </a:r>
            <a:r>
              <a:rPr lang="en-US" dirty="0" smtClean="0"/>
              <a:t>equations</a:t>
            </a:r>
            <a:endParaRPr lang="en-US" dirty="0"/>
          </a:p>
          <a:p>
            <a:pPr algn="l" rtl="0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Binning in statistical inference </a:t>
            </a:r>
          </a:p>
          <a:p>
            <a:pPr algn="l" rtl="0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Data and </a:t>
            </a:r>
            <a:r>
              <a:rPr lang="en-US" dirty="0" smtClean="0"/>
              <a:t>signal </a:t>
            </a:r>
            <a:r>
              <a:rPr lang="en-US" dirty="0"/>
              <a:t>compression 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5"/>
          <a:stretch/>
        </p:blipFill>
        <p:spPr bwMode="auto">
          <a:xfrm>
            <a:off x="7483814" y="3968151"/>
            <a:ext cx="4573339" cy="27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139EB8-B804-43C0-A7B4-D923C3EC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motivating problem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66437A-8FCD-4E2B-A3B1-9F4B3217293A}"/>
              </a:ext>
            </a:extLst>
          </p:cNvPr>
          <p:cNvSpPr txBox="1"/>
          <p:nvPr/>
        </p:nvSpPr>
        <p:spPr>
          <a:xfrm>
            <a:off x="996776" y="4709363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probabilities of meeting deadline in series-parallel schedules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DAC2344-9539-4469-8C0B-EAFAEAEFC903}"/>
                  </a:ext>
                </a:extLst>
              </p:cNvPr>
              <p:cNvSpPr txBox="1"/>
              <p:nvPr/>
            </p:nvSpPr>
            <p:spPr>
              <a:xfrm>
                <a:off x="8160162" y="2709040"/>
                <a:ext cx="27140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doSomthing {</a:t>
                </a:r>
              </a:p>
              <a:p>
                <a:r>
                  <a:rPr lang="en-US" dirty="0"/>
                  <a:t>  …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𝑓𝑜𝑜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𝑜𝑜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…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convolution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}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DAC2344-9539-4469-8C0B-EAFAEAEF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162" y="2709040"/>
                <a:ext cx="2714040" cy="2031325"/>
              </a:xfrm>
              <a:prstGeom prst="rect">
                <a:avLst/>
              </a:prstGeom>
              <a:blipFill>
                <a:blip r:embed="rId2"/>
                <a:stretch>
                  <a:fillRect l="-2022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D82AC85-41E8-4319-8731-F008F8C10181}"/>
              </a:ext>
            </a:extLst>
          </p:cNvPr>
          <p:cNvSpPr txBox="1"/>
          <p:nvPr/>
        </p:nvSpPr>
        <p:spPr>
          <a:xfrm>
            <a:off x="7150608" y="490220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Handling complexities in algorithms that manipulate random variables</a:t>
            </a:r>
          </a:p>
        </p:txBody>
      </p:sp>
      <p:cxnSp>
        <p:nvCxnSpPr>
          <p:cNvPr id="78" name="Straight Arrow Connector 15">
            <a:extLst>
              <a:ext uri="{FF2B5EF4-FFF2-40B4-BE49-F238E27FC236}">
                <a16:creationId xmlns:a16="http://schemas.microsoft.com/office/drawing/2014/main" id="{395B2D63-DDD4-4DEA-9C1F-F144354FDD3E}"/>
              </a:ext>
            </a:extLst>
          </p:cNvPr>
          <p:cNvCxnSpPr/>
          <p:nvPr/>
        </p:nvCxnSpPr>
        <p:spPr>
          <a:xfrm>
            <a:off x="6246684" y="3613119"/>
            <a:ext cx="1169100" cy="6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EFDA746-9C6A-4695-AA28-31C0BD0ADB1D}"/>
              </a:ext>
            </a:extLst>
          </p:cNvPr>
          <p:cNvSpPr txBox="1"/>
          <p:nvPr/>
        </p:nvSpPr>
        <p:spPr>
          <a:xfrm rot="1796849">
            <a:off x="6170999" y="349026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More generally</a:t>
            </a:r>
          </a:p>
        </p:txBody>
      </p:sp>
      <p:grpSp>
        <p:nvGrpSpPr>
          <p:cNvPr id="80" name="Group 66">
            <a:extLst>
              <a:ext uri="{FF2B5EF4-FFF2-40B4-BE49-F238E27FC236}">
                <a16:creationId xmlns:a16="http://schemas.microsoft.com/office/drawing/2014/main" id="{7238926A-0DEA-4BA2-985D-8E7DEAE03B85}"/>
              </a:ext>
            </a:extLst>
          </p:cNvPr>
          <p:cNvGrpSpPr/>
          <p:nvPr/>
        </p:nvGrpSpPr>
        <p:grpSpPr>
          <a:xfrm>
            <a:off x="719350" y="1482115"/>
            <a:ext cx="5174814" cy="2935199"/>
            <a:chOff x="2771607" y="3433967"/>
            <a:chExt cx="5370654" cy="2926884"/>
          </a:xfrm>
        </p:grpSpPr>
        <p:cxnSp>
          <p:nvCxnSpPr>
            <p:cNvPr id="81" name="Straight Arrow Connector 31">
              <a:extLst>
                <a:ext uri="{FF2B5EF4-FFF2-40B4-BE49-F238E27FC236}">
                  <a16:creationId xmlns:a16="http://schemas.microsoft.com/office/drawing/2014/main" id="{408A0883-92F9-432F-BC6A-6FF423FAE1BD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5982163" y="5247440"/>
              <a:ext cx="561739" cy="57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36">
              <a:extLst>
                <a:ext uri="{FF2B5EF4-FFF2-40B4-BE49-F238E27FC236}">
                  <a16:creationId xmlns:a16="http://schemas.microsoft.com/office/drawing/2014/main" id="{000AC8BA-8FDD-4A6A-B9FD-C6399E29A379}"/>
                </a:ext>
              </a:extLst>
            </p:cNvPr>
            <p:cNvCxnSpPr>
              <a:endCxn id="95" idx="0"/>
            </p:cNvCxnSpPr>
            <p:nvPr/>
          </p:nvCxnSpPr>
          <p:spPr>
            <a:xfrm flipH="1">
              <a:off x="5470086" y="5235069"/>
              <a:ext cx="512077" cy="574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56">
              <a:extLst>
                <a:ext uri="{FF2B5EF4-FFF2-40B4-BE49-F238E27FC236}">
                  <a16:creationId xmlns:a16="http://schemas.microsoft.com/office/drawing/2014/main" id="{9EB90739-CD2D-4F76-B678-39A16CE4439D}"/>
                </a:ext>
              </a:extLst>
            </p:cNvPr>
            <p:cNvGrpSpPr/>
            <p:nvPr/>
          </p:nvGrpSpPr>
          <p:grpSpPr>
            <a:xfrm>
              <a:off x="2771607" y="3433967"/>
              <a:ext cx="5370654" cy="2926884"/>
              <a:chOff x="1185178" y="2540893"/>
              <a:chExt cx="5370654" cy="2926884"/>
            </a:xfrm>
          </p:grpSpPr>
          <p:sp>
            <p:nvSpPr>
              <p:cNvPr id="93" name="Right Arrow 6">
                <a:extLst>
                  <a:ext uri="{FF2B5EF4-FFF2-40B4-BE49-F238E27FC236}">
                    <a16:creationId xmlns:a16="http://schemas.microsoft.com/office/drawing/2014/main" id="{D264CD46-4D3F-4F52-815F-B526FE6E3040}"/>
                  </a:ext>
                </a:extLst>
              </p:cNvPr>
              <p:cNvSpPr/>
              <p:nvPr/>
            </p:nvSpPr>
            <p:spPr>
              <a:xfrm>
                <a:off x="1826963" y="3700433"/>
                <a:ext cx="1178805" cy="80108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F4E0E649-6548-4138-A593-A165829ACB2C}"/>
                  </a:ext>
                </a:extLst>
              </p:cNvPr>
              <p:cNvSpPr/>
              <p:nvPr/>
            </p:nvSpPr>
            <p:spPr>
              <a:xfrm>
                <a:off x="3384225" y="4916740"/>
                <a:ext cx="998863" cy="539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12">
                <a:extLst>
                  <a:ext uri="{FF2B5EF4-FFF2-40B4-BE49-F238E27FC236}">
                    <a16:creationId xmlns:a16="http://schemas.microsoft.com/office/drawing/2014/main" id="{B18ACDEC-E8A6-4858-A465-7A5153689435}"/>
                  </a:ext>
                </a:extLst>
              </p:cNvPr>
              <p:cNvSpPr/>
              <p:nvPr/>
            </p:nvSpPr>
            <p:spPr>
              <a:xfrm>
                <a:off x="4458041" y="4927951"/>
                <a:ext cx="998863" cy="539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Right Arrow 13">
                <a:extLst>
                  <a:ext uri="{FF2B5EF4-FFF2-40B4-BE49-F238E27FC236}">
                    <a16:creationId xmlns:a16="http://schemas.microsoft.com/office/drawing/2014/main" id="{43E30852-D83A-4C69-95B4-EEF1D14EFBCB}"/>
                  </a:ext>
                </a:extLst>
              </p:cNvPr>
              <p:cNvSpPr/>
              <p:nvPr/>
            </p:nvSpPr>
            <p:spPr>
              <a:xfrm>
                <a:off x="3585990" y="2540893"/>
                <a:ext cx="1178805" cy="80108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8" name="Straight Arrow Connector 15">
                <a:extLst>
                  <a:ext uri="{FF2B5EF4-FFF2-40B4-BE49-F238E27FC236}">
                    <a16:creationId xmlns:a16="http://schemas.microsoft.com/office/drawing/2014/main" id="{6D4CE64A-D7C9-46BF-92E7-E75258C16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5397" y="3143528"/>
                <a:ext cx="302644" cy="7123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19">
                <a:extLst>
                  <a:ext uri="{FF2B5EF4-FFF2-40B4-BE49-F238E27FC236}">
                    <a16:creationId xmlns:a16="http://schemas.microsoft.com/office/drawing/2014/main" id="{977BE099-A30E-45C5-B54C-8A779BE4C9CE}"/>
                  </a:ext>
                </a:extLst>
              </p:cNvPr>
              <p:cNvCxnSpPr/>
              <p:nvPr/>
            </p:nvCxnSpPr>
            <p:spPr>
              <a:xfrm flipH="1">
                <a:off x="2202353" y="3143528"/>
                <a:ext cx="1693947" cy="7731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46">
                <a:extLst>
                  <a:ext uri="{FF2B5EF4-FFF2-40B4-BE49-F238E27FC236}">
                    <a16:creationId xmlns:a16="http://schemas.microsoft.com/office/drawing/2014/main" id="{22078F28-E1DA-4046-8499-3BCA1379364B}"/>
                  </a:ext>
                </a:extLst>
              </p:cNvPr>
              <p:cNvSpPr/>
              <p:nvPr/>
            </p:nvSpPr>
            <p:spPr>
              <a:xfrm>
                <a:off x="1185178" y="4888450"/>
                <a:ext cx="998863" cy="539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1" name="Rectangle 47">
                <a:extLst>
                  <a:ext uri="{FF2B5EF4-FFF2-40B4-BE49-F238E27FC236}">
                    <a16:creationId xmlns:a16="http://schemas.microsoft.com/office/drawing/2014/main" id="{18FE241B-EFC4-4955-B7CB-D86F356594A6}"/>
                  </a:ext>
                </a:extLst>
              </p:cNvPr>
              <p:cNvSpPr/>
              <p:nvPr/>
            </p:nvSpPr>
            <p:spPr>
              <a:xfrm>
                <a:off x="2258994" y="4899661"/>
                <a:ext cx="998863" cy="539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02" name="Straight Arrow Connector 48">
                <a:extLst>
                  <a:ext uri="{FF2B5EF4-FFF2-40B4-BE49-F238E27FC236}">
                    <a16:creationId xmlns:a16="http://schemas.microsoft.com/office/drawing/2014/main" id="{3A043927-A202-4A84-A3E8-F1BB36B8651E}"/>
                  </a:ext>
                </a:extLst>
              </p:cNvPr>
              <p:cNvCxnSpPr>
                <a:endCxn id="101" idx="0"/>
              </p:cNvCxnSpPr>
              <p:nvPr/>
            </p:nvCxnSpPr>
            <p:spPr>
              <a:xfrm>
                <a:off x="2196687" y="4326076"/>
                <a:ext cx="561739" cy="573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49">
                <a:extLst>
                  <a:ext uri="{FF2B5EF4-FFF2-40B4-BE49-F238E27FC236}">
                    <a16:creationId xmlns:a16="http://schemas.microsoft.com/office/drawing/2014/main" id="{C519D3F5-8ADF-4E84-8138-03A4EABB6AE9}"/>
                  </a:ext>
                </a:extLst>
              </p:cNvPr>
              <p:cNvCxnSpPr>
                <a:endCxn id="100" idx="0"/>
              </p:cNvCxnSpPr>
              <p:nvPr/>
            </p:nvCxnSpPr>
            <p:spPr>
              <a:xfrm flipH="1">
                <a:off x="1684610" y="4313705"/>
                <a:ext cx="512077" cy="574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52">
                <a:extLst>
                  <a:ext uri="{FF2B5EF4-FFF2-40B4-BE49-F238E27FC236}">
                    <a16:creationId xmlns:a16="http://schemas.microsoft.com/office/drawing/2014/main" id="{7B310818-94C9-4AAF-94AE-34F676BDDD78}"/>
                  </a:ext>
                </a:extLst>
              </p:cNvPr>
              <p:cNvSpPr/>
              <p:nvPr/>
            </p:nvSpPr>
            <p:spPr>
              <a:xfrm>
                <a:off x="5556969" y="3786250"/>
                <a:ext cx="998863" cy="5398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Right Arrow 6">
                <a:extLst>
                  <a:ext uri="{FF2B5EF4-FFF2-40B4-BE49-F238E27FC236}">
                    <a16:creationId xmlns:a16="http://schemas.microsoft.com/office/drawing/2014/main" id="{D264CD46-4D3F-4F52-815F-B526FE6E3040}"/>
                  </a:ext>
                </a:extLst>
              </p:cNvPr>
              <p:cNvSpPr/>
              <p:nvPr/>
            </p:nvSpPr>
            <p:spPr>
              <a:xfrm>
                <a:off x="3841003" y="3722256"/>
                <a:ext cx="1178805" cy="80108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84" name="Straight Arrow Connector 53">
              <a:extLst>
                <a:ext uri="{FF2B5EF4-FFF2-40B4-BE49-F238E27FC236}">
                  <a16:creationId xmlns:a16="http://schemas.microsoft.com/office/drawing/2014/main" id="{73F970EA-2ABD-4E96-9F9D-6F3A9738D2FE}"/>
                </a:ext>
              </a:extLst>
            </p:cNvPr>
            <p:cNvCxnSpPr>
              <a:endCxn id="104" idx="0"/>
            </p:cNvCxnSpPr>
            <p:nvPr/>
          </p:nvCxnSpPr>
          <p:spPr>
            <a:xfrm>
              <a:off x="6117216" y="4036602"/>
              <a:ext cx="1525614" cy="642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9F8FB83-DF97-4AA9-A939-B968F98196F0}"/>
                </a:ext>
              </a:extLst>
            </p:cNvPr>
            <p:cNvSpPr txBox="1"/>
            <p:nvPr/>
          </p:nvSpPr>
          <p:spPr>
            <a:xfrm>
              <a:off x="3429743" y="4808634"/>
              <a:ext cx="1297749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Sequence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D73EAF-C673-4A80-A168-5D5D69911BCB}"/>
                </a:ext>
              </a:extLst>
            </p:cNvPr>
            <p:cNvSpPr txBox="1"/>
            <p:nvPr/>
          </p:nvSpPr>
          <p:spPr>
            <a:xfrm>
              <a:off x="5205285" y="3670077"/>
              <a:ext cx="1297749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Sequence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00004CC-4625-4AC4-97E2-8EA04C582172}"/>
                </a:ext>
              </a:extLst>
            </p:cNvPr>
            <p:cNvSpPr txBox="1"/>
            <p:nvPr/>
          </p:nvSpPr>
          <p:spPr>
            <a:xfrm>
              <a:off x="7182995" y="4786603"/>
              <a:ext cx="958467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Primitive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EBFA9E-1B07-4E26-A483-F6BF33751556}"/>
                </a:ext>
              </a:extLst>
            </p:cNvPr>
            <p:cNvSpPr txBox="1"/>
            <p:nvPr/>
          </p:nvSpPr>
          <p:spPr>
            <a:xfrm>
              <a:off x="2793640" y="5895472"/>
              <a:ext cx="958467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Primitive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275C4C4-EDCA-4F63-8F26-C00EDA3246D5}"/>
                </a:ext>
              </a:extLst>
            </p:cNvPr>
            <p:cNvSpPr txBox="1"/>
            <p:nvPr/>
          </p:nvSpPr>
          <p:spPr>
            <a:xfrm>
              <a:off x="3904916" y="5895472"/>
              <a:ext cx="958467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Primitive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23944D1-FF59-42A5-B9C3-7A4AE646048C}"/>
                </a:ext>
              </a:extLst>
            </p:cNvPr>
            <p:cNvSpPr txBox="1"/>
            <p:nvPr/>
          </p:nvSpPr>
          <p:spPr>
            <a:xfrm>
              <a:off x="4989751" y="5904605"/>
              <a:ext cx="958467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Primitive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207D78A-75E5-419B-9A0A-0A3209FB9B45}"/>
                </a:ext>
              </a:extLst>
            </p:cNvPr>
            <p:cNvSpPr txBox="1"/>
            <p:nvPr/>
          </p:nvSpPr>
          <p:spPr>
            <a:xfrm>
              <a:off x="6064667" y="5894309"/>
              <a:ext cx="958467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Primitive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F8FB83-DF97-4AA9-A939-B968F98196F0}"/>
                </a:ext>
              </a:extLst>
            </p:cNvPr>
            <p:cNvSpPr txBox="1"/>
            <p:nvPr/>
          </p:nvSpPr>
          <p:spPr>
            <a:xfrm>
              <a:off x="5443783" y="4830457"/>
              <a:ext cx="1297749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86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84F880-11DA-4985-AD96-9157BEBE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3A707142-6A67-4A56-ADD7-F2D01005D957}"/>
                  </a:ext>
                </a:extLst>
              </p:cNvPr>
              <p:cNvSpPr/>
              <p:nvPr/>
            </p:nvSpPr>
            <p:spPr>
              <a:xfrm>
                <a:off x="2982396" y="5765884"/>
                <a:ext cx="6972487" cy="462947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e-IL" sz="2400" i="1" dirty="0" err="1" smtClean="0">
                        <a:latin typeface="Cambria Math" panose="02040503050406030204" pitchFamily="18" charset="0"/>
                      </a:rPr>
                      <m:t>𝑢𝑎𝑙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runs</a:t>
                </a:r>
                <a:r>
                  <a:rPr lang="he-IL" sz="2400" dirty="0" smtClean="0"/>
                  <a:t> </a:t>
                </a:r>
                <a:r>
                  <a:rPr lang="he-IL" sz="2400" dirty="0" err="1"/>
                  <a:t>in</a:t>
                </a:r>
                <a:r>
                  <a:rPr lang="he-IL" sz="2400" dirty="0"/>
                  <a:t> </a:t>
                </a:r>
                <a14:m>
                  <m:oMath xmlns:m="http://schemas.openxmlformats.org/officeDocument/2006/math">
                    <m:r>
                      <a:rPr lang="he-IL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he-IL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he-IL" sz="2400" dirty="0"/>
                  <a:t> </a:t>
                </a:r>
                <a:r>
                  <a:rPr lang="en-US" sz="2400" dirty="0" smtClean="0"/>
                  <a:t>time and memory</a:t>
                </a:r>
                <a:endParaRPr lang="he-IL" sz="2400" dirty="0"/>
              </a:p>
            </p:txBody>
          </p:sp>
        </mc:Choice>
        <mc:Fallback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3A707142-6A67-4A56-ADD7-F2D01005D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96" y="5765884"/>
                <a:ext cx="6972487" cy="462947"/>
              </a:xfrm>
              <a:prstGeom prst="rect">
                <a:avLst/>
              </a:prstGeom>
              <a:blipFill>
                <a:blip r:embed="rId2"/>
                <a:stretch>
                  <a:fillRect t="-10256" b="-2692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18" y="1614012"/>
            <a:ext cx="5579172" cy="3709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5887" y="5425870"/>
            <a:ext cx="129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" y="3160166"/>
            <a:ext cx="4296583" cy="285679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blipFill>
                <a:blip r:embed="rId3"/>
                <a:stretch>
                  <a:fillRect l="-81" t="-27143" r="-3160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9677" r="-7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9677" r="-6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00794" t="-9677" r="-5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111475" r="-8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111475" r="-7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111475" r="-6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00794" t="-111475" r="-5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111475" r="-2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111475" r="-1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111475" r="-31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4" y="2544767"/>
                <a:ext cx="1633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2544767"/>
                <a:ext cx="1633845" cy="276999"/>
              </a:xfrm>
              <a:prstGeom prst="rect">
                <a:avLst/>
              </a:prstGeom>
              <a:blipFill>
                <a:blip r:embed="rId5"/>
                <a:stretch>
                  <a:fillRect l="-4478" t="-28261" r="-10075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C1928F52-71D5-4FE7-AA1E-8CBB984DC0DC}"/>
              </a:ext>
            </a:extLst>
          </p:cNvPr>
          <p:cNvCxnSpPr/>
          <p:nvPr/>
        </p:nvCxnSpPr>
        <p:spPr>
          <a:xfrm>
            <a:off x="454239" y="3696654"/>
            <a:ext cx="257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/>
              <p:nvPr/>
            </p:nvSpPr>
            <p:spPr>
              <a:xfrm>
                <a:off x="4912645" y="4279612"/>
                <a:ext cx="81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45" y="4279612"/>
                <a:ext cx="810158" cy="369332"/>
              </a:xfrm>
              <a:prstGeom prst="rect">
                <a:avLst/>
              </a:prstGeom>
              <a:blipFill>
                <a:blip r:embed="rId6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/>
              <p:nvPr/>
            </p:nvSpPr>
            <p:spPr>
              <a:xfrm>
                <a:off x="10881908" y="4225771"/>
                <a:ext cx="1168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08" y="4225771"/>
                <a:ext cx="1168974" cy="369332"/>
              </a:xfrm>
              <a:prstGeom prst="rect">
                <a:avLst/>
              </a:prstGeom>
              <a:blipFill>
                <a:blip r:embed="rId7"/>
                <a:stretch>
                  <a:fillRect t="-8197" r="-6771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892CCD90-5AEC-4AC8-A4C5-6EDAD65EDAB7}"/>
              </a:ext>
            </a:extLst>
          </p:cNvPr>
          <p:cNvCxnSpPr>
            <a:cxnSpLocks/>
          </p:cNvCxnSpPr>
          <p:nvPr/>
        </p:nvCxnSpPr>
        <p:spPr>
          <a:xfrm flipV="1">
            <a:off x="11908206" y="3899364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3BF9894-316C-4D4F-A017-2D4A19FD07AD}"/>
              </a:ext>
            </a:extLst>
          </p:cNvPr>
          <p:cNvCxnSpPr>
            <a:cxnSpLocks/>
          </p:cNvCxnSpPr>
          <p:nvPr/>
        </p:nvCxnSpPr>
        <p:spPr>
          <a:xfrm flipV="1">
            <a:off x="5004630" y="3925091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0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" y="3160166"/>
            <a:ext cx="4296583" cy="285679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blipFill>
                <a:blip r:embed="rId3"/>
                <a:stretch>
                  <a:fillRect l="-81" t="-27143" r="-3160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597374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5597374"/>
                  </p:ext>
                </p:extLst>
              </p:nvPr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9677" r="-7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9677" r="-6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00794" t="-9677" r="-5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111475" r="-8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111475" r="-7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111475" r="-6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00794" t="-111475" r="-5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111475" r="-2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111475" r="-1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111475" r="-31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FA80AD8-931B-408B-A803-4DDE89B031A6}"/>
              </a:ext>
            </a:extLst>
          </p:cNvPr>
          <p:cNvCxnSpPr/>
          <p:nvPr/>
        </p:nvCxnSpPr>
        <p:spPr>
          <a:xfrm>
            <a:off x="435002" y="4085798"/>
            <a:ext cx="257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50671A9-9362-482B-9539-09575E3FB897}"/>
              </a:ext>
            </a:extLst>
          </p:cNvPr>
          <p:cNvCxnSpPr>
            <a:cxnSpLocks/>
          </p:cNvCxnSpPr>
          <p:nvPr/>
        </p:nvCxnSpPr>
        <p:spPr>
          <a:xfrm>
            <a:off x="4999900" y="4225771"/>
            <a:ext cx="227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BDE934CD-D427-46B4-826D-1492C68214FD}"/>
              </a:ext>
            </a:extLst>
          </p:cNvPr>
          <p:cNvCxnSpPr>
            <a:cxnSpLocks/>
          </p:cNvCxnSpPr>
          <p:nvPr/>
        </p:nvCxnSpPr>
        <p:spPr>
          <a:xfrm flipH="1">
            <a:off x="11159231" y="4227251"/>
            <a:ext cx="60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/>
              <p:nvPr/>
            </p:nvSpPr>
            <p:spPr>
              <a:xfrm>
                <a:off x="6874610" y="4279612"/>
                <a:ext cx="864532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610" y="4279612"/>
                <a:ext cx="864532" cy="668581"/>
              </a:xfrm>
              <a:prstGeom prst="rect">
                <a:avLst/>
              </a:prstGeom>
              <a:blipFill>
                <a:blip r:embed="rId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/>
              <p:nvPr/>
            </p:nvSpPr>
            <p:spPr>
              <a:xfrm>
                <a:off x="10784253" y="4225771"/>
                <a:ext cx="12420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253" y="4225771"/>
                <a:ext cx="1242007" cy="646331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25806DE-7D82-421D-BDB3-E20954FCA1B1}"/>
              </a:ext>
            </a:extLst>
          </p:cNvPr>
          <p:cNvCxnSpPr>
            <a:cxnSpLocks/>
          </p:cNvCxnSpPr>
          <p:nvPr/>
        </p:nvCxnSpPr>
        <p:spPr>
          <a:xfrm flipV="1">
            <a:off x="11153606" y="3899364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410D7A7B-9B15-4843-9D25-3933219A8AAB}"/>
              </a:ext>
            </a:extLst>
          </p:cNvPr>
          <p:cNvCxnSpPr>
            <a:cxnSpLocks/>
          </p:cNvCxnSpPr>
          <p:nvPr/>
        </p:nvCxnSpPr>
        <p:spPr>
          <a:xfrm flipV="1">
            <a:off x="7303950" y="3898457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" y="3160166"/>
            <a:ext cx="4296583" cy="285679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blipFill>
                <a:blip r:embed="rId3"/>
                <a:stretch>
                  <a:fillRect l="-81" t="-27143" r="-3160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99900" y="3131050"/>
              <a:ext cx="6910632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320644742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8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9677" r="-7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9677" r="-6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00794" t="-9677" r="-5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111475" r="-8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111475" r="-7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111475" r="-6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00794" t="-111475" r="-5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111475" r="-2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111475" r="-1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800794" t="-111475" r="-31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4" y="2544767"/>
                <a:ext cx="256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2544767"/>
                <a:ext cx="2561662" cy="276999"/>
              </a:xfrm>
              <a:prstGeom prst="rect">
                <a:avLst/>
              </a:prstGeom>
              <a:blipFill>
                <a:blip r:embed="rId5"/>
                <a:stretch>
                  <a:fillRect l="-1188" t="-28261" r="-5701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FA80AD8-931B-408B-A803-4DDE89B031A6}"/>
              </a:ext>
            </a:extLst>
          </p:cNvPr>
          <p:cNvCxnSpPr/>
          <p:nvPr/>
        </p:nvCxnSpPr>
        <p:spPr>
          <a:xfrm>
            <a:off x="435002" y="4263358"/>
            <a:ext cx="257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50671A9-9362-482B-9539-09575E3FB897}"/>
              </a:ext>
            </a:extLst>
          </p:cNvPr>
          <p:cNvCxnSpPr>
            <a:cxnSpLocks/>
          </p:cNvCxnSpPr>
          <p:nvPr/>
        </p:nvCxnSpPr>
        <p:spPr>
          <a:xfrm>
            <a:off x="4999900" y="4225771"/>
            <a:ext cx="2279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BDE934CD-D427-46B4-826D-1492C68214FD}"/>
              </a:ext>
            </a:extLst>
          </p:cNvPr>
          <p:cNvCxnSpPr>
            <a:cxnSpLocks/>
          </p:cNvCxnSpPr>
          <p:nvPr/>
        </p:nvCxnSpPr>
        <p:spPr>
          <a:xfrm flipH="1">
            <a:off x="11159231" y="4227251"/>
            <a:ext cx="60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/>
              <p:nvPr/>
            </p:nvSpPr>
            <p:spPr>
              <a:xfrm>
                <a:off x="6874610" y="4279612"/>
                <a:ext cx="862929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610" y="4279612"/>
                <a:ext cx="862929" cy="668581"/>
              </a:xfrm>
              <a:prstGeom prst="rect">
                <a:avLst/>
              </a:prstGeom>
              <a:blipFill>
                <a:blip r:embed="rId6"/>
                <a:stretch>
                  <a:fillRect r="-9220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/>
              <p:nvPr/>
            </p:nvSpPr>
            <p:spPr>
              <a:xfrm>
                <a:off x="10784253" y="4225771"/>
                <a:ext cx="12404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253" y="4225771"/>
                <a:ext cx="1240404" cy="646331"/>
              </a:xfrm>
              <a:prstGeom prst="rect">
                <a:avLst/>
              </a:prstGeom>
              <a:blipFill>
                <a:blip r:embed="rId7"/>
                <a:stretch>
                  <a:fillRect r="-5882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08348894-AA8D-4A6C-BDEB-30A9664AB7A4}"/>
              </a:ext>
            </a:extLst>
          </p:cNvPr>
          <p:cNvCxnSpPr>
            <a:cxnSpLocks/>
          </p:cNvCxnSpPr>
          <p:nvPr/>
        </p:nvCxnSpPr>
        <p:spPr>
          <a:xfrm flipV="1">
            <a:off x="11153607" y="3899364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F798CC2-F743-4136-82F0-78B7FCC5E7D2}"/>
              </a:ext>
            </a:extLst>
          </p:cNvPr>
          <p:cNvCxnSpPr>
            <a:cxnSpLocks/>
          </p:cNvCxnSpPr>
          <p:nvPr/>
        </p:nvCxnSpPr>
        <p:spPr>
          <a:xfrm flipV="1">
            <a:off x="7303951" y="3898457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3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2" y="3160166"/>
            <a:ext cx="4296583" cy="285679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B342B3D-BB1C-44FB-858D-4F403CB2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algorithm – running example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/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,…,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CBBC94-BDFE-4F5B-910F-AFADA056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1905000"/>
                <a:ext cx="7519303" cy="430887"/>
              </a:xfrm>
              <a:prstGeom prst="rect">
                <a:avLst/>
              </a:prstGeom>
              <a:blipFill>
                <a:blip r:embed="rId3"/>
                <a:stretch>
                  <a:fillRect l="-81" t="-27143" r="-3160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266846"/>
                  </p:ext>
                </p:extLst>
              </p:nvPr>
            </p:nvGraphicFramePr>
            <p:xfrm>
              <a:off x="5767748" y="3131050"/>
              <a:ext cx="6142784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9588CA90-0719-416A-AA12-FAE5A0E9A6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266846"/>
                  </p:ext>
                </p:extLst>
              </p:nvPr>
            </p:nvGraphicFramePr>
            <p:xfrm>
              <a:off x="5767748" y="3131050"/>
              <a:ext cx="6142784" cy="741680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767848">
                      <a:extLst>
                        <a:ext uri="{9D8B030D-6E8A-4147-A177-3AD203B41FA5}">
                          <a16:colId xmlns:a16="http://schemas.microsoft.com/office/drawing/2014/main" val="885930595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977816157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116543028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2014972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203456149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1523660481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3032321844"/>
                        </a:ext>
                      </a:extLst>
                    </a:gridCol>
                    <a:gridCol w="767848">
                      <a:extLst>
                        <a:ext uri="{9D8B030D-6E8A-4147-A177-3AD203B41FA5}">
                          <a16:colId xmlns:a16="http://schemas.microsoft.com/office/drawing/2014/main" val="24942905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9677" r="-7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9677" r="-6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9677" r="-5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00794" t="-9677" r="-3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9677" r="-2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9677" r="-10317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9677" r="-317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62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94" t="-111475" r="-7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794" t="-111475" r="-6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794" t="-111475" r="-5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00794" t="-111475" r="-3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500794" t="-111475" r="-2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600794" t="-111475" r="-1031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700794" t="-111475" r="-3175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80879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/>
              <p:nvPr/>
            </p:nvSpPr>
            <p:spPr>
              <a:xfrm>
                <a:off x="2592924" y="2544767"/>
                <a:ext cx="2561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2D3CDF-7ADE-47B9-B8A9-7EAF48D30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2544767"/>
                <a:ext cx="2561662" cy="276999"/>
              </a:xfrm>
              <a:prstGeom prst="rect">
                <a:avLst/>
              </a:prstGeom>
              <a:blipFill>
                <a:blip r:embed="rId5"/>
                <a:stretch>
                  <a:fillRect l="-1188" t="-28261" r="-5701" b="-5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FA80AD8-931B-408B-A803-4DDE89B031A6}"/>
              </a:ext>
            </a:extLst>
          </p:cNvPr>
          <p:cNvCxnSpPr/>
          <p:nvPr/>
        </p:nvCxnSpPr>
        <p:spPr>
          <a:xfrm>
            <a:off x="435002" y="4449794"/>
            <a:ext cx="257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/>
              <p:nvPr/>
            </p:nvSpPr>
            <p:spPr>
              <a:xfrm>
                <a:off x="5045805" y="4279612"/>
                <a:ext cx="166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מלבן 16">
                <a:extLst>
                  <a:ext uri="{FF2B5EF4-FFF2-40B4-BE49-F238E27FC236}">
                    <a16:creationId xmlns:a16="http://schemas.microsoft.com/office/drawing/2014/main" id="{812ECADB-DDD7-4DE7-AC79-5B1C44C07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805" y="4279612"/>
                <a:ext cx="1663468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/>
              <p:nvPr/>
            </p:nvSpPr>
            <p:spPr>
              <a:xfrm>
                <a:off x="11112734" y="4225771"/>
                <a:ext cx="766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מלבן 17">
                <a:extLst>
                  <a:ext uri="{FF2B5EF4-FFF2-40B4-BE49-F238E27FC236}">
                    <a16:creationId xmlns:a16="http://schemas.microsoft.com/office/drawing/2014/main" id="{CB3566C1-7FC3-4453-9A64-81FC9B168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734" y="4225771"/>
                <a:ext cx="7666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1393AA85-4365-49D0-8779-2AD8B28656B6}"/>
              </a:ext>
            </a:extLst>
          </p:cNvPr>
          <p:cNvCxnSpPr>
            <a:cxnSpLocks/>
          </p:cNvCxnSpPr>
          <p:nvPr/>
        </p:nvCxnSpPr>
        <p:spPr>
          <a:xfrm flipV="1">
            <a:off x="11908206" y="3899364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559BAFE-1612-40C7-AEAF-1937D32BF9AA}"/>
              </a:ext>
            </a:extLst>
          </p:cNvPr>
          <p:cNvCxnSpPr>
            <a:cxnSpLocks/>
          </p:cNvCxnSpPr>
          <p:nvPr/>
        </p:nvCxnSpPr>
        <p:spPr>
          <a:xfrm flipV="1">
            <a:off x="5785870" y="3925091"/>
            <a:ext cx="0" cy="3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90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459</Words>
  <Application>Microsoft Office PowerPoint</Application>
  <PresentationFormat>Widescreen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 2</vt:lpstr>
      <vt:lpstr>HDOfficeLightV0</vt:lpstr>
      <vt:lpstr>Efficient Optimal Approximation of Discrete Random Variables for Estimation of Probabilities of Missing Deadlines</vt:lpstr>
      <vt:lpstr>Contribution</vt:lpstr>
      <vt:lpstr>Motivation</vt:lpstr>
      <vt:lpstr>A motivating problem</vt:lpstr>
      <vt:lpstr>Dual algorithm</vt:lpstr>
      <vt:lpstr>Dual algorithm – running example</vt:lpstr>
      <vt:lpstr>Dual algorithm – running example</vt:lpstr>
      <vt:lpstr>Dual algorithm – running example</vt:lpstr>
      <vt:lpstr>Dual algorithm – running example</vt:lpstr>
      <vt:lpstr>Dual algorithm – running example</vt:lpstr>
      <vt:lpstr>Dual algorithm – running example</vt:lpstr>
      <vt:lpstr>Binary Search Approximation</vt:lpstr>
      <vt:lpstr>Binary approx. algorithm – running example</vt:lpstr>
      <vt:lpstr>Binary approx. algorithm – running example</vt:lpstr>
      <vt:lpstr>Binary approx. algorithm – running example</vt:lpstr>
      <vt:lpstr>Binary approx. algorithm – running example</vt:lpstr>
      <vt:lpstr>Binary approx. algorithm – running example</vt:lpstr>
      <vt:lpstr>Binary search approx. – running example</vt:lpstr>
      <vt:lpstr>Saddleback Approximation</vt:lpstr>
      <vt:lpstr>Linear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ליאת</dc:creator>
  <cp:lastModifiedBy>me</cp:lastModifiedBy>
  <cp:revision>27</cp:revision>
  <dcterms:created xsi:type="dcterms:W3CDTF">2018-11-08T12:46:38Z</dcterms:created>
  <dcterms:modified xsi:type="dcterms:W3CDTF">2018-11-12T14:49:32Z</dcterms:modified>
</cp:coreProperties>
</file>