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1"/>
  </p:notesMasterIdLst>
  <p:sldIdLst>
    <p:sldId id="256" r:id="rId2"/>
    <p:sldId id="260" r:id="rId3"/>
    <p:sldId id="259" r:id="rId4"/>
    <p:sldId id="343" r:id="rId5"/>
    <p:sldId id="262" r:id="rId6"/>
    <p:sldId id="340" r:id="rId7"/>
    <p:sldId id="341" r:id="rId8"/>
    <p:sldId id="266" r:id="rId9"/>
    <p:sldId id="342" r:id="rId10"/>
  </p:sldIdLst>
  <p:sldSz cx="9144000" cy="5143500" type="screen16x9"/>
  <p:notesSz cx="6858000" cy="9144000"/>
  <p:embeddedFontLst>
    <p:embeddedFont>
      <p:font typeface="IBM Plex Sans Medium" panose="020B0604020202020204" charset="0"/>
      <p:regular r:id="rId12"/>
      <p:bold r:id="rId13"/>
      <p:italic r:id="rId14"/>
      <p:boldItalic r:id="rId15"/>
    </p:embeddedFont>
    <p:embeddedFont>
      <p:font typeface="IBM Plex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90ED6D1-E5FC-4FC6-B991-25376C6594F9}">
  <a:tblStyle styleId="{890ED6D1-E5FC-4FC6-B991-25376C6594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49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8295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7fc7cc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37fc7cc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808d40d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3808d40d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4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 rot="10800000" flipH="1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828325" y="1683375"/>
            <a:ext cx="2909100" cy="7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828325" y="2357675"/>
            <a:ext cx="29091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>
            <a:spLocks noGrp="1"/>
          </p:cNvSpPr>
          <p:nvPr>
            <p:ph type="pic" idx="2"/>
          </p:nvPr>
        </p:nvSpPr>
        <p:spPr>
          <a:xfrm>
            <a:off x="4560725" y="627150"/>
            <a:ext cx="3889200" cy="38892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5350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49041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904152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1535050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944225" y="-771375"/>
            <a:ext cx="5017200" cy="501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6250675" y="2068287"/>
            <a:ext cx="3603600" cy="360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423988" y="8593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12288" y="44680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5400000">
            <a:off x="-816695" y="997044"/>
            <a:ext cx="2428951" cy="434862"/>
            <a:chOff x="1358103" y="3291921"/>
            <a:chExt cx="3368397" cy="603054"/>
          </a:xfrm>
        </p:grpSpPr>
        <p:sp>
          <p:nvSpPr>
            <p:cNvPr id="56" name="Google Shape;56;p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5796100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l="63921"/>
          <a:stretch/>
        </p:blipFill>
        <p:spPr>
          <a:xfrm>
            <a:off x="0" y="2545350"/>
            <a:ext cx="1207900" cy="2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8423988" y="322506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4874100" y="3495900"/>
            <a:ext cx="3556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5824775" y="-11995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4"/>
          <p:cNvGrpSpPr/>
          <p:nvPr/>
        </p:nvGrpSpPr>
        <p:grpSpPr>
          <a:xfrm flipH="1">
            <a:off x="191" y="180418"/>
            <a:ext cx="2598996" cy="484774"/>
            <a:chOff x="1298650" y="3255600"/>
            <a:chExt cx="3427850" cy="639375"/>
          </a:xfrm>
        </p:grpSpPr>
        <p:sp>
          <p:nvSpPr>
            <p:cNvPr id="131" name="Google Shape;131;p14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092611" y="1852475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092610" y="2340722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"/>
          </p:nvPr>
        </p:nvSpPr>
        <p:spPr>
          <a:xfrm>
            <a:off x="3444597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3"/>
          </p:nvPr>
        </p:nvSpPr>
        <p:spPr>
          <a:xfrm>
            <a:off x="3444594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4"/>
          </p:nvPr>
        </p:nvSpPr>
        <p:spPr>
          <a:xfrm>
            <a:off x="4796582" y="1852475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5"/>
          </p:nvPr>
        </p:nvSpPr>
        <p:spPr>
          <a:xfrm>
            <a:off x="4796579" y="2340722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6"/>
          </p:nvPr>
        </p:nvSpPr>
        <p:spPr>
          <a:xfrm>
            <a:off x="6148568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7"/>
          </p:nvPr>
        </p:nvSpPr>
        <p:spPr>
          <a:xfrm>
            <a:off x="6148564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 idx="8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9"/>
          </p:nvPr>
        </p:nvSpPr>
        <p:spPr>
          <a:xfrm>
            <a:off x="740625" y="3567454"/>
            <a:ext cx="225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3"/>
          </p:nvPr>
        </p:nvSpPr>
        <p:spPr>
          <a:xfrm>
            <a:off x="740625" y="4055700"/>
            <a:ext cx="22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14" hasCustomPrompt="1"/>
          </p:nvPr>
        </p:nvSpPr>
        <p:spPr>
          <a:xfrm>
            <a:off x="1421175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15" hasCustomPrompt="1"/>
          </p:nvPr>
        </p:nvSpPr>
        <p:spPr>
          <a:xfrm>
            <a:off x="4142300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6" hasCustomPrompt="1"/>
          </p:nvPr>
        </p:nvSpPr>
        <p:spPr>
          <a:xfrm>
            <a:off x="6863425" y="3059338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17" hasCustomPrompt="1"/>
          </p:nvPr>
        </p:nvSpPr>
        <p:spPr>
          <a:xfrm>
            <a:off x="5502863" y="1344375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18" hasCustomPrompt="1"/>
          </p:nvPr>
        </p:nvSpPr>
        <p:spPr>
          <a:xfrm>
            <a:off x="2781738" y="1344375"/>
            <a:ext cx="818100" cy="4848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 rot="10800000" flipH="1">
            <a:off x="6938500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372200" y="2465025"/>
            <a:ext cx="63996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1372200" y="3221875"/>
            <a:ext cx="63996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/>
          <p:nvPr/>
        </p:nvSpPr>
        <p:spPr>
          <a:xfrm rot="10800000" flipH="1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4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972850" y="799825"/>
            <a:ext cx="3266400" cy="225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972850" y="3098996"/>
            <a:ext cx="32664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/>
          <p:nvPr/>
        </p:nvSpPr>
        <p:spPr>
          <a:xfrm rot="10800000" flipH="1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>
            <a:spLocks noGrp="1"/>
          </p:cNvSpPr>
          <p:nvPr>
            <p:ph type="pic" idx="2"/>
          </p:nvPr>
        </p:nvSpPr>
        <p:spPr>
          <a:xfrm>
            <a:off x="0" y="175"/>
            <a:ext cx="3813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8" r:id="rId6"/>
    <p:sldLayoutId id="2147483660" r:id="rId7"/>
    <p:sldLayoutId id="2147483670" r:id="rId8"/>
    <p:sldLayoutId id="2147483671" r:id="rId9"/>
    <p:sldLayoutId id="2147483672" r:id="rId10"/>
    <p:sldLayoutId id="2147483698" r:id="rId11"/>
    <p:sldLayoutId id="2147483699" r:id="rId12"/>
    <p:sldLayoutId id="2147483700" r:id="rId13"/>
    <p:sldLayoutId id="214748370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4860032" y="1249339"/>
            <a:ext cx="3090300" cy="8724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Notion AI</a:t>
            </a:r>
            <a:endParaRPr sz="4800" dirty="0"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1"/>
          </p:nvPr>
        </p:nvSpPr>
        <p:spPr>
          <a:xfrm>
            <a:off x="4954808" y="3363838"/>
            <a:ext cx="3090300" cy="927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Выполнил</a:t>
            </a:r>
            <a:r>
              <a:rPr lang="en-US" b="1" dirty="0" smtClean="0"/>
              <a:t>: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студент группы 241-333 </a:t>
            </a:r>
            <a:r>
              <a:rPr lang="ru-RU" b="1" dirty="0" err="1" smtClean="0"/>
              <a:t>Мырзабеков</a:t>
            </a:r>
            <a:r>
              <a:rPr lang="ru-RU" b="1" dirty="0" smtClean="0"/>
              <a:t> </a:t>
            </a:r>
            <a:r>
              <a:rPr lang="ru-RU" b="1" dirty="0" err="1" smtClean="0"/>
              <a:t>Аймен</a:t>
            </a:r>
            <a:endParaRPr b="1" dirty="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/>
          <p:nvPr/>
        </p:nvSpPr>
        <p:spPr>
          <a:xfrm>
            <a:off x="713100" y="955750"/>
            <a:ext cx="5574000" cy="30789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5"/>
          <p:cNvSpPr/>
          <p:nvPr/>
        </p:nvSpPr>
        <p:spPr>
          <a:xfrm>
            <a:off x="851725" y="1094350"/>
            <a:ext cx="5574000" cy="3078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5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80766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3600" dirty="0"/>
              <a:t>Что такое </a:t>
            </a:r>
            <a:r>
              <a:rPr lang="en-US" sz="3600" dirty="0"/>
              <a:t>Notion AI?</a:t>
            </a:r>
          </a:p>
        </p:txBody>
      </p:sp>
      <p:sp>
        <p:nvSpPr>
          <p:cNvPr id="691" name="Google Shape;691;p65"/>
          <p:cNvSpPr txBox="1">
            <a:spLocks noGrp="1"/>
          </p:cNvSpPr>
          <p:nvPr>
            <p:ph type="subTitle" idx="1"/>
          </p:nvPr>
        </p:nvSpPr>
        <p:spPr>
          <a:xfrm>
            <a:off x="1259632" y="2067694"/>
            <a:ext cx="4536068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 smtClean="0"/>
              <a:t>Это встроенный </a:t>
            </a:r>
            <a:r>
              <a:rPr lang="ru-RU" dirty="0"/>
              <a:t>в платформу </a:t>
            </a:r>
            <a:r>
              <a:rPr lang="ru-RU" dirty="0" err="1"/>
              <a:t>Notion</a:t>
            </a:r>
            <a:r>
              <a:rPr lang="ru-RU" dirty="0"/>
              <a:t> искусственный интеллект, который помогает пользователям ускорять работу с текстами, структурировать информацию и генерировать идеи.</a:t>
            </a:r>
          </a:p>
        </p:txBody>
      </p:sp>
      <p:grpSp>
        <p:nvGrpSpPr>
          <p:cNvPr id="692" name="Google Shape;692;p65"/>
          <p:cNvGrpSpPr/>
          <p:nvPr/>
        </p:nvGrpSpPr>
        <p:grpSpPr>
          <a:xfrm rot="5400000">
            <a:off x="416740" y="982095"/>
            <a:ext cx="871512" cy="467554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oogle Shape;4235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160" y="961647"/>
            <a:ext cx="3312368" cy="3211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4"/>
          <p:cNvSpPr/>
          <p:nvPr/>
        </p:nvSpPr>
        <p:spPr>
          <a:xfrm>
            <a:off x="2124745" y="1237337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4"/>
          <p:cNvSpPr/>
          <p:nvPr/>
        </p:nvSpPr>
        <p:spPr>
          <a:xfrm>
            <a:off x="6268408" y="1237337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4"/>
          <p:cNvSpPr/>
          <p:nvPr/>
        </p:nvSpPr>
        <p:spPr>
          <a:xfrm>
            <a:off x="6268408" y="2947002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64"/>
          <p:cNvSpPr/>
          <p:nvPr/>
        </p:nvSpPr>
        <p:spPr>
          <a:xfrm>
            <a:off x="2058288" y="2947002"/>
            <a:ext cx="709500" cy="7095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title"/>
          </p:nvPr>
        </p:nvSpPr>
        <p:spPr>
          <a:xfrm>
            <a:off x="395536" y="1946837"/>
            <a:ext cx="4320480" cy="791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000" dirty="0"/>
              <a:t>Генерация и редактирование текстов</a:t>
            </a:r>
          </a:p>
        </p:txBody>
      </p:sp>
      <p:sp>
        <p:nvSpPr>
          <p:cNvPr id="664" name="Google Shape;664;p64"/>
          <p:cNvSpPr txBox="1">
            <a:spLocks noGrp="1"/>
          </p:cNvSpPr>
          <p:nvPr>
            <p:ph type="title" idx="2"/>
          </p:nvPr>
        </p:nvSpPr>
        <p:spPr>
          <a:xfrm>
            <a:off x="4750950" y="3723878"/>
            <a:ext cx="374441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000" dirty="0"/>
              <a:t>Интерактивная поддержка</a:t>
            </a:r>
          </a:p>
        </p:txBody>
      </p:sp>
      <p:sp>
        <p:nvSpPr>
          <p:cNvPr id="666" name="Google Shape;666;p64"/>
          <p:cNvSpPr txBox="1">
            <a:spLocks noGrp="1"/>
          </p:cNvSpPr>
          <p:nvPr>
            <p:ph type="title" idx="4"/>
          </p:nvPr>
        </p:nvSpPr>
        <p:spPr>
          <a:xfrm>
            <a:off x="4932040" y="2067694"/>
            <a:ext cx="351983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000" dirty="0"/>
              <a:t>Структурирование информации</a:t>
            </a:r>
          </a:p>
        </p:txBody>
      </p:sp>
      <p:sp>
        <p:nvSpPr>
          <p:cNvPr id="670" name="Google Shape;670;p64"/>
          <p:cNvSpPr txBox="1">
            <a:spLocks noGrp="1"/>
          </p:cNvSpPr>
          <p:nvPr>
            <p:ph type="title" idx="9"/>
          </p:nvPr>
        </p:nvSpPr>
        <p:spPr>
          <a:xfrm>
            <a:off x="319255" y="3723878"/>
            <a:ext cx="432048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000" dirty="0"/>
              <a:t>Анализ и обработка данных</a:t>
            </a:r>
          </a:p>
        </p:txBody>
      </p:sp>
      <p:sp>
        <p:nvSpPr>
          <p:cNvPr id="671" name="Google Shape;671;p64"/>
          <p:cNvSpPr txBox="1">
            <a:spLocks noGrp="1"/>
          </p:cNvSpPr>
          <p:nvPr>
            <p:ph type="title" idx="14"/>
          </p:nvPr>
        </p:nvSpPr>
        <p:spPr>
          <a:xfrm>
            <a:off x="2030870" y="3059352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72" name="Google Shape;672;p64"/>
          <p:cNvSpPr txBox="1">
            <a:spLocks noGrp="1"/>
          </p:cNvSpPr>
          <p:nvPr>
            <p:ph type="title" idx="15"/>
          </p:nvPr>
        </p:nvSpPr>
        <p:spPr>
          <a:xfrm>
            <a:off x="6214108" y="3059352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74" name="Google Shape;674;p64"/>
          <p:cNvSpPr txBox="1">
            <a:spLocks noGrp="1"/>
          </p:cNvSpPr>
          <p:nvPr>
            <p:ph type="title" idx="8"/>
          </p:nvPr>
        </p:nvSpPr>
        <p:spPr>
          <a:xfrm>
            <a:off x="755576" y="-925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dirty="0"/>
              <a:t>Основные задачи и ключевые функции </a:t>
            </a:r>
            <a:r>
              <a:rPr lang="ru-RU" sz="3200" dirty="0" err="1"/>
              <a:t>Notion</a:t>
            </a:r>
            <a:r>
              <a:rPr lang="ru-RU" sz="3200" dirty="0"/>
              <a:t> AI</a:t>
            </a:r>
          </a:p>
        </p:txBody>
      </p:sp>
      <p:sp>
        <p:nvSpPr>
          <p:cNvPr id="676" name="Google Shape;676;p64"/>
          <p:cNvSpPr txBox="1">
            <a:spLocks noGrp="1"/>
          </p:cNvSpPr>
          <p:nvPr>
            <p:ph type="title" idx="17"/>
          </p:nvPr>
        </p:nvSpPr>
        <p:spPr>
          <a:xfrm>
            <a:off x="6218246" y="1340513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77" name="Google Shape;677;p64"/>
          <p:cNvSpPr txBox="1">
            <a:spLocks noGrp="1"/>
          </p:cNvSpPr>
          <p:nvPr>
            <p:ph type="title" idx="18"/>
          </p:nvPr>
        </p:nvSpPr>
        <p:spPr>
          <a:xfrm>
            <a:off x="2070445" y="1340513"/>
            <a:ext cx="818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678" name="Google Shape;678;p64"/>
          <p:cNvGrpSpPr/>
          <p:nvPr/>
        </p:nvGrpSpPr>
        <p:grpSpPr>
          <a:xfrm>
            <a:off x="903663" y="1394813"/>
            <a:ext cx="1154625" cy="430500"/>
            <a:chOff x="4042650" y="642025"/>
            <a:chExt cx="1154625" cy="430500"/>
          </a:xfrm>
        </p:grpSpPr>
        <p:sp>
          <p:nvSpPr>
            <p:cNvPr id="679" name="Google Shape;679;p6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64"/>
          <p:cNvGrpSpPr/>
          <p:nvPr/>
        </p:nvGrpSpPr>
        <p:grpSpPr>
          <a:xfrm>
            <a:off x="7065063" y="1394813"/>
            <a:ext cx="1154625" cy="430500"/>
            <a:chOff x="4042650" y="642025"/>
            <a:chExt cx="1154625" cy="430500"/>
          </a:xfrm>
        </p:grpSpPr>
        <p:sp>
          <p:nvSpPr>
            <p:cNvPr id="682" name="Google Shape;682;p6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дзаголовок 21"/>
          <p:cNvSpPr>
            <a:spLocks noGrp="1"/>
          </p:cNvSpPr>
          <p:nvPr>
            <p:ph type="subTitle" idx="4"/>
          </p:nvPr>
        </p:nvSpPr>
        <p:spPr>
          <a:xfrm>
            <a:off x="755576" y="411510"/>
            <a:ext cx="3456384" cy="1728192"/>
          </a:xfrm>
        </p:spPr>
        <p:txBody>
          <a:bodyPr/>
          <a:lstStyle/>
          <a:p>
            <a:pPr marL="0" indent="0" algn="l"/>
            <a:r>
              <a:rPr lang="ru-RU" b="1" dirty="0" smtClean="0"/>
              <a:t>1. Генерация </a:t>
            </a:r>
            <a:r>
              <a:rPr lang="ru-RU" b="1" dirty="0"/>
              <a:t>и редактирование </a:t>
            </a:r>
            <a:r>
              <a:rPr lang="ru-RU" b="1" dirty="0" smtClean="0"/>
              <a:t>текстов</a:t>
            </a:r>
          </a:p>
          <a:p>
            <a:pPr marL="0" indent="0" algn="l"/>
            <a:endParaRPr lang="ru-RU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Создание черновиков, заметок, резюме и статей.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Улучшение формулировок и упрощение сложных текстов.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Перевод на разные языки.</a:t>
            </a:r>
          </a:p>
          <a:p>
            <a:endParaRPr lang="ru-RU" dirty="0"/>
          </a:p>
        </p:txBody>
      </p:sp>
      <p:sp>
        <p:nvSpPr>
          <p:cNvPr id="23" name="Подзаголовок 21"/>
          <p:cNvSpPr>
            <a:spLocks noGrp="1"/>
          </p:cNvSpPr>
          <p:nvPr>
            <p:ph type="subTitle" idx="4"/>
          </p:nvPr>
        </p:nvSpPr>
        <p:spPr>
          <a:xfrm>
            <a:off x="4572000" y="411510"/>
            <a:ext cx="3816424" cy="1728192"/>
          </a:xfrm>
        </p:spPr>
        <p:txBody>
          <a:bodyPr/>
          <a:lstStyle/>
          <a:p>
            <a:pPr marL="0" indent="0" algn="l"/>
            <a:r>
              <a:rPr lang="ru-RU" b="1" dirty="0"/>
              <a:t>2. Структурирование </a:t>
            </a:r>
            <a:r>
              <a:rPr lang="ru-RU" b="1" dirty="0" smtClean="0"/>
              <a:t>информации</a:t>
            </a:r>
          </a:p>
          <a:p>
            <a:pPr marL="0" indent="0" algn="l"/>
            <a:endParaRPr lang="ru-RU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Автоматическая сортировка данных и выделение ключевых моментов.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Создание списков, таблиц и структурированных документов.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Заполнение шаблонов и организация заметок.</a:t>
            </a:r>
          </a:p>
          <a:p>
            <a:endParaRPr lang="ru-RU" dirty="0"/>
          </a:p>
        </p:txBody>
      </p:sp>
      <p:sp>
        <p:nvSpPr>
          <p:cNvPr id="24" name="Подзаголовок 21"/>
          <p:cNvSpPr>
            <a:spLocks noGrp="1"/>
          </p:cNvSpPr>
          <p:nvPr>
            <p:ph type="subTitle" idx="4"/>
          </p:nvPr>
        </p:nvSpPr>
        <p:spPr>
          <a:xfrm>
            <a:off x="755576" y="2571750"/>
            <a:ext cx="3888432" cy="2016224"/>
          </a:xfrm>
        </p:spPr>
        <p:txBody>
          <a:bodyPr/>
          <a:lstStyle/>
          <a:p>
            <a:pPr marL="0" indent="0" algn="l"/>
            <a:r>
              <a:rPr lang="ru-RU" b="1" dirty="0"/>
              <a:t>3. Анализ и обработка </a:t>
            </a:r>
            <a:r>
              <a:rPr lang="ru-RU" b="1" dirty="0" smtClean="0"/>
              <a:t>данных</a:t>
            </a:r>
          </a:p>
          <a:p>
            <a:pPr marL="0" indent="0" algn="l"/>
            <a:endParaRPr lang="ru-RU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Обобщение больших объёмов информации.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Создание списков дел и планов действий.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Автоматическая категоризация контента.</a:t>
            </a:r>
          </a:p>
          <a:p>
            <a:pPr algn="l"/>
            <a:endParaRPr lang="ru-RU" dirty="0"/>
          </a:p>
        </p:txBody>
      </p:sp>
      <p:sp>
        <p:nvSpPr>
          <p:cNvPr id="25" name="Подзаголовок 21"/>
          <p:cNvSpPr>
            <a:spLocks noGrp="1"/>
          </p:cNvSpPr>
          <p:nvPr>
            <p:ph type="subTitle" idx="4"/>
          </p:nvPr>
        </p:nvSpPr>
        <p:spPr>
          <a:xfrm>
            <a:off x="4572000" y="2571750"/>
            <a:ext cx="4104456" cy="2016224"/>
          </a:xfrm>
        </p:spPr>
        <p:txBody>
          <a:bodyPr/>
          <a:lstStyle/>
          <a:p>
            <a:pPr marL="0" indent="0" algn="l"/>
            <a:r>
              <a:rPr lang="ru-RU" b="1" dirty="0"/>
              <a:t>4. Интерактивная </a:t>
            </a:r>
            <a:r>
              <a:rPr lang="ru-RU" b="1" dirty="0" smtClean="0"/>
              <a:t>поддержка</a:t>
            </a:r>
          </a:p>
          <a:p>
            <a:pPr algn="l"/>
            <a:endParaRPr lang="ru-RU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Ответы на вопросы на основе контекста</a:t>
            </a:r>
            <a:r>
              <a:rPr lang="ru-RU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Генерация идей и предложений</a:t>
            </a:r>
            <a:r>
              <a:rPr lang="ru-RU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Адаптация к запросам пользователя.</a:t>
            </a:r>
          </a:p>
          <a:p>
            <a:pPr marL="0" indent="0"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2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/>
          <p:nvPr/>
        </p:nvSpPr>
        <p:spPr>
          <a:xfrm>
            <a:off x="1660850" y="1885358"/>
            <a:ext cx="1372800" cy="13728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67"/>
          <p:cNvSpPr txBox="1">
            <a:spLocks noGrp="1"/>
          </p:cNvSpPr>
          <p:nvPr>
            <p:ph type="title"/>
          </p:nvPr>
        </p:nvSpPr>
        <p:spPr>
          <a:xfrm>
            <a:off x="3275856" y="1709858"/>
            <a:ext cx="468052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Для кого предназначен </a:t>
            </a:r>
            <a:r>
              <a:rPr lang="ru-RU" dirty="0" err="1"/>
              <a:t>Notion</a:t>
            </a:r>
            <a:r>
              <a:rPr lang="ru-RU" dirty="0"/>
              <a:t> </a:t>
            </a:r>
            <a:r>
              <a:rPr lang="ru-RU" dirty="0" smtClean="0"/>
              <a:t>AI</a:t>
            </a:r>
            <a:endParaRPr lang="ru-RU" dirty="0"/>
          </a:p>
        </p:txBody>
      </p:sp>
      <p:sp>
        <p:nvSpPr>
          <p:cNvPr id="726" name="Google Shape;726;p67"/>
          <p:cNvSpPr txBox="1">
            <a:spLocks noGrp="1"/>
          </p:cNvSpPr>
          <p:nvPr>
            <p:ph type="title" idx="2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55576" y="339502"/>
            <a:ext cx="3528392" cy="3960440"/>
          </a:xfrm>
        </p:spPr>
        <p:txBody>
          <a:bodyPr/>
          <a:lstStyle/>
          <a:p>
            <a:pPr algn="l"/>
            <a:r>
              <a:rPr lang="ru-RU" b="1" dirty="0"/>
              <a:t>Студенты и исследователи</a:t>
            </a:r>
            <a:r>
              <a:rPr lang="ru-RU" dirty="0"/>
              <a:t> – помогает быстро оформлять заметки, анализировать источники, писать рефераты и статьи.</a:t>
            </a:r>
          </a:p>
          <a:p>
            <a:pPr algn="l"/>
            <a:r>
              <a:rPr lang="ru-RU" b="1" dirty="0"/>
              <a:t>Рабочие команды</a:t>
            </a:r>
            <a:r>
              <a:rPr lang="ru-RU" dirty="0"/>
              <a:t> – ускоряет создание документации, ведение встреч и управление проектами.</a:t>
            </a:r>
          </a:p>
          <a:p>
            <a:pPr algn="l"/>
            <a:r>
              <a:rPr lang="ru-RU" b="1" dirty="0"/>
              <a:t>Контент-</a:t>
            </a:r>
            <a:r>
              <a:rPr lang="ru-RU" b="1" dirty="0" err="1"/>
              <a:t>мейкеры</a:t>
            </a:r>
            <a:r>
              <a:rPr lang="ru-RU" dirty="0"/>
              <a:t> – облегчает создание и редактирование текстов, подбор заголовков, разработку контент-стратегии.</a:t>
            </a:r>
          </a:p>
          <a:p>
            <a:pPr algn="l"/>
            <a:r>
              <a:rPr lang="ru-RU" b="1" dirty="0"/>
              <a:t>Бизнес и менеджеры</a:t>
            </a:r>
            <a:r>
              <a:rPr lang="ru-RU" dirty="0"/>
              <a:t> – помогает автоматизировать ведение проектов, создание отчетов и организацию рабочих процессов</a:t>
            </a:r>
            <a:r>
              <a:rPr lang="ru-RU" sz="1600" dirty="0"/>
              <a:t>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339502"/>
            <a:ext cx="3889200" cy="3889200"/>
          </a:xfrm>
        </p:spPr>
      </p:pic>
    </p:spTree>
    <p:extLst>
      <p:ext uri="{BB962C8B-B14F-4D97-AF65-F5344CB8AC3E}">
        <p14:creationId xmlns:p14="http://schemas.microsoft.com/office/powerpoint/2010/main" val="19657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55576" y="195486"/>
            <a:ext cx="7704000" cy="572700"/>
          </a:xfrm>
        </p:spPr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 idx="2"/>
          </p:nvPr>
        </p:nvSpPr>
        <p:spPr>
          <a:xfrm>
            <a:off x="827584" y="3867894"/>
            <a:ext cx="2808312" cy="558900"/>
          </a:xfrm>
        </p:spPr>
        <p:txBody>
          <a:bodyPr/>
          <a:lstStyle/>
          <a:p>
            <a:r>
              <a:rPr lang="ru-RU" sz="2800" dirty="0" smtClean="0">
                <a:solidFill>
                  <a:schemeClr val="bg1"/>
                </a:solidFill>
              </a:rPr>
              <a:t>преимущества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 idx="3"/>
          </p:nvPr>
        </p:nvSpPr>
        <p:spPr>
          <a:xfrm>
            <a:off x="5292080" y="3842675"/>
            <a:ext cx="2722800" cy="558900"/>
          </a:xfrm>
        </p:spPr>
        <p:txBody>
          <a:bodyPr/>
          <a:lstStyle/>
          <a:p>
            <a:r>
              <a:rPr lang="ru-RU" sz="2800" dirty="0" smtClean="0"/>
              <a:t>недостатки</a:t>
            </a:r>
            <a:endParaRPr lang="ru-RU" sz="2800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788024" y="1032197"/>
            <a:ext cx="4248472" cy="271556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/>
              <a:t>Ограниченные </a:t>
            </a:r>
            <a:r>
              <a:rPr lang="ru-RU" sz="1600" b="1" dirty="0"/>
              <a:t>творческие </a:t>
            </a:r>
            <a:r>
              <a:rPr lang="ru-RU" sz="1600" b="1" dirty="0" smtClean="0"/>
              <a:t>возможности</a:t>
            </a:r>
            <a:endParaRPr lang="ru-RU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/>
              <a:t>Неидеальное понимание контекста</a:t>
            </a:r>
            <a:r>
              <a:rPr lang="ru-RU" sz="1600" dirty="0" smtClean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/>
              <a:t>Зависимость от интернета</a:t>
            </a:r>
            <a:r>
              <a:rPr lang="ru-RU" sz="1600" dirty="0" smtClean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/>
              <a:t>Потенциальные ошибки в данных</a:t>
            </a:r>
            <a:endParaRPr lang="ru-RU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/>
              <a:t>Платные функции</a:t>
            </a:r>
            <a:endParaRPr lang="ru-RU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4"/>
          </p:nvPr>
        </p:nvSpPr>
        <p:spPr>
          <a:xfrm>
            <a:off x="611560" y="987574"/>
            <a:ext cx="3528392" cy="19442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/>
              <a:t>Экономия </a:t>
            </a:r>
            <a:r>
              <a:rPr lang="ru-RU" sz="1600" b="1" dirty="0" smtClean="0"/>
              <a:t>времени</a:t>
            </a:r>
          </a:p>
          <a:p>
            <a:pPr marL="0" indent="0" algn="l"/>
            <a:endParaRPr lang="ru-RU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/>
              <a:t>Качество контента</a:t>
            </a:r>
          </a:p>
          <a:p>
            <a:pPr marL="0" indent="0" algn="l"/>
            <a:endParaRPr lang="ru-RU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/>
              <a:t>Лёгкость </a:t>
            </a:r>
            <a:r>
              <a:rPr lang="ru-RU" sz="1600" b="1" dirty="0"/>
              <a:t>в </a:t>
            </a:r>
            <a:r>
              <a:rPr lang="ru-RU" sz="1600" b="1" dirty="0" smtClean="0"/>
              <a:t>использовании</a:t>
            </a:r>
            <a:endParaRPr lang="ru-RU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dirty="0" smtClean="0"/>
              <a:t>Гибкость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355976" y="1078887"/>
            <a:ext cx="36432" cy="27363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7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456" b="1456"/>
          <a:stretch/>
        </p:blipFill>
        <p:spPr>
          <a:xfrm>
            <a:off x="0" y="175"/>
            <a:ext cx="3813000" cy="5143500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794" name="Google Shape;794;p71"/>
          <p:cNvSpPr/>
          <p:nvPr/>
        </p:nvSpPr>
        <p:spPr>
          <a:xfrm>
            <a:off x="206375" y="152250"/>
            <a:ext cx="3768600" cy="4839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 txBox="1">
            <a:spLocks noGrp="1"/>
          </p:cNvSpPr>
          <p:nvPr>
            <p:ph type="title"/>
          </p:nvPr>
        </p:nvSpPr>
        <p:spPr>
          <a:xfrm>
            <a:off x="4932040" y="152250"/>
            <a:ext cx="3838684" cy="1679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/>
              <a:t>Почему </a:t>
            </a:r>
            <a:r>
              <a:rPr lang="ru-RU" dirty="0" err="1"/>
              <a:t>Notion</a:t>
            </a:r>
            <a:r>
              <a:rPr lang="ru-RU" dirty="0"/>
              <a:t> AI — лучший выбор?</a:t>
            </a:r>
          </a:p>
        </p:txBody>
      </p:sp>
      <p:sp>
        <p:nvSpPr>
          <p:cNvPr id="796" name="Google Shape;796;p71"/>
          <p:cNvSpPr txBox="1">
            <a:spLocks noGrp="1"/>
          </p:cNvSpPr>
          <p:nvPr>
            <p:ph type="subTitle" idx="1"/>
          </p:nvPr>
        </p:nvSpPr>
        <p:spPr>
          <a:xfrm>
            <a:off x="4981788" y="1851670"/>
            <a:ext cx="3766676" cy="3139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b="1" dirty="0" smtClean="0"/>
              <a:t>Повышение </a:t>
            </a:r>
            <a:r>
              <a:rPr lang="ru-RU" b="1" dirty="0"/>
              <a:t>продуктивности</a:t>
            </a:r>
            <a:r>
              <a:rPr lang="ru-RU" dirty="0"/>
              <a:t> – меньше ручной работы, больше сосредоточенности на важных задачах. </a:t>
            </a:r>
            <a:endParaRPr lang="ru-RU" dirty="0" smtClean="0"/>
          </a:p>
          <a:p>
            <a:pPr marL="0" indent="0"/>
            <a:r>
              <a:rPr lang="ru-RU" b="1" dirty="0" smtClean="0"/>
              <a:t>Упрощение </a:t>
            </a:r>
            <a:r>
              <a:rPr lang="ru-RU" b="1" dirty="0"/>
              <a:t>документооборота</a:t>
            </a:r>
            <a:r>
              <a:rPr lang="ru-RU" dirty="0"/>
              <a:t> – генерация структурированных документов за секунды. </a:t>
            </a:r>
            <a:endParaRPr lang="en-US" dirty="0" smtClean="0"/>
          </a:p>
          <a:p>
            <a:pPr marL="0" indent="0"/>
            <a:r>
              <a:rPr lang="ru-RU" b="1" dirty="0" smtClean="0"/>
              <a:t>Улучшение </a:t>
            </a:r>
            <a:r>
              <a:rPr lang="ru-RU" b="1" dirty="0"/>
              <a:t>качества текстов</a:t>
            </a:r>
            <a:r>
              <a:rPr lang="ru-RU" dirty="0"/>
              <a:t> – понятные, грамотные и профессиональные формулировки. </a:t>
            </a:r>
            <a:r>
              <a:rPr lang="ru-RU" b="1" dirty="0" smtClean="0"/>
              <a:t>Автоматизация </a:t>
            </a:r>
            <a:r>
              <a:rPr lang="ru-RU" b="1" dirty="0"/>
              <a:t>рутины</a:t>
            </a:r>
            <a:r>
              <a:rPr lang="ru-RU" dirty="0"/>
              <a:t> – минимизация ручного ввода и обработки информации.</a:t>
            </a:r>
          </a:p>
        </p:txBody>
      </p:sp>
      <p:grpSp>
        <p:nvGrpSpPr>
          <p:cNvPr id="797" name="Google Shape;797;p71"/>
          <p:cNvGrpSpPr/>
          <p:nvPr/>
        </p:nvGrpSpPr>
        <p:grpSpPr>
          <a:xfrm flipH="1">
            <a:off x="7455750" y="1175513"/>
            <a:ext cx="1154625" cy="430500"/>
            <a:chOff x="4042650" y="642025"/>
            <a:chExt cx="1154625" cy="430500"/>
          </a:xfrm>
        </p:grpSpPr>
        <p:sp>
          <p:nvSpPr>
            <p:cNvPr id="798" name="Google Shape;798;p7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71"/>
          <p:cNvGrpSpPr/>
          <p:nvPr/>
        </p:nvGrpSpPr>
        <p:grpSpPr>
          <a:xfrm>
            <a:off x="6545016" y="4405718"/>
            <a:ext cx="2598996" cy="484774"/>
            <a:chOff x="1298650" y="3255600"/>
            <a:chExt cx="3427850" cy="639375"/>
          </a:xfrm>
        </p:grpSpPr>
        <p:sp>
          <p:nvSpPr>
            <p:cNvPr id="801" name="Google Shape;801;p7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0380" y="267494"/>
            <a:ext cx="2592288" cy="648072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41839" y="940298"/>
            <a:ext cx="66247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b="1" dirty="0" err="1">
                <a:solidFill>
                  <a:schemeClr val="bg1"/>
                </a:solidFill>
                <a:latin typeface="IBM Plex Sans" panose="020B0604020202020204" charset="0"/>
              </a:rPr>
              <a:t>Notion</a:t>
            </a:r>
            <a:r>
              <a:rPr lang="ru-RU" sz="1800" b="1" dirty="0">
                <a:solidFill>
                  <a:schemeClr val="bg1"/>
                </a:solidFill>
                <a:latin typeface="IBM Plex Sans" panose="020B0604020202020204" charset="0"/>
              </a:rPr>
              <a:t> AI</a:t>
            </a:r>
            <a:r>
              <a:rPr lang="ru-RU" sz="1800" dirty="0">
                <a:solidFill>
                  <a:schemeClr val="bg1"/>
                </a:solidFill>
                <a:latin typeface="IBM Plex Sans" panose="020B0604020202020204" charset="0"/>
              </a:rPr>
              <a:t> – это мощный инструмент, который помогает пользователям быстрее и эффективнее работать с информацией. Это </a:t>
            </a:r>
            <a:r>
              <a:rPr lang="ru-RU" sz="1800" dirty="0" smtClean="0">
                <a:solidFill>
                  <a:schemeClr val="bg1"/>
                </a:solidFill>
                <a:latin typeface="IBM Plex Sans" panose="020B0604020202020204" charset="0"/>
              </a:rPr>
              <a:t>ваш</a:t>
            </a:r>
            <a:r>
              <a:rPr lang="en-US" sz="1800" dirty="0" smtClean="0">
                <a:solidFill>
                  <a:schemeClr val="bg1"/>
                </a:solidFill>
                <a:latin typeface="IBM Plex Sans" panose="020B0604020202020204" charset="0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IBM Plex Sans" panose="020B0604020202020204" charset="0"/>
              </a:rPr>
              <a:t>интеллектуальный </a:t>
            </a:r>
            <a:r>
              <a:rPr lang="ru-RU" sz="1800" dirty="0">
                <a:solidFill>
                  <a:schemeClr val="bg1"/>
                </a:solidFill>
                <a:latin typeface="IBM Plex Sans" panose="020B0604020202020204" charset="0"/>
              </a:rPr>
              <a:t>ассистент, который делает управление знаниями проще, а творчество – продуктивнее!</a:t>
            </a:r>
          </a:p>
          <a:p>
            <a:pPr algn="r"/>
            <a:endParaRPr lang="ru-RU" dirty="0"/>
          </a:p>
        </p:txBody>
      </p:sp>
      <p:grpSp>
        <p:nvGrpSpPr>
          <p:cNvPr id="8" name="Google Shape;1644;p106"/>
          <p:cNvGrpSpPr/>
          <p:nvPr/>
        </p:nvGrpSpPr>
        <p:grpSpPr>
          <a:xfrm>
            <a:off x="184435" y="2173921"/>
            <a:ext cx="4036814" cy="2327539"/>
            <a:chOff x="1397225" y="1410350"/>
            <a:chExt cx="4786300" cy="2774500"/>
          </a:xfrm>
        </p:grpSpPr>
        <p:grpSp>
          <p:nvGrpSpPr>
            <p:cNvPr id="9" name="Google Shape;1645;p106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264" name="Google Shape;1646;p106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65" name="Google Shape;1647;p106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648;p106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256" name="Google Shape;1649;p106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257" name="Google Shape;1650;p106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58" name="Google Shape;1651;p106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</p:sp>
            <p:sp>
              <p:nvSpPr>
                <p:cNvPr id="259" name="Google Shape;1652;p106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1653;p106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1654;p106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1655;p106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1656;p106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" name="Google Shape;1657;p106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254" name="Google Shape;1658;p106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55" name="Google Shape;1659;p106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660;p106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248" name="Google Shape;1661;p106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49" name="Google Shape;1662;p106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663;p106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664;p106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665;p106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666;p106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667;p106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246" name="Google Shape;1668;p106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669;p106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4" name="Google Shape;1670;p106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243" name="Google Shape;1671;p106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672;p106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45" name="Google Shape;1673;p106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5" name="Google Shape;1674;p106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241" name="Google Shape;1675;p106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676;p106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6" name="Google Shape;1677;p106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239" name="Google Shape;1678;p106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40" name="Google Shape;1679;p106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680;p106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235" name="Google Shape;1681;p106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236" name="Google Shape;1682;p106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37" name="Google Shape;1683;p106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1684;p106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" name="Google Shape;1685;p106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233" name="Google Shape;1686;p106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34" name="Google Shape;1687;p106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688;p106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231" name="Google Shape;1689;p106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32" name="Google Shape;1690;p106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691;p106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229" name="Google Shape;1692;p106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30" name="Google Shape;1693;p106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1694;p106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95;p106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96;p106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697;p106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213" name="Google Shape;1698;p106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699;p106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700;p106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701;p106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702;p106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703;p106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704;p106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705;p106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706;p106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707;p106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708;p106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709;p106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710;p106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711;p106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712;p106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713;p106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1714;p106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5;p106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16;p106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17;p106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18;p106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19;p106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20;p106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21;p106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22;p106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23;p106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24;p106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25;p106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6;p106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7;p106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28;p106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29;p106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30;p106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31;p106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32;p106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33;p106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34;p106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35;p106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1736;p106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211" name="Google Shape;1737;p106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738;p106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739;p106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1740;p106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207" name="Google Shape;1741;p106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742;p106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743;p106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744;p106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1745;p106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46;p106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47;p106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48;p106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9;p106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0;p106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51;p106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1752;p106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203" name="Google Shape;1753;p106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754;p106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755;p106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756;p106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" name="Google Shape;1757;p106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58;p106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59;p106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0;p106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61;p106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62;p106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63;p106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64;p106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65;p106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66;p106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67;p106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68;p106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69;p106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70;p106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71;p106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2;p106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73;p106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74;p106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75;p106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76;p106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77;p106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78;p106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79;p106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80;p106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81;p106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82;p106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83;p106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84;p106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85;p106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1786;p106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201" name="Google Shape;1787;p106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788;p106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" name="Google Shape;1789;p106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1790;p106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99" name="Google Shape;1791;p106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792;p106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1793;p106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97" name="Google Shape;1794;p106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795;p106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" name="Google Shape;1796;p106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97;p106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98;p106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99;p106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00;p106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01;p106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02;p106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03;p106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1804;p106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93" name="Google Shape;1805;p106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806;p106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807;p106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808;p106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" name="Google Shape;1809;p106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10;p106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11;p106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12;p106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13;p106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14;p106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15;p106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16;p106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817;p106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89" name="Google Shape;1818;p106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819;p106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820;p106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821;p106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822;p106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23;p106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24;p106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25;p106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26;p106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27;p106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28;p106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29;p106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30;p106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31;p106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32;p106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33;p106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34;p106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35;p106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36;p106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37;p106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38;p106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39;p106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40;p106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41;p106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42;p106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43;p106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44;p106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45;p106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46;p106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47;p106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48;p106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49;p106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50;p106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51;p106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52;p106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53;p106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54;p106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55;p106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56;p106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57;p106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58;p106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59;p106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60;p106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61;p106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62;p106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63;p106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864;p106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87" name="Google Shape;1865;p106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66;p106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867;p106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68;p106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69;p106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70;p106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71;p106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72;p106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73;p106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74;p106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75;p106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76;p106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77;p106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78;p106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79;p106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80;p106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81;p106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82;p106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83;p106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84;p106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85;p106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86;p106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87;p106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88;p106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89;p106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90;p106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91;p106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92;p106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93;p106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94;p106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95;p106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96;p106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97;p106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98;p106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99;p106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00;p106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01;p106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1496;p100"/>
          <p:cNvSpPr/>
          <p:nvPr/>
        </p:nvSpPr>
        <p:spPr>
          <a:xfrm>
            <a:off x="7200393" y="2388336"/>
            <a:ext cx="299700" cy="285000"/>
          </a:xfrm>
          <a:prstGeom prst="star5">
            <a:avLst>
              <a:gd name="adj" fmla="val 21928"/>
              <a:gd name="hf" fmla="val 105146"/>
              <a:gd name="vf" fmla="val 11055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1497;p100"/>
          <p:cNvSpPr/>
          <p:nvPr/>
        </p:nvSpPr>
        <p:spPr>
          <a:xfrm>
            <a:off x="7538931" y="2388336"/>
            <a:ext cx="299700" cy="285000"/>
          </a:xfrm>
          <a:prstGeom prst="star5">
            <a:avLst>
              <a:gd name="adj" fmla="val 21928"/>
              <a:gd name="hf" fmla="val 105146"/>
              <a:gd name="vf" fmla="val 11055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1498;p100"/>
          <p:cNvSpPr/>
          <p:nvPr/>
        </p:nvSpPr>
        <p:spPr>
          <a:xfrm>
            <a:off x="7877468" y="2388336"/>
            <a:ext cx="299700" cy="285000"/>
          </a:xfrm>
          <a:prstGeom prst="star5">
            <a:avLst>
              <a:gd name="adj" fmla="val 21928"/>
              <a:gd name="hf" fmla="val 105146"/>
              <a:gd name="vf" fmla="val 11055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1499;p100"/>
          <p:cNvSpPr/>
          <p:nvPr/>
        </p:nvSpPr>
        <p:spPr>
          <a:xfrm>
            <a:off x="8216006" y="2388336"/>
            <a:ext cx="299700" cy="285000"/>
          </a:xfrm>
          <a:prstGeom prst="star5">
            <a:avLst>
              <a:gd name="adj" fmla="val 21928"/>
              <a:gd name="hf" fmla="val 105146"/>
              <a:gd name="vf" fmla="val 11055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1499;p100"/>
          <p:cNvSpPr/>
          <p:nvPr/>
        </p:nvSpPr>
        <p:spPr>
          <a:xfrm>
            <a:off x="8547865" y="2392740"/>
            <a:ext cx="299700" cy="285000"/>
          </a:xfrm>
          <a:prstGeom prst="star5">
            <a:avLst>
              <a:gd name="adj" fmla="val 21928"/>
              <a:gd name="hf" fmla="val 105146"/>
              <a:gd name="vf" fmla="val 11055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14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7" grpId="0" animBg="1"/>
      <p:bldP spid="268" grpId="0" animBg="1"/>
      <p:bldP spid="269" grpId="0" animBg="1"/>
      <p:bldP spid="271" grpId="0" animBg="1"/>
    </p:bldLst>
  </p:timing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333</Words>
  <Application>Microsoft Office PowerPoint</Application>
  <PresentationFormat>Экран (16:9)</PresentationFormat>
  <Paragraphs>67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IBM Plex Sans Medium</vt:lpstr>
      <vt:lpstr>IBM Plex Sans</vt:lpstr>
      <vt:lpstr>Korean AI Agency Pitch Deck XL by Slidesgo</vt:lpstr>
      <vt:lpstr>Notion AI</vt:lpstr>
      <vt:lpstr>Что такое Notion AI?</vt:lpstr>
      <vt:lpstr>Генерация и редактирование текстов</vt:lpstr>
      <vt:lpstr>Презентация PowerPoint</vt:lpstr>
      <vt:lpstr>Для кого предназначен Notion AI</vt:lpstr>
      <vt:lpstr>Презентация PowerPoint</vt:lpstr>
      <vt:lpstr>Преимущества и недостатки</vt:lpstr>
      <vt:lpstr>Почему Notion AI — лучший выбор?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 AIAgency</dc:title>
  <dc:creator>Аймен Мырзабеков</dc:creator>
  <cp:lastModifiedBy>Аймен Мырзабеков</cp:lastModifiedBy>
  <cp:revision>52</cp:revision>
  <dcterms:modified xsi:type="dcterms:W3CDTF">2025-03-09T22:33:22Z</dcterms:modified>
</cp:coreProperties>
</file>