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  <p:sldMasterId id="2147483698" r:id="rId25"/>
    <p:sldMasterId id="2147483700" r:id="rId26"/>
    <p:sldMasterId id="2147483702" r:id="rId27"/>
    <p:sldMasterId id="2147483704" r:id="rId28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1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6.xml"/><Relationship Id="rId42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4.xml"/><Relationship Id="rId37" Type="http://schemas.openxmlformats.org/officeDocument/2006/relationships/slide" Target="slides/slide9.xml"/><Relationship Id="rId40" Type="http://schemas.openxmlformats.org/officeDocument/2006/relationships/slide" Target="slides/slide12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8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3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2.xml"/><Relationship Id="rId35" Type="http://schemas.openxmlformats.org/officeDocument/2006/relationships/slide" Target="slides/slide7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5.xml"/><Relationship Id="rId38" Type="http://schemas.openxmlformats.org/officeDocument/2006/relationships/slide" Target="slides/slide10.xml"/><Relationship Id="rId46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77360" y="675360"/>
            <a:ext cx="45889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277360" y="675360"/>
            <a:ext cx="45889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277360" y="675360"/>
            <a:ext cx="45889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277360" y="675360"/>
            <a:ext cx="45889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556720" y="1157400"/>
            <a:ext cx="4030200" cy="2292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" name="Google Shape;11;p2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2" name="Google Shape;12;p2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3" name="Google Shape;13;p2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sp>
        <p:nvSpPr>
          <p:cNvPr id="4" name="Google Shape;14;p2"/>
          <p:cNvSpPr/>
          <p:nvPr/>
        </p:nvSpPr>
        <p:spPr>
          <a:xfrm>
            <a:off x="8574120" y="4478760"/>
            <a:ext cx="1037160" cy="1036800"/>
          </a:xfrm>
          <a:prstGeom prst="ellipse">
            <a:avLst/>
          </a:prstGeom>
          <a:solidFill>
            <a:srgbClr val="4A86E8">
              <a:alpha val="27000"/>
            </a:srgbClr>
          </a:solidFill>
          <a:ln w="9525">
            <a:solidFill>
              <a:srgbClr val="4A86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176;p19"/>
          <p:cNvGrpSpPr/>
          <p:nvPr/>
        </p:nvGrpSpPr>
        <p:grpSpPr>
          <a:xfrm>
            <a:off x="-832680" y="-972000"/>
            <a:ext cx="1712160" cy="1712160"/>
            <a:chOff x="-832680" y="-972000"/>
            <a:chExt cx="1712160" cy="1712160"/>
          </a:xfrm>
        </p:grpSpPr>
        <p:sp>
          <p:nvSpPr>
            <p:cNvPr id="78" name="Google Shape;177;p19"/>
            <p:cNvSpPr/>
            <p:nvPr/>
          </p:nvSpPr>
          <p:spPr>
            <a:xfrm>
              <a:off x="-832680" y="-972000"/>
              <a:ext cx="1712160" cy="171216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" name="Google Shape;178;p19"/>
            <p:cNvSpPr/>
            <p:nvPr/>
          </p:nvSpPr>
          <p:spPr>
            <a:xfrm>
              <a:off x="-518400" y="-657720"/>
              <a:ext cx="1083600" cy="1083600"/>
            </a:xfrm>
            <a:prstGeom prst="ellipse">
              <a:avLst/>
            </a:prstGeom>
            <a:solidFill>
              <a:srgbClr val="4A86E8">
                <a:alpha val="27000"/>
              </a:srgbClr>
            </a:solidFill>
            <a:ln w="9525">
              <a:solidFill>
                <a:srgbClr val="4A86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81" name="Google Shape;182;p19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82" name="Google Shape;183;p19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83" name="Google Shape;184;p19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85" name="Google Shape;193;p20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86" name="Google Shape;194;p20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87" name="Google Shape;195;p20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88" name="Google Shape;196;p20"/>
          <p:cNvGrpSpPr/>
          <p:nvPr/>
        </p:nvGrpSpPr>
        <p:grpSpPr>
          <a:xfrm>
            <a:off x="-253800" y="-990720"/>
            <a:ext cx="10068120" cy="6615000"/>
            <a:chOff x="-253800" y="-990720"/>
            <a:chExt cx="10068120" cy="6615000"/>
          </a:xfrm>
        </p:grpSpPr>
        <p:grpSp>
          <p:nvGrpSpPr>
            <p:cNvPr id="89" name="Google Shape;197;p20"/>
            <p:cNvGrpSpPr/>
            <p:nvPr/>
          </p:nvGrpSpPr>
          <p:grpSpPr>
            <a:xfrm>
              <a:off x="-253800" y="4470120"/>
              <a:ext cx="1154160" cy="1154160"/>
              <a:chOff x="-253800" y="4470120"/>
              <a:chExt cx="1154160" cy="1154160"/>
            </a:xfrm>
          </p:grpSpPr>
          <p:sp>
            <p:nvSpPr>
              <p:cNvPr id="90" name="Google Shape;198;p20"/>
              <p:cNvSpPr/>
              <p:nvPr/>
            </p:nvSpPr>
            <p:spPr>
              <a:xfrm>
                <a:off x="-253800" y="4470120"/>
                <a:ext cx="1154160" cy="1154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" name="Google Shape;199;p20"/>
              <p:cNvSpPr/>
              <p:nvPr/>
            </p:nvSpPr>
            <p:spPr>
              <a:xfrm>
                <a:off x="-42120" y="4682160"/>
                <a:ext cx="730440" cy="73044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92" name="Google Shape;200;p20"/>
            <p:cNvSpPr/>
            <p:nvPr/>
          </p:nvSpPr>
          <p:spPr>
            <a:xfrm>
              <a:off x="8081280" y="-99072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965600" y="2102400"/>
            <a:ext cx="5212440" cy="1726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3950280" y="652320"/>
            <a:ext cx="1242720" cy="10861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65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95" name="Google Shape;18;p3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96" name="Google Shape;19;p3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97" name="Google Shape;20;p3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sp>
        <p:nvSpPr>
          <p:cNvPr id="98" name="Google Shape;21;p3"/>
          <p:cNvSpPr/>
          <p:nvPr/>
        </p:nvSpPr>
        <p:spPr>
          <a:xfrm>
            <a:off x="8543520" y="-299160"/>
            <a:ext cx="1086120" cy="1086120"/>
          </a:xfrm>
          <a:prstGeom prst="ellipse">
            <a:avLst/>
          </a:prstGeom>
          <a:solidFill>
            <a:srgbClr val="4A86E8">
              <a:alpha val="27000"/>
            </a:srgbClr>
          </a:solidFill>
          <a:ln w="9525">
            <a:solidFill>
              <a:srgbClr val="4A86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01" name="Google Shape;211;p21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02" name="Google Shape;212;p21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03" name="Google Shape;213;p21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04" name="Google Shape;214;p21"/>
          <p:cNvGrpSpPr/>
          <p:nvPr/>
        </p:nvGrpSpPr>
        <p:grpSpPr>
          <a:xfrm>
            <a:off x="-681480" y="-990720"/>
            <a:ext cx="10142640" cy="6664320"/>
            <a:chOff x="-681480" y="-990720"/>
            <a:chExt cx="10142640" cy="6664320"/>
          </a:xfrm>
        </p:grpSpPr>
        <p:grpSp>
          <p:nvGrpSpPr>
            <p:cNvPr id="105" name="Google Shape;215;p21"/>
            <p:cNvGrpSpPr/>
            <p:nvPr/>
          </p:nvGrpSpPr>
          <p:grpSpPr>
            <a:xfrm>
              <a:off x="8179560" y="4392000"/>
              <a:ext cx="1281600" cy="1281600"/>
              <a:chOff x="8179560" y="4392000"/>
              <a:chExt cx="1281600" cy="1281600"/>
            </a:xfrm>
          </p:grpSpPr>
          <p:sp>
            <p:nvSpPr>
              <p:cNvPr id="106" name="Google Shape;216;p21"/>
              <p:cNvSpPr/>
              <p:nvPr/>
            </p:nvSpPr>
            <p:spPr>
              <a:xfrm>
                <a:off x="8179560" y="4392000"/>
                <a:ext cx="1281600" cy="128160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" name="Google Shape;217;p21"/>
              <p:cNvSpPr/>
              <p:nvPr/>
            </p:nvSpPr>
            <p:spPr>
              <a:xfrm>
                <a:off x="8415000" y="4627440"/>
                <a:ext cx="811080" cy="81108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08" name="Google Shape;218;p21"/>
            <p:cNvSpPr/>
            <p:nvPr/>
          </p:nvSpPr>
          <p:spPr>
            <a:xfrm>
              <a:off x="-681480" y="-99072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0" name="Google Shape;233;p22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11" name="Google Shape;234;p22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12" name="Google Shape;235;p22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13" name="Google Shape;236;p22"/>
          <p:cNvGrpSpPr/>
          <p:nvPr/>
        </p:nvGrpSpPr>
        <p:grpSpPr>
          <a:xfrm>
            <a:off x="-1183320" y="-298080"/>
            <a:ext cx="11325960" cy="3736080"/>
            <a:chOff x="-1183320" y="-298080"/>
            <a:chExt cx="11325960" cy="3736080"/>
          </a:xfrm>
        </p:grpSpPr>
        <p:grpSp>
          <p:nvGrpSpPr>
            <p:cNvPr id="114" name="Google Shape;237;p22"/>
            <p:cNvGrpSpPr/>
            <p:nvPr/>
          </p:nvGrpSpPr>
          <p:grpSpPr>
            <a:xfrm>
              <a:off x="8430480" y="-298080"/>
              <a:ext cx="1712160" cy="1712160"/>
              <a:chOff x="8430480" y="-298080"/>
              <a:chExt cx="1712160" cy="1712160"/>
            </a:xfrm>
          </p:grpSpPr>
          <p:sp>
            <p:nvSpPr>
              <p:cNvPr id="115" name="Google Shape;238;p22"/>
              <p:cNvSpPr/>
              <p:nvPr/>
            </p:nvSpPr>
            <p:spPr>
              <a:xfrm>
                <a:off x="8430480" y="-29808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" name="Google Shape;239;p22"/>
              <p:cNvSpPr/>
              <p:nvPr/>
            </p:nvSpPr>
            <p:spPr>
              <a:xfrm>
                <a:off x="8744760" y="1620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17" name="Google Shape;240;p22"/>
            <p:cNvSpPr/>
            <p:nvPr/>
          </p:nvSpPr>
          <p:spPr>
            <a:xfrm>
              <a:off x="-1183320" y="170496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01000" y="577440"/>
            <a:ext cx="3951360" cy="76860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0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801000" y="1966680"/>
            <a:ext cx="3951360" cy="76860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0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801000" y="3355920"/>
            <a:ext cx="3951360" cy="76860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0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21" name="Google Shape;248;p23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22" name="Google Shape;249;p23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23" name="Google Shape;250;p23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sp>
        <p:nvSpPr>
          <p:cNvPr id="124" name="Google Shape;251;p23"/>
          <p:cNvSpPr/>
          <p:nvPr/>
        </p:nvSpPr>
        <p:spPr>
          <a:xfrm>
            <a:off x="-412200" y="-241560"/>
            <a:ext cx="1125360" cy="1125360"/>
          </a:xfrm>
          <a:prstGeom prst="ellipse">
            <a:avLst/>
          </a:prstGeom>
          <a:solidFill>
            <a:srgbClr val="4A86E8">
              <a:alpha val="27000"/>
            </a:srgbClr>
          </a:solidFill>
          <a:ln w="9525">
            <a:solidFill>
              <a:srgbClr val="4A86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261;p25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33" name="Google Shape;262;p25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34" name="Google Shape;263;p25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35" name="Google Shape;264;p25"/>
          <p:cNvGrpSpPr/>
          <p:nvPr/>
        </p:nvGrpSpPr>
        <p:grpSpPr>
          <a:xfrm>
            <a:off x="-1219680" y="-5901120"/>
            <a:ext cx="10951920" cy="11505240"/>
            <a:chOff x="-1219680" y="-5901120"/>
            <a:chExt cx="10951920" cy="11505240"/>
          </a:xfrm>
        </p:grpSpPr>
        <p:grpSp>
          <p:nvGrpSpPr>
            <p:cNvPr id="136" name="Google Shape;265;p25"/>
            <p:cNvGrpSpPr/>
            <p:nvPr/>
          </p:nvGrpSpPr>
          <p:grpSpPr>
            <a:xfrm>
              <a:off x="-1219680" y="-5901120"/>
              <a:ext cx="7369560" cy="7369560"/>
              <a:chOff x="-1219680" y="-5901120"/>
              <a:chExt cx="7369560" cy="7369560"/>
            </a:xfrm>
          </p:grpSpPr>
          <p:sp>
            <p:nvSpPr>
              <p:cNvPr id="137" name="Google Shape;266;p25"/>
              <p:cNvSpPr/>
              <p:nvPr/>
            </p:nvSpPr>
            <p:spPr>
              <a:xfrm>
                <a:off x="-1219680" y="-5901120"/>
                <a:ext cx="7369560" cy="73695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" name="Google Shape;267;p25"/>
              <p:cNvSpPr/>
              <p:nvPr/>
            </p:nvSpPr>
            <p:spPr>
              <a:xfrm>
                <a:off x="133200" y="-4548240"/>
                <a:ext cx="4664160" cy="466416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39" name="Google Shape;268;p25"/>
            <p:cNvSpPr/>
            <p:nvPr/>
          </p:nvSpPr>
          <p:spPr>
            <a:xfrm>
              <a:off x="7318440" y="3190320"/>
              <a:ext cx="2413800" cy="241380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270;p26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41" name="Google Shape;271;p26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42" name="Google Shape;272;p26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43" name="Google Shape;273;p26"/>
          <p:cNvGrpSpPr/>
          <p:nvPr/>
        </p:nvGrpSpPr>
        <p:grpSpPr>
          <a:xfrm>
            <a:off x="-1074600" y="-5348880"/>
            <a:ext cx="14462280" cy="11532600"/>
            <a:chOff x="-1074600" y="-5348880"/>
            <a:chExt cx="14462280" cy="11532600"/>
          </a:xfrm>
        </p:grpSpPr>
        <p:grpSp>
          <p:nvGrpSpPr>
            <p:cNvPr id="144" name="Google Shape;274;p26"/>
            <p:cNvGrpSpPr/>
            <p:nvPr/>
          </p:nvGrpSpPr>
          <p:grpSpPr>
            <a:xfrm>
              <a:off x="-1074600" y="3681360"/>
              <a:ext cx="2502360" cy="2502360"/>
              <a:chOff x="-1074600" y="3681360"/>
              <a:chExt cx="2502360" cy="2502360"/>
            </a:xfrm>
          </p:grpSpPr>
          <p:sp>
            <p:nvSpPr>
              <p:cNvPr id="145" name="Google Shape;275;p26"/>
              <p:cNvSpPr/>
              <p:nvPr/>
            </p:nvSpPr>
            <p:spPr>
              <a:xfrm>
                <a:off x="-1074600" y="3681360"/>
                <a:ext cx="2502360" cy="25023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6" name="Google Shape;276;p26"/>
              <p:cNvSpPr/>
              <p:nvPr/>
            </p:nvSpPr>
            <p:spPr>
              <a:xfrm>
                <a:off x="-615240" y="4140720"/>
                <a:ext cx="1583640" cy="158364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47" name="Google Shape;277;p26"/>
            <p:cNvSpPr/>
            <p:nvPr/>
          </p:nvSpPr>
          <p:spPr>
            <a:xfrm>
              <a:off x="6062040" y="-5348880"/>
              <a:ext cx="7325640" cy="73256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720000" y="1168200"/>
            <a:ext cx="7703640" cy="36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50" name="Google Shape;25;p4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51" name="Google Shape;26;p4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52" name="Google Shape;27;p4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53" name="Google Shape;28;p4"/>
          <p:cNvGrpSpPr/>
          <p:nvPr/>
        </p:nvGrpSpPr>
        <p:grpSpPr>
          <a:xfrm>
            <a:off x="-738720" y="-918000"/>
            <a:ext cx="10744200" cy="7011720"/>
            <a:chOff x="-738720" y="-918000"/>
            <a:chExt cx="10744200" cy="7011720"/>
          </a:xfrm>
        </p:grpSpPr>
        <p:sp>
          <p:nvSpPr>
            <p:cNvPr id="154" name="Google Shape;29;p4"/>
            <p:cNvSpPr/>
            <p:nvPr/>
          </p:nvSpPr>
          <p:spPr>
            <a:xfrm>
              <a:off x="-738720" y="-91800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55" name="Google Shape;30;p4"/>
            <p:cNvGrpSpPr/>
            <p:nvPr/>
          </p:nvGrpSpPr>
          <p:grpSpPr>
            <a:xfrm>
              <a:off x="8293320" y="4381560"/>
              <a:ext cx="1712160" cy="1712160"/>
              <a:chOff x="8293320" y="4381560"/>
              <a:chExt cx="1712160" cy="1712160"/>
            </a:xfrm>
          </p:grpSpPr>
          <p:sp>
            <p:nvSpPr>
              <p:cNvPr id="156" name="Google Shape;31;p4"/>
              <p:cNvSpPr/>
              <p:nvPr/>
            </p:nvSpPr>
            <p:spPr>
              <a:xfrm>
                <a:off x="8293320" y="438156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7" name="Google Shape;32;p4"/>
              <p:cNvSpPr/>
              <p:nvPr/>
            </p:nvSpPr>
            <p:spPr>
              <a:xfrm>
                <a:off x="8607600" y="469584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61" name="Google Shape;39;p5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62" name="Google Shape;40;p5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63" name="Google Shape;41;p5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sp>
        <p:nvSpPr>
          <p:cNvPr id="164" name="Google Shape;42;p5"/>
          <p:cNvSpPr/>
          <p:nvPr/>
        </p:nvSpPr>
        <p:spPr>
          <a:xfrm>
            <a:off x="8124480" y="4360680"/>
            <a:ext cx="1733040" cy="1733040"/>
          </a:xfrm>
          <a:prstGeom prst="ellipse">
            <a:avLst/>
          </a:prstGeom>
          <a:noFill/>
          <a:ln w="9525">
            <a:solidFill>
              <a:srgbClr val="26242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53320" y="950760"/>
            <a:ext cx="4437000" cy="130284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65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9" name="Google Shape;91;p11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0" name="Google Shape;92;p11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1" name="Google Shape;93;p11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sp>
        <p:nvSpPr>
          <p:cNvPr id="12" name="Google Shape;94;p11"/>
          <p:cNvSpPr/>
          <p:nvPr/>
        </p:nvSpPr>
        <p:spPr>
          <a:xfrm>
            <a:off x="3303000" y="-1746000"/>
            <a:ext cx="2537640" cy="2537640"/>
          </a:xfrm>
          <a:prstGeom prst="ellipse">
            <a:avLst/>
          </a:prstGeom>
          <a:solidFill>
            <a:srgbClr val="4A86E8">
              <a:alpha val="27000"/>
            </a:srgbClr>
          </a:solidFill>
          <a:ln w="9525">
            <a:solidFill>
              <a:srgbClr val="4A86E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69" name="Google Shape;45;p6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70" name="Google Shape;46;p6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71" name="Google Shape;47;p6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72" name="Google Shape;48;p6"/>
          <p:cNvGrpSpPr/>
          <p:nvPr/>
        </p:nvGrpSpPr>
        <p:grpSpPr>
          <a:xfrm>
            <a:off x="-1183320" y="-1325880"/>
            <a:ext cx="3954240" cy="7041240"/>
            <a:chOff x="-1183320" y="-1325880"/>
            <a:chExt cx="3954240" cy="7041240"/>
          </a:xfrm>
        </p:grpSpPr>
        <p:grpSp>
          <p:nvGrpSpPr>
            <p:cNvPr id="173" name="Google Shape;49;p6"/>
            <p:cNvGrpSpPr/>
            <p:nvPr/>
          </p:nvGrpSpPr>
          <p:grpSpPr>
            <a:xfrm>
              <a:off x="1058760" y="-1325880"/>
              <a:ext cx="1712160" cy="1712160"/>
              <a:chOff x="1058760" y="-1325880"/>
              <a:chExt cx="1712160" cy="1712160"/>
            </a:xfrm>
          </p:grpSpPr>
          <p:sp>
            <p:nvSpPr>
              <p:cNvPr id="174" name="Google Shape;50;p6"/>
              <p:cNvSpPr/>
              <p:nvPr/>
            </p:nvSpPr>
            <p:spPr>
              <a:xfrm>
                <a:off x="1058760" y="-132588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5" name="Google Shape;51;p6"/>
              <p:cNvSpPr/>
              <p:nvPr/>
            </p:nvSpPr>
            <p:spPr>
              <a:xfrm>
                <a:off x="1373040" y="-101124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76" name="Google Shape;52;p6"/>
            <p:cNvSpPr/>
            <p:nvPr/>
          </p:nvSpPr>
          <p:spPr>
            <a:xfrm>
              <a:off x="-1183320" y="398232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54;p7"/>
          <p:cNvGrpSpPr/>
          <p:nvPr/>
        </p:nvGrpSpPr>
        <p:grpSpPr>
          <a:xfrm>
            <a:off x="-716760" y="-852840"/>
            <a:ext cx="10486080" cy="6572160"/>
            <a:chOff x="-716760" y="-852840"/>
            <a:chExt cx="10486080" cy="6572160"/>
          </a:xfrm>
        </p:grpSpPr>
        <p:grpSp>
          <p:nvGrpSpPr>
            <p:cNvPr id="179" name="Google Shape;55;p7"/>
            <p:cNvGrpSpPr/>
            <p:nvPr/>
          </p:nvGrpSpPr>
          <p:grpSpPr>
            <a:xfrm>
              <a:off x="-716760" y="-852840"/>
              <a:ext cx="1712160" cy="1712160"/>
              <a:chOff x="-716760" y="-852840"/>
              <a:chExt cx="1712160" cy="1712160"/>
            </a:xfrm>
          </p:grpSpPr>
          <p:sp>
            <p:nvSpPr>
              <p:cNvPr id="180" name="Google Shape;56;p7"/>
              <p:cNvSpPr/>
              <p:nvPr/>
            </p:nvSpPr>
            <p:spPr>
              <a:xfrm>
                <a:off x="-716760" y="-85284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" name="Google Shape;57;p7"/>
              <p:cNvSpPr/>
              <p:nvPr/>
            </p:nvSpPr>
            <p:spPr>
              <a:xfrm>
                <a:off x="-402480" y="-53856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82" name="Google Shape;58;p7"/>
            <p:cNvSpPr/>
            <p:nvPr/>
          </p:nvSpPr>
          <p:spPr>
            <a:xfrm>
              <a:off x="6879960" y="2829960"/>
              <a:ext cx="2889360" cy="288936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84" name="Google Shape;61;p7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85" name="Google Shape;62;p7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86" name="Google Shape;63;p7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13160" y="2061000"/>
            <a:ext cx="4452480" cy="155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88" name="Google Shape;66;p8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89" name="Google Shape;67;p8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90" name="Google Shape;68;p8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91" name="Google Shape;69;p8"/>
          <p:cNvGrpSpPr/>
          <p:nvPr/>
        </p:nvGrpSpPr>
        <p:grpSpPr>
          <a:xfrm>
            <a:off x="-734400" y="-3548880"/>
            <a:ext cx="13364280" cy="10105560"/>
            <a:chOff x="-734400" y="-3548880"/>
            <a:chExt cx="13364280" cy="10105560"/>
          </a:xfrm>
        </p:grpSpPr>
        <p:grpSp>
          <p:nvGrpSpPr>
            <p:cNvPr id="192" name="Google Shape;70;p8"/>
            <p:cNvGrpSpPr/>
            <p:nvPr/>
          </p:nvGrpSpPr>
          <p:grpSpPr>
            <a:xfrm>
              <a:off x="5260320" y="-3548880"/>
              <a:ext cx="7369560" cy="7369560"/>
              <a:chOff x="5260320" y="-3548880"/>
              <a:chExt cx="7369560" cy="7369560"/>
            </a:xfrm>
          </p:grpSpPr>
          <p:sp>
            <p:nvSpPr>
              <p:cNvPr id="193" name="Google Shape;71;p8"/>
              <p:cNvSpPr/>
              <p:nvPr/>
            </p:nvSpPr>
            <p:spPr>
              <a:xfrm>
                <a:off x="5260320" y="-3548880"/>
                <a:ext cx="7369560" cy="73695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4" name="Google Shape;72;p8"/>
              <p:cNvSpPr/>
              <p:nvPr/>
            </p:nvSpPr>
            <p:spPr>
              <a:xfrm>
                <a:off x="6613200" y="-2196000"/>
                <a:ext cx="4664160" cy="466416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95" name="Google Shape;73;p8"/>
            <p:cNvSpPr/>
            <p:nvPr/>
          </p:nvSpPr>
          <p:spPr>
            <a:xfrm>
              <a:off x="-734400" y="4142880"/>
              <a:ext cx="2413800" cy="241380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75;p9"/>
          <p:cNvGrpSpPr/>
          <p:nvPr/>
        </p:nvGrpSpPr>
        <p:grpSpPr>
          <a:xfrm>
            <a:off x="-716760" y="-852840"/>
            <a:ext cx="11507400" cy="7424280"/>
            <a:chOff x="-716760" y="-852840"/>
            <a:chExt cx="11507400" cy="7424280"/>
          </a:xfrm>
        </p:grpSpPr>
        <p:grpSp>
          <p:nvGrpSpPr>
            <p:cNvPr id="197" name="Google Shape;76;p9"/>
            <p:cNvGrpSpPr/>
            <p:nvPr/>
          </p:nvGrpSpPr>
          <p:grpSpPr>
            <a:xfrm>
              <a:off x="-716760" y="-852840"/>
              <a:ext cx="1712160" cy="1712160"/>
              <a:chOff x="-716760" y="-852840"/>
              <a:chExt cx="1712160" cy="1712160"/>
            </a:xfrm>
          </p:grpSpPr>
          <p:sp>
            <p:nvSpPr>
              <p:cNvPr id="198" name="Google Shape;77;p9"/>
              <p:cNvSpPr/>
              <p:nvPr/>
            </p:nvSpPr>
            <p:spPr>
              <a:xfrm>
                <a:off x="-716760" y="-85284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9" name="Google Shape;78;p9"/>
              <p:cNvSpPr/>
              <p:nvPr/>
            </p:nvSpPr>
            <p:spPr>
              <a:xfrm>
                <a:off x="-402480" y="-53856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00" name="Google Shape;79;p9"/>
            <p:cNvSpPr/>
            <p:nvPr/>
          </p:nvSpPr>
          <p:spPr>
            <a:xfrm>
              <a:off x="7901280" y="3682080"/>
              <a:ext cx="2889360" cy="288936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02" name="Google Shape;82;p9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203" name="Google Shape;83;p9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204" name="Google Shape;84;p9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07" name="PlaceHolder 2"/>
          <p:cNvSpPr>
            <a:spLocks noGrp="1"/>
          </p:cNvSpPr>
          <p:nvPr>
            <p:ph type="title"/>
          </p:nvPr>
        </p:nvSpPr>
        <p:spPr>
          <a:xfrm>
            <a:off x="713160" y="3480480"/>
            <a:ext cx="4796280" cy="112320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16760" y="51120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37800" y="1425240"/>
            <a:ext cx="741600" cy="6451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937800" y="2417040"/>
            <a:ext cx="741600" cy="6451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title"/>
          </p:nvPr>
        </p:nvSpPr>
        <p:spPr>
          <a:xfrm>
            <a:off x="937800" y="3408840"/>
            <a:ext cx="741600" cy="6451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5"/>
          <p:cNvSpPr>
            <a:spLocks noGrp="1"/>
          </p:cNvSpPr>
          <p:nvPr>
            <p:ph type="title"/>
          </p:nvPr>
        </p:nvSpPr>
        <p:spPr>
          <a:xfrm>
            <a:off x="4767120" y="1425240"/>
            <a:ext cx="741600" cy="6451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6"/>
          <p:cNvSpPr>
            <a:spLocks noGrp="1"/>
          </p:cNvSpPr>
          <p:nvPr>
            <p:ph type="title"/>
          </p:nvPr>
        </p:nvSpPr>
        <p:spPr>
          <a:xfrm>
            <a:off x="4767120" y="2417040"/>
            <a:ext cx="741600" cy="6451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7"/>
          <p:cNvSpPr>
            <a:spLocks noGrp="1"/>
          </p:cNvSpPr>
          <p:nvPr>
            <p:ph type="title"/>
          </p:nvPr>
        </p:nvSpPr>
        <p:spPr>
          <a:xfrm>
            <a:off x="4767120" y="3408840"/>
            <a:ext cx="741600" cy="6451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0" name="Google Shape;110;p13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21" name="Google Shape;111;p13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22" name="Google Shape;112;p13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23" name="Google Shape;113;p13"/>
          <p:cNvGrpSpPr/>
          <p:nvPr/>
        </p:nvGrpSpPr>
        <p:grpSpPr>
          <a:xfrm>
            <a:off x="8258400" y="-876240"/>
            <a:ext cx="1749600" cy="6988680"/>
            <a:chOff x="8258400" y="-876240"/>
            <a:chExt cx="1749600" cy="6988680"/>
          </a:xfrm>
        </p:grpSpPr>
        <p:grpSp>
          <p:nvGrpSpPr>
            <p:cNvPr id="24" name="Google Shape;114;p13"/>
            <p:cNvGrpSpPr/>
            <p:nvPr/>
          </p:nvGrpSpPr>
          <p:grpSpPr>
            <a:xfrm>
              <a:off x="8258400" y="4400280"/>
              <a:ext cx="1712160" cy="1712160"/>
              <a:chOff x="8258400" y="4400280"/>
              <a:chExt cx="1712160" cy="1712160"/>
            </a:xfrm>
          </p:grpSpPr>
          <p:sp>
            <p:nvSpPr>
              <p:cNvPr id="25" name="Google Shape;115;p13"/>
              <p:cNvSpPr/>
              <p:nvPr/>
            </p:nvSpPr>
            <p:spPr>
              <a:xfrm>
                <a:off x="8258400" y="440028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" name="Google Shape;116;p13"/>
              <p:cNvSpPr/>
              <p:nvPr/>
            </p:nvSpPr>
            <p:spPr>
              <a:xfrm>
                <a:off x="8572680" y="471492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7" name="Google Shape;117;p13"/>
            <p:cNvSpPr/>
            <p:nvPr/>
          </p:nvSpPr>
          <p:spPr>
            <a:xfrm>
              <a:off x="8274960" y="-87624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9" name="Google Shape;120;p14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30" name="Google Shape;121;p14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31" name="Google Shape;122;p14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32" name="Google Shape;123;p14"/>
          <p:cNvGrpSpPr/>
          <p:nvPr/>
        </p:nvGrpSpPr>
        <p:grpSpPr>
          <a:xfrm>
            <a:off x="8285400" y="-438480"/>
            <a:ext cx="1720080" cy="6532200"/>
            <a:chOff x="8285400" y="-438480"/>
            <a:chExt cx="1720080" cy="6532200"/>
          </a:xfrm>
        </p:grpSpPr>
        <p:grpSp>
          <p:nvGrpSpPr>
            <p:cNvPr id="33" name="Google Shape;124;p14"/>
            <p:cNvGrpSpPr/>
            <p:nvPr/>
          </p:nvGrpSpPr>
          <p:grpSpPr>
            <a:xfrm>
              <a:off x="8293320" y="4381560"/>
              <a:ext cx="1712160" cy="1712160"/>
              <a:chOff x="8293320" y="4381560"/>
              <a:chExt cx="1712160" cy="1712160"/>
            </a:xfrm>
          </p:grpSpPr>
          <p:sp>
            <p:nvSpPr>
              <p:cNvPr id="34" name="Google Shape;125;p14"/>
              <p:cNvSpPr/>
              <p:nvPr/>
            </p:nvSpPr>
            <p:spPr>
              <a:xfrm>
                <a:off x="8293320" y="438156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" name="Google Shape;126;p14"/>
              <p:cNvSpPr/>
              <p:nvPr/>
            </p:nvSpPr>
            <p:spPr>
              <a:xfrm>
                <a:off x="8607600" y="469584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36" name="Google Shape;127;p14"/>
            <p:cNvSpPr/>
            <p:nvPr/>
          </p:nvSpPr>
          <p:spPr>
            <a:xfrm>
              <a:off x="8285400" y="-438480"/>
              <a:ext cx="1208520" cy="120852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8" name="Google Shape;130;p15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39" name="Google Shape;131;p15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40" name="Google Shape;132;p15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41" name="Google Shape;133;p15"/>
          <p:cNvGrpSpPr/>
          <p:nvPr/>
        </p:nvGrpSpPr>
        <p:grpSpPr>
          <a:xfrm>
            <a:off x="-1183320" y="-308520"/>
            <a:ext cx="11340360" cy="3736080"/>
            <a:chOff x="-1183320" y="-308520"/>
            <a:chExt cx="11340360" cy="3736080"/>
          </a:xfrm>
        </p:grpSpPr>
        <p:grpSp>
          <p:nvGrpSpPr>
            <p:cNvPr id="42" name="Google Shape;134;p15"/>
            <p:cNvGrpSpPr/>
            <p:nvPr/>
          </p:nvGrpSpPr>
          <p:grpSpPr>
            <a:xfrm>
              <a:off x="-1183320" y="1715400"/>
              <a:ext cx="1712160" cy="1712160"/>
              <a:chOff x="-1183320" y="1715400"/>
              <a:chExt cx="1712160" cy="1712160"/>
            </a:xfrm>
          </p:grpSpPr>
          <p:sp>
            <p:nvSpPr>
              <p:cNvPr id="43" name="Google Shape;135;p15"/>
              <p:cNvSpPr/>
              <p:nvPr/>
            </p:nvSpPr>
            <p:spPr>
              <a:xfrm>
                <a:off x="-1183320" y="171540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136;p15"/>
              <p:cNvSpPr/>
              <p:nvPr/>
            </p:nvSpPr>
            <p:spPr>
              <a:xfrm>
                <a:off x="-868680" y="202968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45" name="Google Shape;137;p15"/>
            <p:cNvSpPr/>
            <p:nvPr/>
          </p:nvSpPr>
          <p:spPr>
            <a:xfrm>
              <a:off x="8424000" y="-30852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40160" y="558000"/>
            <a:ext cx="4063680" cy="641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1720" y="2991240"/>
            <a:ext cx="3398760" cy="16124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43333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031720" y="543240"/>
            <a:ext cx="3398760" cy="22233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62222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40160" y="1999800"/>
            <a:ext cx="4063680" cy="26017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50" name="Google Shape;144;p16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51" name="Google Shape;145;p16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52" name="Google Shape;146;p16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53" name="Google Shape;147;p16"/>
          <p:cNvGrpSpPr/>
          <p:nvPr/>
        </p:nvGrpSpPr>
        <p:grpSpPr>
          <a:xfrm>
            <a:off x="-546840" y="-1295640"/>
            <a:ext cx="10457280" cy="7632720"/>
            <a:chOff x="-546840" y="-1295640"/>
            <a:chExt cx="10457280" cy="7632720"/>
          </a:xfrm>
        </p:grpSpPr>
        <p:grpSp>
          <p:nvGrpSpPr>
            <p:cNvPr id="54" name="Google Shape;148;p16"/>
            <p:cNvGrpSpPr/>
            <p:nvPr/>
          </p:nvGrpSpPr>
          <p:grpSpPr>
            <a:xfrm>
              <a:off x="-546840" y="-1295640"/>
              <a:ext cx="10457280" cy="7632720"/>
              <a:chOff x="-546840" y="-1295640"/>
              <a:chExt cx="10457280" cy="7632720"/>
            </a:xfrm>
          </p:grpSpPr>
          <p:sp>
            <p:nvSpPr>
              <p:cNvPr id="55" name="Google Shape;149;p16"/>
              <p:cNvSpPr/>
              <p:nvPr/>
            </p:nvSpPr>
            <p:spPr>
              <a:xfrm>
                <a:off x="8177400" y="4604040"/>
                <a:ext cx="1733040" cy="173304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" name="Google Shape;150;p16"/>
              <p:cNvSpPr/>
              <p:nvPr/>
            </p:nvSpPr>
            <p:spPr>
              <a:xfrm>
                <a:off x="-546840" y="-1295640"/>
                <a:ext cx="1733040" cy="173304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57" name="Google Shape;151;p16"/>
            <p:cNvSpPr/>
            <p:nvPr/>
          </p:nvSpPr>
          <p:spPr>
            <a:xfrm>
              <a:off x="-330480" y="4804920"/>
              <a:ext cx="808200" cy="808200"/>
            </a:xfrm>
            <a:prstGeom prst="ellipse">
              <a:avLst/>
            </a:prstGeom>
            <a:solidFill>
              <a:srgbClr val="4A86E8">
                <a:alpha val="27000"/>
              </a:srgbClr>
            </a:solidFill>
            <a:ln w="9525">
              <a:solidFill>
                <a:srgbClr val="4A86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83000" y="699120"/>
            <a:ext cx="4344480" cy="1075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59" name="Google Shape;155;p17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60" name="Google Shape;156;p17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61" name="Google Shape;157;p17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62" name="Google Shape;158;p17"/>
          <p:cNvGrpSpPr/>
          <p:nvPr/>
        </p:nvGrpSpPr>
        <p:grpSpPr>
          <a:xfrm>
            <a:off x="-684000" y="-574200"/>
            <a:ext cx="5827680" cy="6476040"/>
            <a:chOff x="-684000" y="-574200"/>
            <a:chExt cx="5827680" cy="6476040"/>
          </a:xfrm>
        </p:grpSpPr>
        <p:grpSp>
          <p:nvGrpSpPr>
            <p:cNvPr id="63" name="Google Shape;159;p17"/>
            <p:cNvGrpSpPr/>
            <p:nvPr/>
          </p:nvGrpSpPr>
          <p:grpSpPr>
            <a:xfrm>
              <a:off x="-684000" y="4189680"/>
              <a:ext cx="1712160" cy="1712160"/>
              <a:chOff x="-684000" y="4189680"/>
              <a:chExt cx="1712160" cy="1712160"/>
            </a:xfrm>
          </p:grpSpPr>
          <p:sp>
            <p:nvSpPr>
              <p:cNvPr id="64" name="Google Shape;160;p17"/>
              <p:cNvSpPr/>
              <p:nvPr/>
            </p:nvSpPr>
            <p:spPr>
              <a:xfrm>
                <a:off x="-684000" y="418968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" name="Google Shape;161;p17"/>
              <p:cNvSpPr/>
              <p:nvPr/>
            </p:nvSpPr>
            <p:spPr>
              <a:xfrm>
                <a:off x="-369360" y="450432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66" name="Google Shape;162;p17"/>
            <p:cNvSpPr/>
            <p:nvPr/>
          </p:nvSpPr>
          <p:spPr>
            <a:xfrm>
              <a:off x="3999960" y="-574200"/>
              <a:ext cx="1143720" cy="114372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788440" y="1182960"/>
            <a:ext cx="2715120" cy="305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9" name="Google Shape;167;p18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70" name="Google Shape;168;p18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71" name="Google Shape;169;p18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72" name="Google Shape;170;p18"/>
          <p:cNvGrpSpPr/>
          <p:nvPr/>
        </p:nvGrpSpPr>
        <p:grpSpPr>
          <a:xfrm>
            <a:off x="-782280" y="1630440"/>
            <a:ext cx="11075400" cy="4434480"/>
            <a:chOff x="-782280" y="1630440"/>
            <a:chExt cx="11075400" cy="4434480"/>
          </a:xfrm>
        </p:grpSpPr>
        <p:grpSp>
          <p:nvGrpSpPr>
            <p:cNvPr id="73" name="Google Shape;171;p18"/>
            <p:cNvGrpSpPr/>
            <p:nvPr/>
          </p:nvGrpSpPr>
          <p:grpSpPr>
            <a:xfrm>
              <a:off x="-782280" y="4352760"/>
              <a:ext cx="1712160" cy="1712160"/>
              <a:chOff x="-782280" y="4352760"/>
              <a:chExt cx="1712160" cy="1712160"/>
            </a:xfrm>
          </p:grpSpPr>
          <p:sp>
            <p:nvSpPr>
              <p:cNvPr id="74" name="Google Shape;172;p18"/>
              <p:cNvSpPr/>
              <p:nvPr/>
            </p:nvSpPr>
            <p:spPr>
              <a:xfrm>
                <a:off x="-782280" y="435276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" name="Google Shape;173;p18"/>
              <p:cNvSpPr/>
              <p:nvPr/>
            </p:nvSpPr>
            <p:spPr>
              <a:xfrm>
                <a:off x="-468000" y="466704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76" name="Google Shape;174;p18"/>
            <p:cNvSpPr/>
            <p:nvPr/>
          </p:nvSpPr>
          <p:spPr>
            <a:xfrm>
              <a:off x="8560080" y="163044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2"/>
          <p:cNvSpPr>
            <a:spLocks noGrp="1"/>
          </p:cNvSpPr>
          <p:nvPr>
            <p:ph type="title"/>
          </p:nvPr>
        </p:nvSpPr>
        <p:spPr>
          <a:xfrm>
            <a:off x="3760500" y="110160"/>
            <a:ext cx="499068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Bahnschrift Condensed" panose="020B0502040204020203" pitchFamily="34" charset="0"/>
                <a:ea typeface="Asap"/>
              </a:rPr>
              <a:t>eAuthor</a:t>
            </a:r>
            <a:r>
              <a:rPr lang="ru-RU" sz="4000" b="0" strike="noStrike" spc="-1" dirty="0">
                <a:solidFill>
                  <a:schemeClr val="dk1"/>
                </a:solidFill>
                <a:latin typeface="Bahnschrift Condensed" panose="020B0502040204020203" pitchFamily="34" charset="0"/>
                <a:ea typeface="Asap"/>
              </a:rPr>
              <a:t>.</a:t>
            </a:r>
            <a:r>
              <a:rPr lang="en" sz="4000" b="0" strike="noStrike" spc="-1" dirty="0">
                <a:solidFill>
                  <a:schemeClr val="dk1"/>
                </a:solidFill>
                <a:latin typeface="Bahnschrift Condensed" panose="020B0502040204020203" pitchFamily="34" charset="0"/>
                <a:ea typeface="Asap"/>
              </a:rPr>
              <a:t>Cloud</a:t>
            </a:r>
            <a:r>
              <a:rPr lang="ru-RU" sz="4000" b="0" strike="noStrike" spc="-1" dirty="0">
                <a:solidFill>
                  <a:schemeClr val="dk1"/>
                </a:solidFill>
                <a:latin typeface="Bahnschrift Condensed" panose="020B0502040204020203" pitchFamily="34" charset="0"/>
                <a:ea typeface="Asap"/>
              </a:rPr>
              <a:t> — платформа для создания цифрового контента</a:t>
            </a:r>
            <a:endParaRPr lang="fr-FR" sz="4000" b="0" strike="noStrike" spc="-1" dirty="0">
              <a:solidFill>
                <a:schemeClr val="dk1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12" name="Google Shape;296;p33"/>
          <p:cNvGrpSpPr/>
          <p:nvPr/>
        </p:nvGrpSpPr>
        <p:grpSpPr>
          <a:xfrm>
            <a:off x="-4626360" y="-4587480"/>
            <a:ext cx="8969760" cy="8687040"/>
            <a:chOff x="-4626360" y="-4587480"/>
            <a:chExt cx="7590600" cy="7590600"/>
          </a:xfrm>
        </p:grpSpPr>
        <p:sp>
          <p:nvSpPr>
            <p:cNvPr id="213" name="Google Shape;297;p33"/>
            <p:cNvSpPr/>
            <p:nvPr/>
          </p:nvSpPr>
          <p:spPr>
            <a:xfrm>
              <a:off x="-4626360" y="-4587480"/>
              <a:ext cx="7590600" cy="759060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4" name="Google Shape;298;p33"/>
            <p:cNvSpPr/>
            <p:nvPr/>
          </p:nvSpPr>
          <p:spPr>
            <a:xfrm>
              <a:off x="-3233160" y="-3194280"/>
              <a:ext cx="4803840" cy="4803840"/>
            </a:xfrm>
            <a:prstGeom prst="ellipse">
              <a:avLst/>
            </a:prstGeom>
            <a:solidFill>
              <a:srgbClr val="4A86E8">
                <a:alpha val="27000"/>
              </a:srgbClr>
            </a:solidFill>
            <a:ln w="9525">
              <a:solidFill>
                <a:srgbClr val="4A86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F6EEEFF-4161-41AD-AF8B-F8D5A8DE6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950" y="678885"/>
            <a:ext cx="1157550" cy="11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A41D6C6-7354-4E0F-808C-B557730C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200" y="3325975"/>
            <a:ext cx="5906520" cy="1107720"/>
          </a:xfrm>
        </p:spPr>
        <p:txBody>
          <a:bodyPr/>
          <a:lstStyle/>
          <a:p>
            <a:pPr algn="r"/>
            <a:r>
              <a:rPr lang="ru-RU" sz="2800" dirty="0">
                <a:latin typeface="Bahnschrift Light Condensed" panose="020B0502040204020203" pitchFamily="34" charset="0"/>
              </a:rPr>
              <a:t>Выполнили: студенты группы 241-671 </a:t>
            </a:r>
            <a:br>
              <a:rPr lang="ru-RU" sz="2800" dirty="0">
                <a:latin typeface="Bahnschrift Light Condensed" panose="020B0502040204020203" pitchFamily="34" charset="0"/>
              </a:rPr>
            </a:br>
            <a:r>
              <a:rPr lang="ru-RU" sz="2800" dirty="0">
                <a:latin typeface="Bahnschrift Light Condensed" panose="020B0502040204020203" pitchFamily="34" charset="0"/>
              </a:rPr>
              <a:t>Макарова Кира и </a:t>
            </a:r>
            <a:r>
              <a:rPr lang="ru-RU" sz="2800" dirty="0" err="1">
                <a:latin typeface="Bahnschrift Light Condensed" panose="020B0502040204020203" pitchFamily="34" charset="0"/>
              </a:rPr>
              <a:t>Барладина</a:t>
            </a:r>
            <a:r>
              <a:rPr lang="ru-RU" sz="2800" dirty="0">
                <a:latin typeface="Bahnschrift Light Condensed" panose="020B0502040204020203" pitchFamily="34" charset="0"/>
              </a:rPr>
              <a:t> Ангелина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2"/>
          <p:cNvSpPr>
            <a:spLocks noGrp="1"/>
          </p:cNvSpPr>
          <p:nvPr>
            <p:ph type="title"/>
          </p:nvPr>
        </p:nvSpPr>
        <p:spPr>
          <a:xfrm>
            <a:off x="719100" y="325860"/>
            <a:ext cx="7705440" cy="60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000" b="0" strike="noStrike" spc="-1" dirty="0">
                <a:solidFill>
                  <a:schemeClr val="dk1"/>
                </a:solidFill>
                <a:latin typeface="Bahnschrift Condensed" panose="020B0502040204020203" pitchFamily="34" charset="0"/>
                <a:ea typeface="Asap"/>
              </a:rPr>
              <a:t>Особенности платформы</a:t>
            </a:r>
            <a:endParaRPr lang="fr-FR" sz="4000" b="0" strike="noStrike" spc="-1" dirty="0">
              <a:solidFill>
                <a:schemeClr val="dk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9E7D9-8E17-4C5E-9650-5DF1EB929327}"/>
              </a:ext>
            </a:extLst>
          </p:cNvPr>
          <p:cNvSpPr txBox="1"/>
          <p:nvPr/>
        </p:nvSpPr>
        <p:spPr>
          <a:xfrm>
            <a:off x="312420" y="1014651"/>
            <a:ext cx="86715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i="0" dirty="0">
                <a:effectLst/>
                <a:latin typeface="Bahnschrift Light Condensed" panose="020B0502040204020203" pitchFamily="34" charset="0"/>
              </a:rPr>
              <a:t>Библиотеки</a:t>
            </a:r>
          </a:p>
          <a:p>
            <a:r>
              <a:rPr lang="ru-RU" b="0" i="0" dirty="0">
                <a:effectLst/>
                <a:latin typeface="Bahnschrift Light Condensed" panose="020B0502040204020203" pitchFamily="34" charset="0"/>
              </a:rPr>
              <a:t>В </a:t>
            </a:r>
            <a:r>
              <a:rPr lang="ru-RU" b="0" i="0" dirty="0" err="1">
                <a:effectLst/>
                <a:latin typeface="Bahnschrift Light Condensed" panose="020B0502040204020203" pitchFamily="34" charset="0"/>
              </a:rPr>
              <a:t>eAuthor</a:t>
            </a:r>
            <a:r>
              <a:rPr lang="ru-RU" b="0" i="0" dirty="0">
                <a:effectLst/>
                <a:latin typeface="Bahnschrift Light Condensed" panose="020B0502040204020203" pitchFamily="34" charset="0"/>
              </a:rPr>
              <a:t> неограниченный набор функциональных элементов и элементов дизайна. Разработчик может создать свою библиотеку элементов для каждого проекта, а затем использовать её в </a:t>
            </a:r>
            <a:r>
              <a:rPr lang="ru-RU" b="0" i="0" dirty="0" err="1">
                <a:effectLst/>
                <a:latin typeface="Bahnschrift Light Condensed" panose="020B0502040204020203" pitchFamily="34" charset="0"/>
              </a:rPr>
              <a:t>лонгридах</a:t>
            </a:r>
            <a:r>
              <a:rPr lang="ru-RU" b="0" i="0" dirty="0">
                <a:effectLst/>
                <a:latin typeface="Bahnschrift Light Condensed" panose="020B0502040204020203" pitchFamily="34" charset="0"/>
              </a:rPr>
              <a:t>, чтобы сохранять единый внешний вид уроков.</a:t>
            </a:r>
          </a:p>
          <a:p>
            <a:pPr algn="just"/>
            <a:r>
              <a:rPr lang="ru-RU" b="1" i="0" dirty="0">
                <a:effectLst/>
                <a:latin typeface="Bahnschrift Light Condensed" panose="020B0502040204020203" pitchFamily="34" charset="0"/>
              </a:rPr>
              <a:t>Точка восстановления</a:t>
            </a:r>
          </a:p>
          <a:p>
            <a:pPr algn="just"/>
            <a:r>
              <a:rPr lang="ru-RU" b="0" i="0" dirty="0">
                <a:effectLst/>
                <a:latin typeface="Bahnschrift Light Condensed" panose="020B0502040204020203" pitchFamily="34" charset="0"/>
              </a:rPr>
              <a:t>В </a:t>
            </a:r>
            <a:r>
              <a:rPr lang="ru-RU" b="0" i="0" dirty="0" err="1">
                <a:effectLst/>
                <a:latin typeface="Bahnschrift Light Condensed" panose="020B0502040204020203" pitchFamily="34" charset="0"/>
              </a:rPr>
              <a:t>eAuthor.Cloud</a:t>
            </a:r>
            <a:r>
              <a:rPr lang="ru-RU" b="0" i="0" dirty="0">
                <a:effectLst/>
                <a:latin typeface="Bahnschrift Light Condensed" panose="020B0502040204020203" pitchFamily="34" charset="0"/>
              </a:rPr>
              <a:t> есть возможность откатиться назад при разработке курса. Платформа хранит историю изменений содержательных материалов модуля данных — старую версию можно в любое время просмотреть и восстановить.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AC75A-3451-4305-9460-9BE11A041E6B}"/>
              </a:ext>
            </a:extLst>
          </p:cNvPr>
          <p:cNvSpPr txBox="1"/>
          <p:nvPr/>
        </p:nvSpPr>
        <p:spPr>
          <a:xfrm>
            <a:off x="312420" y="3203152"/>
            <a:ext cx="86715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Bahnschrift Light Condensed" panose="020B0502040204020203" pitchFamily="34" charset="0"/>
              </a:rPr>
              <a:t>Тексты-</a:t>
            </a:r>
            <a:r>
              <a:rPr lang="ru-RU" b="1" i="0" dirty="0" err="1">
                <a:effectLst/>
                <a:latin typeface="Bahnschrift Light Condensed" panose="020B0502040204020203" pitchFamily="34" charset="0"/>
              </a:rPr>
              <a:t>лонгриды</a:t>
            </a:r>
            <a:endParaRPr lang="ru-RU" b="1" i="0" dirty="0">
              <a:effectLst/>
              <a:latin typeface="Bahnschrift Light Condensed" panose="020B0502040204020203" pitchFamily="34" charset="0"/>
            </a:endParaRPr>
          </a:p>
          <a:p>
            <a:pPr algn="l"/>
            <a:r>
              <a:rPr lang="ru-RU" b="0" i="0" dirty="0">
                <a:effectLst/>
                <a:latin typeface="Bahnschrift Light Condensed" panose="020B0502040204020203" pitchFamily="34" charset="0"/>
              </a:rPr>
              <a:t>В </a:t>
            </a:r>
            <a:r>
              <a:rPr lang="ru-RU" b="0" i="0" dirty="0" err="1">
                <a:effectLst/>
                <a:latin typeface="Bahnschrift Light Condensed" panose="020B0502040204020203" pitchFamily="34" charset="0"/>
              </a:rPr>
              <a:t>eAuthor</a:t>
            </a:r>
            <a:r>
              <a:rPr lang="ru-RU" b="0" i="0" dirty="0">
                <a:effectLst/>
                <a:latin typeface="Bahnschrift Light Condensed" panose="020B0502040204020203" pitchFamily="34" charset="0"/>
              </a:rPr>
              <a:t> можно создавать объёмные учебные материалы с оглавлением и навигацией. Конструктор позволяет быстро загрузить весь текст руководства в редактор и автоматически разбить его на отдельные фрагменты. Причём «холстом» таких фрагментов будет не ограниченный в размерах слайд, а страницы с бесконечной вертикальной прокруткой.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335;p37"/>
          <p:cNvGrpSpPr/>
          <p:nvPr/>
        </p:nvGrpSpPr>
        <p:grpSpPr>
          <a:xfrm>
            <a:off x="-4520880" y="2102400"/>
            <a:ext cx="6855120" cy="6855120"/>
            <a:chOff x="-4520880" y="2102400"/>
            <a:chExt cx="6855120" cy="6855120"/>
          </a:xfrm>
        </p:grpSpPr>
        <p:sp>
          <p:nvSpPr>
            <p:cNvPr id="244" name="Google Shape;336;p37"/>
            <p:cNvSpPr/>
            <p:nvPr/>
          </p:nvSpPr>
          <p:spPr>
            <a:xfrm>
              <a:off x="-4520880" y="2102400"/>
              <a:ext cx="6855120" cy="685512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" name="Google Shape;337;p37"/>
            <p:cNvSpPr/>
            <p:nvPr/>
          </p:nvSpPr>
          <p:spPr>
            <a:xfrm>
              <a:off x="-3262680" y="3360960"/>
              <a:ext cx="4338360" cy="4338360"/>
            </a:xfrm>
            <a:prstGeom prst="ellipse">
              <a:avLst/>
            </a:prstGeom>
            <a:solidFill>
              <a:srgbClr val="4A86E8">
                <a:alpha val="27000"/>
              </a:srgbClr>
            </a:solidFill>
            <a:ln w="9525">
              <a:solidFill>
                <a:srgbClr val="4A86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246" name="Google Shape;338;p37"/>
          <p:cNvCxnSpPr/>
          <p:nvPr/>
        </p:nvCxnSpPr>
        <p:spPr>
          <a:xfrm flipH="1">
            <a:off x="-303120" y="1195200"/>
            <a:ext cx="9763200" cy="360"/>
          </a:xfrm>
          <a:prstGeom prst="straightConnector1">
            <a:avLst/>
          </a:prstGeom>
          <a:ln w="9525">
            <a:solidFill>
              <a:srgbClr val="262425"/>
            </a:solidFill>
            <a:round/>
          </a:ln>
        </p:spPr>
      </p:cxnSp>
      <p:sp>
        <p:nvSpPr>
          <p:cNvPr id="8" name="PlaceHolder 2">
            <a:extLst>
              <a:ext uri="{FF2B5EF4-FFF2-40B4-BE49-F238E27FC236}">
                <a16:creationId xmlns:a16="http://schemas.microsoft.com/office/drawing/2014/main" id="{8D2C22F9-E351-48E4-8887-6E37E3F8F874}"/>
              </a:ext>
            </a:extLst>
          </p:cNvPr>
          <p:cNvSpPr txBox="1">
            <a:spLocks/>
          </p:cNvSpPr>
          <p:nvPr/>
        </p:nvSpPr>
        <p:spPr>
          <a:xfrm>
            <a:off x="725760" y="285840"/>
            <a:ext cx="7705440" cy="60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4000" spc="-1">
                <a:solidFill>
                  <a:schemeClr val="dk1"/>
                </a:solidFill>
                <a:latin typeface="Bahnschrift Condensed" panose="020B0502040204020203" pitchFamily="34" charset="0"/>
                <a:ea typeface="Asap"/>
              </a:rPr>
              <a:t>Особенности платформы</a:t>
            </a:r>
            <a:endParaRPr lang="fr-FR" sz="4000" spc="-1" dirty="0">
              <a:solidFill>
                <a:schemeClr val="dk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4BFBE-51F1-40FB-BF5F-05E14073F7E3}"/>
              </a:ext>
            </a:extLst>
          </p:cNvPr>
          <p:cNvSpPr txBox="1"/>
          <p:nvPr/>
        </p:nvSpPr>
        <p:spPr>
          <a:xfrm>
            <a:off x="246510" y="1495800"/>
            <a:ext cx="86639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Bahnschrift Light Condensed" panose="020B0502040204020203" pitchFamily="34" charset="0"/>
              </a:rPr>
              <a:t>Быстрая анимация</a:t>
            </a:r>
          </a:p>
          <a:p>
            <a:pPr algn="l"/>
            <a:r>
              <a:rPr lang="ru-RU" b="0" i="0" dirty="0">
                <a:effectLst/>
                <a:latin typeface="Bahnschrift Light Condensed" panose="020B0502040204020203" pitchFamily="34" charset="0"/>
              </a:rPr>
              <a:t>Схемы и чертежи можно оживлять, делать их интерактивными и наглядными. Например, можно в динамике показать движение жидкости по трубам или схему электрического тока.</a:t>
            </a:r>
          </a:p>
          <a:p>
            <a:pPr algn="l"/>
            <a:endParaRPr lang="ru-RU" b="0" i="0" dirty="0">
              <a:effectLst/>
              <a:latin typeface="Bahnschrift Light Condensed" panose="020B0502040204020203" pitchFamily="34" charset="0"/>
            </a:endParaRPr>
          </a:p>
          <a:p>
            <a:pPr algn="l"/>
            <a:r>
              <a:rPr lang="ru-RU" b="1" i="0" dirty="0">
                <a:effectLst/>
                <a:latin typeface="Bahnschrift Light Condensed" panose="020B0502040204020203" pitchFamily="34" charset="0"/>
              </a:rPr>
              <a:t>Формулы</a:t>
            </a:r>
          </a:p>
          <a:p>
            <a:pPr algn="l"/>
            <a:r>
              <a:rPr lang="ru-RU" b="0" i="0" dirty="0">
                <a:effectLst/>
                <a:latin typeface="Bahnschrift Light Condensed" panose="020B0502040204020203" pitchFamily="34" charset="0"/>
              </a:rPr>
              <a:t>В документы можно добавлять сложные математические формулы формата </a:t>
            </a:r>
            <a:r>
              <a:rPr lang="ru-RU" b="0" i="0" dirty="0" err="1">
                <a:effectLst/>
                <a:latin typeface="Bahnschrift Light Condensed" panose="020B0502040204020203" pitchFamily="34" charset="0"/>
              </a:rPr>
              <a:t>MathML</a:t>
            </a:r>
            <a:r>
              <a:rPr lang="ru-RU" b="0" i="0" dirty="0">
                <a:effectLst/>
                <a:latin typeface="Bahnschrift Light Condensed" panose="020B0502040204020203" pitchFamily="34" charset="0"/>
              </a:rPr>
              <a:t>. Их можно создавать во встроенном редакторе или переносить из MS Word.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2"/>
          <p:cNvSpPr>
            <a:spLocks noGrp="1"/>
          </p:cNvSpPr>
          <p:nvPr>
            <p:ph type="title"/>
          </p:nvPr>
        </p:nvSpPr>
        <p:spPr>
          <a:xfrm>
            <a:off x="719100" y="325860"/>
            <a:ext cx="7705440" cy="60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000" b="0" strike="noStrike" spc="-1" dirty="0">
                <a:solidFill>
                  <a:schemeClr val="dk1"/>
                </a:solidFill>
                <a:latin typeface="Bahnschrift Condensed" panose="020B0502040204020203" pitchFamily="34" charset="0"/>
                <a:ea typeface="Asap"/>
              </a:rPr>
              <a:t>Структура разработки электронных курсов</a:t>
            </a:r>
            <a:endParaRPr lang="fr-FR" sz="4000" b="0" strike="noStrike" spc="-1" dirty="0">
              <a:solidFill>
                <a:schemeClr val="dk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074" name="Picture 2" descr="eAuthor, Дмитрий Кречман, Гиперметод">
            <a:extLst>
              <a:ext uri="{FF2B5EF4-FFF2-40B4-BE49-F238E27FC236}">
                <a16:creationId xmlns:a16="http://schemas.microsoft.com/office/drawing/2014/main" id="{3B146138-44E2-4063-A083-26697C57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95" y="934980"/>
            <a:ext cx="80962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560270" y="236220"/>
            <a:ext cx="6023460" cy="7272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000" b="0" strike="noStrike" spc="-1" dirty="0">
                <a:solidFill>
                  <a:schemeClr val="dk1"/>
                </a:solidFill>
                <a:latin typeface="Bahnschrift Condensed" panose="020B0502040204020203" pitchFamily="34" charset="0"/>
                <a:ea typeface="Asap"/>
              </a:rPr>
              <a:t>Примеры электронных курсов</a:t>
            </a:r>
            <a:endParaRPr lang="fr-FR" sz="4000" b="0" strike="noStrike" spc="-1" dirty="0">
              <a:solidFill>
                <a:schemeClr val="dk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F884E0-249B-49A6-9C9C-50F600DAE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168"/>
            <a:ext cx="5199307" cy="32051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517593-918B-443B-B89F-62EF2201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656" y="1169670"/>
            <a:ext cx="3818534" cy="28041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2"/>
          <p:cNvSpPr>
            <a:spLocks noGrp="1"/>
          </p:cNvSpPr>
          <p:nvPr>
            <p:ph type="title"/>
          </p:nvPr>
        </p:nvSpPr>
        <p:spPr>
          <a:xfrm>
            <a:off x="719100" y="272520"/>
            <a:ext cx="7705440" cy="60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000" b="0" strike="noStrike" spc="-1" dirty="0">
                <a:solidFill>
                  <a:schemeClr val="dk1"/>
                </a:solidFill>
                <a:latin typeface="Bahnschrift Condensed" panose="020B0502040204020203" pitchFamily="34" charset="0"/>
              </a:rPr>
              <a:t>Безопасность и защита данных</a:t>
            </a:r>
            <a:endParaRPr lang="fr-FR" sz="4000" b="0" strike="noStrike" spc="-1" dirty="0">
              <a:solidFill>
                <a:schemeClr val="dk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289B2-DE3B-4DB3-A46C-B5777B802C0F}"/>
              </a:ext>
            </a:extLst>
          </p:cNvPr>
          <p:cNvSpPr txBox="1"/>
          <p:nvPr/>
        </p:nvSpPr>
        <p:spPr>
          <a:xfrm>
            <a:off x="348615" y="964410"/>
            <a:ext cx="2844165" cy="3449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ts val="2200"/>
              </a:lnSpc>
              <a:buNone/>
            </a:pPr>
            <a:r>
              <a:rPr lang="ru-RU" sz="1600" b="1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Строгие стандарты защиты</a:t>
            </a:r>
          </a:p>
          <a:p>
            <a:pPr marL="0" indent="0" algn="just">
              <a:lnSpc>
                <a:spcPts val="2200"/>
              </a:lnSpc>
              <a:buNone/>
            </a:pP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Платформа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eAuthor.Cloud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соответствует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самым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строгим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требованиям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к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защите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данных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включая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стандарты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предъявляемые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к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проектам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с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ограниченным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доступом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Это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гарантирует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что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конфиденциальная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информация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такая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как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оценки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учащихся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или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личные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данные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будет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надежно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защищена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от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несанкционированного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доступа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.</a:t>
            </a:r>
            <a:endParaRPr lang="en-US" sz="1600" dirty="0">
              <a:latin typeface="Bahnschrift Light Condense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0EB04-8BAC-4F2D-B798-46A0024F0232}"/>
              </a:ext>
            </a:extLst>
          </p:cNvPr>
          <p:cNvSpPr txBox="1"/>
          <p:nvPr/>
        </p:nvSpPr>
        <p:spPr>
          <a:xfrm>
            <a:off x="3192780" y="964410"/>
            <a:ext cx="5756910" cy="1474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</a:pPr>
            <a:r>
              <a:rPr lang="ru-RU" sz="1600" b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Гибкое управление доступом</a:t>
            </a:r>
          </a:p>
          <a:p>
            <a:pPr algn="just">
              <a:lnSpc>
                <a:spcPts val="2200"/>
              </a:lnSpc>
            </a:pPr>
            <a:r>
              <a:rPr lang="en-US" sz="160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Платформа предлагает гибкие инструменты управления доступом, позволяющие настраивать права пользователей в соответствии с ролями и потребностями проекта. Это обеспечивает безопасное совместное использование материалов и прозрачный контроль над информацией.</a:t>
            </a:r>
            <a:endParaRPr lang="en-US" sz="1600" dirty="0">
              <a:latin typeface="Bahnschrift Light Condensed" panose="020B0502040204020203" pitchFamily="34" charset="0"/>
              <a:ea typeface="Overpass Light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4F1AB-F5AF-466D-B866-E6B843E47AFC}"/>
              </a:ext>
            </a:extLst>
          </p:cNvPr>
          <p:cNvSpPr txBox="1"/>
          <p:nvPr/>
        </p:nvSpPr>
        <p:spPr>
          <a:xfrm>
            <a:off x="3192780" y="2521879"/>
            <a:ext cx="5756910" cy="1474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ts val="2200"/>
              </a:lnSpc>
              <a:buNone/>
            </a:pPr>
            <a:r>
              <a:rPr lang="ru-RU" sz="1600" b="1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Приоритет конфиденциальности</a:t>
            </a:r>
          </a:p>
          <a:p>
            <a:pPr marL="0" indent="0" algn="just">
              <a:lnSpc>
                <a:spcPts val="2200"/>
              </a:lnSpc>
              <a:buNone/>
            </a:pP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Обеспечение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конфиденциальности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и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безопасности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данных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является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ключевым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приоритетом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для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платформы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eAuthor.Cloud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Понимая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важность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этих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вопросов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в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сфере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образования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платформа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реализует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передовые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меры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по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защите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личной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информации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пользователей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и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учебных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материалов</a:t>
            </a:r>
            <a:r>
              <a:rPr lang="en-US" sz="1600" dirty="0">
                <a:latin typeface="Bahnschrift Light Condensed" panose="020B0502040204020203" pitchFamily="34" charset="0"/>
                <a:ea typeface="Overpass Light" pitchFamily="34" charset="-122"/>
                <a:cs typeface="Times New Roman" panose="02020603050405020304" pitchFamily="18" charset="0"/>
              </a:rPr>
              <a:t>.</a:t>
            </a:r>
            <a:endParaRPr lang="en-US" sz="1600" dirty="0">
              <a:latin typeface="Bahnschrift Light Condensed" panose="020B050204020402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2"/>
          <p:cNvSpPr>
            <a:spLocks noGrp="1"/>
          </p:cNvSpPr>
          <p:nvPr>
            <p:ph type="title"/>
          </p:nvPr>
        </p:nvSpPr>
        <p:spPr>
          <a:xfrm>
            <a:off x="1531680" y="196320"/>
            <a:ext cx="7705440" cy="60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000" b="0" strike="noStrike" spc="-1" dirty="0">
                <a:solidFill>
                  <a:schemeClr val="dk1"/>
                </a:solidFill>
                <a:latin typeface="Bahnschrift Condensed" panose="020B0502040204020203" pitchFamily="34" charset="0"/>
                <a:ea typeface="Asap"/>
              </a:rPr>
              <a:t>Что такое </a:t>
            </a:r>
            <a:r>
              <a:rPr lang="en-US" sz="4000" b="0" strike="noStrike" spc="-1" dirty="0" err="1">
                <a:solidFill>
                  <a:schemeClr val="dk1"/>
                </a:solidFill>
                <a:latin typeface="Bahnschrift Condensed" panose="020B0502040204020203" pitchFamily="34" charset="0"/>
                <a:ea typeface="Asap"/>
              </a:rPr>
              <a:t>eAuthor.Cloud</a:t>
            </a:r>
            <a:r>
              <a:rPr lang="ru-RU" sz="4000" spc="-1" dirty="0">
                <a:solidFill>
                  <a:schemeClr val="dk1"/>
                </a:solidFill>
                <a:latin typeface="Bahnschrift Condensed" panose="020B0502040204020203" pitchFamily="34" charset="0"/>
                <a:ea typeface="Asap"/>
              </a:rPr>
              <a:t>?</a:t>
            </a:r>
            <a:endParaRPr lang="fr-FR" sz="4000" b="0" strike="noStrike" spc="-1" dirty="0">
              <a:solidFill>
                <a:schemeClr val="dk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F6910-8DA7-4808-B78D-0FFDB2FB2523}"/>
              </a:ext>
            </a:extLst>
          </p:cNvPr>
          <p:cNvSpPr txBox="1"/>
          <p:nvPr/>
        </p:nvSpPr>
        <p:spPr>
          <a:xfrm>
            <a:off x="788670" y="1264920"/>
            <a:ext cx="7566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Light Condensed" panose="020B0502040204020203" pitchFamily="34" charset="0"/>
              </a:rPr>
              <a:t>eAuthor.Cloud</a:t>
            </a:r>
            <a:r>
              <a:rPr lang="en-US" sz="2800" dirty="0">
                <a:latin typeface="Bahnschrift Light Condensed" panose="020B0502040204020203" pitchFamily="34" charset="0"/>
              </a:rPr>
              <a:t> — </a:t>
            </a:r>
            <a:r>
              <a:rPr lang="ru-RU" sz="2800" dirty="0">
                <a:latin typeface="Bahnschrift Light Condensed" panose="020B0502040204020203" pitchFamily="34" charset="0"/>
              </a:rPr>
              <a:t>это платформа для разработки, публикации и управления цифровым контентом (учебные материалы, документация, интерактивные курсы)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E4BCF-7F2B-49AC-B223-4AB39DBE2537}"/>
              </a:ext>
            </a:extLst>
          </p:cNvPr>
          <p:cNvSpPr txBox="1"/>
          <p:nvPr/>
        </p:nvSpPr>
        <p:spPr>
          <a:xfrm>
            <a:off x="1173480" y="2994660"/>
            <a:ext cx="679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Bahnschrift Light Condensed" panose="020B0502040204020203" pitchFamily="34" charset="0"/>
              </a:rPr>
              <a:t>Основная цель</a:t>
            </a:r>
            <a:r>
              <a:rPr lang="en-US" sz="2400" dirty="0">
                <a:latin typeface="Bahnschrift Light Condensed" panose="020B0502040204020203" pitchFamily="34" charset="0"/>
              </a:rPr>
              <a:t> </a:t>
            </a:r>
            <a:r>
              <a:rPr lang="en-US" sz="2400" dirty="0" err="1">
                <a:latin typeface="Bahnschrift Light Condensed" panose="020B0502040204020203" pitchFamily="34" charset="0"/>
              </a:rPr>
              <a:t>eAuthor.Cloud</a:t>
            </a:r>
            <a:r>
              <a:rPr lang="ru-RU" sz="2400" dirty="0">
                <a:latin typeface="Bahnschrift Light Condensed" panose="020B0502040204020203" pitchFamily="34" charset="0"/>
              </a:rPr>
              <a:t> — упрощение создания и распространения электронных учебников, курсов, технической документации.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335;p37"/>
          <p:cNvGrpSpPr/>
          <p:nvPr/>
        </p:nvGrpSpPr>
        <p:grpSpPr>
          <a:xfrm>
            <a:off x="-4520880" y="2102400"/>
            <a:ext cx="6855120" cy="6855120"/>
            <a:chOff x="-4520880" y="2102400"/>
            <a:chExt cx="6855120" cy="6855120"/>
          </a:xfrm>
        </p:grpSpPr>
        <p:sp>
          <p:nvSpPr>
            <p:cNvPr id="218" name="Google Shape;336;p37"/>
            <p:cNvSpPr/>
            <p:nvPr/>
          </p:nvSpPr>
          <p:spPr>
            <a:xfrm>
              <a:off x="-4520880" y="2102400"/>
              <a:ext cx="6855120" cy="685512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9" name="Google Shape;337;p37"/>
            <p:cNvSpPr/>
            <p:nvPr/>
          </p:nvSpPr>
          <p:spPr>
            <a:xfrm>
              <a:off x="-3262680" y="3360960"/>
              <a:ext cx="4338360" cy="4338360"/>
            </a:xfrm>
            <a:prstGeom prst="ellipse">
              <a:avLst/>
            </a:prstGeom>
            <a:solidFill>
              <a:srgbClr val="4A86E8">
                <a:alpha val="27000"/>
              </a:srgbClr>
            </a:solidFill>
            <a:ln w="9525">
              <a:solidFill>
                <a:srgbClr val="4A86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220" name="Google Shape;338;p37"/>
          <p:cNvCxnSpPr/>
          <p:nvPr/>
        </p:nvCxnSpPr>
        <p:spPr>
          <a:xfrm flipH="1">
            <a:off x="-303120" y="1195200"/>
            <a:ext cx="9763200" cy="360"/>
          </a:xfrm>
          <a:prstGeom prst="straightConnector1">
            <a:avLst/>
          </a:prstGeom>
          <a:ln w="9525">
            <a:solidFill>
              <a:srgbClr val="262425"/>
            </a:solidFill>
            <a:round/>
          </a:ln>
        </p:spPr>
      </p:cxn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096530" y="462780"/>
            <a:ext cx="6950940" cy="67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000" b="0" strike="noStrike" spc="-1" dirty="0">
                <a:solidFill>
                  <a:schemeClr val="dk1"/>
                </a:solidFill>
                <a:latin typeface="Bahnschrift Condensed" panose="020B0502040204020203" pitchFamily="34" charset="0"/>
                <a:ea typeface="Asap"/>
              </a:rPr>
              <a:t>Миссия и целевая аудитория</a:t>
            </a:r>
            <a:endParaRPr lang="fr-FR" sz="4000" b="0" strike="noStrike" spc="-1" dirty="0">
              <a:solidFill>
                <a:schemeClr val="dk1"/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C9C67BB-BD02-4008-9E53-59C02381B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79048"/>
              </p:ext>
            </p:extLst>
          </p:nvPr>
        </p:nvGraphicFramePr>
        <p:xfrm>
          <a:off x="1524000" y="1218077"/>
          <a:ext cx="6096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496002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81138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Bahnschrift Condensed" panose="020B0502040204020203" pitchFamily="34" charset="0"/>
                        </a:rPr>
                        <a:t>Категория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Bahnschrift Condensed" panose="020B0502040204020203" pitchFamily="34" charset="0"/>
                        </a:rPr>
                        <a:t>Примеры использования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3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latin typeface="Bahnschrift Light Condensed" panose="020B0502040204020203" pitchFamily="34" charset="0"/>
                        </a:rPr>
                        <a:t>Образование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latin typeface="Bahnschrift Light Condensed" panose="020B0502040204020203" pitchFamily="34" charset="0"/>
                        </a:rPr>
                        <a:t>Вузы, школы, онлайн-курсы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2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latin typeface="Bahnschrift Light Condensed" panose="020B0502040204020203" pitchFamily="34" charset="0"/>
                        </a:rPr>
                        <a:t>Корпорации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latin typeface="Bahnschrift Light Condensed" panose="020B0502040204020203" pitchFamily="34" charset="0"/>
                        </a:rPr>
                        <a:t>Обучение сотрудников, адаптация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60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latin typeface="Bahnschrift Light Condensed" panose="020B0502040204020203" pitchFamily="34" charset="0"/>
                        </a:rPr>
                        <a:t>Издательства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latin typeface="Bahnschrift Light Condensed" panose="020B0502040204020203" pitchFamily="34" charset="0"/>
                        </a:rPr>
                        <a:t>Электронные учебники, документация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7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latin typeface="Bahnschrift Light Condensed" panose="020B0502040204020203" pitchFamily="34" charset="0"/>
                        </a:rPr>
                        <a:t>Фрилансеры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latin typeface="Bahnschrift Light Condensed" panose="020B0502040204020203" pitchFamily="34" charset="0"/>
                        </a:rPr>
                        <a:t>Разработка курсов на заказ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3641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59EE426-E208-4CE5-8164-B8C678660BCA}"/>
              </a:ext>
            </a:extLst>
          </p:cNvPr>
          <p:cNvSpPr txBox="1"/>
          <p:nvPr/>
        </p:nvSpPr>
        <p:spPr>
          <a:xfrm>
            <a:off x="870585" y="3892354"/>
            <a:ext cx="74028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1" i="1" dirty="0">
                <a:effectLst/>
                <a:latin typeface="Bahnschrift Light Condensed" panose="020B0502040204020203" pitchFamily="34" charset="0"/>
              </a:rPr>
              <a:t>Миссия</a:t>
            </a:r>
            <a:r>
              <a:rPr lang="ru-RU" sz="2800" b="1" i="0" dirty="0">
                <a:effectLst/>
                <a:latin typeface="Bahnschrift Light Condensed" panose="020B0502040204020203" pitchFamily="34" charset="0"/>
              </a:rPr>
              <a:t>:</a:t>
            </a:r>
            <a:r>
              <a:rPr lang="ru-RU" sz="2800" b="0" i="0" dirty="0">
                <a:effectLst/>
                <a:latin typeface="Bahnschrift Light Condensed" panose="020B0502040204020203" pitchFamily="34" charset="0"/>
              </a:rPr>
              <a:t> "Демократизация создания профессионального </a:t>
            </a:r>
            <a:r>
              <a:rPr lang="ru-RU" sz="2800" b="0" i="0" dirty="0" err="1">
                <a:effectLst/>
                <a:latin typeface="Bahnschrift Light Condensed" panose="020B0502040204020203" pitchFamily="34" charset="0"/>
              </a:rPr>
              <a:t>eLearning</a:t>
            </a:r>
            <a:r>
              <a:rPr lang="ru-RU" sz="2800" b="0" i="0" dirty="0">
                <a:effectLst/>
                <a:latin typeface="Bahnschrift Light Condensed" panose="020B0502040204020203" pitchFamily="34" charset="0"/>
              </a:rPr>
              <a:t>-контента без необходимости программирования."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861270" y="973710"/>
            <a:ext cx="7421100" cy="36668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0" indent="0" algn="l">
              <a:buNone/>
            </a:pPr>
            <a:r>
              <a:rPr lang="ru-RU" sz="2400" b="1" i="0" dirty="0">
                <a:effectLst/>
                <a:latin typeface="Bahnschrift Light Condensed" panose="020B0502040204020203" pitchFamily="34" charset="0"/>
              </a:rPr>
              <a:t>Облачная платформа</a:t>
            </a: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 – не требует установки, доступ из браузера.</a:t>
            </a:r>
            <a:br>
              <a:rPr lang="ru-RU" sz="2400" dirty="0">
                <a:latin typeface="Bahnschrift Light Condensed" panose="020B0502040204020203" pitchFamily="34" charset="0"/>
              </a:rPr>
            </a:br>
            <a:r>
              <a:rPr lang="ru-RU" sz="2400" b="1" i="0" dirty="0" err="1">
                <a:effectLst/>
                <a:latin typeface="Bahnschrift Light Condensed" panose="020B0502040204020203" pitchFamily="34" charset="0"/>
              </a:rPr>
              <a:t>Мультиформатность</a:t>
            </a: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 – </a:t>
            </a:r>
            <a:r>
              <a:rPr lang="en-US" sz="2400" b="0" i="0" dirty="0">
                <a:effectLst/>
                <a:latin typeface="Bahnschrift Light Condensed" panose="020B0502040204020203" pitchFamily="34" charset="0"/>
              </a:rPr>
              <a:t>PPTX</a:t>
            </a: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, </a:t>
            </a:r>
            <a:r>
              <a:rPr lang="en-US" sz="2400" b="0" i="0" dirty="0">
                <a:effectLst/>
                <a:latin typeface="Bahnschrift Light Condensed" panose="020B0502040204020203" pitchFamily="34" charset="0"/>
              </a:rPr>
              <a:t>JPEG, PNG, GIF, SVG</a:t>
            </a: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, </a:t>
            </a:r>
            <a:r>
              <a:rPr lang="en-US" sz="2400" b="0" i="0" dirty="0">
                <a:effectLst/>
                <a:latin typeface="Bahnschrift Light Condensed" panose="020B0502040204020203" pitchFamily="34" charset="0"/>
              </a:rPr>
              <a:t>MP4</a:t>
            </a: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, </a:t>
            </a:r>
            <a:r>
              <a:rPr lang="en-US" sz="2400" b="0" i="0" dirty="0">
                <a:effectLst/>
                <a:latin typeface="Bahnschrift Light Condensed" panose="020B0502040204020203" pitchFamily="34" charset="0"/>
              </a:rPr>
              <a:t>ZIP</a:t>
            </a:r>
            <a:r>
              <a:rPr lang="ru-RU" sz="2400" dirty="0">
                <a:latin typeface="Bahnschrift Light Condensed" panose="020B0502040204020203" pitchFamily="34" charset="0"/>
              </a:rPr>
              <a:t>, </a:t>
            </a:r>
            <a:r>
              <a:rPr lang="en-US" sz="2400" b="0" i="0" dirty="0">
                <a:effectLst/>
                <a:latin typeface="Bahnschrift Light Condensed" panose="020B0502040204020203" pitchFamily="34" charset="0"/>
              </a:rPr>
              <a:t>VTL</a:t>
            </a:r>
            <a:r>
              <a:rPr lang="ru-RU" sz="2400" dirty="0">
                <a:latin typeface="Bahnschrift Light Condensed" panose="020B0502040204020203" pitchFamily="34" charset="0"/>
              </a:rPr>
              <a:t>, </a:t>
            </a:r>
            <a:r>
              <a:rPr lang="en-US" sz="2400" b="0" i="0" dirty="0">
                <a:effectLst/>
                <a:latin typeface="Bahnschrift Light Condensed" panose="020B0502040204020203" pitchFamily="34" charset="0"/>
              </a:rPr>
              <a:t>DOC, PD</a:t>
            </a:r>
            <a:endParaRPr lang="ru-RU" sz="2400" b="0" i="0" dirty="0">
              <a:effectLst/>
              <a:latin typeface="Bahnschrift Light Condensed" panose="020B0502040204020203" pitchFamily="34" charset="0"/>
            </a:endParaRPr>
          </a:p>
          <a:p>
            <a:pPr marL="0" indent="0" algn="l">
              <a:buNone/>
            </a:pPr>
            <a:r>
              <a:rPr lang="ru-RU" sz="2400" b="1" dirty="0" err="1">
                <a:latin typeface="Bahnschrift Light Condensed" panose="020B0502040204020203" pitchFamily="34" charset="0"/>
              </a:rPr>
              <a:t>Мультиязычность</a:t>
            </a:r>
            <a:r>
              <a:rPr lang="ru-RU" sz="2400" dirty="0">
                <a:latin typeface="Bahnschrift Light Condensed" panose="020B0502040204020203" pitchFamily="34" charset="0"/>
              </a:rPr>
              <a:t> </a:t>
            </a: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– поддерживает многие языки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2400" b="1" i="0" dirty="0">
                <a:effectLst/>
                <a:latin typeface="Bahnschrift Light Condensed" panose="020B0502040204020203" pitchFamily="34" charset="0"/>
              </a:rPr>
              <a:t>Коллаборация</a:t>
            </a: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 – несколько авторов работают одновременно.</a:t>
            </a:r>
            <a:br>
              <a:rPr lang="ru-RU" sz="2400" dirty="0">
                <a:latin typeface="Bahnschrift Light Condensed" panose="020B0502040204020203" pitchFamily="34" charset="0"/>
              </a:rPr>
            </a:br>
            <a:r>
              <a:rPr lang="ru-RU" sz="2400" b="1" i="0" dirty="0">
                <a:effectLst/>
                <a:latin typeface="Bahnschrift Light Condensed" panose="020B0502040204020203" pitchFamily="34" charset="0"/>
              </a:rPr>
              <a:t>Готовые шаблоны</a:t>
            </a: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 – ускорение разработки контента.</a:t>
            </a:r>
            <a:br>
              <a:rPr lang="ru-RU" sz="2400" dirty="0">
                <a:latin typeface="Bahnschrift Light Condensed" panose="020B0502040204020203" pitchFamily="34" charset="0"/>
              </a:rPr>
            </a:br>
            <a:r>
              <a:rPr lang="ru-RU" sz="2400" b="1" i="0" dirty="0">
                <a:effectLst/>
                <a:latin typeface="Bahnschrift Light Condensed" panose="020B0502040204020203" pitchFamily="34" charset="0"/>
              </a:rPr>
              <a:t>Аналитика</a:t>
            </a: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 – отслеживание прогресса учащихся.</a:t>
            </a:r>
            <a:endParaRPr lang="en-US" sz="2400" b="0" strike="noStrike" spc="-1" dirty="0">
              <a:latin typeface="Bahnschrift Light Condensed" panose="020B0502040204020203" pitchFamily="34" charset="0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title"/>
          </p:nvPr>
        </p:nvSpPr>
        <p:spPr>
          <a:xfrm>
            <a:off x="719100" y="264900"/>
            <a:ext cx="7705440" cy="60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000" b="0" strike="noStrike" spc="-1" dirty="0">
                <a:solidFill>
                  <a:schemeClr val="dk1"/>
                </a:solidFill>
                <a:latin typeface="Bahnschrift Condensed" panose="020B0502040204020203" pitchFamily="34" charset="0"/>
                <a:ea typeface="Asap"/>
              </a:rPr>
              <a:t>Ключевые преимущества</a:t>
            </a:r>
            <a:endParaRPr lang="fr-FR" sz="4000" b="0" strike="noStrike" spc="-1" dirty="0">
              <a:solidFill>
                <a:schemeClr val="dk1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518360" y="128700"/>
            <a:ext cx="6107280" cy="719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000" b="0" strike="noStrike" spc="-1" dirty="0">
                <a:solidFill>
                  <a:schemeClr val="dk1"/>
                </a:solidFill>
                <a:latin typeface="Bahnschrift Condensed" panose="020B0502040204020203" pitchFamily="34" charset="0"/>
                <a:ea typeface="Asap"/>
              </a:rPr>
              <a:t>Архитектура платформы</a:t>
            </a:r>
            <a:endParaRPr lang="fr-FR" sz="4000" b="0" strike="noStrike" spc="-1" dirty="0">
              <a:solidFill>
                <a:schemeClr val="dk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73440" y="1182960"/>
            <a:ext cx="5715000" cy="781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 marL="457200" indent="-30492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000" b="1" strike="noStrike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Схема работы</a:t>
            </a:r>
            <a:r>
              <a:rPr lang="ru-RU" sz="2000" b="0" strike="noStrike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: Пользователь → Облачный редактор → Хостинг контента → Экспорт в LMS/Web </a:t>
            </a:r>
            <a:endParaRPr lang="en-US" sz="2000" b="0" strike="noStrike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227" name="Google Shape;521;p46"/>
          <p:cNvPicPr/>
          <p:nvPr/>
        </p:nvPicPr>
        <p:blipFill>
          <a:blip r:embed="rId2"/>
          <a:srcRect l="16790" r="16790"/>
          <a:stretch/>
        </p:blipFill>
        <p:spPr>
          <a:xfrm>
            <a:off x="5788440" y="1182960"/>
            <a:ext cx="2715120" cy="3054600"/>
          </a:xfrm>
          <a:prstGeom prst="rect">
            <a:avLst/>
          </a:prstGeom>
          <a:ln w="0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5D9C44-FF52-4E9A-A168-ACB0203A7B06}"/>
              </a:ext>
            </a:extLst>
          </p:cNvPr>
          <p:cNvSpPr txBox="1"/>
          <p:nvPr/>
        </p:nvSpPr>
        <p:spPr>
          <a:xfrm>
            <a:off x="73440" y="2298780"/>
            <a:ext cx="49301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effectLst/>
                <a:latin typeface="Bahnschrift Light Condensed" panose="020B0502040204020203" pitchFamily="34" charset="0"/>
              </a:rPr>
              <a:t>Технологический стек</a:t>
            </a: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Bahnschrift Light Condensed" panose="020B0502040204020203" pitchFamily="34" charset="0"/>
              </a:rPr>
              <a:t>Frontend: React.js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Bahnschrift Light Condensed" panose="020B0502040204020203" pitchFamily="34" charset="0"/>
              </a:rPr>
              <a:t>Backend: Node.js + Python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Базы данных: </a:t>
            </a:r>
            <a:r>
              <a:rPr lang="en-US" sz="2400" b="0" i="0" dirty="0">
                <a:effectLst/>
                <a:latin typeface="Bahnschrift Light Condensed" panose="020B0502040204020203" pitchFamily="34" charset="0"/>
              </a:rPr>
              <a:t>MongoDB + PostgreSQL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329580" y="1030740"/>
            <a:ext cx="6939900" cy="1704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0" indent="0" algn="l">
              <a:buNone/>
            </a:pPr>
            <a:r>
              <a:rPr lang="ru-RU" sz="2400" b="1" i="1" dirty="0">
                <a:effectLst/>
                <a:latin typeface="Bahnschrift Light Condensed" panose="020B0502040204020203" pitchFamily="34" charset="0"/>
              </a:rPr>
              <a:t>Интерфейс</a:t>
            </a:r>
            <a:r>
              <a:rPr lang="ru-RU" sz="2400" b="1" i="0" dirty="0">
                <a:effectLst/>
                <a:latin typeface="Bahnschrift Light Condensed" panose="020B0502040204020203" pitchFamily="34" charset="0"/>
              </a:rPr>
              <a:t>:</a:t>
            </a:r>
            <a:endParaRPr lang="ru-RU" sz="2400" b="0" i="0" dirty="0">
              <a:effectLst/>
              <a:latin typeface="Bahnschrift Light Condensed" panose="020B050204020402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Bahnschrift Light Condensed" panose="020B0502040204020203" pitchFamily="34" charset="0"/>
              </a:rPr>
              <a:t>Drag-and-drop</a:t>
            </a:r>
            <a:r>
              <a:rPr lang="ru-RU" b="0" i="0" dirty="0">
                <a:effectLst/>
                <a:latin typeface="Bahnschrift Light Condensed" panose="020B0502040204020203" pitchFamily="34" charset="0"/>
              </a:rPr>
              <a:t> конструктор.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Bahnschrift Light Condensed" panose="020B0502040204020203" pitchFamily="34" charset="0"/>
              </a:rPr>
              <a:t>Режимы: "Для новичков" (шаблоны) / "Для экспертов" (HTML/CSS/JS).</a:t>
            </a:r>
          </a:p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strike="noStrike" spc="-1" dirty="0">
              <a:latin typeface="Bahnschrift Light Condensed" panose="020B0502040204020203" pitchFamily="34" charset="0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title"/>
          </p:nvPr>
        </p:nvSpPr>
        <p:spPr>
          <a:xfrm>
            <a:off x="719100" y="264900"/>
            <a:ext cx="7705440" cy="60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000" b="0" strike="noStrike" spc="-1" dirty="0">
                <a:solidFill>
                  <a:schemeClr val="dk1"/>
                </a:solidFill>
                <a:latin typeface="Bahnschrift Condensed" panose="020B0502040204020203" pitchFamily="34" charset="0"/>
              </a:rPr>
              <a:t>Редактор контента</a:t>
            </a:r>
            <a:endParaRPr lang="fr-FR" sz="4000" b="0" strike="noStrike" spc="-1" dirty="0">
              <a:solidFill>
                <a:schemeClr val="dk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E3FD4-DBC0-41F1-901E-4B49BA2E7EDD}"/>
              </a:ext>
            </a:extLst>
          </p:cNvPr>
          <p:cNvSpPr txBox="1"/>
          <p:nvPr/>
        </p:nvSpPr>
        <p:spPr>
          <a:xfrm>
            <a:off x="329580" y="2735580"/>
            <a:ext cx="64598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1" dirty="0">
                <a:effectLst/>
                <a:latin typeface="Bahnschrift Light Condensed" panose="020B0502040204020203" pitchFamily="34" charset="0"/>
              </a:rPr>
              <a:t>Поддерживаемые элементы</a:t>
            </a:r>
            <a:r>
              <a:rPr lang="ru-RU" sz="2400" b="1" i="0" dirty="0">
                <a:effectLst/>
                <a:latin typeface="Bahnschrift Light Condensed" panose="020B0502040204020203" pitchFamily="34" charset="0"/>
              </a:rPr>
              <a:t>:</a:t>
            </a:r>
            <a:endParaRPr lang="ru-RU" sz="2400" b="0" i="0" dirty="0">
              <a:effectLst/>
              <a:latin typeface="Bahnschrift Light Condensed" panose="020B050204020402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Интерактивные тесты (</a:t>
            </a:r>
            <a:r>
              <a:rPr lang="ru-RU" sz="2400" b="0" i="0" dirty="0" err="1">
                <a:effectLst/>
                <a:latin typeface="Bahnschrift Light Condensed" panose="020B0502040204020203" pitchFamily="34" charset="0"/>
              </a:rPr>
              <a:t>Drag&amp;Drop</a:t>
            </a: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, </a:t>
            </a:r>
            <a:r>
              <a:rPr lang="ru-RU" sz="2400" b="0" i="0" dirty="0" err="1">
                <a:effectLst/>
                <a:latin typeface="Bahnschrift Light Condensed" panose="020B0502040204020203" pitchFamily="34" charset="0"/>
              </a:rPr>
              <a:t>Multiple</a:t>
            </a: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 </a:t>
            </a:r>
            <a:r>
              <a:rPr lang="ru-RU" sz="2400" b="0" i="0" dirty="0" err="1">
                <a:effectLst/>
                <a:latin typeface="Bahnschrift Light Condensed" panose="020B0502040204020203" pitchFamily="34" charset="0"/>
              </a:rPr>
              <a:t>Choice</a:t>
            </a: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3D-модели и анимации (интеграция с Three.js).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Видео с интерактивными субтитрами.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335;p37"/>
          <p:cNvGrpSpPr/>
          <p:nvPr/>
        </p:nvGrpSpPr>
        <p:grpSpPr>
          <a:xfrm>
            <a:off x="-4520880" y="2102400"/>
            <a:ext cx="6855120" cy="6855120"/>
            <a:chOff x="-4520880" y="2102400"/>
            <a:chExt cx="6855120" cy="6855120"/>
          </a:xfrm>
        </p:grpSpPr>
        <p:sp>
          <p:nvSpPr>
            <p:cNvPr id="231" name="Google Shape;336;p37"/>
            <p:cNvSpPr/>
            <p:nvPr/>
          </p:nvSpPr>
          <p:spPr>
            <a:xfrm>
              <a:off x="-4520880" y="2102400"/>
              <a:ext cx="6855120" cy="685512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" name="Google Shape;337;p37"/>
            <p:cNvSpPr/>
            <p:nvPr/>
          </p:nvSpPr>
          <p:spPr>
            <a:xfrm>
              <a:off x="-3262680" y="3360960"/>
              <a:ext cx="4338360" cy="4338360"/>
            </a:xfrm>
            <a:prstGeom prst="ellipse">
              <a:avLst/>
            </a:prstGeom>
            <a:solidFill>
              <a:srgbClr val="4A86E8">
                <a:alpha val="27000"/>
              </a:srgbClr>
            </a:solidFill>
            <a:ln w="9525">
              <a:solidFill>
                <a:srgbClr val="4A86E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233" name="Google Shape;338;p37"/>
          <p:cNvCxnSpPr/>
          <p:nvPr/>
        </p:nvCxnSpPr>
        <p:spPr>
          <a:xfrm flipH="1">
            <a:off x="-303120" y="1195200"/>
            <a:ext cx="9763200" cy="360"/>
          </a:xfrm>
          <a:prstGeom prst="straightConnector1">
            <a:avLst/>
          </a:prstGeom>
          <a:ln w="9525">
            <a:solidFill>
              <a:srgbClr val="262425"/>
            </a:solidFill>
            <a:round/>
          </a:ln>
        </p:spPr>
      </p:cxnSp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589460" y="537240"/>
            <a:ext cx="5978040" cy="657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000" b="0" strike="noStrike" spc="-1" dirty="0">
                <a:solidFill>
                  <a:schemeClr val="dk1"/>
                </a:solidFill>
                <a:latin typeface="Bahnschrift Condensed" panose="020B0502040204020203" pitchFamily="34" charset="0"/>
                <a:ea typeface="Asap"/>
              </a:rPr>
              <a:t>Интеграционные возможности</a:t>
            </a:r>
            <a:endParaRPr lang="fr-FR" sz="4000" b="0" strike="noStrike" spc="-1" dirty="0">
              <a:solidFill>
                <a:schemeClr val="dk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4A113-A5F0-4367-AD7A-FCA0433FA91C}"/>
              </a:ext>
            </a:extLst>
          </p:cNvPr>
          <p:cNvSpPr txBox="1"/>
          <p:nvPr/>
        </p:nvSpPr>
        <p:spPr>
          <a:xfrm>
            <a:off x="415290" y="1299598"/>
            <a:ext cx="81876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Bahnschrift Light Condensed" panose="020B0502040204020203" pitchFamily="34" charset="0"/>
              </a:rPr>
              <a:t>LMS:</a:t>
            </a:r>
            <a:r>
              <a:rPr lang="en-US" sz="2400" b="0" i="0" dirty="0">
                <a:effectLst/>
                <a:latin typeface="Bahnschrift Light Condensed" panose="020B0502040204020203" pitchFamily="34" charset="0"/>
              </a:rPr>
              <a:t> Moodle, Blackboard, Canvas.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Bahnschrift Light Condensed" panose="020B0502040204020203" pitchFamily="34" charset="0"/>
              </a:rPr>
              <a:t>CRM:</a:t>
            </a:r>
            <a:r>
              <a:rPr lang="en-US" sz="2400" b="0" i="0" dirty="0">
                <a:effectLst/>
                <a:latin typeface="Bahnschrift Light Condensed" panose="020B0502040204020203" pitchFamily="34" charset="0"/>
              </a:rPr>
              <a:t> Salesforce (</a:t>
            </a: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для корпоративного обучения).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Bahnschrift Light Condensed" panose="020B0502040204020203" pitchFamily="34" charset="0"/>
              </a:rPr>
              <a:t>API:</a:t>
            </a:r>
            <a:endParaRPr lang="en-US" sz="2400" b="0" i="0" dirty="0">
              <a:effectLst/>
              <a:latin typeface="Bahnschrift Light Condensed" panose="020B050204020402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Bahnschrift Light Condensed" panose="020B0502040204020203" pitchFamily="34" charset="0"/>
              </a:rPr>
              <a:t>RESTful API </a:t>
            </a: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для </a:t>
            </a:r>
            <a:r>
              <a:rPr lang="ru-RU" sz="2400" b="0" i="0" dirty="0" err="1">
                <a:effectLst/>
                <a:latin typeface="Bahnschrift Light Condensed" panose="020B0502040204020203" pitchFamily="34" charset="0"/>
              </a:rPr>
              <a:t>кастомных</a:t>
            </a: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 решений.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Bahnschrift Light Condensed" panose="020B0502040204020203" pitchFamily="34" charset="0"/>
              </a:rPr>
              <a:t>Webhooks </a:t>
            </a:r>
            <a:r>
              <a:rPr lang="ru-RU" sz="2400" b="0" i="0" dirty="0">
                <a:effectLst/>
                <a:latin typeface="Bahnschrift Light Condensed" panose="020B0502040204020203" pitchFamily="34" charset="0"/>
              </a:rPr>
              <a:t>для автоматизации (например, уведомления о завершении курса).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908700" y="870720"/>
            <a:ext cx="7298040" cy="3823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25000" lnSpcReduction="20000"/>
          </a:bodyPr>
          <a:lstStyle/>
          <a:p>
            <a:pPr marL="0" indent="0" algn="l">
              <a:buNone/>
            </a:pPr>
            <a:r>
              <a:rPr lang="ru-RU" sz="6400" b="1" i="0" dirty="0">
                <a:solidFill>
                  <a:srgbClr val="151824"/>
                </a:solidFill>
                <a:effectLst/>
                <a:latin typeface="Bahnschrift Light Condensed" panose="020B0502040204020203" pitchFamily="34" charset="0"/>
              </a:rPr>
              <a:t>Администрирование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6400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Контроль доступа и разрешений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6400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Разные роли: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ru-RU" sz="6400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администратор — предоставляет доступ к проектам и ресурсам;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ru-RU" sz="6400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разработчик — авторизованный пользователь, который готовит электронные учебно-методические материалы, информационные объекты, лекции, тест</a:t>
            </a:r>
          </a:p>
          <a:p>
            <a:pPr marL="0" indent="0" algn="l">
              <a:buNone/>
            </a:pPr>
            <a:r>
              <a:rPr lang="ru-RU" sz="6400" b="1" i="0" dirty="0">
                <a:solidFill>
                  <a:srgbClr val="151824"/>
                </a:solidFill>
                <a:effectLst/>
                <a:latin typeface="Bahnschrift Light Condensed" panose="020B0502040204020203" pitchFamily="34" charset="0"/>
              </a:rPr>
              <a:t>Управление коммуникациями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6400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Командный доступ к созданным курсам и редактированию</a:t>
            </a:r>
          </a:p>
          <a:p>
            <a:pPr marL="0" indent="0" algn="l">
              <a:buNone/>
            </a:pPr>
            <a:r>
              <a:rPr lang="ru-RU" sz="6400" b="1" i="0" dirty="0">
                <a:solidFill>
                  <a:srgbClr val="151824"/>
                </a:solidFill>
                <a:effectLst/>
                <a:latin typeface="Bahnschrift Light Condensed" panose="020B0502040204020203" pitchFamily="34" charset="0"/>
              </a:rPr>
              <a:t>Разработка контента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6400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Разработка упражнений на разных языках программирования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6400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Захват экрана из панели разработчика для создания </a:t>
            </a:r>
            <a:r>
              <a:rPr lang="ru-RU" sz="6400" b="0" i="0" dirty="0" err="1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скринкастов</a:t>
            </a:r>
            <a:endParaRPr lang="ru-RU" sz="6400" b="0" i="0" dirty="0">
              <a:solidFill>
                <a:srgbClr val="3D3E47"/>
              </a:solidFill>
              <a:effectLst/>
              <a:latin typeface="Bahnschrift Light Condensed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6400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Редактирование видео: обрезка, раскадровка, добавление субтитров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6400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Импорт из Microsoft PowerPoint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6400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Геймификация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sz="6400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Создание тестов и викторин</a:t>
            </a:r>
          </a:p>
          <a:p>
            <a:pPr marL="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title"/>
          </p:nvPr>
        </p:nvSpPr>
        <p:spPr>
          <a:xfrm>
            <a:off x="719100" y="318240"/>
            <a:ext cx="7705440" cy="60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000" spc="-1" dirty="0">
                <a:solidFill>
                  <a:schemeClr val="dk1"/>
                </a:solidFill>
                <a:latin typeface="Bahnschrift Condensed" panose="020B0502040204020203" pitchFamily="34" charset="0"/>
              </a:rPr>
              <a:t>Функции платформы</a:t>
            </a:r>
            <a:endParaRPr lang="fr-FR" sz="4000" b="0" strike="noStrike" spc="-1" dirty="0">
              <a:solidFill>
                <a:schemeClr val="dk1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A88096-139B-44CD-BEC5-8A741A834A73}"/>
              </a:ext>
            </a:extLst>
          </p:cNvPr>
          <p:cNvSpPr txBox="1"/>
          <p:nvPr/>
        </p:nvSpPr>
        <p:spPr>
          <a:xfrm>
            <a:off x="868500" y="1002089"/>
            <a:ext cx="74066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rgbClr val="151824"/>
                </a:solidFill>
                <a:effectLst/>
                <a:latin typeface="Bahnschrift Light Condensed" panose="020B0502040204020203" pitchFamily="34" charset="0"/>
              </a:rPr>
              <a:t>Управление контентом</a:t>
            </a:r>
            <a:br>
              <a:rPr lang="ru-RU" b="0" i="0" dirty="0">
                <a:solidFill>
                  <a:srgbClr val="151824"/>
                </a:solidFill>
                <a:effectLst/>
                <a:latin typeface="Bahnschrift Light Condensed" panose="020B0502040204020203" pitchFamily="34" charset="0"/>
              </a:rPr>
            </a:br>
            <a:endParaRPr lang="ru-RU" b="0" i="0" dirty="0">
              <a:solidFill>
                <a:srgbClr val="151824"/>
              </a:solidFill>
              <a:effectLst/>
              <a:latin typeface="Bahnschrift Light Condensed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Связывание физических аналоговых устройств с электронным курсом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Экспорт в HTML5, SCORM, а также в формат защищённой публикации — через программу </a:t>
            </a:r>
            <a:r>
              <a:rPr lang="ru-RU" b="0" i="0" dirty="0" err="1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eLearning</a:t>
            </a:r>
            <a:r>
              <a:rPr lang="ru-RU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 </a:t>
            </a:r>
            <a:r>
              <a:rPr lang="ru-RU" b="0" i="0" dirty="0" err="1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Browser</a:t>
            </a:r>
            <a:r>
              <a:rPr lang="ru-RU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 с паролем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Мониторинг и отчёты по проекту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Публикация курса в LMS</a:t>
            </a:r>
          </a:p>
          <a:p>
            <a:pPr marL="0" indent="0" algn="l">
              <a:buNone/>
            </a:pPr>
            <a:r>
              <a:rPr lang="ru-RU" b="1" i="0" dirty="0">
                <a:solidFill>
                  <a:srgbClr val="151824"/>
                </a:solidFill>
                <a:effectLst/>
                <a:latin typeface="Bahnschrift Light Condensed" panose="020B0502040204020203" pitchFamily="34" charset="0"/>
              </a:rPr>
              <a:t>Интеграции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Интеграции с другими сервисами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0" i="0" dirty="0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Интеграция с </a:t>
            </a:r>
            <a:r>
              <a:rPr lang="ru-RU" b="0" i="0" dirty="0" err="1">
                <a:solidFill>
                  <a:srgbClr val="3D3E47"/>
                </a:solidFill>
                <a:effectLst/>
                <a:latin typeface="Bahnschrift Light Condensed" panose="020B0502040204020203" pitchFamily="34" charset="0"/>
              </a:rPr>
              <a:t>ChatGPT</a:t>
            </a:r>
            <a:endParaRPr lang="ru-RU" b="0" i="0" dirty="0">
              <a:solidFill>
                <a:srgbClr val="3D3E47"/>
              </a:solidFill>
              <a:effectLst/>
              <a:latin typeface="Bahnschrift Light Condensed" panose="020B0502040204020203" pitchFamily="34" charset="0"/>
            </a:endParaRPr>
          </a:p>
        </p:txBody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3C8FBBC5-F904-4158-991C-AEAF873D48E6}"/>
              </a:ext>
            </a:extLst>
          </p:cNvPr>
          <p:cNvSpPr txBox="1">
            <a:spLocks/>
          </p:cNvSpPr>
          <p:nvPr/>
        </p:nvSpPr>
        <p:spPr>
          <a:xfrm>
            <a:off x="719100" y="318240"/>
            <a:ext cx="7705440" cy="60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4000" spc="-1">
                <a:solidFill>
                  <a:schemeClr val="dk1"/>
                </a:solidFill>
                <a:latin typeface="Bahnschrift Condensed" panose="020B0502040204020203" pitchFamily="34" charset="0"/>
              </a:rPr>
              <a:t>Функции платформы</a:t>
            </a:r>
            <a:endParaRPr lang="fr-FR" sz="4000" spc="-1" dirty="0">
              <a:solidFill>
                <a:schemeClr val="dk1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731</Words>
  <Application>Microsoft Office PowerPoint</Application>
  <PresentationFormat>Экран (16:9)</PresentationFormat>
  <Paragraphs>88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28</vt:i4>
      </vt:variant>
      <vt:variant>
        <vt:lpstr>Заголовки слайдов</vt:lpstr>
      </vt:variant>
      <vt:variant>
        <vt:i4>14</vt:i4>
      </vt:variant>
    </vt:vector>
  </HeadingPairs>
  <TitlesOfParts>
    <vt:vector size="50" baseType="lpstr">
      <vt:lpstr>Arial</vt:lpstr>
      <vt:lpstr>Asap</vt:lpstr>
      <vt:lpstr>Bahnschrift Condensed</vt:lpstr>
      <vt:lpstr>Bahnschrift Light Condensed</vt:lpstr>
      <vt:lpstr>Courier New</vt:lpstr>
      <vt:lpstr>OpenSymbol</vt:lpstr>
      <vt:lpstr>Symbol</vt:lpstr>
      <vt:lpstr>Wingdings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Slidesgo Final Pages</vt:lpstr>
      <vt:lpstr>Slidesgo Final Pages</vt:lpstr>
      <vt:lpstr>Slidesgo Final Pages</vt:lpstr>
      <vt:lpstr>Slidesgo Final Pages</vt:lpstr>
      <vt:lpstr>eAuthor.Cloud — платформа для создания цифрового контента</vt:lpstr>
      <vt:lpstr>Что такое eAuthor.Cloud?</vt:lpstr>
      <vt:lpstr>Миссия и целевая аудитория</vt:lpstr>
      <vt:lpstr>Ключевые преимущества</vt:lpstr>
      <vt:lpstr>Архитектура платформы</vt:lpstr>
      <vt:lpstr>Редактор контента</vt:lpstr>
      <vt:lpstr>Интеграционные возможности</vt:lpstr>
      <vt:lpstr>Функции платформы</vt:lpstr>
      <vt:lpstr>Презентация PowerPoint</vt:lpstr>
      <vt:lpstr>Особенности платформы</vt:lpstr>
      <vt:lpstr>Презентация PowerPoint</vt:lpstr>
      <vt:lpstr>Структура разработки электронных курсов</vt:lpstr>
      <vt:lpstr>Примеры электронных курсов</vt:lpstr>
      <vt:lpstr>Безопасность и защита данных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eAuthor.Cloud — платформа для создания цифрового контента</dc:title>
  <dc:creator>Кира</dc:creator>
  <cp:lastModifiedBy>Кира</cp:lastModifiedBy>
  <cp:revision>8</cp:revision>
  <dcterms:modified xsi:type="dcterms:W3CDTF">2025-04-02T12:53:52Z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2025-04-02T12:04:30Z</dcterms:created>
  <dc:creator>Unknown Creator</dc:creator>
  <dc:description/>
  <dc:language>en-US</dc:language>
  <cp:lastModifiedBy>Unknown Creator</cp:lastModifiedBy>
  <dcterms:modified xsi:type="dcterms:W3CDTF">2025-04-02T12:04:30Z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24</vt:r8>
  </property>
</Properties>
</file>