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65" r:id="rId3"/>
    <p:sldId id="261" r:id="rId4"/>
    <p:sldId id="259" r:id="rId5"/>
    <p:sldId id="262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AEE01-B5C1-4FA4-BFBB-424F93E1568E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6CE4D-869E-4CE4-B60A-E6991EB11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977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Studied effects of mode of birth, antibiotic exposure, and diet on early life microbiome development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6CE4D-869E-4CE4-B60A-E6991EB117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84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1355F-1033-4790-A0F6-1173234147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F5D664-4FE8-473B-8594-F51CA29A8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939AC-C8A3-4205-8A26-FDC424987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5C26-D6F7-4C55-B650-1ADABA06F907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DD969-3325-4802-A374-BAC15592F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C6EB0-B825-40C9-8BFA-A02DC69C1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5433-3CDF-4301-B845-76978FA70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50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B2373-60FC-4F15-99C0-80182375D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EC3912-69D4-49BC-BEA9-85EC1E11D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6B8D0-81DC-40C3-9F10-C1BAF8A9C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5C26-D6F7-4C55-B650-1ADABA06F907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E0D85-4A62-4B3D-8246-A737B3301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AE9E2-927E-4DB4-A1A0-5C32809E0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5433-3CDF-4301-B845-76978FA70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02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F158E6-04C2-423C-9EE6-2E8BCCC031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586ABC-1841-4547-96A9-26B23A4E3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DD5FF-343D-4192-BC52-DEDB382C9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5C26-D6F7-4C55-B650-1ADABA06F907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916A4-C308-4A7D-854C-B760259A6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2C76C-979C-4420-A87A-4F8F99E8D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5433-3CDF-4301-B845-76978FA70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99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A9318-B68D-48A5-AD74-BB9417929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5B144-65A8-4C2B-A594-919374A2D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FDFFD-3832-42C9-A3C4-9E61D5811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5C26-D6F7-4C55-B650-1ADABA06F907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A9F00-B696-42B3-B593-F9C240D52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54CCC-8DC9-4B77-B90D-7B0ADE6DA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5433-3CDF-4301-B845-76978FA70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30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78382-6B7A-41FA-B608-D5C0C3086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387CA-17A5-448B-B001-15571251A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3E8DC-1EE0-4B96-88FD-3B47E15A4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5C26-D6F7-4C55-B650-1ADABA06F907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C52DB-2EC0-40DC-8788-A20CC1980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7AAD9-7ADB-4E9B-BA26-469DA7E12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5433-3CDF-4301-B845-76978FA70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7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43ED-82F3-415E-97B0-2B44018F7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BEB85-EDBD-4F94-BC46-E289D5DAD4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2E4ED2-EC82-43EA-BA60-75518135E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378C7-CFE7-4DF1-A097-25590177F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5C26-D6F7-4C55-B650-1ADABA06F907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DE012C-66C2-4D90-AF19-BCB470874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D3D13-8595-4496-B491-357478AD1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5433-3CDF-4301-B845-76978FA70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7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F3E6-F210-49F4-BF92-B371049AC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19E1C-29BC-4E63-B84A-C63C48A0B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CA243-C647-44B9-B545-3A18FEA13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6CC59D-8D42-4F7F-AF1E-700875EE77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192DA-D91A-4C3D-8CEE-E8B5FAE57A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AB2F13-4841-4DCA-A798-2080BE19C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5C26-D6F7-4C55-B650-1ADABA06F907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CECF8A-6F23-4970-8707-B7D78BA9F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B62436-A5EC-4C0F-BA13-593C1F701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5433-3CDF-4301-B845-76978FA70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63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F99FE-556A-4DE2-8E70-B148BF4DD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710B66-FA7B-4711-8779-7FB31FC32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5C26-D6F7-4C55-B650-1ADABA06F907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E336AD-39DC-494D-89E8-1F80F36A1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8E2614-C110-4D76-9AB5-7BF17B8E4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5433-3CDF-4301-B845-76978FA70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37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EFDD50-A378-4900-80AC-817446089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5C26-D6F7-4C55-B650-1ADABA06F907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5795AE-8BA3-4A58-87D7-A292DE213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96323-4F32-4F70-940C-5A4D66B60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5433-3CDF-4301-B845-76978FA70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49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5A6F9-6D29-4A87-8421-0364C2EB9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F83B5-D740-440C-8EDD-8C26E86D5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C08C58-9961-4C26-83C8-6520B5A5F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6C948-0326-4A1C-849B-AE32656BE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5C26-D6F7-4C55-B650-1ADABA06F907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B7E9B9-3487-42B2-B216-F568868F9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5E11D0-5DBD-49CA-B7D4-7CFD5F561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5433-3CDF-4301-B845-76978FA70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43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DDD8F-6809-4EB9-93AF-D1E620A93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954103-4F33-4860-8444-5A6A66B38E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8201BB-EE1F-48B7-BBCF-ECD3396D5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1D2A8-DCDA-405B-BB00-4DAE59467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5C26-D6F7-4C55-B650-1ADABA06F907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20F1A-088A-4BA2-AE5E-76B4A6C40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47A294-398D-4F49-B12A-BB5605459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5433-3CDF-4301-B845-76978FA70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87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8F9E05-357B-49A3-BF72-4D26CB174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E4581-84D4-47CF-8E1D-1F28FE274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9A1B4-3FB3-471F-8BCD-C6E4810DFC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95C26-D6F7-4C55-B650-1ADABA06F907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05D0B-89CB-4956-AFBB-291D58A916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32752-34A4-4D2A-9CCE-B7E6752CEF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25433-3CDF-4301-B845-76978FA70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743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310F4-2B27-4F97-8F26-B79999267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18" y="388969"/>
            <a:ext cx="10515600" cy="1171254"/>
          </a:xfrm>
        </p:spPr>
        <p:txBody>
          <a:bodyPr/>
          <a:lstStyle/>
          <a:p>
            <a:r>
              <a:rPr lang="en-US" dirty="0"/>
              <a:t>Datasets overview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2B9F665-88AA-4B96-AB19-66EECCAE80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0532205"/>
              </p:ext>
            </p:extLst>
          </p:nvPr>
        </p:nvGraphicFramePr>
        <p:xfrm>
          <a:off x="186218" y="1421216"/>
          <a:ext cx="11819564" cy="4945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9792">
                  <a:extLst>
                    <a:ext uri="{9D8B030D-6E8A-4147-A177-3AD203B41FA5}">
                      <a16:colId xmlns:a16="http://schemas.microsoft.com/office/drawing/2014/main" val="2324602683"/>
                    </a:ext>
                  </a:extLst>
                </a:gridCol>
                <a:gridCol w="5435029">
                  <a:extLst>
                    <a:ext uri="{9D8B030D-6E8A-4147-A177-3AD203B41FA5}">
                      <a16:colId xmlns:a16="http://schemas.microsoft.com/office/drawing/2014/main" val="1318433837"/>
                    </a:ext>
                  </a:extLst>
                </a:gridCol>
                <a:gridCol w="780836">
                  <a:extLst>
                    <a:ext uri="{9D8B030D-6E8A-4147-A177-3AD203B41FA5}">
                      <a16:colId xmlns:a16="http://schemas.microsoft.com/office/drawing/2014/main" val="1306927095"/>
                    </a:ext>
                  </a:extLst>
                </a:gridCol>
                <a:gridCol w="3893907">
                  <a:extLst>
                    <a:ext uri="{9D8B030D-6E8A-4147-A177-3AD203B41FA5}">
                      <a16:colId xmlns:a16="http://schemas.microsoft.com/office/drawing/2014/main" val="371467645"/>
                    </a:ext>
                  </a:extLst>
                </a:gridCol>
              </a:tblGrid>
              <a:tr h="432198">
                <a:tc>
                  <a:txBody>
                    <a:bodyPr/>
                    <a:lstStyle/>
                    <a:p>
                      <a:r>
                        <a:rPr lang="en-US" dirty="0"/>
                        <a:t>Study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Classification task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161226"/>
                  </a:ext>
                </a:extLst>
              </a:tr>
              <a:tr h="814150">
                <a:tc>
                  <a:txBody>
                    <a:bodyPr/>
                    <a:lstStyle/>
                    <a:p>
                      <a:r>
                        <a:rPr lang="en-US" dirty="0" err="1"/>
                        <a:t>Bokulich</a:t>
                      </a:r>
                      <a:r>
                        <a:rPr lang="en-US" dirty="0"/>
                        <a:t>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Gut microbiomes of infants sampled over the first two years of life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lphaLcParenBoth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Diet (breast fed vs formula) </a:t>
                      </a:r>
                    </a:p>
                    <a:p>
                      <a:pPr marL="342900" indent="-342900">
                        <a:buAutoNum type="alphaLcParenBoth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 of birth (vaginal or c-section)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556962"/>
                  </a:ext>
                </a:extLst>
              </a:tr>
              <a:tr h="432198">
                <a:tc>
                  <a:txBody>
                    <a:bodyPr/>
                    <a:lstStyle/>
                    <a:p>
                      <a:r>
                        <a:rPr lang="en-US" dirty="0"/>
                        <a:t>Brooks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Gut microbiomes of 30 infants sampled over 75 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 of birth (vaginal versus C-section)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331503"/>
                  </a:ext>
                </a:extLst>
              </a:tr>
              <a:tr h="432198">
                <a:tc>
                  <a:txBody>
                    <a:bodyPr/>
                    <a:lstStyle/>
                    <a:p>
                      <a:r>
                        <a:rPr lang="en-US" dirty="0"/>
                        <a:t>David 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Microbiomes of 20 healthy adults receiving dietary interventions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Diet (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plant based vs animal)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576801"/>
                  </a:ext>
                </a:extLst>
              </a:tr>
              <a:tr h="432198">
                <a:tc>
                  <a:txBody>
                    <a:bodyPr/>
                    <a:lstStyle/>
                    <a:p>
                      <a:r>
                        <a:rPr lang="en-US" dirty="0" err="1"/>
                        <a:t>DiGiulio</a:t>
                      </a:r>
                      <a:r>
                        <a:rPr lang="en-US" dirty="0"/>
                        <a:t> 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Vaginal microbiomes of 37 pregnant women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Delivery time (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term vs pre-term)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597031"/>
                  </a:ext>
                </a:extLst>
              </a:tr>
              <a:tr h="432198">
                <a:tc>
                  <a:txBody>
                    <a:bodyPr/>
                    <a:lstStyle/>
                    <a:p>
                      <a:r>
                        <a:rPr lang="en-US" dirty="0" err="1"/>
                        <a:t>Kostic</a:t>
                      </a:r>
                      <a:r>
                        <a:rPr lang="en-US" dirty="0"/>
                        <a:t> 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Gut microbiomes of 17 infants sampled over the first 3 years of life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Normal vs development of type 1 diabetes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247700"/>
                  </a:ext>
                </a:extLst>
              </a:tr>
              <a:tr h="432198">
                <a:tc>
                  <a:txBody>
                    <a:bodyPr/>
                    <a:lstStyle/>
                    <a:p>
                      <a:r>
                        <a:rPr lang="en-US" dirty="0"/>
                        <a:t>Shao 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Gut microbiomes of 282 infants (after filtering for subjects with fewer than three timepoints) sampled over 424 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 of birth (vaginal versus C-section)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996240"/>
                  </a:ext>
                </a:extLst>
              </a:tr>
              <a:tr h="432198">
                <a:tc>
                  <a:txBody>
                    <a:bodyPr/>
                    <a:lstStyle/>
                    <a:p>
                      <a:r>
                        <a:rPr lang="en-US" dirty="0" err="1"/>
                        <a:t>Vatanen</a:t>
                      </a:r>
                      <a:r>
                        <a:rPr lang="en-US" dirty="0"/>
                        <a:t>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Gut microbiomes of 117 children sampled over the first three years of life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Nationality (Russian versus Estonian/Finnish)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085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0407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73359-FC58-4273-B4D8-1681D84E1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284" y="45122"/>
            <a:ext cx="10515600" cy="1325563"/>
          </a:xfrm>
        </p:spPr>
        <p:txBody>
          <a:bodyPr/>
          <a:lstStyle/>
          <a:p>
            <a:r>
              <a:rPr lang="en-US" dirty="0" err="1"/>
              <a:t>Bokulich</a:t>
            </a:r>
            <a:r>
              <a:rPr lang="en-US" dirty="0"/>
              <a:t> 2016</a:t>
            </a:r>
          </a:p>
        </p:txBody>
      </p:sp>
      <p:pic>
        <p:nvPicPr>
          <p:cNvPr id="5" name="Content Placeholder 4" descr="Chart, surface chart&#10;&#10;Description automatically generated">
            <a:extLst>
              <a:ext uri="{FF2B5EF4-FFF2-40B4-BE49-F238E27FC236}">
                <a16:creationId xmlns:a16="http://schemas.microsoft.com/office/drawing/2014/main" id="{6131D777-3270-4253-B094-8358ADD60F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873" r="53384" b="7324"/>
          <a:stretch/>
        </p:blipFill>
        <p:spPr>
          <a:xfrm>
            <a:off x="0" y="4779694"/>
            <a:ext cx="6080693" cy="193297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3FD9B8F-8514-45F6-8C9E-AC5DD0F9CB03}"/>
              </a:ext>
            </a:extLst>
          </p:cNvPr>
          <p:cNvSpPr txBox="1"/>
          <p:nvPr/>
        </p:nvSpPr>
        <p:spPr>
          <a:xfrm>
            <a:off x="6252970" y="4674571"/>
            <a:ext cx="53186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Lower Bacteroidetes population may predict Cesarean section mode of birth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MITRE and MDITRE models predicted higher abundance of groups of Firmicutes leading to higher probability of being formula fed; these species more representative of mature adult microbiomes</a:t>
            </a:r>
          </a:p>
        </p:txBody>
      </p:sp>
      <p:pic>
        <p:nvPicPr>
          <p:cNvPr id="6" name="Content Placeholder 4" descr="Chart, surface chart&#10;&#10;Description automatically generated">
            <a:extLst>
              <a:ext uri="{FF2B5EF4-FFF2-40B4-BE49-F238E27FC236}">
                <a16:creationId xmlns:a16="http://schemas.microsoft.com/office/drawing/2014/main" id="{A8FE7FA8-912B-404F-B179-2C67CC5BF1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86" b="40039"/>
          <a:stretch/>
        </p:blipFill>
        <p:spPr>
          <a:xfrm>
            <a:off x="172277" y="1247150"/>
            <a:ext cx="5510411" cy="3532544"/>
          </a:xfrm>
          <a:prstGeom prst="rect">
            <a:avLst/>
          </a:prstGeom>
        </p:spPr>
      </p:pic>
      <p:pic>
        <p:nvPicPr>
          <p:cNvPr id="8" name="Picture">
            <a:extLst>
              <a:ext uri="{FF2B5EF4-FFF2-40B4-BE49-F238E27FC236}">
                <a16:creationId xmlns:a16="http://schemas.microsoft.com/office/drawing/2014/main" id="{BA894E7C-21A6-47B8-A5CB-60D97228E09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565" b="3436"/>
          <a:stretch/>
        </p:blipFill>
        <p:spPr bwMode="auto">
          <a:xfrm>
            <a:off x="6489434" y="1247150"/>
            <a:ext cx="4326450" cy="306449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44541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AD21A-CAFF-4952-8BBD-C34EE7443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Abundance data (16S amplicon)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D3BC43-8179-4A21-B01D-AC757F635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80" y="1542916"/>
            <a:ext cx="8485683" cy="481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05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D0ECA-37D5-46A4-A6D0-4307BC9EB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190" y="265596"/>
            <a:ext cx="10515600" cy="1325563"/>
          </a:xfrm>
        </p:spPr>
        <p:txBody>
          <a:bodyPr/>
          <a:lstStyle/>
          <a:p>
            <a:r>
              <a:rPr lang="en-US" dirty="0"/>
              <a:t>Abundance (shotgun metagenomics)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AEA16F-1FC0-4B95-B98D-858DD2E45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10" y="1393879"/>
            <a:ext cx="9277566" cy="519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536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00FBF-C346-440E-9B0C-8982CD85D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Metadata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5FD4CB-EBCF-4F70-9021-C940E166A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9522" y="1925214"/>
            <a:ext cx="2273414" cy="46708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F58A88-DEDD-4D01-B13F-1FC001DE9D53}"/>
              </a:ext>
            </a:extLst>
          </p:cNvPr>
          <p:cNvSpPr txBox="1"/>
          <p:nvPr/>
        </p:nvSpPr>
        <p:spPr>
          <a:xfrm>
            <a:off x="8706619" y="2202212"/>
            <a:ext cx="348538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CSV file that gives information about each subject, (including the value of whatever variable will be used as the host outcome for prediction (e.g., Plant-diet or Animal-diet in the David et al).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4FCB1AB-EF80-4638-8EA2-D758F5FE8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15" y="1925214"/>
            <a:ext cx="2829965" cy="453318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FE27F9B-9ABC-4D18-B50B-68E426FAE67A}"/>
              </a:ext>
            </a:extLst>
          </p:cNvPr>
          <p:cNvSpPr txBox="1"/>
          <p:nvPr/>
        </p:nvSpPr>
        <p:spPr>
          <a:xfrm>
            <a:off x="3156241" y="2202212"/>
            <a:ext cx="293975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CSV file that specifies an associated subject ID and timepoint for each sample ID.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F7C156-7F48-49D7-A56D-F14EA4D495CF}"/>
              </a:ext>
            </a:extLst>
          </p:cNvPr>
          <p:cNvSpPr txBox="1"/>
          <p:nvPr/>
        </p:nvSpPr>
        <p:spPr>
          <a:xfrm>
            <a:off x="567160" y="1376858"/>
            <a:ext cx="4467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Sample metadata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70B6B2-03A0-4A4A-A531-DE5F05FDB3DB}"/>
              </a:ext>
            </a:extLst>
          </p:cNvPr>
          <p:cNvSpPr txBox="1"/>
          <p:nvPr/>
        </p:nvSpPr>
        <p:spPr>
          <a:xfrm>
            <a:off x="6279522" y="1376858"/>
            <a:ext cx="4467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Subject metadata</a:t>
            </a:r>
          </a:p>
        </p:txBody>
      </p:sp>
    </p:spTree>
    <p:extLst>
      <p:ext uri="{BB962C8B-B14F-4D97-AF65-F5344CB8AC3E}">
        <p14:creationId xmlns:p14="http://schemas.microsoft.com/office/powerpoint/2010/main" val="4220676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1DA7D-1138-465F-9882-AC411F53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93053-04A4-4075-9D13-572D1EF5A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79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298</Words>
  <Application>Microsoft Office PowerPoint</Application>
  <PresentationFormat>Widescreen</PresentationFormat>
  <Paragraphs>43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Datasets overview</vt:lpstr>
      <vt:lpstr>Bokulich 2016</vt:lpstr>
      <vt:lpstr>Abundance data (16S amplicon)</vt:lpstr>
      <vt:lpstr>Abundance (shotgun metagenomics)</vt:lpstr>
      <vt:lpstr>Metadata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Uppal</dc:creator>
  <cp:lastModifiedBy>Uppal, Gurdip</cp:lastModifiedBy>
  <cp:revision>51</cp:revision>
  <dcterms:created xsi:type="dcterms:W3CDTF">2022-04-09T22:25:56Z</dcterms:created>
  <dcterms:modified xsi:type="dcterms:W3CDTF">2022-04-11T13:54:13Z</dcterms:modified>
</cp:coreProperties>
</file>