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6" r:id="rId2"/>
    <p:sldId id="337" r:id="rId3"/>
    <p:sldId id="266" r:id="rId4"/>
    <p:sldId id="270" r:id="rId5"/>
    <p:sldId id="347" r:id="rId6"/>
    <p:sldId id="354" r:id="rId7"/>
    <p:sldId id="352" r:id="rId8"/>
    <p:sldId id="353" r:id="rId9"/>
    <p:sldId id="278" r:id="rId10"/>
    <p:sldId id="333" r:id="rId11"/>
    <p:sldId id="285" r:id="rId12"/>
    <p:sldId id="342" r:id="rId13"/>
    <p:sldId id="340" r:id="rId14"/>
    <p:sldId id="355" r:id="rId15"/>
    <p:sldId id="356" r:id="rId16"/>
    <p:sldId id="257" r:id="rId17"/>
    <p:sldId id="261" r:id="rId18"/>
    <p:sldId id="25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AEE01-B5C1-4FA4-BFBB-424F93E1568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CE4D-869E-4CE4-B60A-E6991EB1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7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355F-1033-4790-A0F6-117323414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5D664-4FE8-473B-8594-F51CA29A8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939AC-C8A3-4205-8A26-FDC42498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D969-3325-4802-A374-BAC1559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6EB0-B825-40C9-8BFA-A02DC69C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2373-60FC-4F15-99C0-80182375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C3912-69D4-49BC-BEA9-85EC1E11D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B8D0-81DC-40C3-9F10-C1BAF8A9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E0D85-4A62-4B3D-8246-A737B330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E9E2-927E-4DB4-A1A0-5C32809E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0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158E6-04C2-423C-9EE6-2E8BCCC03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86ABC-1841-4547-96A9-26B23A4E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DD5FF-343D-4192-BC52-DEDB382C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916A4-C308-4A7D-854C-B760259A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C76C-979C-4420-A87A-4F8F99E8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9318-B68D-48A5-AD74-BB941792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B144-65A8-4C2B-A594-919374A2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DFFD-3832-42C9-A3C4-9E61D581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A9F00-B696-42B3-B593-F9C240D5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54CCC-8DC9-4B77-B90D-7B0ADE6D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8382-6B7A-41FA-B608-D5C0C308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87CA-17A5-448B-B001-15571251A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3E8DC-1EE0-4B96-88FD-3B47E15A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52DB-2EC0-40DC-8788-A20CC198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AAD9-7ADB-4E9B-BA26-469DA7E1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3ED-82F3-415E-97B0-2B44018F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BEB85-EDBD-4F94-BC46-E289D5DAD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E4ED2-EC82-43EA-BA60-75518135E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378C7-CFE7-4DF1-A097-25590177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E012C-66C2-4D90-AF19-BCB47087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D3D13-8595-4496-B491-357478A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F3E6-F210-49F4-BF92-B371049A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9E1C-29BC-4E63-B84A-C63C48A0B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A243-C647-44B9-B545-3A18FEA13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CC59D-8D42-4F7F-AF1E-700875EE7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192DA-D91A-4C3D-8CEE-E8B5FAE57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B2F13-4841-4DCA-A798-2080BE19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ECF8A-6F23-4970-8707-B7D78BA9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62436-A5EC-4C0F-BA13-593C1F70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6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99FE-556A-4DE2-8E70-B148BF4D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10B66-FA7B-4711-8779-7FB31FC3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336AD-39DC-494D-89E8-1F80F36A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E2614-C110-4D76-9AB5-7BF17B8E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FDD50-A378-4900-80AC-81744608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795AE-8BA3-4A58-87D7-A292DE21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96323-4F32-4F70-940C-5A4D66B6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A6F9-6D29-4A87-8421-0364C2EB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83B5-D740-440C-8EDD-8C26E86D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08C58-9961-4C26-83C8-6520B5A5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6C948-0326-4A1C-849B-AE32656B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7E9B9-3487-42B2-B216-F568868F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E11D0-5DBD-49CA-B7D4-7CFD5F56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4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DD8F-6809-4EB9-93AF-D1E620A9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54103-4F33-4860-8444-5A6A66B38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201BB-EE1F-48B7-BBCF-ECD3396D5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1D2A8-DCDA-405B-BB00-4DAE5946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20F1A-088A-4BA2-AE5E-76B4A6C4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7A294-398D-4F49-B12A-BB560545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F9E05-357B-49A3-BF72-4D26CB17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E4581-84D4-47CF-8E1D-1F28FE27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A1B4-3FB3-471F-8BCD-C6E4810DF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5C26-D6F7-4C55-B650-1ADABA06F9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5D0B-89CB-4956-AFBB-291D58A91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2752-34A4-4D2A-9CCE-B7E6752CE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F1C2-16FE-42C0-B59F-EB192623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B02E-A661-4DCC-9383-F4F8EC9E1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Interpretable machine learning</a:t>
            </a:r>
          </a:p>
          <a:p>
            <a:r>
              <a:rPr lang="en-US" dirty="0"/>
              <a:t>Overview of the </a:t>
            </a:r>
            <a:r>
              <a:rPr lang="en-US" dirty="0" err="1"/>
              <a:t>Bokulich</a:t>
            </a:r>
            <a:r>
              <a:rPr lang="en-US" dirty="0"/>
              <a:t> 2016 study</a:t>
            </a:r>
          </a:p>
          <a:p>
            <a:r>
              <a:rPr lang="en-US" dirty="0"/>
              <a:t>Selecting interpretable features</a:t>
            </a:r>
          </a:p>
          <a:p>
            <a:pPr lvl="1"/>
            <a:r>
              <a:rPr lang="en-US" dirty="0"/>
              <a:t>MDITRE model as an example</a:t>
            </a:r>
          </a:p>
          <a:p>
            <a:r>
              <a:rPr lang="en-US" dirty="0"/>
              <a:t>Example MDITRE results for </a:t>
            </a:r>
            <a:r>
              <a:rPr lang="en-US" dirty="0" err="1"/>
              <a:t>Bokulich</a:t>
            </a:r>
            <a:r>
              <a:rPr lang="en-US" dirty="0"/>
              <a:t> 2016 study</a:t>
            </a:r>
          </a:p>
          <a:p>
            <a:r>
              <a:rPr lang="en-US" dirty="0"/>
              <a:t>General overview of the datasets and what the data looks like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1BF4-68B4-4922-8423-4AB31FCE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Bokulich</a:t>
            </a:r>
            <a:r>
              <a:rPr lang="en-US" dirty="0"/>
              <a:t> 2016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613C-167E-436A-9597-DAE72E9A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325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Disruptions to microbiome development has been associated with conditions emerging later in life, including obesity, diabetes, and allergies </a:t>
            </a:r>
          </a:p>
          <a:p>
            <a:pPr marL="742950" lvl="1" indent="-285750"/>
            <a:r>
              <a:rPr lang="en-US" dirty="0"/>
              <a:t>Microbial taxa that best define “microbial age” can be used as biomarkers to track infant microbiota progress, paralleling how weight-for-height tracks child development, both affected by disruptions to health </a:t>
            </a:r>
          </a:p>
          <a:p>
            <a:pPr marL="742950" lvl="1" indent="-285750"/>
            <a:r>
              <a:rPr lang="en-US" dirty="0"/>
              <a:t>Aimed to characterize early-life microbial development in the context of antibiotic use, cesarean section, and formula feeding</a:t>
            </a:r>
          </a:p>
          <a:p>
            <a:r>
              <a:rPr lang="en-US" dirty="0"/>
              <a:t>Example research question:</a:t>
            </a:r>
          </a:p>
          <a:p>
            <a:pPr lvl="1"/>
            <a:r>
              <a:rPr lang="en-US" dirty="0"/>
              <a:t>Can we predict which subjects were breast fed or formula fed from the microbial time series data? </a:t>
            </a:r>
          </a:p>
          <a:p>
            <a:pPr lvl="1"/>
            <a:r>
              <a:rPr lang="en-US" dirty="0"/>
              <a:t>From our model, can we interpret why the prediction was made?</a:t>
            </a:r>
          </a:p>
          <a:p>
            <a:pPr lvl="2"/>
            <a:r>
              <a:rPr lang="en-US" dirty="0"/>
              <a:t>E.g.: What are the relevant microbes and time windows?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9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0BD4-7022-4C63-B88A-83410883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relevant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A93E-DAE4-4691-B511-5555CE99C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4253" y="1825625"/>
                <a:ext cx="6488608" cy="46672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Data consists of many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∼1000</m:t>
                    </m:r>
                  </m:oMath>
                </a14:m>
                <a:r>
                  <a:rPr lang="en-US" dirty="0"/>
                  <a:t>+) OTUs (operational taxonomic units) </a:t>
                </a:r>
              </a:p>
              <a:p>
                <a:r>
                  <a:rPr lang="en-US" dirty="0"/>
                  <a:t>Possibly many time points (100s)</a:t>
                </a:r>
              </a:p>
              <a:p>
                <a:r>
                  <a:rPr lang="en-US" dirty="0"/>
                  <a:t>Want few features that are easy to understand</a:t>
                </a:r>
              </a:p>
              <a:p>
                <a:r>
                  <a:rPr lang="en-US" dirty="0"/>
                  <a:t>Reducing number of OTUs:</a:t>
                </a:r>
              </a:p>
              <a:p>
                <a:pPr lvl="1"/>
                <a:r>
                  <a:rPr lang="en-US" dirty="0"/>
                  <a:t>Can pick top few in terms of abundance</a:t>
                </a:r>
              </a:p>
              <a:p>
                <a:pPr lvl="1"/>
                <a:r>
                  <a:rPr lang="en-US" dirty="0"/>
                  <a:t>Can aggregate by taxonomic rank</a:t>
                </a:r>
              </a:p>
              <a:p>
                <a:pPr lvl="1"/>
                <a:r>
                  <a:rPr lang="en-US" dirty="0"/>
                  <a:t>Can work with sequences directly; e.g. group by hamming distance</a:t>
                </a:r>
              </a:p>
              <a:p>
                <a:pPr lvl="1"/>
                <a:r>
                  <a:rPr lang="en-US" dirty="0"/>
                  <a:t>Have access to reference trees, use distance metric</a:t>
                </a:r>
              </a:p>
              <a:p>
                <a:r>
                  <a:rPr lang="en-US" dirty="0"/>
                  <a:t>Reducing time points:</a:t>
                </a:r>
              </a:p>
              <a:p>
                <a:pPr lvl="1"/>
                <a:r>
                  <a:rPr lang="en-US" dirty="0"/>
                  <a:t>Group together time points into time windows</a:t>
                </a:r>
              </a:p>
              <a:p>
                <a:pPr lvl="1"/>
                <a:r>
                  <a:rPr lang="en-US" dirty="0"/>
                  <a:t>Note: subjects are synchronized in time in these datasets, MDITRE relies on this with time windows</a:t>
                </a:r>
              </a:p>
              <a:p>
                <a:pPr lvl="1"/>
                <a:r>
                  <a:rPr lang="en-US" dirty="0"/>
                  <a:t>Many other time-series methods rely on long time-series, these methods won’t apply well here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A93E-DAE4-4691-B511-5555CE99C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253" y="1825625"/>
                <a:ext cx="6488608" cy="4667250"/>
              </a:xfrm>
              <a:blipFill>
                <a:blip r:embed="rId2"/>
                <a:stretch>
                  <a:fillRect l="-1128" t="-2611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0DF912C-49E4-4E98-A5B6-54905B888D19}"/>
              </a:ext>
            </a:extLst>
          </p:cNvPr>
          <p:cNvGrpSpPr/>
          <p:nvPr/>
        </p:nvGrpSpPr>
        <p:grpSpPr>
          <a:xfrm>
            <a:off x="6935057" y="3843380"/>
            <a:ext cx="4892690" cy="2719540"/>
            <a:chOff x="3051542" y="1825619"/>
            <a:chExt cx="7506748" cy="41725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EFC028-22F5-4229-83FA-563A90F10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1542" y="1825619"/>
              <a:ext cx="7506748" cy="41725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65C2D9-00C6-47A3-96BE-7A848CA5A725}"/>
                </a:ext>
              </a:extLst>
            </p:cNvPr>
            <p:cNvSpPr/>
            <p:nvPr/>
          </p:nvSpPr>
          <p:spPr>
            <a:xfrm>
              <a:off x="3195263" y="1941816"/>
              <a:ext cx="503434" cy="636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E1B76B-9BA6-411E-99F7-B2134E9B1088}"/>
              </a:ext>
            </a:extLst>
          </p:cNvPr>
          <p:cNvGrpSpPr/>
          <p:nvPr/>
        </p:nvGrpSpPr>
        <p:grpSpPr>
          <a:xfrm>
            <a:off x="7909584" y="295080"/>
            <a:ext cx="2943636" cy="2791215"/>
            <a:chOff x="7909584" y="295080"/>
            <a:chExt cx="2943636" cy="27912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84522E-0C84-4AC8-9601-67A794BF7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9584" y="295080"/>
              <a:ext cx="2943636" cy="279121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14B256-9E97-48F7-99B7-15D29592C110}"/>
                </a:ext>
              </a:extLst>
            </p:cNvPr>
            <p:cNvSpPr/>
            <p:nvPr/>
          </p:nvSpPr>
          <p:spPr>
            <a:xfrm>
              <a:off x="10150867" y="2291137"/>
              <a:ext cx="421241" cy="795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D6F310-6EA4-4CDA-AD2F-4B1FD4E9200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381402" y="3086295"/>
            <a:ext cx="0" cy="757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3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A757-AC4B-432E-8E02-A2F23DE7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MDITRE model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3D7A8-402B-4A5B-9630-C1234F51F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4193" y="1690688"/>
            <a:ext cx="5842663" cy="45546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EEFE38-4DD8-4F29-943F-64B4DCE89DDC}"/>
              </a:ext>
            </a:extLst>
          </p:cNvPr>
          <p:cNvSpPr txBox="1"/>
          <p:nvPr/>
        </p:nvSpPr>
        <p:spPr>
          <a:xfrm>
            <a:off x="418774" y="1680167"/>
            <a:ext cx="56772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Phylogenetic focus layer: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takes phylogenetic reference tree and computes distances between OTUs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Embed distance matrix into latent space of reduced dimensionality via </a:t>
            </a:r>
            <a:r>
              <a:rPr lang="en-US" dirty="0" err="1"/>
              <a:t>PCoA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 groups of closely related taxa with phylogenetic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Aggregating microbes over time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Learns relevant time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Computes average abundances and rates of change of abundances of phylogenetically focused groups of microbes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features missed by MDITRE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lags and features such as “IF A increases X days </a:t>
            </a:r>
            <a:r>
              <a:rPr lang="en-US" u="sng" dirty="0"/>
              <a:t>after</a:t>
            </a:r>
            <a:r>
              <a:rPr lang="en-US" dirty="0"/>
              <a:t> B THEN, …”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Periodic time features</a:t>
            </a:r>
          </a:p>
        </p:txBody>
      </p:sp>
    </p:spTree>
    <p:extLst>
      <p:ext uri="{BB962C8B-B14F-4D97-AF65-F5344CB8AC3E}">
        <p14:creationId xmlns:p14="http://schemas.microsoft.com/office/powerpoint/2010/main" val="167571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F292-F975-43BD-91A6-2FA67EAE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92" y="210391"/>
            <a:ext cx="11271607" cy="1325563"/>
          </a:xfrm>
        </p:spPr>
        <p:txBody>
          <a:bodyPr/>
          <a:lstStyle/>
          <a:p>
            <a:r>
              <a:rPr lang="en-US" dirty="0"/>
              <a:t>Example MDITRE prediction for </a:t>
            </a:r>
            <a:r>
              <a:rPr lang="en-US" dirty="0" err="1"/>
              <a:t>Bokulich</a:t>
            </a:r>
            <a:r>
              <a:rPr lang="en-US" dirty="0"/>
              <a:t> study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D34C84-B5E3-4457-B140-28CB8FD26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70"/>
          <a:stretch/>
        </p:blipFill>
        <p:spPr>
          <a:xfrm>
            <a:off x="452859" y="1578536"/>
            <a:ext cx="4704823" cy="2467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B94993-287E-4C22-972C-841C78217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79"/>
          <a:stretch/>
        </p:blipFill>
        <p:spPr>
          <a:xfrm>
            <a:off x="1152452" y="4280572"/>
            <a:ext cx="3537806" cy="216275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139A529-B916-4EC2-BF5A-CF6D5EF53EC6}"/>
              </a:ext>
            </a:extLst>
          </p:cNvPr>
          <p:cNvGrpSpPr/>
          <p:nvPr/>
        </p:nvGrpSpPr>
        <p:grpSpPr>
          <a:xfrm>
            <a:off x="5635803" y="1470715"/>
            <a:ext cx="3855477" cy="2782309"/>
            <a:chOff x="734530" y="2126511"/>
            <a:chExt cx="3855477" cy="27823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EC846A-15B9-420D-A002-83E3D431CFEE}"/>
                </a:ext>
              </a:extLst>
            </p:cNvPr>
            <p:cNvGrpSpPr/>
            <p:nvPr/>
          </p:nvGrpSpPr>
          <p:grpSpPr>
            <a:xfrm>
              <a:off x="734530" y="2223534"/>
              <a:ext cx="3648584" cy="2685286"/>
              <a:chOff x="819591" y="1691906"/>
              <a:chExt cx="3648584" cy="268528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D293F9C-0ED1-4E7F-84B7-1EE42595E7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591" y="1691906"/>
                <a:ext cx="3648584" cy="2467319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4F0CDBE-B459-4311-8777-B4A52DBEA182}"/>
                  </a:ext>
                </a:extLst>
              </p:cNvPr>
              <p:cNvSpPr/>
              <p:nvPr/>
            </p:nvSpPr>
            <p:spPr>
              <a:xfrm>
                <a:off x="819591" y="3941257"/>
                <a:ext cx="413786" cy="435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C0C3F65-B33F-4F8C-9E0C-F7C93E57791D}"/>
                  </a:ext>
                </a:extLst>
              </p:cNvPr>
              <p:cNvSpPr/>
              <p:nvPr/>
            </p:nvSpPr>
            <p:spPr>
              <a:xfrm>
                <a:off x="883387" y="1691906"/>
                <a:ext cx="413786" cy="435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F6349B-2A71-4488-9736-9E873BF9C183}"/>
                </a:ext>
              </a:extLst>
            </p:cNvPr>
            <p:cNvSpPr/>
            <p:nvPr/>
          </p:nvSpPr>
          <p:spPr>
            <a:xfrm>
              <a:off x="4176221" y="2126511"/>
              <a:ext cx="413786" cy="435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15244-7122-4F53-A9F7-17D0C9C61EC0}"/>
              </a:ext>
            </a:extLst>
          </p:cNvPr>
          <p:cNvSpPr txBox="1"/>
          <p:nvPr/>
        </p:nvSpPr>
        <p:spPr>
          <a:xfrm>
            <a:off x="6049589" y="4035057"/>
            <a:ext cx="323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Combining both rules together gives clear separation of both groups with high odds</a:t>
            </a:r>
          </a:p>
        </p:txBody>
      </p:sp>
    </p:spTree>
    <p:extLst>
      <p:ext uri="{BB962C8B-B14F-4D97-AF65-F5344CB8AC3E}">
        <p14:creationId xmlns:p14="http://schemas.microsoft.com/office/powerpoint/2010/main" val="408973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9DF7-1D1A-407B-B6B2-B0618327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68" y="152474"/>
            <a:ext cx="10515600" cy="1325563"/>
          </a:xfrm>
        </p:spPr>
        <p:txBody>
          <a:bodyPr/>
          <a:lstStyle/>
          <a:p>
            <a:r>
              <a:rPr lang="en-US" dirty="0"/>
              <a:t>Second rule, first detector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06D10A-3AF3-4F30-B619-1F1116267238}"/>
              </a:ext>
            </a:extLst>
          </p:cNvPr>
          <p:cNvGrpSpPr/>
          <p:nvPr/>
        </p:nvGrpSpPr>
        <p:grpSpPr>
          <a:xfrm>
            <a:off x="270768" y="1260873"/>
            <a:ext cx="11545911" cy="3147238"/>
            <a:chOff x="323044" y="1892595"/>
            <a:chExt cx="11545911" cy="31472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3329C0-32F3-40D5-AFF6-778C251AB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044" y="1971471"/>
              <a:ext cx="11545911" cy="291505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02300-13F8-4DF3-A6B1-110097D46593}"/>
                </a:ext>
              </a:extLst>
            </p:cNvPr>
            <p:cNvSpPr/>
            <p:nvPr/>
          </p:nvSpPr>
          <p:spPr>
            <a:xfrm>
              <a:off x="3423684" y="1892595"/>
              <a:ext cx="946297" cy="255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7C22F4-E20B-4AF3-BE39-6E03223430FD}"/>
                </a:ext>
              </a:extLst>
            </p:cNvPr>
            <p:cNvSpPr/>
            <p:nvPr/>
          </p:nvSpPr>
          <p:spPr>
            <a:xfrm>
              <a:off x="6670158" y="4758937"/>
              <a:ext cx="1378689" cy="280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9B11D47-190F-47C8-BF3A-D23DF529E4C5}"/>
              </a:ext>
            </a:extLst>
          </p:cNvPr>
          <p:cNvSpPr txBox="1"/>
          <p:nvPr/>
        </p:nvSpPr>
        <p:spPr>
          <a:xfrm>
            <a:off x="520110" y="4251810"/>
            <a:ext cx="112965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detectors focus on same time window,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Around when most infants are introduced to solid foods, which may occur earlier for formula-fed infants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visual of rules, can see that after the window, abundances become more difficult to distinguish; may suggest similar diets post-liquid foods in both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detector selected selected twelve taxa in the Order </a:t>
            </a:r>
            <a:r>
              <a:rPr lang="en-US" dirty="0" err="1"/>
              <a:t>Clostridiales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Detects all the formula-fed infants and four of the breast-fed infants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of the selected taxa are strict anaerobes that metabolize more complex nutrient sources, including starches and lipids which may be present in formula</a:t>
            </a:r>
          </a:p>
        </p:txBody>
      </p:sp>
    </p:spTree>
    <p:extLst>
      <p:ext uri="{BB962C8B-B14F-4D97-AF65-F5344CB8AC3E}">
        <p14:creationId xmlns:p14="http://schemas.microsoft.com/office/powerpoint/2010/main" val="206934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132F-AE9D-4FA7-AB63-01CB1592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en-US" dirty="0"/>
              <a:t>Second rule, second 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27B9F3-FBD6-4D27-9032-4588A499FD3B}"/>
              </a:ext>
            </a:extLst>
          </p:cNvPr>
          <p:cNvGrpSpPr/>
          <p:nvPr/>
        </p:nvGrpSpPr>
        <p:grpSpPr>
          <a:xfrm>
            <a:off x="446210" y="1296356"/>
            <a:ext cx="11469701" cy="3037906"/>
            <a:chOff x="361149" y="1881964"/>
            <a:chExt cx="11469701" cy="30379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0755E6-2A42-42D1-96E2-F1FC772CC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49" y="1938129"/>
              <a:ext cx="11469701" cy="298174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AF2D94-B2B0-4ADE-9985-D73E5AB1A58B}"/>
                </a:ext>
              </a:extLst>
            </p:cNvPr>
            <p:cNvSpPr/>
            <p:nvPr/>
          </p:nvSpPr>
          <p:spPr>
            <a:xfrm>
              <a:off x="3402419" y="1881964"/>
              <a:ext cx="1031358" cy="2020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7F6D605-9392-4BD4-A8AC-6B26A235DF19}"/>
              </a:ext>
            </a:extLst>
          </p:cNvPr>
          <p:cNvSpPr txBox="1"/>
          <p:nvPr/>
        </p:nvSpPr>
        <p:spPr>
          <a:xfrm>
            <a:off x="326806" y="4555475"/>
            <a:ext cx="8486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detector focuses on the rate of increase of a single taxon, Bacteroides </a:t>
            </a:r>
            <a:r>
              <a:rPr lang="en-US" dirty="0" err="1"/>
              <a:t>acidifaciens</a:t>
            </a:r>
            <a:r>
              <a:rPr lang="en-US" dirty="0"/>
              <a:t>; TRUE if this taxon is increasing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Bacteroides </a:t>
            </a:r>
            <a:r>
              <a:rPr lang="en-US" dirty="0" err="1"/>
              <a:t>acidifaciens</a:t>
            </a:r>
            <a:r>
              <a:rPr lang="en-US" dirty="0"/>
              <a:t> has been shown to increase with higher fiber diets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picks out all but one formula-fed infant but also many breast-fed infants; but is false for the four breastfed infants identified by the first detector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016EFF-8ECD-447D-B944-09342F6BA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79"/>
          <a:stretch/>
        </p:blipFill>
        <p:spPr>
          <a:xfrm>
            <a:off x="8813360" y="4390427"/>
            <a:ext cx="3231556" cy="197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5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10F4-2B27-4F97-8F26-B7999926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8" y="158446"/>
            <a:ext cx="10515600" cy="1171254"/>
          </a:xfrm>
        </p:spPr>
        <p:txBody>
          <a:bodyPr/>
          <a:lstStyle/>
          <a:p>
            <a:r>
              <a:rPr lang="en-US" dirty="0"/>
              <a:t>Datasets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B9F665-88AA-4B96-AB19-66EECCAE8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462749"/>
              </p:ext>
            </p:extLst>
          </p:nvPr>
        </p:nvGraphicFramePr>
        <p:xfrm>
          <a:off x="186218" y="1329700"/>
          <a:ext cx="11819564" cy="494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792">
                  <a:extLst>
                    <a:ext uri="{9D8B030D-6E8A-4147-A177-3AD203B41FA5}">
                      <a16:colId xmlns:a16="http://schemas.microsoft.com/office/drawing/2014/main" val="2324602683"/>
                    </a:ext>
                  </a:extLst>
                </a:gridCol>
                <a:gridCol w="5435029">
                  <a:extLst>
                    <a:ext uri="{9D8B030D-6E8A-4147-A177-3AD203B41FA5}">
                      <a16:colId xmlns:a16="http://schemas.microsoft.com/office/drawing/2014/main" val="1318433837"/>
                    </a:ext>
                  </a:extLst>
                </a:gridCol>
                <a:gridCol w="780836">
                  <a:extLst>
                    <a:ext uri="{9D8B030D-6E8A-4147-A177-3AD203B41FA5}">
                      <a16:colId xmlns:a16="http://schemas.microsoft.com/office/drawing/2014/main" val="1306927095"/>
                    </a:ext>
                  </a:extLst>
                </a:gridCol>
                <a:gridCol w="3893907">
                  <a:extLst>
                    <a:ext uri="{9D8B030D-6E8A-4147-A177-3AD203B41FA5}">
                      <a16:colId xmlns:a16="http://schemas.microsoft.com/office/drawing/2014/main" val="371467645"/>
                    </a:ext>
                  </a:extLst>
                </a:gridCol>
              </a:tblGrid>
              <a:tr h="432198">
                <a:tc>
                  <a:txBody>
                    <a:bodyPr/>
                    <a:lstStyle/>
                    <a:p>
                      <a:r>
                        <a:rPr lang="en-US" dirty="0"/>
                        <a:t>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61226"/>
                  </a:ext>
                </a:extLst>
              </a:tr>
              <a:tr h="814150">
                <a:tc>
                  <a:txBody>
                    <a:bodyPr/>
                    <a:lstStyle/>
                    <a:p>
                      <a:r>
                        <a:rPr lang="en-US" dirty="0" err="1"/>
                        <a:t>Bokulich</a:t>
                      </a:r>
                      <a:r>
                        <a:rPr lang="en-US" dirty="0"/>
                        <a:t>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Gut microbiomes of infants sampled over the first two years of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Diet (breast fed vs formula) 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 of birth (vaginal or c-section)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56962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dirty="0"/>
                        <a:t>Brooks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Gut microbiomes of 30 infants sampled over 75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 of birth (vaginal versus C-section)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31503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dirty="0"/>
                        <a:t>David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Microbiomes of 20 healthy adults receiving dietary interventions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Diet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plant based vs animal)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76801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dirty="0" err="1"/>
                        <a:t>DiGiulio</a:t>
                      </a:r>
                      <a:r>
                        <a:rPr lang="en-US" dirty="0"/>
                        <a:t>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Vaginal microbiomes of 37 pregnant women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 time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term vs pre-term)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97031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dirty="0" err="1"/>
                        <a:t>Kostic</a:t>
                      </a:r>
                      <a:r>
                        <a:rPr lang="en-US" dirty="0"/>
                        <a:t>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Gut microbiomes of 17 infants sampled over the first 3 years of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vs development of type 1 diabetes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7700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dirty="0"/>
                        <a:t>Shao 2019*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Gut microbiomes of 282 infants (after filtering for subjects with fewer than three timepoints) sampled over 424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 of birth (vaginal versus C-section)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96240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dirty="0" err="1"/>
                        <a:t>Vatanen</a:t>
                      </a:r>
                      <a:r>
                        <a:rPr lang="en-US" dirty="0"/>
                        <a:t>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Gut microbiomes of 117 children sampled over the first three years of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Nationality (Russian versus Estonian/Finnish)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850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B3780A-C75D-475A-A605-8B9C4EBA619C}"/>
              </a:ext>
            </a:extLst>
          </p:cNvPr>
          <p:cNvSpPr txBox="1"/>
          <p:nvPr/>
        </p:nvSpPr>
        <p:spPr>
          <a:xfrm>
            <a:off x="493160" y="6359703"/>
            <a:ext cx="75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*Shao dataset has very little time-series, may not want to use</a:t>
            </a:r>
          </a:p>
        </p:txBody>
      </p:sp>
    </p:spTree>
    <p:extLst>
      <p:ext uri="{BB962C8B-B14F-4D97-AF65-F5344CB8AC3E}">
        <p14:creationId xmlns:p14="http://schemas.microsoft.com/office/powerpoint/2010/main" val="351040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D21A-CAFF-4952-8BBD-C34EE744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Abundance data (16S amplicon)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3BC43-8179-4A21-B01D-AC757F63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1" y="1542917"/>
            <a:ext cx="7835922" cy="4443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8D5DD9-F2E7-412C-87D4-07754CC771E0}"/>
              </a:ext>
            </a:extLst>
          </p:cNvPr>
          <p:cNvSpPr txBox="1"/>
          <p:nvPr/>
        </p:nvSpPr>
        <p:spPr>
          <a:xfrm>
            <a:off x="8389088" y="2867071"/>
            <a:ext cx="34103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Will probably want to do some data preprocessing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OTUs with low counts or that are only present in a few samples/time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Discard subjects with too few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Discard time points with only few 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look to MITRE and MDITRE papers for some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0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0ECA-37D5-46A4-A6D0-4307BC9E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265596"/>
            <a:ext cx="10515600" cy="1325563"/>
          </a:xfrm>
        </p:spPr>
        <p:txBody>
          <a:bodyPr/>
          <a:lstStyle/>
          <a:p>
            <a:r>
              <a:rPr lang="en-US" dirty="0"/>
              <a:t>Abundance (shotgun metagenomics)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CAEE0-41E3-4028-B0E1-93CDB4D2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" y="1443656"/>
            <a:ext cx="8641417" cy="4946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6DC54-3F25-4798-8A5C-5BD491117BDB}"/>
              </a:ext>
            </a:extLst>
          </p:cNvPr>
          <p:cNvSpPr txBox="1"/>
          <p:nvPr/>
        </p:nvSpPr>
        <p:spPr>
          <a:xfrm>
            <a:off x="9005777" y="3357102"/>
            <a:ext cx="2984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filter at the species level, for example, can search for the pattern ‘</a:t>
            </a:r>
            <a:r>
              <a:rPr lang="en-US" b="1" i="0" dirty="0">
                <a:effectLst/>
                <a:latin typeface="Menlo"/>
              </a:rPr>
              <a:t>s__</a:t>
            </a:r>
            <a:r>
              <a:rPr lang="en-US" b="0" i="0" dirty="0">
                <a:effectLst/>
                <a:latin typeface="Menlo"/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3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0FBF-C346-440E-9B0C-8982CD85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Metadata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FD4CB-EBCF-4F70-9021-C940E166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522" y="1925214"/>
            <a:ext cx="2273414" cy="4670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F58A88-DEDD-4D01-B13F-1FC001DE9D53}"/>
              </a:ext>
            </a:extLst>
          </p:cNvPr>
          <p:cNvSpPr txBox="1"/>
          <p:nvPr/>
        </p:nvSpPr>
        <p:spPr>
          <a:xfrm>
            <a:off x="8706619" y="2202212"/>
            <a:ext cx="3485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CSV file that gives information about each subject, (including the value of whatever variable will be used as the host outcome for prediction (e.g., Plant-diet or Animal-diet in the David et al)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FCB1AB-EF80-4638-8EA2-D758F5FE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5" y="1925214"/>
            <a:ext cx="2829965" cy="45331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E27F9B-9ABC-4D18-B50B-68E426FAE67A}"/>
              </a:ext>
            </a:extLst>
          </p:cNvPr>
          <p:cNvSpPr txBox="1"/>
          <p:nvPr/>
        </p:nvSpPr>
        <p:spPr>
          <a:xfrm>
            <a:off x="3156241" y="2202212"/>
            <a:ext cx="29397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CSV file that specifies an associated subject ID and timepoint for each sample ID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7C156-7F48-49D7-A56D-F14EA4D495CF}"/>
              </a:ext>
            </a:extLst>
          </p:cNvPr>
          <p:cNvSpPr txBox="1"/>
          <p:nvPr/>
        </p:nvSpPr>
        <p:spPr>
          <a:xfrm>
            <a:off x="567160" y="1376858"/>
            <a:ext cx="446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Sample metadata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0B6B2-03A0-4A4A-A531-DE5F05FDB3DB}"/>
              </a:ext>
            </a:extLst>
          </p:cNvPr>
          <p:cNvSpPr txBox="1"/>
          <p:nvPr/>
        </p:nvSpPr>
        <p:spPr>
          <a:xfrm>
            <a:off x="6279522" y="1376858"/>
            <a:ext cx="446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Subject metadata</a:t>
            </a:r>
          </a:p>
        </p:txBody>
      </p:sp>
    </p:spTree>
    <p:extLst>
      <p:ext uri="{BB962C8B-B14F-4D97-AF65-F5344CB8AC3E}">
        <p14:creationId xmlns:p14="http://schemas.microsoft.com/office/powerpoint/2010/main" val="422067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7916-8ACC-4B19-A852-B5B5CEC4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8" y="295655"/>
            <a:ext cx="10515600" cy="1325563"/>
          </a:xfrm>
        </p:spPr>
        <p:txBody>
          <a:bodyPr/>
          <a:lstStyle/>
          <a:p>
            <a:r>
              <a:rPr lang="en-US" dirty="0"/>
              <a:t>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8BF4-9E07-4CA6-8998-99F683D1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84" y="1621218"/>
            <a:ext cx="6363984" cy="3639151"/>
          </a:xfrm>
        </p:spPr>
        <p:txBody>
          <a:bodyPr>
            <a:normAutofit/>
          </a:bodyPr>
          <a:lstStyle/>
          <a:p>
            <a:r>
              <a:rPr lang="en-US" dirty="0"/>
              <a:t>Notion of interpretability difficult to define in general and is domain specific</a:t>
            </a:r>
          </a:p>
          <a:p>
            <a:r>
              <a:rPr lang="en-US" i="0" dirty="0">
                <a:solidFill>
                  <a:srgbClr val="333333"/>
                </a:solidFill>
                <a:effectLst/>
              </a:rPr>
              <a:t>Non-mathematical definitions:</a:t>
            </a:r>
          </a:p>
          <a:p>
            <a:pPr lvl="1"/>
            <a:r>
              <a:rPr lang="en-US" i="0" dirty="0">
                <a:solidFill>
                  <a:srgbClr val="333333"/>
                </a:solidFill>
                <a:effectLst/>
              </a:rPr>
              <a:t>“Interpretability is the degree to which a human can understand the cause of a decision” (Miller 2017)</a:t>
            </a:r>
          </a:p>
          <a:p>
            <a:pPr lvl="1"/>
            <a:r>
              <a:rPr lang="en-US" dirty="0"/>
              <a:t>“Interpretability is the degree to which a human can consistently predict the model’s result” (Kim et al 2016)</a:t>
            </a:r>
          </a:p>
        </p:txBody>
      </p:sp>
      <p:pic>
        <p:nvPicPr>
          <p:cNvPr id="2050" name="Picture 2" descr="Interpretable Machine Learning. Extracting human understandable… | by Parul  Pandey | Towards Data Science">
            <a:extLst>
              <a:ext uri="{FF2B5EF4-FFF2-40B4-BE49-F238E27FC236}">
                <a16:creationId xmlns:a16="http://schemas.microsoft.com/office/drawing/2014/main" id="{9CFCDBFB-3D71-4FFD-90F2-89BE32B8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277" y="941048"/>
            <a:ext cx="5322432" cy="34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9F5012-7C75-4E20-AE8F-490DE1D620B9}"/>
              </a:ext>
            </a:extLst>
          </p:cNvPr>
          <p:cNvSpPr txBox="1"/>
          <p:nvPr/>
        </p:nvSpPr>
        <p:spPr>
          <a:xfrm>
            <a:off x="7463318" y="4780992"/>
            <a:ext cx="4605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https://christophm.github.io/interpretable-ml-book/terminology.html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0545B-A1FD-4C66-AB9C-DBDCE7F2A8B9}"/>
              </a:ext>
            </a:extLst>
          </p:cNvPr>
          <p:cNvSpPr txBox="1"/>
          <p:nvPr/>
        </p:nvSpPr>
        <p:spPr>
          <a:xfrm>
            <a:off x="402285" y="5723276"/>
            <a:ext cx="117897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Miller, Tim. “Explanation in artificial intelligence: Insights from the social sciences.”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arXiv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(2017)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Kim, Been, Rajiv Khanna,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Oluwasanmi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O.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Koyejo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“Examples are not enough, learn to criticize! Criticism for interpretability.” Advances in Neural Information Processing Systems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7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DA7D-1138-465F-9882-AC411F53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3053-04A4-4075-9D13-572D1EF5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Why not just trust the model predictions?</a:t>
            </a:r>
          </a:p>
          <a:p>
            <a:pPr lvl="1"/>
            <a:r>
              <a:rPr lang="en-US" dirty="0"/>
              <a:t>Ok for low stakes situations (e.g. recommending a movie to watch)</a:t>
            </a:r>
          </a:p>
          <a:p>
            <a:r>
              <a:rPr lang="en-US" dirty="0"/>
              <a:t>Model trust and safety: can better trust the model if we understand </a:t>
            </a:r>
            <a:r>
              <a:rPr lang="en-US" b="1" dirty="0"/>
              <a:t>why </a:t>
            </a:r>
            <a:r>
              <a:rPr lang="en-US" dirty="0"/>
              <a:t>a decision was made</a:t>
            </a:r>
            <a:endParaRPr lang="en-US" b="1" dirty="0"/>
          </a:p>
          <a:p>
            <a:r>
              <a:rPr lang="en-US" dirty="0"/>
              <a:t>Interpretability makes it possible to extract knowledge from the learned model </a:t>
            </a:r>
          </a:p>
          <a:p>
            <a:pPr lvl="1"/>
            <a:r>
              <a:rPr lang="en-US" dirty="0"/>
              <a:t>For many microbiome applications, the critical tasks are discovering relationships between the microbiome and the host or finding clinically useful biomarkers</a:t>
            </a:r>
          </a:p>
          <a:p>
            <a:pPr lvl="1"/>
            <a:r>
              <a:rPr lang="en-US" dirty="0"/>
              <a:t>Want to know </a:t>
            </a:r>
            <a:r>
              <a:rPr lang="en-US" b="1" i="1" dirty="0"/>
              <a:t>why</a:t>
            </a:r>
            <a:r>
              <a:rPr lang="en-US" dirty="0"/>
              <a:t> a prediction was made more so than just </a:t>
            </a:r>
            <a:r>
              <a:rPr lang="en-US" b="1" i="1" dirty="0"/>
              <a:t>what</a:t>
            </a:r>
            <a:r>
              <a:rPr lang="en-US" dirty="0"/>
              <a:t> the prediction is </a:t>
            </a:r>
          </a:p>
          <a:p>
            <a:r>
              <a:rPr lang="en-US" dirty="0"/>
              <a:t>Want to validate predictions, need to be able to generate specific testable hypotheses and clinical tests</a:t>
            </a:r>
          </a:p>
          <a:p>
            <a:pPr lvl="1"/>
            <a:r>
              <a:rPr lang="en-US" dirty="0"/>
              <a:t>Favor specificity over sensitivity</a:t>
            </a:r>
          </a:p>
          <a:p>
            <a:pPr lvl="1"/>
            <a:r>
              <a:rPr lang="en-US" dirty="0"/>
              <a:t>Ok taking a hit on predictability; want to pick out few interactions we can understand clearly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6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F322-5FFF-47FB-9F4C-4914155B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Intrinsically interpretable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E2A1-6CBD-47E4-AACD-BC0CB55D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525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Regression models: </a:t>
            </a:r>
          </a:p>
          <a:p>
            <a:pPr lvl="1"/>
            <a:r>
              <a:rPr lang="en-US" dirty="0"/>
              <a:t>Linear </a:t>
            </a:r>
          </a:p>
          <a:p>
            <a:pPr lvl="2"/>
            <a:r>
              <a:rPr lang="en-US" dirty="0"/>
              <a:t>Can interpret learned weights</a:t>
            </a:r>
          </a:p>
          <a:p>
            <a:pPr lvl="1"/>
            <a:r>
              <a:rPr lang="en-US" dirty="0"/>
              <a:t>Generalized Linear Models</a:t>
            </a:r>
          </a:p>
          <a:p>
            <a:pPr lvl="2"/>
            <a:r>
              <a:rPr lang="en-US" dirty="0"/>
              <a:t>E.g. logistic regression</a:t>
            </a:r>
          </a:p>
          <a:p>
            <a:pPr lvl="1"/>
            <a:r>
              <a:rPr lang="en-US" dirty="0"/>
              <a:t>Generalized Additive Models</a:t>
            </a:r>
          </a:p>
          <a:p>
            <a:pPr lvl="2"/>
            <a:r>
              <a:rPr lang="en-US" dirty="0"/>
              <a:t>Interpret from plots</a:t>
            </a:r>
          </a:p>
          <a:p>
            <a:r>
              <a:rPr lang="en-US" dirty="0"/>
              <a:t>Decision trees</a:t>
            </a:r>
          </a:p>
          <a:p>
            <a:pPr lvl="1"/>
            <a:r>
              <a:rPr lang="en-US" dirty="0"/>
              <a:t>Capture feature interactions, nonlinearities</a:t>
            </a:r>
          </a:p>
          <a:p>
            <a:pPr lvl="1"/>
            <a:r>
              <a:rPr lang="en-US" dirty="0"/>
              <a:t>Regression or classification</a:t>
            </a:r>
          </a:p>
          <a:p>
            <a:r>
              <a:rPr lang="en-US" dirty="0"/>
              <a:t>Rule lists/sets</a:t>
            </a:r>
          </a:p>
          <a:p>
            <a:pPr lvl="1"/>
            <a:r>
              <a:rPr lang="en-US" dirty="0"/>
              <a:t>IF-THEN statements</a:t>
            </a:r>
          </a:p>
          <a:p>
            <a:pPr lvl="1"/>
            <a:r>
              <a:rPr lang="en-US" dirty="0"/>
              <a:t>Features combined with AND’s</a:t>
            </a:r>
          </a:p>
          <a:p>
            <a:pPr lvl="1"/>
            <a:r>
              <a:rPr lang="en-US" dirty="0"/>
              <a:t>can be as expressive as decision trees, while being more compact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3DB83FF-16DD-420A-B65F-74F8F3398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42" y="3777485"/>
            <a:ext cx="2839250" cy="212943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D391DE9-C35E-4CAA-ADF7-A3BE79613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17" y="1589004"/>
            <a:ext cx="2839250" cy="212943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E3ADF58-9D03-4ADE-9AAA-9D72600D0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067" y="1589004"/>
            <a:ext cx="2839250" cy="21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7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0AFC-D787-4D24-9285-ABD30BB6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21"/>
            <a:ext cx="10515600" cy="1325563"/>
          </a:xfrm>
        </p:spPr>
        <p:txBody>
          <a:bodyPr/>
          <a:lstStyle/>
          <a:p>
            <a:r>
              <a:rPr lang="en-US" dirty="0"/>
              <a:t>Post-hoc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4581-E8E0-4274-9197-EBEEEE8D3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53" y="1477571"/>
            <a:ext cx="7502202" cy="4734923"/>
          </a:xfrm>
        </p:spPr>
        <p:txBody>
          <a:bodyPr>
            <a:noAutofit/>
          </a:bodyPr>
          <a:lstStyle/>
          <a:p>
            <a:r>
              <a:rPr lang="en-US" sz="2000" dirty="0"/>
              <a:t>Model agnostic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Can work with any black box model</a:t>
            </a: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U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sually work by analyzing feature input and output pairs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C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annot have access to model internals such as weights or structural information</a:t>
            </a:r>
            <a:endParaRPr lang="en-US" sz="2000" dirty="0"/>
          </a:p>
          <a:p>
            <a:r>
              <a:rPr lang="en-US" sz="2000" dirty="0"/>
              <a:t>Global methods explain the entire model behavior</a:t>
            </a:r>
          </a:p>
          <a:p>
            <a:pPr lvl="1"/>
            <a:r>
              <a:rPr lang="en-US" sz="2000" dirty="0"/>
              <a:t> Partial dependence plot (PDP)</a:t>
            </a:r>
          </a:p>
          <a:p>
            <a:pPr marL="742950" lvl="1" indent="-285750"/>
            <a:r>
              <a:rPr lang="en-US" sz="2000" dirty="0"/>
              <a:t>Permutation feature importance</a:t>
            </a:r>
          </a:p>
          <a:p>
            <a:pPr marL="742950" lvl="1" indent="-285750"/>
            <a:r>
              <a:rPr lang="en-US" sz="2000" dirty="0"/>
              <a:t>Global surrogate models</a:t>
            </a:r>
          </a:p>
          <a:p>
            <a:r>
              <a:rPr lang="en-US" sz="2000" dirty="0"/>
              <a:t>Local methods seek to explain individual predictions</a:t>
            </a:r>
          </a:p>
          <a:p>
            <a:pPr marL="742950" lvl="1" indent="-285750"/>
            <a:r>
              <a:rPr lang="en-US" sz="2000" dirty="0"/>
              <a:t>Local surrogate models (LIME)</a:t>
            </a:r>
          </a:p>
          <a:p>
            <a:pPr marL="742950" lvl="1" indent="-285750"/>
            <a:r>
              <a:rPr lang="en-US" sz="2000" dirty="0"/>
              <a:t>Individual conditional expectation (ICE)</a:t>
            </a:r>
          </a:p>
          <a:p>
            <a:pPr marL="742950" lvl="1" indent="-285750"/>
            <a:r>
              <a:rPr lang="en-US" sz="2000" dirty="0"/>
              <a:t>Shapely values</a:t>
            </a:r>
          </a:p>
        </p:txBody>
      </p:sp>
      <p:pic>
        <p:nvPicPr>
          <p:cNvPr id="4" name="Picture 2" descr="Interpretable Machine Learning. Extracting human understandable… | by Parul  Pandey | Towards Data Science">
            <a:extLst>
              <a:ext uri="{FF2B5EF4-FFF2-40B4-BE49-F238E27FC236}">
                <a16:creationId xmlns:a16="http://schemas.microsoft.com/office/drawing/2014/main" id="{F421FEB3-36D0-4FDE-BC2C-8F543A10C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77" y="737970"/>
            <a:ext cx="4354075" cy="486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24441-C369-4E5D-AEE6-9ADD3790390B}"/>
              </a:ext>
            </a:extLst>
          </p:cNvPr>
          <p:cNvSpPr txBox="1"/>
          <p:nvPr/>
        </p:nvSpPr>
        <p:spPr>
          <a:xfrm>
            <a:off x="7602877" y="5682590"/>
            <a:ext cx="4417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https://christophm.github.io/interpretable-ml-book/terminology.html</a:t>
            </a:r>
          </a:p>
        </p:txBody>
      </p:sp>
    </p:spTree>
    <p:extLst>
      <p:ext uri="{BB962C8B-B14F-4D97-AF65-F5344CB8AC3E}">
        <p14:creationId xmlns:p14="http://schemas.microsoft.com/office/powerpoint/2010/main" val="346784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240C-C5CB-46C7-AF25-51DB7F2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23" y="244076"/>
            <a:ext cx="10515600" cy="1325563"/>
          </a:xfrm>
        </p:spPr>
        <p:txBody>
          <a:bodyPr/>
          <a:lstStyle/>
          <a:p>
            <a:r>
              <a:rPr lang="en-US" dirty="0"/>
              <a:t>Global vs local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06A8A-C1D1-4EF7-92F8-B9C963E38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677" y="1912688"/>
            <a:ext cx="3154722" cy="346566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6AC2C6E-B3BB-4F37-ACAC-6C40DBCF8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20" y="1863707"/>
            <a:ext cx="5232364" cy="3465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79FBE7-2246-4F2D-979F-A6BB01DE23E2}"/>
              </a:ext>
            </a:extLst>
          </p:cNvPr>
          <p:cNvSpPr txBox="1"/>
          <p:nvPr/>
        </p:nvSpPr>
        <p:spPr>
          <a:xfrm>
            <a:off x="1306677" y="1499191"/>
            <a:ext cx="362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dependence plots (PDP)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FD336-5395-4678-A2F5-43780854DA2D}"/>
              </a:ext>
            </a:extLst>
          </p:cNvPr>
          <p:cNvSpPr txBox="1"/>
          <p:nvPr/>
        </p:nvSpPr>
        <p:spPr>
          <a:xfrm>
            <a:off x="6664132" y="1494375"/>
            <a:ext cx="40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Individual conditional expectation (ICE)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3A496-27E1-49E1-A9C3-3B974BABACF6}"/>
              </a:ext>
            </a:extLst>
          </p:cNvPr>
          <p:cNvSpPr txBox="1"/>
          <p:nvPr/>
        </p:nvSpPr>
        <p:spPr>
          <a:xfrm>
            <a:off x="729050" y="5422513"/>
            <a:ext cx="4782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GLOBAL: PDP shows the marginal effect one or two features have on the predicted outcome of a machine learning model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1DE0F-26BE-4F35-A0AD-D224C011AFB9}"/>
              </a:ext>
            </a:extLst>
          </p:cNvPr>
          <p:cNvSpPr txBox="1"/>
          <p:nvPr/>
        </p:nvSpPr>
        <p:spPr>
          <a:xfrm>
            <a:off x="6316550" y="5427477"/>
            <a:ext cx="5026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LOCAL: ICE plots display one line per instance, showing how each instance’s prediction changes when a feature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4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908C-30A0-4AC8-9441-FF9EEB8B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73" y="224788"/>
            <a:ext cx="10515600" cy="1325563"/>
          </a:xfrm>
        </p:spPr>
        <p:txBody>
          <a:bodyPr/>
          <a:lstStyle/>
          <a:p>
            <a:r>
              <a:rPr lang="en-US" sz="4400" dirty="0"/>
              <a:t>Local surrogate models (LIME)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2BEF-9F0F-4549-9CAB-7D2AB0EB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4619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LIME generates a new dataset consisting of perturbed samples around an instance of interest and the corresponding predictions of the black box model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Train a weighted, interpretable model on the generated dataset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Can then explain the prediction by interpreting the local model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6536A-3197-4BE0-8C6E-5BAF797B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665" y="741081"/>
            <a:ext cx="3504344" cy="1893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AEC85-0A6B-4379-B7C2-1740A9B0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51" y="2605088"/>
            <a:ext cx="3499258" cy="3571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93B9CD-1E10-4579-82A3-2ED10F19807F}"/>
              </a:ext>
            </a:extLst>
          </p:cNvPr>
          <p:cNvSpPr txBox="1"/>
          <p:nvPr/>
        </p:nvSpPr>
        <p:spPr>
          <a:xfrm>
            <a:off x="5815721" y="630820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https://christophm.github.io/interpretable-ml-book/lime.html</a:t>
            </a:r>
          </a:p>
        </p:txBody>
      </p:sp>
    </p:spTree>
    <p:extLst>
      <p:ext uri="{BB962C8B-B14F-4D97-AF65-F5344CB8AC3E}">
        <p14:creationId xmlns:p14="http://schemas.microsoft.com/office/powerpoint/2010/main" val="19679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04D2-E3FD-4EA1-98B4-F3A61071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 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5447-2166-493C-808A-AD3DBB34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39" y="1824742"/>
            <a:ext cx="11322121" cy="480218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Advantages:</a:t>
            </a:r>
          </a:p>
          <a:p>
            <a:pPr lvl="1"/>
            <a:r>
              <a:rPr lang="en-US" sz="2000" dirty="0"/>
              <a:t>Black box models might perform better for prediction; can maybe pick out weaker signals</a:t>
            </a:r>
            <a:endParaRPr lang="en-US" sz="2000" dirty="0">
              <a:solidFill>
                <a:srgbClr val="333333"/>
              </a:solidFill>
            </a:endParaRP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Model agnostic, can be applied to any model in general, even on already interpretable models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E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xplanations created with local surrogate models can use other (interpretable) features than the original model was trained on</a:t>
            </a:r>
            <a:endParaRPr lang="en-US" sz="2000" dirty="0">
              <a:solidFill>
                <a:srgbClr val="333333"/>
              </a:solidFill>
            </a:endParaRPr>
          </a:p>
          <a:p>
            <a:pPr lvl="2"/>
            <a:r>
              <a:rPr lang="en-US" dirty="0">
                <a:solidFill>
                  <a:srgbClr val="333333"/>
                </a:solidFill>
              </a:rPr>
              <a:t>E.g. </a:t>
            </a:r>
            <a:r>
              <a:rPr lang="en-US" i="0" dirty="0">
                <a:solidFill>
                  <a:srgbClr val="333333"/>
                </a:solidFill>
                <a:effectLst/>
              </a:rPr>
              <a:t>regression model could be trained on components of a principal component analysis (PCA) of answers to a survey, but LIME might be trained on the original survey questions</a:t>
            </a:r>
          </a:p>
          <a:p>
            <a:r>
              <a:rPr lang="en-US" sz="2000" dirty="0">
                <a:solidFill>
                  <a:srgbClr val="333333"/>
                </a:solidFill>
              </a:rPr>
              <a:t>Disadvantages:</a:t>
            </a:r>
          </a:p>
          <a:p>
            <a:pPr lvl="1"/>
            <a:r>
              <a:rPr lang="en-US" sz="2000" dirty="0"/>
              <a:t>Might pick out more false positives, may not be as sparse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For LIME, complexity of the explanation model has to be defined in advance</a:t>
            </a:r>
          </a:p>
          <a:p>
            <a:pPr lvl="1"/>
            <a:r>
              <a:rPr lang="en-US" sz="2000" dirty="0"/>
              <a:t>Explanations can be unstable, explanations of close points can potentially vary greatly</a:t>
            </a:r>
          </a:p>
        </p:txBody>
      </p:sp>
    </p:spTree>
    <p:extLst>
      <p:ext uri="{BB962C8B-B14F-4D97-AF65-F5344CB8AC3E}">
        <p14:creationId xmlns:p14="http://schemas.microsoft.com/office/powerpoint/2010/main" val="42265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F204-8A5F-4D77-A3E1-C978AE58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Bokulich</a:t>
            </a:r>
            <a:r>
              <a:rPr lang="en-US" dirty="0"/>
              <a:t> 2016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D3173-8F13-4FB5-B28A-717FD0D5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209" y="1513241"/>
            <a:ext cx="1476581" cy="1486107"/>
          </a:xfrm>
          <a:prstGeom prst="rect">
            <a:avLst/>
          </a:prstGeom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id="{92609172-7E8F-45F8-B813-CEFA96C3F641}"/>
              </a:ext>
            </a:extLst>
          </p:cNvPr>
          <p:cNvSpPr/>
          <p:nvPr/>
        </p:nvSpPr>
        <p:spPr>
          <a:xfrm>
            <a:off x="8008137" y="1685983"/>
            <a:ext cx="760288" cy="7602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87CCB-1D9D-41E3-A56E-90B55A163CED}"/>
              </a:ext>
            </a:extLst>
          </p:cNvPr>
          <p:cNvSpPr txBox="1"/>
          <p:nvPr/>
        </p:nvSpPr>
        <p:spPr>
          <a:xfrm>
            <a:off x="2555571" y="1686405"/>
            <a:ext cx="419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Infant fecal samples during first two years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2B9FD-7633-4674-A33F-2A878C699883}"/>
              </a:ext>
            </a:extLst>
          </p:cNvPr>
          <p:cNvSpPr txBox="1"/>
          <p:nvPr/>
        </p:nvSpPr>
        <p:spPr>
          <a:xfrm>
            <a:off x="8691937" y="3095075"/>
            <a:ext cx="3277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Antibiotic exposure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Could be at any point over the 2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of 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Diet (Breast fed vs formula)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during the first 3 months of life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C67F0F-506D-4EC9-90EB-4A4706C2C8B2}"/>
              </a:ext>
            </a:extLst>
          </p:cNvPr>
          <p:cNvGrpSpPr/>
          <p:nvPr/>
        </p:nvGrpSpPr>
        <p:grpSpPr>
          <a:xfrm>
            <a:off x="1719210" y="2094184"/>
            <a:ext cx="5897366" cy="209799"/>
            <a:chOff x="1746607" y="2082763"/>
            <a:chExt cx="5897366" cy="2097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EA14033-B664-4748-BA53-B899F59213AF}"/>
                </a:ext>
              </a:extLst>
            </p:cNvPr>
            <p:cNvCxnSpPr>
              <a:cxnSpLocks/>
            </p:cNvCxnSpPr>
            <p:nvPr/>
          </p:nvCxnSpPr>
          <p:spPr>
            <a:xfrm>
              <a:off x="1746607" y="2082763"/>
              <a:ext cx="5897366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8FF1BC-A5D3-4F36-97A5-3D459321A2CE}"/>
                </a:ext>
              </a:extLst>
            </p:cNvPr>
            <p:cNvSpPr/>
            <p:nvPr/>
          </p:nvSpPr>
          <p:spPr>
            <a:xfrm>
              <a:off x="1847211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06DEF3-ACAD-4C24-B2F1-CE02AD4DDE37}"/>
                </a:ext>
              </a:extLst>
            </p:cNvPr>
            <p:cNvSpPr/>
            <p:nvPr/>
          </p:nvSpPr>
          <p:spPr>
            <a:xfrm>
              <a:off x="2104694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113F4E-0D47-463D-A569-55D430397287}"/>
                </a:ext>
              </a:extLst>
            </p:cNvPr>
            <p:cNvSpPr/>
            <p:nvPr/>
          </p:nvSpPr>
          <p:spPr>
            <a:xfrm>
              <a:off x="2541750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23C2D95-7988-4B69-913E-7EB04B83F918}"/>
                </a:ext>
              </a:extLst>
            </p:cNvPr>
            <p:cNvSpPr/>
            <p:nvPr/>
          </p:nvSpPr>
          <p:spPr>
            <a:xfrm>
              <a:off x="3170764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1506B5-DD24-4A14-9828-0B784C9DFE5A}"/>
                </a:ext>
              </a:extLst>
            </p:cNvPr>
            <p:cNvSpPr/>
            <p:nvPr/>
          </p:nvSpPr>
          <p:spPr>
            <a:xfrm>
              <a:off x="3386446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F0B4D5-4842-4CA2-9F57-A415EBB5010E}"/>
                </a:ext>
              </a:extLst>
            </p:cNvPr>
            <p:cNvSpPr/>
            <p:nvPr/>
          </p:nvSpPr>
          <p:spPr>
            <a:xfrm>
              <a:off x="4011555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CFB240-C406-4D9E-A2B7-B0314363AE27}"/>
                </a:ext>
              </a:extLst>
            </p:cNvPr>
            <p:cNvSpPr/>
            <p:nvPr/>
          </p:nvSpPr>
          <p:spPr>
            <a:xfrm>
              <a:off x="4210041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47A31C-8E03-413B-8004-7D704442A072}"/>
                </a:ext>
              </a:extLst>
            </p:cNvPr>
            <p:cNvSpPr/>
            <p:nvPr/>
          </p:nvSpPr>
          <p:spPr>
            <a:xfrm>
              <a:off x="4401914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690644D-C387-48F5-A682-35A8A0E73DB9}"/>
                </a:ext>
              </a:extLst>
            </p:cNvPr>
            <p:cNvSpPr/>
            <p:nvPr/>
          </p:nvSpPr>
          <p:spPr>
            <a:xfrm>
              <a:off x="4652226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B837B-EBE2-4A64-9313-ECE990F7BA66}"/>
                </a:ext>
              </a:extLst>
            </p:cNvPr>
            <p:cNvSpPr/>
            <p:nvPr/>
          </p:nvSpPr>
          <p:spPr>
            <a:xfrm>
              <a:off x="5298787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9F25FA-CE75-4044-81B1-F8BD5EED1484}"/>
                </a:ext>
              </a:extLst>
            </p:cNvPr>
            <p:cNvSpPr/>
            <p:nvPr/>
          </p:nvSpPr>
          <p:spPr>
            <a:xfrm>
              <a:off x="5830531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2912439-86D3-4DE7-8011-A9D2A5F5B281}"/>
                </a:ext>
              </a:extLst>
            </p:cNvPr>
            <p:cNvSpPr/>
            <p:nvPr/>
          </p:nvSpPr>
          <p:spPr>
            <a:xfrm>
              <a:off x="6048316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05E9BFE-774A-4596-AA0B-56E872EA0035}"/>
                </a:ext>
              </a:extLst>
            </p:cNvPr>
            <p:cNvSpPr/>
            <p:nvPr/>
          </p:nvSpPr>
          <p:spPr>
            <a:xfrm>
              <a:off x="6560464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B64190-941A-44BB-943F-D70D210212AB}"/>
                </a:ext>
              </a:extLst>
            </p:cNvPr>
            <p:cNvSpPr/>
            <p:nvPr/>
          </p:nvSpPr>
          <p:spPr>
            <a:xfrm>
              <a:off x="6778249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DEE2615-468F-47F2-9A8F-797A406172A1}"/>
                </a:ext>
              </a:extLst>
            </p:cNvPr>
            <p:cNvSpPr/>
            <p:nvPr/>
          </p:nvSpPr>
          <p:spPr>
            <a:xfrm>
              <a:off x="6972449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E24023-7912-469F-840B-E215CBE8E1AC}"/>
                </a:ext>
              </a:extLst>
            </p:cNvPr>
            <p:cNvSpPr/>
            <p:nvPr/>
          </p:nvSpPr>
          <p:spPr>
            <a:xfrm>
              <a:off x="7357616" y="2138450"/>
              <a:ext cx="154112" cy="154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2A61BF5-D0C5-4209-861F-B18CC16F94BB}"/>
              </a:ext>
            </a:extLst>
          </p:cNvPr>
          <p:cNvSpPr txBox="1"/>
          <p:nvPr/>
        </p:nvSpPr>
        <p:spPr>
          <a:xfrm>
            <a:off x="1565315" y="2370832"/>
            <a:ext cx="8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B320B5-5B1D-4FC0-B872-A4471E1C2998}"/>
              </a:ext>
            </a:extLst>
          </p:cNvPr>
          <p:cNvSpPr txBox="1"/>
          <p:nvPr/>
        </p:nvSpPr>
        <p:spPr>
          <a:xfrm>
            <a:off x="6878085" y="2441566"/>
            <a:ext cx="8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2</a:t>
            </a:r>
          </a:p>
        </p:txBody>
      </p:sp>
      <p:pic>
        <p:nvPicPr>
          <p:cNvPr id="1028" name="Picture 4" descr="Free clip art &quot;Baby silhouette&quot; by gringer">
            <a:extLst>
              <a:ext uri="{FF2B5EF4-FFF2-40B4-BE49-F238E27FC236}">
                <a16:creationId xmlns:a16="http://schemas.microsoft.com/office/drawing/2014/main" id="{986196F5-0628-4F72-8A84-653922F84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46" y="1648047"/>
            <a:ext cx="1020819" cy="8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6308088-C85A-4363-AA6C-592427A24BB9}"/>
              </a:ext>
            </a:extLst>
          </p:cNvPr>
          <p:cNvSpPr txBox="1"/>
          <p:nvPr/>
        </p:nvSpPr>
        <p:spPr>
          <a:xfrm>
            <a:off x="514285" y="3095075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43 infants were enrolled for follow-up for up to the age of 2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Stool samples collected and sequenced; 151-bp paired end sequencing on the Illumina </a:t>
            </a:r>
            <a:r>
              <a:rPr lang="en-US" dirty="0" err="1"/>
              <a:t>MiSeq</a:t>
            </a:r>
            <a:r>
              <a:rPr lang="en-US" dirty="0"/>
              <a:t> platform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study operational taxonomic units (OTUs) were assigned using QIIME’s </a:t>
            </a:r>
            <a:r>
              <a:rPr lang="en-US" dirty="0" err="1"/>
              <a:t>uclust</a:t>
            </a:r>
            <a:r>
              <a:rPr lang="en-US" dirty="0"/>
              <a:t>; data you have has been reprocessed with dada2 and </a:t>
            </a:r>
            <a:r>
              <a:rPr lang="en-US" dirty="0" err="1"/>
              <a:t>pplacer</a:t>
            </a:r>
            <a:r>
              <a:rPr lang="en-US" dirty="0"/>
              <a:t> to obtain tables of OTU abundances and phylogenetic placements for each OTU on a reference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 labels for antibiotic exposer, mode of birth, and diet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5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5986</TotalTime>
  <Words>1660</Words>
  <Application>Microsoft Office PowerPoint</Application>
  <PresentationFormat>Widescreen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Helvetica Neue</vt:lpstr>
      <vt:lpstr>Menlo</vt:lpstr>
      <vt:lpstr>Office Theme</vt:lpstr>
      <vt:lpstr>Outline</vt:lpstr>
      <vt:lpstr>Interpretability</vt:lpstr>
      <vt:lpstr>Importance of interpretability</vt:lpstr>
      <vt:lpstr>Intrinsically interpretable models</vt:lpstr>
      <vt:lpstr>Post-hoc interpretation</vt:lpstr>
      <vt:lpstr>Global vs local methods</vt:lpstr>
      <vt:lpstr>Local surrogate models (LIME)</vt:lpstr>
      <vt:lpstr>LIME advantages and disadvantages</vt:lpstr>
      <vt:lpstr>Bokulich 2016 study</vt:lpstr>
      <vt:lpstr>Bokulich 2016 study</vt:lpstr>
      <vt:lpstr>Selecting relevant features</vt:lpstr>
      <vt:lpstr>MDITRE model overview</vt:lpstr>
      <vt:lpstr>Example MDITRE prediction for Bokulich study</vt:lpstr>
      <vt:lpstr>Second rule, first detector</vt:lpstr>
      <vt:lpstr>Second rule, second detector</vt:lpstr>
      <vt:lpstr>Datasets overview</vt:lpstr>
      <vt:lpstr>Abundance data (16S amplicon)</vt:lpstr>
      <vt:lpstr>Abundance (shotgun metagenomics)</vt:lpstr>
      <vt:lpstr>Metadata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Uppal</dc:creator>
  <cp:lastModifiedBy>Gary Uppal</cp:lastModifiedBy>
  <cp:revision>397</cp:revision>
  <dcterms:created xsi:type="dcterms:W3CDTF">2022-04-09T22:25:56Z</dcterms:created>
  <dcterms:modified xsi:type="dcterms:W3CDTF">2022-04-24T21:01:11Z</dcterms:modified>
</cp:coreProperties>
</file>