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6" r:id="rId2"/>
    <p:sldId id="337" r:id="rId3"/>
    <p:sldId id="266" r:id="rId4"/>
    <p:sldId id="270" r:id="rId5"/>
    <p:sldId id="339" r:id="rId6"/>
    <p:sldId id="261" r:id="rId7"/>
    <p:sldId id="259" r:id="rId8"/>
    <p:sldId id="262" r:id="rId9"/>
    <p:sldId id="257" r:id="rId10"/>
    <p:sldId id="278" r:id="rId11"/>
    <p:sldId id="333" r:id="rId12"/>
    <p:sldId id="285" r:id="rId13"/>
    <p:sldId id="338" r:id="rId14"/>
    <p:sldId id="3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AEE01-B5C1-4FA4-BFBB-424F93E1568E}"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6CE4D-869E-4CE4-B60A-E6991EB11719}" type="slidenum">
              <a:rPr lang="en-US" smtClean="0"/>
              <a:t>‹#›</a:t>
            </a:fld>
            <a:endParaRPr lang="en-US"/>
          </a:p>
        </p:txBody>
      </p:sp>
    </p:spTree>
    <p:extLst>
      <p:ext uri="{BB962C8B-B14F-4D97-AF65-F5344CB8AC3E}">
        <p14:creationId xmlns:p14="http://schemas.microsoft.com/office/powerpoint/2010/main" val="292797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355F-1033-4790-A0F6-117323414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5D664-4FE8-473B-8594-F51CA29A8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8939AC-C8A3-4205-8A26-FDC4249876DE}"/>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2ACDD969-3325-4802-A374-BAC15592F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C6EB0-B825-40C9-8BFA-A02DC69C1EC0}"/>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94225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2373-60FC-4F15-99C0-80182375D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C3912-69D4-49BC-BEA9-85EC1E11D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6B8D0-81DC-40C3-9F10-C1BAF8A9CC63}"/>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959E0D85-4A62-4B3D-8246-A737B3301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AE9E2-927E-4DB4-A1A0-5C32809E0298}"/>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377760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158E6-04C2-423C-9EE6-2E8BCCC03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86ABC-1841-4547-96A9-26B23A4E3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DD5FF-343D-4192-BC52-DEDB382C9807}"/>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CEF916A4-C308-4A7D-854C-B760259A6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2C76C-979C-4420-A87A-4F8F99E8D4EC}"/>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27879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9318-B68D-48A5-AD74-BB9417929D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5B144-65A8-4C2B-A594-919374A2D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FDFFD-3832-42C9-A3C4-9E61D581166B}"/>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36AA9F00-B696-42B3-B593-F9C240D52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4CCC-8DC9-4B77-B90D-7B0ADE6DA9FB}"/>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87123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8382-6B7A-41FA-B608-D5C0C3086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387CA-17A5-448B-B001-15571251A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B3E8DC-1EE0-4B96-88FD-3B47E15A41DD}"/>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CFEC52DB-2EC0-40DC-8788-A20CC1980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7AAD9-7ADB-4E9B-BA26-469DA7E1280B}"/>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139287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43ED-82F3-415E-97B0-2B44018F7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BEB85-EDBD-4F94-BC46-E289D5DAD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2E4ED2-EC82-43EA-BA60-75518135E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9378C7-CFE7-4DF1-A097-25590177F1DE}"/>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6" name="Footer Placeholder 5">
            <a:extLst>
              <a:ext uri="{FF2B5EF4-FFF2-40B4-BE49-F238E27FC236}">
                <a16:creationId xmlns:a16="http://schemas.microsoft.com/office/drawing/2014/main" id="{B9DE012C-66C2-4D90-AF19-BCB470874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D3D13-8595-4496-B491-357478AD16F9}"/>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319117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F3E6-F210-49F4-BF92-B371049AC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E19E1C-29BC-4E63-B84A-C63C48A0B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3CA243-C647-44B9-B545-3A18FEA13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CC59D-8D42-4F7F-AF1E-700875EE7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192DA-D91A-4C3D-8CEE-E8B5FAE57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B2F13-4841-4DCA-A798-2080BE19C05A}"/>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8" name="Footer Placeholder 7">
            <a:extLst>
              <a:ext uri="{FF2B5EF4-FFF2-40B4-BE49-F238E27FC236}">
                <a16:creationId xmlns:a16="http://schemas.microsoft.com/office/drawing/2014/main" id="{42CECF8A-6F23-4970-8707-B7D78BA9F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62436-A5EC-4C0F-BA13-593C1F701D72}"/>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346596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99FE-556A-4DE2-8E70-B148BF4DD1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10B66-FA7B-4711-8779-7FB31FC32599}"/>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4" name="Footer Placeholder 3">
            <a:extLst>
              <a:ext uri="{FF2B5EF4-FFF2-40B4-BE49-F238E27FC236}">
                <a16:creationId xmlns:a16="http://schemas.microsoft.com/office/drawing/2014/main" id="{3DE336AD-39DC-494D-89E8-1F80F36A1D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8E2614-C110-4D76-9AB5-7BF17B8E488D}"/>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320953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FDD50-A378-4900-80AC-8174460898E1}"/>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3" name="Footer Placeholder 2">
            <a:extLst>
              <a:ext uri="{FF2B5EF4-FFF2-40B4-BE49-F238E27FC236}">
                <a16:creationId xmlns:a16="http://schemas.microsoft.com/office/drawing/2014/main" id="{9B5795AE-8BA3-4A58-87D7-A292DE213B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96323-4F32-4F70-940C-5A4D66B60DF3}"/>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215044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A6F9-6D29-4A87-8421-0364C2EB9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F83B5-D740-440C-8EDD-8C26E86D5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C08C58-9961-4C26-83C8-6520B5A5F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6C948-0326-4A1C-849B-AE32656BE4AB}"/>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6" name="Footer Placeholder 5">
            <a:extLst>
              <a:ext uri="{FF2B5EF4-FFF2-40B4-BE49-F238E27FC236}">
                <a16:creationId xmlns:a16="http://schemas.microsoft.com/office/drawing/2014/main" id="{6FB7E9B9-3487-42B2-B216-F568868F9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E11D0-5DBD-49CA-B7D4-7CFD5F561979}"/>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279864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DD8F-6809-4EB9-93AF-D1E620A93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954103-4F33-4860-8444-5A6A66B38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8201BB-EE1F-48B7-BBCF-ECD3396D5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1D2A8-DCDA-405B-BB00-4DAE594678CA}"/>
              </a:ext>
            </a:extLst>
          </p:cNvPr>
          <p:cNvSpPr>
            <a:spLocks noGrp="1"/>
          </p:cNvSpPr>
          <p:nvPr>
            <p:ph type="dt" sz="half" idx="10"/>
          </p:nvPr>
        </p:nvSpPr>
        <p:spPr/>
        <p:txBody>
          <a:bodyPr/>
          <a:lstStyle/>
          <a:p>
            <a:fld id="{6DB95C26-D6F7-4C55-B650-1ADABA06F907}" type="datetimeFigureOut">
              <a:rPr lang="en-US" smtClean="0"/>
              <a:t>4/21/2022</a:t>
            </a:fld>
            <a:endParaRPr lang="en-US"/>
          </a:p>
        </p:txBody>
      </p:sp>
      <p:sp>
        <p:nvSpPr>
          <p:cNvPr id="6" name="Footer Placeholder 5">
            <a:extLst>
              <a:ext uri="{FF2B5EF4-FFF2-40B4-BE49-F238E27FC236}">
                <a16:creationId xmlns:a16="http://schemas.microsoft.com/office/drawing/2014/main" id="{4FC20F1A-088A-4BA2-AE5E-76B4A6C40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7A294-398D-4F49-B12A-BB5605459B0E}"/>
              </a:ext>
            </a:extLst>
          </p:cNvPr>
          <p:cNvSpPr>
            <a:spLocks noGrp="1"/>
          </p:cNvSpPr>
          <p:nvPr>
            <p:ph type="sldNum" sz="quarter" idx="12"/>
          </p:nvPr>
        </p:nvSpPr>
        <p:spPr/>
        <p:txBody>
          <a:bodyPr/>
          <a:lstStyle/>
          <a:p>
            <a:fld id="{2F825433-3CDF-4301-B845-76978FA70459}" type="slidenum">
              <a:rPr lang="en-US" smtClean="0"/>
              <a:t>‹#›</a:t>
            </a:fld>
            <a:endParaRPr lang="en-US"/>
          </a:p>
        </p:txBody>
      </p:sp>
    </p:spTree>
    <p:extLst>
      <p:ext uri="{BB962C8B-B14F-4D97-AF65-F5344CB8AC3E}">
        <p14:creationId xmlns:p14="http://schemas.microsoft.com/office/powerpoint/2010/main" val="190998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F9E05-357B-49A3-BF72-4D26CB174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9E4581-84D4-47CF-8E1D-1F28FE274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9A1B4-3FB3-471F-8BCD-C6E4810DF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95C26-D6F7-4C55-B650-1ADABA06F907}" type="datetimeFigureOut">
              <a:rPr lang="en-US" smtClean="0"/>
              <a:t>4/21/2022</a:t>
            </a:fld>
            <a:endParaRPr lang="en-US"/>
          </a:p>
        </p:txBody>
      </p:sp>
      <p:sp>
        <p:nvSpPr>
          <p:cNvPr id="5" name="Footer Placeholder 4">
            <a:extLst>
              <a:ext uri="{FF2B5EF4-FFF2-40B4-BE49-F238E27FC236}">
                <a16:creationId xmlns:a16="http://schemas.microsoft.com/office/drawing/2014/main" id="{FF305D0B-89CB-4956-AFBB-291D58A91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932752-34A4-4D2A-9CCE-B7E6752CE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5433-3CDF-4301-B845-76978FA70459}" type="slidenum">
              <a:rPr lang="en-US" smtClean="0"/>
              <a:t>‹#›</a:t>
            </a:fld>
            <a:endParaRPr lang="en-US"/>
          </a:p>
        </p:txBody>
      </p:sp>
    </p:spTree>
    <p:extLst>
      <p:ext uri="{BB962C8B-B14F-4D97-AF65-F5344CB8AC3E}">
        <p14:creationId xmlns:p14="http://schemas.microsoft.com/office/powerpoint/2010/main" val="3148743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F1C2-16FE-42C0-B59F-EB1926238BA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18DB02E-A661-4DCC-9383-F4F8EC9E1B67}"/>
              </a:ext>
            </a:extLst>
          </p:cNvPr>
          <p:cNvSpPr>
            <a:spLocks noGrp="1"/>
          </p:cNvSpPr>
          <p:nvPr>
            <p:ph idx="1"/>
          </p:nvPr>
        </p:nvSpPr>
        <p:spPr/>
        <p:txBody>
          <a:bodyPr/>
          <a:lstStyle/>
          <a:p>
            <a:r>
              <a:rPr lang="en-US" dirty="0"/>
              <a:t>Interpretable models in general</a:t>
            </a:r>
          </a:p>
          <a:p>
            <a:pPr lvl="1"/>
            <a:r>
              <a:rPr lang="en-US" dirty="0"/>
              <a:t>Pros/cons of models with built in interpretability vs post-hoc methods</a:t>
            </a:r>
          </a:p>
          <a:p>
            <a:r>
              <a:rPr lang="en-US" dirty="0"/>
              <a:t>What the data looks like</a:t>
            </a:r>
          </a:p>
          <a:p>
            <a:r>
              <a:rPr lang="en-US" dirty="0"/>
              <a:t>Overview of the datasets</a:t>
            </a:r>
          </a:p>
          <a:p>
            <a:r>
              <a:rPr lang="en-US" dirty="0"/>
              <a:t>In depth overview of the </a:t>
            </a:r>
            <a:r>
              <a:rPr lang="en-US" dirty="0" err="1"/>
              <a:t>Bokulich</a:t>
            </a:r>
            <a:r>
              <a:rPr lang="en-US" dirty="0"/>
              <a:t> 2016 study</a:t>
            </a:r>
          </a:p>
          <a:p>
            <a:r>
              <a:rPr lang="en-US" dirty="0"/>
              <a:t>Selecting interpretable features</a:t>
            </a:r>
          </a:p>
          <a:p>
            <a:pPr lvl="1"/>
            <a:r>
              <a:rPr lang="en-US" dirty="0"/>
              <a:t>MDITRE model as an example</a:t>
            </a:r>
          </a:p>
          <a:p>
            <a:r>
              <a:rPr lang="en-US" dirty="0"/>
              <a:t>Example MDITRE results for </a:t>
            </a:r>
            <a:r>
              <a:rPr lang="en-US" dirty="0" err="1"/>
              <a:t>Bokulich</a:t>
            </a:r>
            <a:r>
              <a:rPr lang="en-US" dirty="0"/>
              <a:t> 2016 study</a:t>
            </a:r>
          </a:p>
        </p:txBody>
      </p:sp>
    </p:spTree>
    <p:extLst>
      <p:ext uri="{BB962C8B-B14F-4D97-AF65-F5344CB8AC3E}">
        <p14:creationId xmlns:p14="http://schemas.microsoft.com/office/powerpoint/2010/main" val="293158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204-8A5F-4D77-A3E1-C978AE58696B}"/>
              </a:ext>
            </a:extLst>
          </p:cNvPr>
          <p:cNvSpPr>
            <a:spLocks noGrp="1"/>
          </p:cNvSpPr>
          <p:nvPr>
            <p:ph type="title"/>
          </p:nvPr>
        </p:nvSpPr>
        <p:spPr/>
        <p:txBody>
          <a:bodyPr/>
          <a:lstStyle/>
          <a:p>
            <a:r>
              <a:rPr lang="en-US" dirty="0" err="1"/>
              <a:t>Bokulich</a:t>
            </a:r>
            <a:r>
              <a:rPr lang="en-US" dirty="0"/>
              <a:t> 2016 study</a:t>
            </a:r>
          </a:p>
        </p:txBody>
      </p:sp>
      <p:pic>
        <p:nvPicPr>
          <p:cNvPr id="5" name="Picture 4">
            <a:extLst>
              <a:ext uri="{FF2B5EF4-FFF2-40B4-BE49-F238E27FC236}">
                <a16:creationId xmlns:a16="http://schemas.microsoft.com/office/drawing/2014/main" id="{D54D3173-8F13-4FB5-B28A-717FD0D5ACDA}"/>
              </a:ext>
            </a:extLst>
          </p:cNvPr>
          <p:cNvPicPr>
            <a:picLocks noChangeAspect="1"/>
          </p:cNvPicPr>
          <p:nvPr/>
        </p:nvPicPr>
        <p:blipFill>
          <a:blip r:embed="rId2"/>
          <a:stretch>
            <a:fillRect/>
          </a:stretch>
        </p:blipFill>
        <p:spPr>
          <a:xfrm>
            <a:off x="8996209" y="1513241"/>
            <a:ext cx="1476581" cy="1486107"/>
          </a:xfrm>
          <a:prstGeom prst="rect">
            <a:avLst/>
          </a:prstGeom>
        </p:spPr>
      </p:pic>
      <p:sp>
        <p:nvSpPr>
          <p:cNvPr id="10" name="Plus Sign 9">
            <a:extLst>
              <a:ext uri="{FF2B5EF4-FFF2-40B4-BE49-F238E27FC236}">
                <a16:creationId xmlns:a16="http://schemas.microsoft.com/office/drawing/2014/main" id="{92609172-7E8F-45F8-B813-CEFA96C3F641}"/>
              </a:ext>
            </a:extLst>
          </p:cNvPr>
          <p:cNvSpPr/>
          <p:nvPr/>
        </p:nvSpPr>
        <p:spPr>
          <a:xfrm>
            <a:off x="8008137" y="1685983"/>
            <a:ext cx="760288" cy="7602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F487CCB-1D9D-41E3-A56E-90B55A163CED}"/>
              </a:ext>
            </a:extLst>
          </p:cNvPr>
          <p:cNvSpPr txBox="1"/>
          <p:nvPr/>
        </p:nvSpPr>
        <p:spPr>
          <a:xfrm>
            <a:off x="2555571" y="1686405"/>
            <a:ext cx="4195281" cy="369332"/>
          </a:xfrm>
          <a:prstGeom prst="rect">
            <a:avLst/>
          </a:prstGeom>
          <a:noFill/>
        </p:spPr>
        <p:txBody>
          <a:bodyPr wrap="square" rtlCol="0">
            <a:spAutoFit/>
          </a:bodyPr>
          <a:lstStyle/>
          <a:p>
            <a:r>
              <a:rPr lang="en-US" dirty="0"/>
              <a:t>Infant fecal samples during first two years</a:t>
            </a:r>
          </a:p>
        </p:txBody>
      </p:sp>
      <p:sp>
        <p:nvSpPr>
          <p:cNvPr id="14" name="TextBox 13">
            <a:extLst>
              <a:ext uri="{FF2B5EF4-FFF2-40B4-BE49-F238E27FC236}">
                <a16:creationId xmlns:a16="http://schemas.microsoft.com/office/drawing/2014/main" id="{D392B9FD-7633-4674-A33F-2A878C699883}"/>
              </a:ext>
            </a:extLst>
          </p:cNvPr>
          <p:cNvSpPr txBox="1"/>
          <p:nvPr/>
        </p:nvSpPr>
        <p:spPr>
          <a:xfrm>
            <a:off x="8691937" y="3095075"/>
            <a:ext cx="32774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Antibiotic exposure</a:t>
            </a:r>
          </a:p>
          <a:p>
            <a:pPr marL="742950" lvl="1" indent="-285750">
              <a:buFont typeface="Arial" panose="020B0604020202020204" pitchFamily="34" charset="0"/>
              <a:buChar char="•"/>
            </a:pPr>
            <a:r>
              <a:rPr lang="en-US" dirty="0"/>
              <a:t>Could be at any point over the 2 years</a:t>
            </a:r>
          </a:p>
          <a:p>
            <a:pPr marL="285750" indent="-285750">
              <a:buFont typeface="Arial" panose="020B0604020202020204" pitchFamily="34" charset="0"/>
              <a:buChar char="•"/>
            </a:pPr>
            <a:r>
              <a:rPr lang="en-US" dirty="0"/>
              <a:t>Mode of birth</a:t>
            </a:r>
          </a:p>
          <a:p>
            <a:pPr marL="285750" indent="-285750">
              <a:buFont typeface="Arial" panose="020B0604020202020204" pitchFamily="34" charset="0"/>
              <a:buChar char="•"/>
            </a:pPr>
            <a:r>
              <a:rPr lang="en-US" dirty="0"/>
              <a:t>Diet (Breast fed vs formula)</a:t>
            </a:r>
          </a:p>
          <a:p>
            <a:pPr marL="742950" lvl="1" indent="-285750">
              <a:buFont typeface="Arial" panose="020B0604020202020204" pitchFamily="34" charset="0"/>
              <a:buChar char="•"/>
            </a:pPr>
            <a:r>
              <a:rPr lang="en-US" dirty="0"/>
              <a:t>during the first 3 months of life</a:t>
            </a:r>
          </a:p>
        </p:txBody>
      </p:sp>
      <p:grpSp>
        <p:nvGrpSpPr>
          <p:cNvPr id="32" name="Group 31">
            <a:extLst>
              <a:ext uri="{FF2B5EF4-FFF2-40B4-BE49-F238E27FC236}">
                <a16:creationId xmlns:a16="http://schemas.microsoft.com/office/drawing/2014/main" id="{D8C67F0F-506D-4EC9-90EB-4A4706C2C8B2}"/>
              </a:ext>
            </a:extLst>
          </p:cNvPr>
          <p:cNvGrpSpPr/>
          <p:nvPr/>
        </p:nvGrpSpPr>
        <p:grpSpPr>
          <a:xfrm>
            <a:off x="1719210" y="2094184"/>
            <a:ext cx="5897366" cy="209799"/>
            <a:chOff x="1746607" y="2082763"/>
            <a:chExt cx="5897366" cy="209799"/>
          </a:xfrm>
        </p:grpSpPr>
        <p:cxnSp>
          <p:nvCxnSpPr>
            <p:cNvPr id="7" name="Straight Connector 6">
              <a:extLst>
                <a:ext uri="{FF2B5EF4-FFF2-40B4-BE49-F238E27FC236}">
                  <a16:creationId xmlns:a16="http://schemas.microsoft.com/office/drawing/2014/main" id="{3EA14033-B664-4748-BA53-B899F59213AF}"/>
                </a:ext>
              </a:extLst>
            </p:cNvPr>
            <p:cNvCxnSpPr>
              <a:cxnSpLocks/>
            </p:cNvCxnSpPr>
            <p:nvPr/>
          </p:nvCxnSpPr>
          <p:spPr>
            <a:xfrm>
              <a:off x="1746607" y="2082763"/>
              <a:ext cx="589736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58FF1BC-A5D3-4F36-97A5-3D459321A2CE}"/>
                </a:ext>
              </a:extLst>
            </p:cNvPr>
            <p:cNvSpPr/>
            <p:nvPr/>
          </p:nvSpPr>
          <p:spPr>
            <a:xfrm>
              <a:off x="1847211"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806DEF3-ACAD-4C24-B2F1-CE02AD4DDE37}"/>
                </a:ext>
              </a:extLst>
            </p:cNvPr>
            <p:cNvSpPr/>
            <p:nvPr/>
          </p:nvSpPr>
          <p:spPr>
            <a:xfrm>
              <a:off x="2104694"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113F4E-0D47-463D-A569-55D430397287}"/>
                </a:ext>
              </a:extLst>
            </p:cNvPr>
            <p:cNvSpPr/>
            <p:nvPr/>
          </p:nvSpPr>
          <p:spPr>
            <a:xfrm>
              <a:off x="2541750"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23C2D95-7988-4B69-913E-7EB04B83F918}"/>
                </a:ext>
              </a:extLst>
            </p:cNvPr>
            <p:cNvSpPr/>
            <p:nvPr/>
          </p:nvSpPr>
          <p:spPr>
            <a:xfrm>
              <a:off x="3170764"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31506B5-DD24-4A14-9828-0B784C9DFE5A}"/>
                </a:ext>
              </a:extLst>
            </p:cNvPr>
            <p:cNvSpPr/>
            <p:nvPr/>
          </p:nvSpPr>
          <p:spPr>
            <a:xfrm>
              <a:off x="3386446"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AF0B4D5-4842-4CA2-9F57-A415EBB5010E}"/>
                </a:ext>
              </a:extLst>
            </p:cNvPr>
            <p:cNvSpPr/>
            <p:nvPr/>
          </p:nvSpPr>
          <p:spPr>
            <a:xfrm>
              <a:off x="4011555"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3CFB240-C406-4D9E-A2B7-B0314363AE27}"/>
                </a:ext>
              </a:extLst>
            </p:cNvPr>
            <p:cNvSpPr/>
            <p:nvPr/>
          </p:nvSpPr>
          <p:spPr>
            <a:xfrm>
              <a:off x="4210041"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F47A31C-8E03-413B-8004-7D704442A072}"/>
                </a:ext>
              </a:extLst>
            </p:cNvPr>
            <p:cNvSpPr/>
            <p:nvPr/>
          </p:nvSpPr>
          <p:spPr>
            <a:xfrm>
              <a:off x="4401914"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690644D-C387-48F5-A682-35A8A0E73DB9}"/>
                </a:ext>
              </a:extLst>
            </p:cNvPr>
            <p:cNvSpPr/>
            <p:nvPr/>
          </p:nvSpPr>
          <p:spPr>
            <a:xfrm>
              <a:off x="4652226"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9DB837B-EBE2-4A64-9313-ECE990F7BA66}"/>
                </a:ext>
              </a:extLst>
            </p:cNvPr>
            <p:cNvSpPr/>
            <p:nvPr/>
          </p:nvSpPr>
          <p:spPr>
            <a:xfrm>
              <a:off x="5298787"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49F25FA-CE75-4044-81B1-F8BD5EED1484}"/>
                </a:ext>
              </a:extLst>
            </p:cNvPr>
            <p:cNvSpPr/>
            <p:nvPr/>
          </p:nvSpPr>
          <p:spPr>
            <a:xfrm>
              <a:off x="5830531"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912439-86D3-4DE7-8011-A9D2A5F5B281}"/>
                </a:ext>
              </a:extLst>
            </p:cNvPr>
            <p:cNvSpPr/>
            <p:nvPr/>
          </p:nvSpPr>
          <p:spPr>
            <a:xfrm>
              <a:off x="6048316"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5E9BFE-774A-4596-AA0B-56E872EA0035}"/>
                </a:ext>
              </a:extLst>
            </p:cNvPr>
            <p:cNvSpPr/>
            <p:nvPr/>
          </p:nvSpPr>
          <p:spPr>
            <a:xfrm>
              <a:off x="6560464"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7B64190-941A-44BB-943F-D70D210212AB}"/>
                </a:ext>
              </a:extLst>
            </p:cNvPr>
            <p:cNvSpPr/>
            <p:nvPr/>
          </p:nvSpPr>
          <p:spPr>
            <a:xfrm>
              <a:off x="6778249"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DEE2615-468F-47F2-9A8F-797A406172A1}"/>
                </a:ext>
              </a:extLst>
            </p:cNvPr>
            <p:cNvSpPr/>
            <p:nvPr/>
          </p:nvSpPr>
          <p:spPr>
            <a:xfrm>
              <a:off x="6972449"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7E24023-7912-469F-840B-E215CBE8E1AC}"/>
                </a:ext>
              </a:extLst>
            </p:cNvPr>
            <p:cNvSpPr/>
            <p:nvPr/>
          </p:nvSpPr>
          <p:spPr>
            <a:xfrm>
              <a:off x="7357616" y="2138450"/>
              <a:ext cx="154112" cy="154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C2A61BF5-D0C5-4209-861F-B18CC16F94BB}"/>
              </a:ext>
            </a:extLst>
          </p:cNvPr>
          <p:cNvSpPr txBox="1"/>
          <p:nvPr/>
        </p:nvSpPr>
        <p:spPr>
          <a:xfrm>
            <a:off x="1565315" y="2370832"/>
            <a:ext cx="875366" cy="369332"/>
          </a:xfrm>
          <a:prstGeom prst="rect">
            <a:avLst/>
          </a:prstGeom>
          <a:noFill/>
        </p:spPr>
        <p:txBody>
          <a:bodyPr wrap="square" rtlCol="0">
            <a:spAutoFit/>
          </a:bodyPr>
          <a:lstStyle/>
          <a:p>
            <a:pPr algn="ctr"/>
            <a:r>
              <a:rPr lang="en-US" dirty="0"/>
              <a:t>Year 0</a:t>
            </a:r>
          </a:p>
        </p:txBody>
      </p:sp>
      <p:sp>
        <p:nvSpPr>
          <p:cNvPr id="35" name="TextBox 34">
            <a:extLst>
              <a:ext uri="{FF2B5EF4-FFF2-40B4-BE49-F238E27FC236}">
                <a16:creationId xmlns:a16="http://schemas.microsoft.com/office/drawing/2014/main" id="{27B320B5-5B1D-4FC0-B872-A4471E1C2998}"/>
              </a:ext>
            </a:extLst>
          </p:cNvPr>
          <p:cNvSpPr txBox="1"/>
          <p:nvPr/>
        </p:nvSpPr>
        <p:spPr>
          <a:xfrm>
            <a:off x="6878085" y="2441566"/>
            <a:ext cx="875366" cy="369332"/>
          </a:xfrm>
          <a:prstGeom prst="rect">
            <a:avLst/>
          </a:prstGeom>
          <a:noFill/>
        </p:spPr>
        <p:txBody>
          <a:bodyPr wrap="square" rtlCol="0">
            <a:spAutoFit/>
          </a:bodyPr>
          <a:lstStyle/>
          <a:p>
            <a:pPr algn="ctr"/>
            <a:r>
              <a:rPr lang="en-US" dirty="0"/>
              <a:t>Year 2</a:t>
            </a:r>
          </a:p>
        </p:txBody>
      </p:sp>
      <p:pic>
        <p:nvPicPr>
          <p:cNvPr id="1028" name="Picture 4" descr="Free clip art &quot;Baby silhouette&quot; by gringer">
            <a:extLst>
              <a:ext uri="{FF2B5EF4-FFF2-40B4-BE49-F238E27FC236}">
                <a16:creationId xmlns:a16="http://schemas.microsoft.com/office/drawing/2014/main" id="{986196F5-0628-4F72-8A84-653922F84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46" y="1648047"/>
            <a:ext cx="1020819" cy="81537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6308088-C85A-4363-AA6C-592427A24BB9}"/>
              </a:ext>
            </a:extLst>
          </p:cNvPr>
          <p:cNvSpPr txBox="1"/>
          <p:nvPr/>
        </p:nvSpPr>
        <p:spPr>
          <a:xfrm>
            <a:off x="514285" y="3095075"/>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Aimed to characterize early-life microbial development in the context of antibiotic use, cesarean section, and formula feeding</a:t>
            </a:r>
          </a:p>
          <a:p>
            <a:pPr marL="285750" indent="-285750">
              <a:buFont typeface="Arial" panose="020B0604020202020204" pitchFamily="34" charset="0"/>
              <a:buChar char="•"/>
            </a:pPr>
            <a:r>
              <a:rPr lang="en-US" dirty="0"/>
              <a:t>total of 43 infants were enrolled for follow-up for up to the age of 2 years</a:t>
            </a:r>
          </a:p>
          <a:p>
            <a:pPr marL="285750" indent="-285750">
              <a:buFont typeface="Arial" panose="020B0604020202020204" pitchFamily="34" charset="0"/>
              <a:buChar char="•"/>
            </a:pPr>
            <a:r>
              <a:rPr lang="en-US" dirty="0"/>
              <a:t>Stool samples collected and sequenced; 151-bp paired end sequencing on the Illumina </a:t>
            </a:r>
            <a:r>
              <a:rPr lang="en-US" dirty="0" err="1"/>
              <a:t>MiSeq</a:t>
            </a:r>
            <a:r>
              <a:rPr lang="en-US" dirty="0"/>
              <a:t> platform </a:t>
            </a:r>
          </a:p>
          <a:p>
            <a:pPr marL="285750" indent="-285750">
              <a:buFont typeface="Arial" panose="020B0604020202020204" pitchFamily="34" charset="0"/>
              <a:buChar char="•"/>
            </a:pPr>
            <a:r>
              <a:rPr lang="en-US" dirty="0"/>
              <a:t>Original study: Operational taxonomic units (OTUs) were assigned using QIIME’s </a:t>
            </a:r>
            <a:r>
              <a:rPr lang="en-US" dirty="0" err="1"/>
              <a:t>uclust</a:t>
            </a:r>
            <a:r>
              <a:rPr lang="en-US" dirty="0"/>
              <a:t>; data you have has been reprocessed with dada2 to obtain tables of OTU abundances and phylogenetic placements for each OTU on a reference tree</a:t>
            </a:r>
          </a:p>
          <a:p>
            <a:endParaRPr lang="en-US" dirty="0"/>
          </a:p>
        </p:txBody>
      </p:sp>
    </p:spTree>
    <p:extLst>
      <p:ext uri="{BB962C8B-B14F-4D97-AF65-F5344CB8AC3E}">
        <p14:creationId xmlns:p14="http://schemas.microsoft.com/office/powerpoint/2010/main" val="331135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1BF4-68B4-4922-8423-4AB31FCE90C0}"/>
              </a:ext>
            </a:extLst>
          </p:cNvPr>
          <p:cNvSpPr>
            <a:spLocks noGrp="1"/>
          </p:cNvSpPr>
          <p:nvPr>
            <p:ph type="title"/>
          </p:nvPr>
        </p:nvSpPr>
        <p:spPr/>
        <p:txBody>
          <a:bodyPr/>
          <a:lstStyle/>
          <a:p>
            <a:r>
              <a:rPr lang="en-US" dirty="0"/>
              <a:t>Example research question</a:t>
            </a:r>
          </a:p>
        </p:txBody>
      </p:sp>
      <p:sp>
        <p:nvSpPr>
          <p:cNvPr id="3" name="Content Placeholder 2">
            <a:extLst>
              <a:ext uri="{FF2B5EF4-FFF2-40B4-BE49-F238E27FC236}">
                <a16:creationId xmlns:a16="http://schemas.microsoft.com/office/drawing/2014/main" id="{60D3613C-167E-436A-9597-DAE72E9A6A93}"/>
              </a:ext>
            </a:extLst>
          </p:cNvPr>
          <p:cNvSpPr>
            <a:spLocks noGrp="1"/>
          </p:cNvSpPr>
          <p:nvPr>
            <p:ph idx="1"/>
          </p:nvPr>
        </p:nvSpPr>
        <p:spPr/>
        <p:txBody>
          <a:bodyPr/>
          <a:lstStyle/>
          <a:p>
            <a:r>
              <a:rPr lang="en-US" dirty="0"/>
              <a:t>Can we predict which subjects were breast fed or formula fed from the microbial time series data?</a:t>
            </a:r>
          </a:p>
          <a:p>
            <a:endParaRPr lang="en-US" dirty="0"/>
          </a:p>
          <a:p>
            <a:pPr marL="285750" indent="-285750">
              <a:buFont typeface="Arial" panose="020B0604020202020204" pitchFamily="34" charset="0"/>
              <a:buChar char="•"/>
            </a:pPr>
            <a:r>
              <a:rPr lang="en-US" dirty="0"/>
              <a:t>What features would be relevant predictors? </a:t>
            </a:r>
          </a:p>
          <a:p>
            <a:pPr marL="742950" lvl="1" indent="-285750">
              <a:buFont typeface="Arial" panose="020B0604020202020204" pitchFamily="34" charset="0"/>
              <a:buChar char="•"/>
            </a:pPr>
            <a:r>
              <a:rPr lang="en-US" dirty="0"/>
              <a:t>Groups of taxa with expected similar functions [phylogeny]</a:t>
            </a:r>
          </a:p>
          <a:p>
            <a:pPr marL="742950" lvl="1" indent="-285750">
              <a:buFont typeface="Arial" panose="020B0604020202020204" pitchFamily="34" charset="0"/>
              <a:buChar char="•"/>
            </a:pPr>
            <a:r>
              <a:rPr lang="en-US" dirty="0"/>
              <a:t>Relevant time windows</a:t>
            </a:r>
          </a:p>
          <a:p>
            <a:pPr marL="742950" lvl="1" indent="-285750">
              <a:buFont typeface="Arial" panose="020B0604020202020204" pitchFamily="34" charset="0"/>
              <a:buChar char="•"/>
            </a:pPr>
            <a:r>
              <a:rPr lang="en-US" dirty="0"/>
              <a:t>Want to focus on finding only the essential features (in this case, microbial clades and relevant time windows), for better interpretability and possibly better model performance</a:t>
            </a:r>
          </a:p>
          <a:p>
            <a:endParaRPr lang="en-US" dirty="0"/>
          </a:p>
          <a:p>
            <a:endParaRPr lang="en-US" dirty="0"/>
          </a:p>
        </p:txBody>
      </p:sp>
    </p:spTree>
    <p:extLst>
      <p:ext uri="{BB962C8B-B14F-4D97-AF65-F5344CB8AC3E}">
        <p14:creationId xmlns:p14="http://schemas.microsoft.com/office/powerpoint/2010/main" val="1979197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0BD4-7022-4C63-B88A-83410883D769}"/>
              </a:ext>
            </a:extLst>
          </p:cNvPr>
          <p:cNvSpPr>
            <a:spLocks noGrp="1"/>
          </p:cNvSpPr>
          <p:nvPr>
            <p:ph type="title"/>
          </p:nvPr>
        </p:nvSpPr>
        <p:spPr/>
        <p:txBody>
          <a:bodyPr/>
          <a:lstStyle/>
          <a:p>
            <a:r>
              <a:rPr lang="en-US" dirty="0"/>
              <a:t>Selecting relevant features</a:t>
            </a:r>
          </a:p>
        </p:txBody>
      </p:sp>
      <p:sp>
        <p:nvSpPr>
          <p:cNvPr id="3" name="Content Placeholder 2">
            <a:extLst>
              <a:ext uri="{FF2B5EF4-FFF2-40B4-BE49-F238E27FC236}">
                <a16:creationId xmlns:a16="http://schemas.microsoft.com/office/drawing/2014/main" id="{DBAAA93E-DAE4-4691-B511-5555CE99C1CE}"/>
              </a:ext>
            </a:extLst>
          </p:cNvPr>
          <p:cNvSpPr>
            <a:spLocks noGrp="1"/>
          </p:cNvSpPr>
          <p:nvPr>
            <p:ph idx="1"/>
          </p:nvPr>
        </p:nvSpPr>
        <p:spPr>
          <a:xfrm>
            <a:off x="838200" y="1825625"/>
            <a:ext cx="5779304" cy="4351338"/>
          </a:xfrm>
        </p:spPr>
        <p:txBody>
          <a:bodyPr>
            <a:normAutofit lnSpcReduction="10000"/>
          </a:bodyPr>
          <a:lstStyle/>
          <a:p>
            <a:r>
              <a:rPr lang="en-US" dirty="0"/>
              <a:t>Can aggregate by taxonomic rank for example</a:t>
            </a:r>
          </a:p>
          <a:p>
            <a:r>
              <a:rPr lang="en-US" dirty="0"/>
              <a:t>Can pick top abundance bugs to start; will want to do some sort of filtering in general</a:t>
            </a:r>
          </a:p>
          <a:p>
            <a:r>
              <a:rPr lang="en-US" dirty="0"/>
              <a:t>Might be better to work with sequences directly</a:t>
            </a:r>
          </a:p>
          <a:p>
            <a:r>
              <a:rPr lang="en-US" dirty="0"/>
              <a:t>Have access to reference trees, use distance metric</a:t>
            </a:r>
          </a:p>
          <a:p>
            <a:r>
              <a:rPr lang="en-US" dirty="0"/>
              <a:t>generating time windows</a:t>
            </a:r>
          </a:p>
        </p:txBody>
      </p:sp>
      <p:pic>
        <p:nvPicPr>
          <p:cNvPr id="4" name="Picture 3">
            <a:extLst>
              <a:ext uri="{FF2B5EF4-FFF2-40B4-BE49-F238E27FC236}">
                <a16:creationId xmlns:a16="http://schemas.microsoft.com/office/drawing/2014/main" id="{8E84522E-0C84-4AC8-9601-67A794BF76D4}"/>
              </a:ext>
            </a:extLst>
          </p:cNvPr>
          <p:cNvPicPr>
            <a:picLocks noChangeAspect="1"/>
          </p:cNvPicPr>
          <p:nvPr/>
        </p:nvPicPr>
        <p:blipFill>
          <a:blip r:embed="rId2"/>
          <a:stretch>
            <a:fillRect/>
          </a:stretch>
        </p:blipFill>
        <p:spPr>
          <a:xfrm>
            <a:off x="7513834" y="923477"/>
            <a:ext cx="2943636" cy="2791215"/>
          </a:xfrm>
          <a:prstGeom prst="rect">
            <a:avLst/>
          </a:prstGeom>
        </p:spPr>
      </p:pic>
      <p:grpSp>
        <p:nvGrpSpPr>
          <p:cNvPr id="5" name="Group 4">
            <a:extLst>
              <a:ext uri="{FF2B5EF4-FFF2-40B4-BE49-F238E27FC236}">
                <a16:creationId xmlns:a16="http://schemas.microsoft.com/office/drawing/2014/main" id="{30DF912C-49E4-4E98-A5B6-54905B888D19}"/>
              </a:ext>
            </a:extLst>
          </p:cNvPr>
          <p:cNvGrpSpPr/>
          <p:nvPr/>
        </p:nvGrpSpPr>
        <p:grpSpPr>
          <a:xfrm>
            <a:off x="6331672" y="3849629"/>
            <a:ext cx="5541710" cy="3080290"/>
            <a:chOff x="3051542" y="1825619"/>
            <a:chExt cx="7506748" cy="4172532"/>
          </a:xfrm>
        </p:grpSpPr>
        <p:pic>
          <p:nvPicPr>
            <p:cNvPr id="6" name="Picture 5">
              <a:extLst>
                <a:ext uri="{FF2B5EF4-FFF2-40B4-BE49-F238E27FC236}">
                  <a16:creationId xmlns:a16="http://schemas.microsoft.com/office/drawing/2014/main" id="{4CEFC028-22F5-4229-83FA-563A90F10ED2}"/>
                </a:ext>
              </a:extLst>
            </p:cNvPr>
            <p:cNvPicPr>
              <a:picLocks noChangeAspect="1"/>
            </p:cNvPicPr>
            <p:nvPr/>
          </p:nvPicPr>
          <p:blipFill>
            <a:blip r:embed="rId3"/>
            <a:stretch>
              <a:fillRect/>
            </a:stretch>
          </p:blipFill>
          <p:spPr>
            <a:xfrm>
              <a:off x="3051542" y="1825619"/>
              <a:ext cx="7506748" cy="4172532"/>
            </a:xfrm>
            <a:prstGeom prst="rect">
              <a:avLst/>
            </a:prstGeom>
          </p:spPr>
        </p:pic>
        <p:sp>
          <p:nvSpPr>
            <p:cNvPr id="7" name="Rectangle 6">
              <a:extLst>
                <a:ext uri="{FF2B5EF4-FFF2-40B4-BE49-F238E27FC236}">
                  <a16:creationId xmlns:a16="http://schemas.microsoft.com/office/drawing/2014/main" id="{B965C2D9-00C6-47A3-96BE-7A848CA5A725}"/>
                </a:ext>
              </a:extLst>
            </p:cNvPr>
            <p:cNvSpPr/>
            <p:nvPr/>
          </p:nvSpPr>
          <p:spPr>
            <a:xfrm>
              <a:off x="3195263" y="1941816"/>
              <a:ext cx="503434" cy="636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233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1F3-BF09-42DB-B422-4865FA4F6BA8}"/>
              </a:ext>
            </a:extLst>
          </p:cNvPr>
          <p:cNvSpPr>
            <a:spLocks noGrp="1"/>
          </p:cNvSpPr>
          <p:nvPr>
            <p:ph type="title"/>
          </p:nvPr>
        </p:nvSpPr>
        <p:spPr/>
        <p:txBody>
          <a:bodyPr/>
          <a:lstStyle/>
          <a:p>
            <a:r>
              <a:rPr lang="en-US" dirty="0"/>
              <a:t>MDITRE model overview</a:t>
            </a:r>
          </a:p>
        </p:txBody>
      </p:sp>
      <p:sp>
        <p:nvSpPr>
          <p:cNvPr id="3" name="Content Placeholder 2">
            <a:extLst>
              <a:ext uri="{FF2B5EF4-FFF2-40B4-BE49-F238E27FC236}">
                <a16:creationId xmlns:a16="http://schemas.microsoft.com/office/drawing/2014/main" id="{6E1A0685-40C7-43E5-AD64-13FAA9EB6D20}"/>
              </a:ext>
            </a:extLst>
          </p:cNvPr>
          <p:cNvSpPr>
            <a:spLocks noGrp="1"/>
          </p:cNvSpPr>
          <p:nvPr>
            <p:ph idx="1"/>
          </p:nvPr>
        </p:nvSpPr>
        <p:spPr/>
        <p:txBody>
          <a:bodyPr/>
          <a:lstStyle/>
          <a:p>
            <a:r>
              <a:rPr lang="en-US" dirty="0"/>
              <a:t>Aggregating phylogenetically similar microbes</a:t>
            </a:r>
          </a:p>
          <a:p>
            <a:r>
              <a:rPr lang="en-US" dirty="0"/>
              <a:t>Aggregating microbes over time windows</a:t>
            </a:r>
          </a:p>
          <a:p>
            <a:endParaRPr lang="en-US" dirty="0"/>
          </a:p>
          <a:p>
            <a:r>
              <a:rPr lang="en-US" dirty="0"/>
              <a:t>Possible features missed by </a:t>
            </a:r>
            <a:r>
              <a:rPr lang="en-US" dirty="0" err="1"/>
              <a:t>mditre</a:t>
            </a:r>
            <a:r>
              <a:rPr lang="en-US" dirty="0"/>
              <a:t> model</a:t>
            </a:r>
          </a:p>
        </p:txBody>
      </p:sp>
    </p:spTree>
    <p:extLst>
      <p:ext uri="{BB962C8B-B14F-4D97-AF65-F5344CB8AC3E}">
        <p14:creationId xmlns:p14="http://schemas.microsoft.com/office/powerpoint/2010/main" val="371452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F292-F975-43BD-91A6-2FA67EAE57CA}"/>
              </a:ext>
            </a:extLst>
          </p:cNvPr>
          <p:cNvSpPr>
            <a:spLocks noGrp="1"/>
          </p:cNvSpPr>
          <p:nvPr>
            <p:ph type="title"/>
          </p:nvPr>
        </p:nvSpPr>
        <p:spPr>
          <a:xfrm>
            <a:off x="0" y="18255"/>
            <a:ext cx="11271607" cy="1325563"/>
          </a:xfrm>
        </p:spPr>
        <p:txBody>
          <a:bodyPr/>
          <a:lstStyle/>
          <a:p>
            <a:r>
              <a:rPr lang="en-US" dirty="0"/>
              <a:t>Example MDITRE prediction for </a:t>
            </a:r>
            <a:r>
              <a:rPr lang="en-US" dirty="0" err="1"/>
              <a:t>Bokulich</a:t>
            </a:r>
            <a:r>
              <a:rPr lang="en-US" dirty="0"/>
              <a:t> study</a:t>
            </a:r>
          </a:p>
        </p:txBody>
      </p:sp>
      <p:pic>
        <p:nvPicPr>
          <p:cNvPr id="5" name="Content Placeholder 4">
            <a:extLst>
              <a:ext uri="{FF2B5EF4-FFF2-40B4-BE49-F238E27FC236}">
                <a16:creationId xmlns:a16="http://schemas.microsoft.com/office/drawing/2014/main" id="{990E2080-68C9-43F3-A93F-B418005C9114}"/>
              </a:ext>
            </a:extLst>
          </p:cNvPr>
          <p:cNvPicPr>
            <a:picLocks noGrp="1" noChangeAspect="1"/>
          </p:cNvPicPr>
          <p:nvPr>
            <p:ph idx="1"/>
          </p:nvPr>
        </p:nvPicPr>
        <p:blipFill>
          <a:blip r:embed="rId2"/>
          <a:stretch>
            <a:fillRect/>
          </a:stretch>
        </p:blipFill>
        <p:spPr>
          <a:xfrm>
            <a:off x="1327741" y="1222509"/>
            <a:ext cx="9809446" cy="5297756"/>
          </a:xfrm>
        </p:spPr>
      </p:pic>
    </p:spTree>
    <p:extLst>
      <p:ext uri="{BB962C8B-B14F-4D97-AF65-F5344CB8AC3E}">
        <p14:creationId xmlns:p14="http://schemas.microsoft.com/office/powerpoint/2010/main" val="408973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7916-8ACC-4B19-A852-B5B5CEC4BDD1}"/>
              </a:ext>
            </a:extLst>
          </p:cNvPr>
          <p:cNvSpPr>
            <a:spLocks noGrp="1"/>
          </p:cNvSpPr>
          <p:nvPr>
            <p:ph type="title"/>
          </p:nvPr>
        </p:nvSpPr>
        <p:spPr/>
        <p:txBody>
          <a:bodyPr/>
          <a:lstStyle/>
          <a:p>
            <a:r>
              <a:rPr lang="en-US" dirty="0"/>
              <a:t>Interpretability in general</a:t>
            </a:r>
          </a:p>
        </p:txBody>
      </p:sp>
      <p:sp>
        <p:nvSpPr>
          <p:cNvPr id="3" name="Content Placeholder 2">
            <a:extLst>
              <a:ext uri="{FF2B5EF4-FFF2-40B4-BE49-F238E27FC236}">
                <a16:creationId xmlns:a16="http://schemas.microsoft.com/office/drawing/2014/main" id="{F2248BF4-9E07-4CA6-8998-99F683D1F738}"/>
              </a:ext>
            </a:extLst>
          </p:cNvPr>
          <p:cNvSpPr>
            <a:spLocks noGrp="1"/>
          </p:cNvSpPr>
          <p:nvPr>
            <p:ph idx="1"/>
          </p:nvPr>
        </p:nvSpPr>
        <p:spPr>
          <a:xfrm>
            <a:off x="838200" y="1825625"/>
            <a:ext cx="6363984" cy="4351338"/>
          </a:xfrm>
        </p:spPr>
        <p:txBody>
          <a:bodyPr/>
          <a:lstStyle/>
          <a:p>
            <a:r>
              <a:rPr lang="en-US" dirty="0"/>
              <a:t>Notion of interpretability difficult to define in general, is domain specific</a:t>
            </a:r>
          </a:p>
          <a:p>
            <a:r>
              <a:rPr lang="en-US" dirty="0"/>
              <a:t>Qualitative metrics: can a human understand why prediction was made?...</a:t>
            </a:r>
          </a:p>
          <a:p>
            <a:r>
              <a:rPr lang="en-US" dirty="0"/>
              <a:t>Why it’s important</a:t>
            </a:r>
          </a:p>
          <a:p>
            <a:endParaRPr lang="en-US" dirty="0"/>
          </a:p>
        </p:txBody>
      </p:sp>
      <p:pic>
        <p:nvPicPr>
          <p:cNvPr id="2050" name="Picture 2" descr="Interpretable Machine Learning. Extracting human understandable… | by Parul  Pandey | Towards Data Science">
            <a:extLst>
              <a:ext uri="{FF2B5EF4-FFF2-40B4-BE49-F238E27FC236}">
                <a16:creationId xmlns:a16="http://schemas.microsoft.com/office/drawing/2014/main" id="{9CFCDBFB-3D71-4FFD-90F2-89BE32B88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089" y="1690687"/>
            <a:ext cx="5322432" cy="34566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9F5012-7C75-4E20-AE8F-490DE1D620B9}"/>
              </a:ext>
            </a:extLst>
          </p:cNvPr>
          <p:cNvSpPr txBox="1"/>
          <p:nvPr/>
        </p:nvSpPr>
        <p:spPr>
          <a:xfrm>
            <a:off x="7586609" y="5530632"/>
            <a:ext cx="4605391" cy="646331"/>
          </a:xfrm>
          <a:prstGeom prst="rect">
            <a:avLst/>
          </a:prstGeom>
          <a:noFill/>
        </p:spPr>
        <p:txBody>
          <a:bodyPr wrap="square">
            <a:spAutoFit/>
          </a:bodyPr>
          <a:lstStyle/>
          <a:p>
            <a:r>
              <a:rPr lang="en-US" dirty="0"/>
              <a:t>https://christophm.github.io/interpretable-ml-book/terminology.html</a:t>
            </a:r>
          </a:p>
        </p:txBody>
      </p:sp>
    </p:spTree>
    <p:extLst>
      <p:ext uri="{BB962C8B-B14F-4D97-AF65-F5344CB8AC3E}">
        <p14:creationId xmlns:p14="http://schemas.microsoft.com/office/powerpoint/2010/main" val="365517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DA7D-1138-465F-9882-AC411F53FA15}"/>
              </a:ext>
            </a:extLst>
          </p:cNvPr>
          <p:cNvSpPr>
            <a:spLocks noGrp="1"/>
          </p:cNvSpPr>
          <p:nvPr>
            <p:ph type="title"/>
          </p:nvPr>
        </p:nvSpPr>
        <p:spPr/>
        <p:txBody>
          <a:bodyPr/>
          <a:lstStyle/>
          <a:p>
            <a:r>
              <a:rPr lang="en-US" dirty="0"/>
              <a:t>Interpretability in time-series microbiome data</a:t>
            </a:r>
          </a:p>
        </p:txBody>
      </p:sp>
      <p:sp>
        <p:nvSpPr>
          <p:cNvPr id="3" name="Content Placeholder 2">
            <a:extLst>
              <a:ext uri="{FF2B5EF4-FFF2-40B4-BE49-F238E27FC236}">
                <a16:creationId xmlns:a16="http://schemas.microsoft.com/office/drawing/2014/main" id="{06093053-04A4-4075-9D13-572D1EF5A58E}"/>
              </a:ext>
            </a:extLst>
          </p:cNvPr>
          <p:cNvSpPr>
            <a:spLocks noGrp="1"/>
          </p:cNvSpPr>
          <p:nvPr>
            <p:ph idx="1"/>
          </p:nvPr>
        </p:nvSpPr>
        <p:spPr/>
        <p:txBody>
          <a:bodyPr>
            <a:normAutofit/>
          </a:bodyPr>
          <a:lstStyle/>
          <a:p>
            <a:r>
              <a:rPr lang="en-US" dirty="0"/>
              <a:t>High stakes medical applications</a:t>
            </a:r>
          </a:p>
          <a:p>
            <a:r>
              <a:rPr lang="en-US" dirty="0"/>
              <a:t>Specificity over sensitivity </a:t>
            </a:r>
          </a:p>
          <a:p>
            <a:r>
              <a:rPr lang="en-US" dirty="0"/>
              <a:t>For many microbiome applications, the critical tasks are discovering relationships between the microbiome and the host or finding clinically useful biomarkers, rather than pure prediction, care more about model interpretability than predictive power</a:t>
            </a:r>
          </a:p>
          <a:p>
            <a:endParaRPr lang="en-US" dirty="0"/>
          </a:p>
        </p:txBody>
      </p:sp>
    </p:spTree>
    <p:extLst>
      <p:ext uri="{BB962C8B-B14F-4D97-AF65-F5344CB8AC3E}">
        <p14:creationId xmlns:p14="http://schemas.microsoft.com/office/powerpoint/2010/main" val="201956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F322-5FFF-47FB-9F4C-4914155BD69C}"/>
              </a:ext>
            </a:extLst>
          </p:cNvPr>
          <p:cNvSpPr>
            <a:spLocks noGrp="1"/>
          </p:cNvSpPr>
          <p:nvPr>
            <p:ph type="title"/>
          </p:nvPr>
        </p:nvSpPr>
        <p:spPr/>
        <p:txBody>
          <a:bodyPr/>
          <a:lstStyle/>
          <a:p>
            <a:r>
              <a:rPr lang="en-US" dirty="0"/>
              <a:t>interpretability in models</a:t>
            </a:r>
          </a:p>
        </p:txBody>
      </p:sp>
      <p:sp>
        <p:nvSpPr>
          <p:cNvPr id="3" name="Content Placeholder 2">
            <a:extLst>
              <a:ext uri="{FF2B5EF4-FFF2-40B4-BE49-F238E27FC236}">
                <a16:creationId xmlns:a16="http://schemas.microsoft.com/office/drawing/2014/main" id="{CF26E2A1-6CBD-47E4-AACD-BC0CB55DDC1F}"/>
              </a:ext>
            </a:extLst>
          </p:cNvPr>
          <p:cNvSpPr>
            <a:spLocks noGrp="1"/>
          </p:cNvSpPr>
          <p:nvPr>
            <p:ph idx="1"/>
          </p:nvPr>
        </p:nvSpPr>
        <p:spPr>
          <a:xfrm>
            <a:off x="838200" y="1825625"/>
            <a:ext cx="8100317" cy="4351338"/>
          </a:xfrm>
        </p:spPr>
        <p:txBody>
          <a:bodyPr/>
          <a:lstStyle/>
          <a:p>
            <a:r>
              <a:rPr lang="en-US" dirty="0"/>
              <a:t>Want features that are easier to understand/use:</a:t>
            </a:r>
          </a:p>
          <a:p>
            <a:pPr lvl="1"/>
            <a:r>
              <a:rPr lang="en-US" dirty="0"/>
              <a:t>Grouping together relevant sets of taxa</a:t>
            </a:r>
          </a:p>
          <a:p>
            <a:pPr lvl="1"/>
            <a:r>
              <a:rPr lang="en-US" dirty="0"/>
              <a:t>Focusing on relevant time windows</a:t>
            </a:r>
          </a:p>
          <a:p>
            <a:r>
              <a:rPr lang="en-US" dirty="0"/>
              <a:t>Human interpretable model output…</a:t>
            </a:r>
          </a:p>
          <a:p>
            <a:pPr lvl="1"/>
            <a:r>
              <a:rPr lang="en-US" dirty="0"/>
              <a:t>Models with interpretability baked-in</a:t>
            </a:r>
          </a:p>
          <a:p>
            <a:pPr lvl="2"/>
            <a:r>
              <a:rPr lang="en-US" dirty="0"/>
              <a:t>Regression models: linear, logistic, GLM, GAM</a:t>
            </a:r>
          </a:p>
          <a:p>
            <a:pPr lvl="2"/>
            <a:r>
              <a:rPr lang="en-US" dirty="0"/>
              <a:t>Decision trees</a:t>
            </a:r>
          </a:p>
          <a:p>
            <a:pPr lvl="2"/>
            <a:r>
              <a:rPr lang="en-US" dirty="0"/>
              <a:t>Rule lists/sets</a:t>
            </a:r>
          </a:p>
          <a:p>
            <a:pPr lvl="1"/>
            <a:r>
              <a:rPr lang="en-US" dirty="0"/>
              <a:t>Model agnostic post-hoc methods</a:t>
            </a:r>
          </a:p>
          <a:p>
            <a:pPr lvl="2"/>
            <a:r>
              <a:rPr lang="en-US" dirty="0"/>
              <a:t>LIME</a:t>
            </a:r>
          </a:p>
        </p:txBody>
      </p:sp>
      <p:pic>
        <p:nvPicPr>
          <p:cNvPr id="1026" name="Picture 2" descr="Interpretable Machine Learning. Extracting human understandable… | by Parul  Pandey | Towards Data Science">
            <a:extLst>
              <a:ext uri="{FF2B5EF4-FFF2-40B4-BE49-F238E27FC236}">
                <a16:creationId xmlns:a16="http://schemas.microsoft.com/office/drawing/2014/main" id="{1D449B92-6394-46A5-9C48-867737721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740" y="1494498"/>
            <a:ext cx="3626260" cy="4053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95693E-92C7-4C5D-8A72-D9E654A6F529}"/>
              </a:ext>
            </a:extLst>
          </p:cNvPr>
          <p:cNvSpPr txBox="1"/>
          <p:nvPr/>
        </p:nvSpPr>
        <p:spPr>
          <a:xfrm>
            <a:off x="7602877" y="5682590"/>
            <a:ext cx="4417548" cy="646331"/>
          </a:xfrm>
          <a:prstGeom prst="rect">
            <a:avLst/>
          </a:prstGeom>
          <a:noFill/>
        </p:spPr>
        <p:txBody>
          <a:bodyPr wrap="square">
            <a:spAutoFit/>
          </a:bodyPr>
          <a:lstStyle/>
          <a:p>
            <a:r>
              <a:rPr lang="en-US" dirty="0"/>
              <a:t>https://christophm.github.io/interpretable-ml-book/terminology.html</a:t>
            </a:r>
          </a:p>
        </p:txBody>
      </p:sp>
    </p:spTree>
    <p:extLst>
      <p:ext uri="{BB962C8B-B14F-4D97-AF65-F5344CB8AC3E}">
        <p14:creationId xmlns:p14="http://schemas.microsoft.com/office/powerpoint/2010/main" val="250467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97B5-01D7-47B6-B236-477E1B57E7CF}"/>
              </a:ext>
            </a:extLst>
          </p:cNvPr>
          <p:cNvSpPr>
            <a:spLocks noGrp="1"/>
          </p:cNvSpPr>
          <p:nvPr>
            <p:ph type="title"/>
          </p:nvPr>
        </p:nvSpPr>
        <p:spPr/>
        <p:txBody>
          <a:bodyPr/>
          <a:lstStyle/>
          <a:p>
            <a:r>
              <a:rPr lang="en-US" dirty="0"/>
              <a:t>Interpretable models vs post-hoc interpretability</a:t>
            </a:r>
          </a:p>
        </p:txBody>
      </p:sp>
      <p:sp>
        <p:nvSpPr>
          <p:cNvPr id="3" name="Content Placeholder 2">
            <a:extLst>
              <a:ext uri="{FF2B5EF4-FFF2-40B4-BE49-F238E27FC236}">
                <a16:creationId xmlns:a16="http://schemas.microsoft.com/office/drawing/2014/main" id="{453FAEC3-8675-409C-BF44-71BACA77C763}"/>
              </a:ext>
            </a:extLst>
          </p:cNvPr>
          <p:cNvSpPr>
            <a:spLocks noGrp="1"/>
          </p:cNvSpPr>
          <p:nvPr>
            <p:ph idx="1"/>
          </p:nvPr>
        </p:nvSpPr>
        <p:spPr/>
        <p:txBody>
          <a:bodyPr/>
          <a:lstStyle/>
          <a:p>
            <a:r>
              <a:rPr lang="en-US" dirty="0"/>
              <a:t>Pros and cons of each</a:t>
            </a:r>
          </a:p>
          <a:p>
            <a:r>
              <a:rPr lang="en-US" dirty="0"/>
              <a:t>Post-hoc pro, more general model can maybe pick out weaker signals, con, might be false positive, or not sure why its being picked out</a:t>
            </a:r>
          </a:p>
          <a:p>
            <a:endParaRPr lang="en-US" dirty="0"/>
          </a:p>
        </p:txBody>
      </p:sp>
    </p:spTree>
    <p:extLst>
      <p:ext uri="{BB962C8B-B14F-4D97-AF65-F5344CB8AC3E}">
        <p14:creationId xmlns:p14="http://schemas.microsoft.com/office/powerpoint/2010/main" val="95503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D21A-CAFF-4952-8BBD-C34EE7443960}"/>
              </a:ext>
            </a:extLst>
          </p:cNvPr>
          <p:cNvSpPr>
            <a:spLocks noGrp="1"/>
          </p:cNvSpPr>
          <p:nvPr>
            <p:ph type="title"/>
          </p:nvPr>
        </p:nvSpPr>
        <p:spPr/>
        <p:txBody>
          <a:bodyPr/>
          <a:lstStyle/>
          <a:p>
            <a:r>
              <a:rPr lang="en-US" dirty="0"/>
              <a:t>Abundance data (16S amplicon)</a:t>
            </a:r>
          </a:p>
        </p:txBody>
      </p:sp>
      <p:pic>
        <p:nvPicPr>
          <p:cNvPr id="7" name="Picture 6">
            <a:extLst>
              <a:ext uri="{FF2B5EF4-FFF2-40B4-BE49-F238E27FC236}">
                <a16:creationId xmlns:a16="http://schemas.microsoft.com/office/drawing/2014/main" id="{A8D3BC43-8179-4A21-B01D-AC757F635814}"/>
              </a:ext>
            </a:extLst>
          </p:cNvPr>
          <p:cNvPicPr>
            <a:picLocks noChangeAspect="1"/>
          </p:cNvPicPr>
          <p:nvPr/>
        </p:nvPicPr>
        <p:blipFill>
          <a:blip r:embed="rId2"/>
          <a:stretch>
            <a:fillRect/>
          </a:stretch>
        </p:blipFill>
        <p:spPr>
          <a:xfrm>
            <a:off x="246580" y="1542916"/>
            <a:ext cx="8485683" cy="4811649"/>
          </a:xfrm>
          <a:prstGeom prst="rect">
            <a:avLst/>
          </a:prstGeom>
        </p:spPr>
      </p:pic>
      <p:sp>
        <p:nvSpPr>
          <p:cNvPr id="5" name="TextBox 4">
            <a:extLst>
              <a:ext uri="{FF2B5EF4-FFF2-40B4-BE49-F238E27FC236}">
                <a16:creationId xmlns:a16="http://schemas.microsoft.com/office/drawing/2014/main" id="{038D5DD9-F2E7-412C-87D4-07754CC771E0}"/>
              </a:ext>
            </a:extLst>
          </p:cNvPr>
          <p:cNvSpPr txBox="1"/>
          <p:nvPr/>
        </p:nvSpPr>
        <p:spPr>
          <a:xfrm>
            <a:off x="9051531" y="1825081"/>
            <a:ext cx="2684123" cy="4247317"/>
          </a:xfrm>
          <a:prstGeom prst="rect">
            <a:avLst/>
          </a:prstGeom>
          <a:noFill/>
        </p:spPr>
        <p:txBody>
          <a:bodyPr wrap="square">
            <a:spAutoFit/>
          </a:bodyPr>
          <a:lstStyle/>
          <a:p>
            <a:r>
              <a:rPr lang="en-US" dirty="0"/>
              <a:t>Will probably want to do some data cleaning before hand; remove </a:t>
            </a:r>
            <a:r>
              <a:rPr lang="en-US" dirty="0" err="1"/>
              <a:t>otus</a:t>
            </a:r>
            <a:r>
              <a:rPr lang="en-US" dirty="0"/>
              <a:t> with low counts or that are only present in a few samples/time points; </a:t>
            </a:r>
          </a:p>
          <a:p>
            <a:pPr lvl="1"/>
            <a:r>
              <a:rPr lang="en-US" dirty="0"/>
              <a:t>might want to only focus on some time periods (e.g. if most subjects do not have samples outside of a given time window)</a:t>
            </a:r>
          </a:p>
          <a:p>
            <a:pPr lvl="1"/>
            <a:r>
              <a:rPr lang="en-US" dirty="0"/>
              <a:t>Discard subjects with too few samples, </a:t>
            </a:r>
            <a:r>
              <a:rPr lang="en-US" dirty="0" err="1"/>
              <a:t>etc</a:t>
            </a:r>
            <a:r>
              <a:rPr lang="en-US" dirty="0"/>
              <a:t>…</a:t>
            </a:r>
          </a:p>
        </p:txBody>
      </p:sp>
    </p:spTree>
    <p:extLst>
      <p:ext uri="{BB962C8B-B14F-4D97-AF65-F5344CB8AC3E}">
        <p14:creationId xmlns:p14="http://schemas.microsoft.com/office/powerpoint/2010/main" val="173880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0ECA-37D5-46A4-A6D0-4307BC9EB1C4}"/>
              </a:ext>
            </a:extLst>
          </p:cNvPr>
          <p:cNvSpPr>
            <a:spLocks noGrp="1"/>
          </p:cNvSpPr>
          <p:nvPr>
            <p:ph type="title"/>
          </p:nvPr>
        </p:nvSpPr>
        <p:spPr>
          <a:xfrm>
            <a:off x="294190" y="265596"/>
            <a:ext cx="10515600" cy="1325563"/>
          </a:xfrm>
        </p:spPr>
        <p:txBody>
          <a:bodyPr/>
          <a:lstStyle/>
          <a:p>
            <a:r>
              <a:rPr lang="en-US" dirty="0"/>
              <a:t>Abundance (shotgun metagenomics)</a:t>
            </a:r>
          </a:p>
        </p:txBody>
      </p:sp>
      <p:pic>
        <p:nvPicPr>
          <p:cNvPr id="5" name="Picture 4">
            <a:extLst>
              <a:ext uri="{FF2B5EF4-FFF2-40B4-BE49-F238E27FC236}">
                <a16:creationId xmlns:a16="http://schemas.microsoft.com/office/drawing/2014/main" id="{2CAEA16F-1FC0-4B95-B98D-858DD2E454C9}"/>
              </a:ext>
            </a:extLst>
          </p:cNvPr>
          <p:cNvPicPr>
            <a:picLocks noChangeAspect="1"/>
          </p:cNvPicPr>
          <p:nvPr/>
        </p:nvPicPr>
        <p:blipFill>
          <a:blip r:embed="rId2"/>
          <a:stretch>
            <a:fillRect/>
          </a:stretch>
        </p:blipFill>
        <p:spPr>
          <a:xfrm>
            <a:off x="913207" y="1404153"/>
            <a:ext cx="9277566" cy="5198525"/>
          </a:xfrm>
          <a:prstGeom prst="rect">
            <a:avLst/>
          </a:prstGeom>
        </p:spPr>
      </p:pic>
    </p:spTree>
    <p:extLst>
      <p:ext uri="{BB962C8B-B14F-4D97-AF65-F5344CB8AC3E}">
        <p14:creationId xmlns:p14="http://schemas.microsoft.com/office/powerpoint/2010/main" val="71153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0FBF-C346-440E-9B0C-8982CD85DE61}"/>
              </a:ext>
            </a:extLst>
          </p:cNvPr>
          <p:cNvSpPr>
            <a:spLocks noGrp="1"/>
          </p:cNvSpPr>
          <p:nvPr>
            <p:ph type="title"/>
          </p:nvPr>
        </p:nvSpPr>
        <p:spPr>
          <a:xfrm>
            <a:off x="0" y="0"/>
            <a:ext cx="10515600" cy="1325563"/>
          </a:xfrm>
        </p:spPr>
        <p:txBody>
          <a:bodyPr/>
          <a:lstStyle/>
          <a:p>
            <a:r>
              <a:rPr lang="en-US" dirty="0"/>
              <a:t>Metadata</a:t>
            </a:r>
          </a:p>
        </p:txBody>
      </p:sp>
      <p:pic>
        <p:nvPicPr>
          <p:cNvPr id="4" name="Picture 3">
            <a:extLst>
              <a:ext uri="{FF2B5EF4-FFF2-40B4-BE49-F238E27FC236}">
                <a16:creationId xmlns:a16="http://schemas.microsoft.com/office/drawing/2014/main" id="{025FD4CB-EBCF-4F70-9021-C940E166A3F2}"/>
              </a:ext>
            </a:extLst>
          </p:cNvPr>
          <p:cNvPicPr>
            <a:picLocks noChangeAspect="1"/>
          </p:cNvPicPr>
          <p:nvPr/>
        </p:nvPicPr>
        <p:blipFill>
          <a:blip r:embed="rId2"/>
          <a:stretch>
            <a:fillRect/>
          </a:stretch>
        </p:blipFill>
        <p:spPr>
          <a:xfrm>
            <a:off x="6279522" y="1925214"/>
            <a:ext cx="2273414" cy="4670834"/>
          </a:xfrm>
          <a:prstGeom prst="rect">
            <a:avLst/>
          </a:prstGeom>
        </p:spPr>
      </p:pic>
      <p:sp>
        <p:nvSpPr>
          <p:cNvPr id="7" name="TextBox 6">
            <a:extLst>
              <a:ext uri="{FF2B5EF4-FFF2-40B4-BE49-F238E27FC236}">
                <a16:creationId xmlns:a16="http://schemas.microsoft.com/office/drawing/2014/main" id="{46F58A88-DEDD-4D01-B13F-1FC001DE9D53}"/>
              </a:ext>
            </a:extLst>
          </p:cNvPr>
          <p:cNvSpPr txBox="1"/>
          <p:nvPr/>
        </p:nvSpPr>
        <p:spPr>
          <a:xfrm>
            <a:off x="8706619" y="2202212"/>
            <a:ext cx="3485381" cy="1754326"/>
          </a:xfrm>
          <a:prstGeom prst="rect">
            <a:avLst/>
          </a:prstGeom>
          <a:noFill/>
        </p:spPr>
        <p:txBody>
          <a:bodyPr wrap="square">
            <a:spAutoFit/>
          </a:bodyPr>
          <a:lstStyle/>
          <a:p>
            <a:r>
              <a:rPr lang="en-US" dirty="0"/>
              <a:t>A CSV file that gives information about each subject, (including the value of whatever variable will be used as the host outcome for prediction (e.g., Plant-diet or Animal-diet in the David et al).</a:t>
            </a:r>
          </a:p>
        </p:txBody>
      </p:sp>
      <p:pic>
        <p:nvPicPr>
          <p:cNvPr id="11" name="Picture 10">
            <a:extLst>
              <a:ext uri="{FF2B5EF4-FFF2-40B4-BE49-F238E27FC236}">
                <a16:creationId xmlns:a16="http://schemas.microsoft.com/office/drawing/2014/main" id="{F4FCB1AB-EF80-4638-8EA2-D758F5FE8131}"/>
              </a:ext>
            </a:extLst>
          </p:cNvPr>
          <p:cNvPicPr>
            <a:picLocks noChangeAspect="1"/>
          </p:cNvPicPr>
          <p:nvPr/>
        </p:nvPicPr>
        <p:blipFill>
          <a:blip r:embed="rId3"/>
          <a:stretch>
            <a:fillRect/>
          </a:stretch>
        </p:blipFill>
        <p:spPr>
          <a:xfrm>
            <a:off x="234515" y="1925214"/>
            <a:ext cx="2829965" cy="4533185"/>
          </a:xfrm>
          <a:prstGeom prst="rect">
            <a:avLst/>
          </a:prstGeom>
        </p:spPr>
      </p:pic>
      <p:sp>
        <p:nvSpPr>
          <p:cNvPr id="13" name="TextBox 12">
            <a:extLst>
              <a:ext uri="{FF2B5EF4-FFF2-40B4-BE49-F238E27FC236}">
                <a16:creationId xmlns:a16="http://schemas.microsoft.com/office/drawing/2014/main" id="{5FE27F9B-9ABC-4D18-B50B-68E426FAE67A}"/>
              </a:ext>
            </a:extLst>
          </p:cNvPr>
          <p:cNvSpPr txBox="1"/>
          <p:nvPr/>
        </p:nvSpPr>
        <p:spPr>
          <a:xfrm>
            <a:off x="3156241" y="2202212"/>
            <a:ext cx="2939759" cy="1200329"/>
          </a:xfrm>
          <a:prstGeom prst="rect">
            <a:avLst/>
          </a:prstGeom>
          <a:noFill/>
        </p:spPr>
        <p:txBody>
          <a:bodyPr wrap="square">
            <a:spAutoFit/>
          </a:bodyPr>
          <a:lstStyle/>
          <a:p>
            <a:r>
              <a:rPr lang="en-US" dirty="0"/>
              <a:t>A CSV file that specifies an associated subject ID and timepoint for each sample ID.</a:t>
            </a:r>
          </a:p>
          <a:p>
            <a:endParaRPr lang="en-US" dirty="0"/>
          </a:p>
        </p:txBody>
      </p:sp>
      <p:sp>
        <p:nvSpPr>
          <p:cNvPr id="14" name="TextBox 13">
            <a:extLst>
              <a:ext uri="{FF2B5EF4-FFF2-40B4-BE49-F238E27FC236}">
                <a16:creationId xmlns:a16="http://schemas.microsoft.com/office/drawing/2014/main" id="{F6F7C156-7F48-49D7-A56D-F14EA4D495CF}"/>
              </a:ext>
            </a:extLst>
          </p:cNvPr>
          <p:cNvSpPr txBox="1"/>
          <p:nvPr/>
        </p:nvSpPr>
        <p:spPr>
          <a:xfrm>
            <a:off x="567160" y="1376858"/>
            <a:ext cx="4467828" cy="369332"/>
          </a:xfrm>
          <a:prstGeom prst="rect">
            <a:avLst/>
          </a:prstGeom>
          <a:noFill/>
        </p:spPr>
        <p:txBody>
          <a:bodyPr wrap="square" rtlCol="0">
            <a:spAutoFit/>
          </a:bodyPr>
          <a:lstStyle/>
          <a:p>
            <a:pPr algn="ctr"/>
            <a:r>
              <a:rPr lang="en-US" b="1"/>
              <a:t>Sample metadata</a:t>
            </a:r>
            <a:endParaRPr lang="en-US" b="1" dirty="0"/>
          </a:p>
        </p:txBody>
      </p:sp>
      <p:sp>
        <p:nvSpPr>
          <p:cNvPr id="15" name="TextBox 14">
            <a:extLst>
              <a:ext uri="{FF2B5EF4-FFF2-40B4-BE49-F238E27FC236}">
                <a16:creationId xmlns:a16="http://schemas.microsoft.com/office/drawing/2014/main" id="{B270B6B2-03A0-4A4A-A531-DE5F05FDB3DB}"/>
              </a:ext>
            </a:extLst>
          </p:cNvPr>
          <p:cNvSpPr txBox="1"/>
          <p:nvPr/>
        </p:nvSpPr>
        <p:spPr>
          <a:xfrm>
            <a:off x="6279522" y="1376858"/>
            <a:ext cx="4467828" cy="369332"/>
          </a:xfrm>
          <a:prstGeom prst="rect">
            <a:avLst/>
          </a:prstGeom>
          <a:noFill/>
        </p:spPr>
        <p:txBody>
          <a:bodyPr wrap="square" rtlCol="0">
            <a:spAutoFit/>
          </a:bodyPr>
          <a:lstStyle/>
          <a:p>
            <a:pPr algn="ctr"/>
            <a:r>
              <a:rPr lang="en-US" b="1" dirty="0"/>
              <a:t>Subject metadata</a:t>
            </a:r>
          </a:p>
        </p:txBody>
      </p:sp>
    </p:spTree>
    <p:extLst>
      <p:ext uri="{BB962C8B-B14F-4D97-AF65-F5344CB8AC3E}">
        <p14:creationId xmlns:p14="http://schemas.microsoft.com/office/powerpoint/2010/main" val="422067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10F4-2B27-4F97-8F26-B7999926772D}"/>
              </a:ext>
            </a:extLst>
          </p:cNvPr>
          <p:cNvSpPr>
            <a:spLocks noGrp="1"/>
          </p:cNvSpPr>
          <p:nvPr>
            <p:ph type="title"/>
          </p:nvPr>
        </p:nvSpPr>
        <p:spPr>
          <a:xfrm>
            <a:off x="186218" y="158446"/>
            <a:ext cx="10515600" cy="1171254"/>
          </a:xfrm>
        </p:spPr>
        <p:txBody>
          <a:bodyPr/>
          <a:lstStyle/>
          <a:p>
            <a:r>
              <a:rPr lang="en-US" dirty="0"/>
              <a:t>Datasets overview</a:t>
            </a:r>
          </a:p>
        </p:txBody>
      </p:sp>
      <p:graphicFrame>
        <p:nvGraphicFramePr>
          <p:cNvPr id="4" name="Table 4">
            <a:extLst>
              <a:ext uri="{FF2B5EF4-FFF2-40B4-BE49-F238E27FC236}">
                <a16:creationId xmlns:a16="http://schemas.microsoft.com/office/drawing/2014/main" id="{42B9F665-88AA-4B96-AB19-66EECCAE8055}"/>
              </a:ext>
            </a:extLst>
          </p:cNvPr>
          <p:cNvGraphicFramePr>
            <a:graphicFrameLocks noGrp="1"/>
          </p:cNvGraphicFramePr>
          <p:nvPr>
            <p:ph idx="1"/>
            <p:extLst>
              <p:ext uri="{D42A27DB-BD31-4B8C-83A1-F6EECF244321}">
                <p14:modId xmlns:p14="http://schemas.microsoft.com/office/powerpoint/2010/main" val="453994281"/>
              </p:ext>
            </p:extLst>
          </p:nvPr>
        </p:nvGraphicFramePr>
        <p:xfrm>
          <a:off x="186218" y="1329700"/>
          <a:ext cx="11819564" cy="4945384"/>
        </p:xfrm>
        <a:graphic>
          <a:graphicData uri="http://schemas.openxmlformats.org/drawingml/2006/table">
            <a:tbl>
              <a:tblPr firstRow="1" bandRow="1">
                <a:tableStyleId>{5C22544A-7EE6-4342-B048-85BDC9FD1C3A}</a:tableStyleId>
              </a:tblPr>
              <a:tblGrid>
                <a:gridCol w="1709792">
                  <a:extLst>
                    <a:ext uri="{9D8B030D-6E8A-4147-A177-3AD203B41FA5}">
                      <a16:colId xmlns:a16="http://schemas.microsoft.com/office/drawing/2014/main" val="2324602683"/>
                    </a:ext>
                  </a:extLst>
                </a:gridCol>
                <a:gridCol w="5435029">
                  <a:extLst>
                    <a:ext uri="{9D8B030D-6E8A-4147-A177-3AD203B41FA5}">
                      <a16:colId xmlns:a16="http://schemas.microsoft.com/office/drawing/2014/main" val="1318433837"/>
                    </a:ext>
                  </a:extLst>
                </a:gridCol>
                <a:gridCol w="780836">
                  <a:extLst>
                    <a:ext uri="{9D8B030D-6E8A-4147-A177-3AD203B41FA5}">
                      <a16:colId xmlns:a16="http://schemas.microsoft.com/office/drawing/2014/main" val="1306927095"/>
                    </a:ext>
                  </a:extLst>
                </a:gridCol>
                <a:gridCol w="3893907">
                  <a:extLst>
                    <a:ext uri="{9D8B030D-6E8A-4147-A177-3AD203B41FA5}">
                      <a16:colId xmlns:a16="http://schemas.microsoft.com/office/drawing/2014/main" val="371467645"/>
                    </a:ext>
                  </a:extLst>
                </a:gridCol>
              </a:tblGrid>
              <a:tr h="432198">
                <a:tc>
                  <a:txBody>
                    <a:bodyPr/>
                    <a:lstStyle/>
                    <a:p>
                      <a:r>
                        <a:rPr lang="en-US" dirty="0"/>
                        <a:t>Study</a:t>
                      </a:r>
                    </a:p>
                  </a:txBody>
                  <a:tcPr/>
                </a:tc>
                <a:tc>
                  <a:txBody>
                    <a:bodyPr/>
                    <a:lstStyle/>
                    <a:p>
                      <a:r>
                        <a:rPr lang="en-US" dirty="0"/>
                        <a:t>Subjects</a:t>
                      </a:r>
                    </a:p>
                  </a:txBody>
                  <a:tcPr/>
                </a:tc>
                <a:tc>
                  <a:txBody>
                    <a:bodyPr/>
                    <a:lstStyle/>
                    <a:p>
                      <a:r>
                        <a:rPr lang="en-US" dirty="0"/>
                        <a:t>Type</a:t>
                      </a:r>
                    </a:p>
                  </a:txBody>
                  <a:tcPr/>
                </a:tc>
                <a:tc>
                  <a:txBody>
                    <a:bodyPr/>
                    <a:lstStyle/>
                    <a:p>
                      <a:r>
                        <a:rPr lang="en-US" dirty="0"/>
                        <a:t>Classification tasks</a:t>
                      </a:r>
                    </a:p>
                  </a:txBody>
                  <a:tcPr/>
                </a:tc>
                <a:extLst>
                  <a:ext uri="{0D108BD9-81ED-4DB2-BD59-A6C34878D82A}">
                    <a16:rowId xmlns:a16="http://schemas.microsoft.com/office/drawing/2014/main" val="784161226"/>
                  </a:ext>
                </a:extLst>
              </a:tr>
              <a:tr h="814150">
                <a:tc>
                  <a:txBody>
                    <a:bodyPr/>
                    <a:lstStyle/>
                    <a:p>
                      <a:r>
                        <a:rPr lang="en-US" dirty="0" err="1"/>
                        <a:t>Bokulich</a:t>
                      </a:r>
                      <a:r>
                        <a:rPr lang="en-US" dirty="0"/>
                        <a:t> 2016</a:t>
                      </a:r>
                    </a:p>
                  </a:txBody>
                  <a:tcPr/>
                </a:tc>
                <a:tc>
                  <a:txBody>
                    <a:bodyPr/>
                    <a:lstStyle/>
                    <a:p>
                      <a:r>
                        <a:rPr lang="en-US" sz="1800" b="0" i="0" kern="1200" dirty="0">
                          <a:solidFill>
                            <a:schemeClr val="dk1"/>
                          </a:solidFill>
                          <a:effectLst/>
                          <a:latin typeface="+mn-lt"/>
                          <a:ea typeface="+mn-ea"/>
                          <a:cs typeface="+mn-cs"/>
                        </a:rPr>
                        <a:t>Gut microbiomes of infants sampled over the first two years of life</a:t>
                      </a:r>
                      <a:endParaRPr lang="en-US" dirty="0"/>
                    </a:p>
                  </a:txBody>
                  <a:tcPr/>
                </a:tc>
                <a:tc>
                  <a:txBody>
                    <a:bodyPr/>
                    <a:lstStyle/>
                    <a:p>
                      <a:r>
                        <a:rPr lang="en-US" dirty="0"/>
                        <a:t>16S </a:t>
                      </a:r>
                    </a:p>
                  </a:txBody>
                  <a:tcPr/>
                </a:tc>
                <a:tc>
                  <a:txBody>
                    <a:bodyPr/>
                    <a:lstStyle/>
                    <a:p>
                      <a:pPr marL="342900" indent="-342900">
                        <a:buAutoNum type="alphaLcParenBoth"/>
                      </a:pPr>
                      <a:r>
                        <a:rPr lang="en-US" sz="1800" b="0" i="0" kern="1200" dirty="0">
                          <a:solidFill>
                            <a:schemeClr val="dk1"/>
                          </a:solidFill>
                          <a:effectLst/>
                          <a:latin typeface="+mn-lt"/>
                          <a:ea typeface="+mn-ea"/>
                          <a:cs typeface="+mn-cs"/>
                        </a:rPr>
                        <a:t>Diet (breast fed vs formula) </a:t>
                      </a:r>
                    </a:p>
                    <a:p>
                      <a:pPr marL="342900" indent="-342900">
                        <a:buAutoNum type="alphaLcParenBoth"/>
                      </a:pPr>
                      <a:r>
                        <a:rPr lang="en-US" sz="1800" b="0" i="0" kern="1200" dirty="0">
                          <a:solidFill>
                            <a:schemeClr val="dk1"/>
                          </a:solidFill>
                          <a:effectLst/>
                          <a:latin typeface="+mn-lt"/>
                          <a:ea typeface="+mn-ea"/>
                          <a:cs typeface="+mn-cs"/>
                        </a:rPr>
                        <a:t>Mode of birth (vaginal or c-section)</a:t>
                      </a:r>
                    </a:p>
                  </a:txBody>
                  <a:tcPr/>
                </a:tc>
                <a:extLst>
                  <a:ext uri="{0D108BD9-81ED-4DB2-BD59-A6C34878D82A}">
                    <a16:rowId xmlns:a16="http://schemas.microsoft.com/office/drawing/2014/main" val="3681556962"/>
                  </a:ext>
                </a:extLst>
              </a:tr>
              <a:tr h="432198">
                <a:tc>
                  <a:txBody>
                    <a:bodyPr/>
                    <a:lstStyle/>
                    <a:p>
                      <a:r>
                        <a:rPr lang="en-US" dirty="0"/>
                        <a:t>Brooks 2017</a:t>
                      </a:r>
                    </a:p>
                  </a:txBody>
                  <a:tcPr/>
                </a:tc>
                <a:tc>
                  <a:txBody>
                    <a:bodyPr/>
                    <a:lstStyle/>
                    <a:p>
                      <a:r>
                        <a:rPr lang="en-US" sz="1800" b="0" i="0" kern="1200" dirty="0">
                          <a:solidFill>
                            <a:schemeClr val="dk1"/>
                          </a:solidFill>
                          <a:effectLst/>
                          <a:latin typeface="+mn-lt"/>
                          <a:ea typeface="+mn-ea"/>
                          <a:cs typeface="+mn-cs"/>
                        </a:rPr>
                        <a:t>Gut microbiomes of 30 infants sampled over 75 days</a:t>
                      </a:r>
                      <a:endParaRPr lang="en-US" dirty="0"/>
                    </a:p>
                  </a:txBody>
                  <a:tcPr/>
                </a:tc>
                <a:tc>
                  <a:txBody>
                    <a:bodyPr/>
                    <a:lstStyle/>
                    <a:p>
                      <a:r>
                        <a:rPr lang="en-US" dirty="0"/>
                        <a:t>MAG?</a:t>
                      </a:r>
                    </a:p>
                  </a:txBody>
                  <a:tcPr/>
                </a:tc>
                <a:tc>
                  <a:txBody>
                    <a:bodyPr/>
                    <a:lstStyle/>
                    <a:p>
                      <a:r>
                        <a:rPr lang="en-US" sz="1800" b="0" i="0" kern="1200" dirty="0">
                          <a:solidFill>
                            <a:schemeClr val="dk1"/>
                          </a:solidFill>
                          <a:effectLst/>
                          <a:latin typeface="+mn-lt"/>
                          <a:ea typeface="+mn-ea"/>
                          <a:cs typeface="+mn-cs"/>
                        </a:rPr>
                        <a:t>Mode of birth (vaginal versus C-section)</a:t>
                      </a:r>
                      <a:endParaRPr lang="en-US" dirty="0"/>
                    </a:p>
                  </a:txBody>
                  <a:tcPr/>
                </a:tc>
                <a:extLst>
                  <a:ext uri="{0D108BD9-81ED-4DB2-BD59-A6C34878D82A}">
                    <a16:rowId xmlns:a16="http://schemas.microsoft.com/office/drawing/2014/main" val="3890331503"/>
                  </a:ext>
                </a:extLst>
              </a:tr>
              <a:tr h="432198">
                <a:tc>
                  <a:txBody>
                    <a:bodyPr/>
                    <a:lstStyle/>
                    <a:p>
                      <a:r>
                        <a:rPr lang="en-US" dirty="0"/>
                        <a:t>David 2014</a:t>
                      </a:r>
                    </a:p>
                  </a:txBody>
                  <a:tcPr/>
                </a:tc>
                <a:tc>
                  <a:txBody>
                    <a:bodyPr/>
                    <a:lstStyle/>
                    <a:p>
                      <a:r>
                        <a:rPr lang="en-US" sz="1800" b="0" i="0" kern="1200" dirty="0">
                          <a:solidFill>
                            <a:schemeClr val="dk1"/>
                          </a:solidFill>
                          <a:effectLst/>
                          <a:latin typeface="+mn-lt"/>
                          <a:ea typeface="+mn-ea"/>
                          <a:cs typeface="+mn-cs"/>
                        </a:rPr>
                        <a:t>Microbiomes of 20 healthy adults receiving dietary interventions</a:t>
                      </a:r>
                      <a:endParaRPr lang="en-US" dirty="0"/>
                    </a:p>
                  </a:txBody>
                  <a:tcPr/>
                </a:tc>
                <a:tc>
                  <a:txBody>
                    <a:bodyPr/>
                    <a:lstStyle/>
                    <a:p>
                      <a:r>
                        <a:rPr lang="en-US" dirty="0"/>
                        <a:t>16S</a:t>
                      </a:r>
                    </a:p>
                  </a:txBody>
                  <a:tcPr/>
                </a:tc>
                <a:tc>
                  <a:txBody>
                    <a:bodyPr/>
                    <a:lstStyle/>
                    <a:p>
                      <a:r>
                        <a:rPr lang="en-US" dirty="0"/>
                        <a:t>Diet (</a:t>
                      </a:r>
                      <a:r>
                        <a:rPr lang="en-US" sz="1800" b="0" i="0" kern="1200" dirty="0">
                          <a:solidFill>
                            <a:schemeClr val="dk1"/>
                          </a:solidFill>
                          <a:effectLst/>
                          <a:latin typeface="+mn-lt"/>
                          <a:ea typeface="+mn-ea"/>
                          <a:cs typeface="+mn-cs"/>
                        </a:rPr>
                        <a:t>plant based vs animal)</a:t>
                      </a:r>
                      <a:endParaRPr lang="en-US" dirty="0"/>
                    </a:p>
                  </a:txBody>
                  <a:tcPr/>
                </a:tc>
                <a:extLst>
                  <a:ext uri="{0D108BD9-81ED-4DB2-BD59-A6C34878D82A}">
                    <a16:rowId xmlns:a16="http://schemas.microsoft.com/office/drawing/2014/main" val="3513576801"/>
                  </a:ext>
                </a:extLst>
              </a:tr>
              <a:tr h="432198">
                <a:tc>
                  <a:txBody>
                    <a:bodyPr/>
                    <a:lstStyle/>
                    <a:p>
                      <a:r>
                        <a:rPr lang="en-US" dirty="0" err="1"/>
                        <a:t>DiGiulio</a:t>
                      </a:r>
                      <a:r>
                        <a:rPr lang="en-US" dirty="0"/>
                        <a:t> 2015</a:t>
                      </a:r>
                    </a:p>
                  </a:txBody>
                  <a:tcPr/>
                </a:tc>
                <a:tc>
                  <a:txBody>
                    <a:bodyPr/>
                    <a:lstStyle/>
                    <a:p>
                      <a:r>
                        <a:rPr lang="en-US" sz="1800" b="0" i="0" kern="1200" dirty="0">
                          <a:solidFill>
                            <a:schemeClr val="dk1"/>
                          </a:solidFill>
                          <a:effectLst/>
                          <a:latin typeface="+mn-lt"/>
                          <a:ea typeface="+mn-ea"/>
                          <a:cs typeface="+mn-cs"/>
                        </a:rPr>
                        <a:t>Vaginal microbiomes of 37 pregnant women</a:t>
                      </a:r>
                      <a:endParaRPr lang="en-US" dirty="0"/>
                    </a:p>
                  </a:txBody>
                  <a:tcPr/>
                </a:tc>
                <a:tc>
                  <a:txBody>
                    <a:bodyPr/>
                    <a:lstStyle/>
                    <a:p>
                      <a:r>
                        <a:rPr lang="en-US" dirty="0"/>
                        <a:t>16S</a:t>
                      </a:r>
                    </a:p>
                  </a:txBody>
                  <a:tcPr/>
                </a:tc>
                <a:tc>
                  <a:txBody>
                    <a:bodyPr/>
                    <a:lstStyle/>
                    <a:p>
                      <a:r>
                        <a:rPr lang="en-US" dirty="0"/>
                        <a:t>Delivery time (</a:t>
                      </a:r>
                      <a:r>
                        <a:rPr lang="en-US" sz="1800" b="0" i="0" kern="1200" dirty="0">
                          <a:solidFill>
                            <a:schemeClr val="dk1"/>
                          </a:solidFill>
                          <a:effectLst/>
                          <a:latin typeface="+mn-lt"/>
                          <a:ea typeface="+mn-ea"/>
                          <a:cs typeface="+mn-cs"/>
                        </a:rPr>
                        <a:t>at term vs pre-term)</a:t>
                      </a:r>
                      <a:endParaRPr lang="en-US" dirty="0"/>
                    </a:p>
                  </a:txBody>
                  <a:tcPr/>
                </a:tc>
                <a:extLst>
                  <a:ext uri="{0D108BD9-81ED-4DB2-BD59-A6C34878D82A}">
                    <a16:rowId xmlns:a16="http://schemas.microsoft.com/office/drawing/2014/main" val="1038597031"/>
                  </a:ext>
                </a:extLst>
              </a:tr>
              <a:tr h="432198">
                <a:tc>
                  <a:txBody>
                    <a:bodyPr/>
                    <a:lstStyle/>
                    <a:p>
                      <a:r>
                        <a:rPr lang="en-US" dirty="0" err="1"/>
                        <a:t>Kostic</a:t>
                      </a:r>
                      <a:r>
                        <a:rPr lang="en-US" dirty="0"/>
                        <a:t> 2015</a:t>
                      </a:r>
                    </a:p>
                  </a:txBody>
                  <a:tcPr/>
                </a:tc>
                <a:tc>
                  <a:txBody>
                    <a:bodyPr/>
                    <a:lstStyle/>
                    <a:p>
                      <a:r>
                        <a:rPr lang="en-US" sz="1800" b="0" i="0" kern="1200" dirty="0">
                          <a:solidFill>
                            <a:schemeClr val="dk1"/>
                          </a:solidFill>
                          <a:effectLst/>
                          <a:latin typeface="+mn-lt"/>
                          <a:ea typeface="+mn-ea"/>
                          <a:cs typeface="+mn-cs"/>
                        </a:rPr>
                        <a:t>Gut microbiomes of 17 infants sampled over the first 3 years of life</a:t>
                      </a:r>
                      <a:endParaRPr lang="en-US" dirty="0"/>
                    </a:p>
                  </a:txBody>
                  <a:tcPr/>
                </a:tc>
                <a:tc>
                  <a:txBody>
                    <a:bodyPr/>
                    <a:lstStyle/>
                    <a:p>
                      <a:r>
                        <a:rPr lang="en-US" dirty="0"/>
                        <a:t>MAG</a:t>
                      </a:r>
                    </a:p>
                  </a:txBody>
                  <a:tcPr/>
                </a:tc>
                <a:tc>
                  <a:txBody>
                    <a:bodyPr/>
                    <a:lstStyle/>
                    <a:p>
                      <a:r>
                        <a:rPr lang="en-US" sz="1800" b="0" i="0" kern="1200" dirty="0">
                          <a:solidFill>
                            <a:schemeClr val="dk1"/>
                          </a:solidFill>
                          <a:effectLst/>
                          <a:latin typeface="+mn-lt"/>
                          <a:ea typeface="+mn-ea"/>
                          <a:cs typeface="+mn-cs"/>
                        </a:rPr>
                        <a:t>Normal vs development of type 1 diabetes</a:t>
                      </a:r>
                      <a:endParaRPr lang="en-US" dirty="0"/>
                    </a:p>
                  </a:txBody>
                  <a:tcPr/>
                </a:tc>
                <a:extLst>
                  <a:ext uri="{0D108BD9-81ED-4DB2-BD59-A6C34878D82A}">
                    <a16:rowId xmlns:a16="http://schemas.microsoft.com/office/drawing/2014/main" val="2461247700"/>
                  </a:ext>
                </a:extLst>
              </a:tr>
              <a:tr h="432198">
                <a:tc>
                  <a:txBody>
                    <a:bodyPr/>
                    <a:lstStyle/>
                    <a:p>
                      <a:r>
                        <a:rPr lang="en-US" dirty="0"/>
                        <a:t>Shao 2019</a:t>
                      </a:r>
                    </a:p>
                  </a:txBody>
                  <a:tcPr/>
                </a:tc>
                <a:tc>
                  <a:txBody>
                    <a:bodyPr/>
                    <a:lstStyle/>
                    <a:p>
                      <a:r>
                        <a:rPr lang="en-US" sz="1800" b="0" i="0" kern="1200" dirty="0">
                          <a:solidFill>
                            <a:schemeClr val="dk1"/>
                          </a:solidFill>
                          <a:effectLst/>
                          <a:latin typeface="+mn-lt"/>
                          <a:ea typeface="+mn-ea"/>
                          <a:cs typeface="+mn-cs"/>
                        </a:rPr>
                        <a:t>Gut microbiomes of 282 infants (after filtering for subjects with fewer than three timepoints) sampled over 424 days</a:t>
                      </a:r>
                      <a:endParaRPr lang="en-US" dirty="0"/>
                    </a:p>
                  </a:txBody>
                  <a:tcPr/>
                </a:tc>
                <a:tc>
                  <a:txBody>
                    <a:bodyPr/>
                    <a:lstStyle/>
                    <a:p>
                      <a:r>
                        <a:rPr lang="en-US" dirty="0"/>
                        <a:t>MAG</a:t>
                      </a:r>
                    </a:p>
                  </a:txBody>
                  <a:tcPr/>
                </a:tc>
                <a:tc>
                  <a:txBody>
                    <a:bodyPr/>
                    <a:lstStyle/>
                    <a:p>
                      <a:r>
                        <a:rPr lang="en-US" sz="1800" b="0" i="0" kern="1200" dirty="0">
                          <a:solidFill>
                            <a:schemeClr val="dk1"/>
                          </a:solidFill>
                          <a:effectLst/>
                          <a:latin typeface="+mn-lt"/>
                          <a:ea typeface="+mn-ea"/>
                          <a:cs typeface="+mn-cs"/>
                        </a:rPr>
                        <a:t>Mode of birth (vaginal versus C-section)</a:t>
                      </a:r>
                      <a:endParaRPr lang="en-US" dirty="0"/>
                    </a:p>
                  </a:txBody>
                  <a:tcPr/>
                </a:tc>
                <a:extLst>
                  <a:ext uri="{0D108BD9-81ED-4DB2-BD59-A6C34878D82A}">
                    <a16:rowId xmlns:a16="http://schemas.microsoft.com/office/drawing/2014/main" val="2375996240"/>
                  </a:ext>
                </a:extLst>
              </a:tr>
              <a:tr h="432198">
                <a:tc>
                  <a:txBody>
                    <a:bodyPr/>
                    <a:lstStyle/>
                    <a:p>
                      <a:r>
                        <a:rPr lang="en-US" dirty="0" err="1"/>
                        <a:t>Vatanen</a:t>
                      </a:r>
                      <a:r>
                        <a:rPr lang="en-US" dirty="0"/>
                        <a:t> 2016</a:t>
                      </a:r>
                    </a:p>
                  </a:txBody>
                  <a:tcPr/>
                </a:tc>
                <a:tc>
                  <a:txBody>
                    <a:bodyPr/>
                    <a:lstStyle/>
                    <a:p>
                      <a:r>
                        <a:rPr lang="en-US" dirty="0"/>
                        <a:t>Gut microbiomes of 117 children sampled over the first three years of life</a:t>
                      </a:r>
                    </a:p>
                  </a:txBody>
                  <a:tcPr/>
                </a:tc>
                <a:tc>
                  <a:txBody>
                    <a:bodyPr/>
                    <a:lstStyle/>
                    <a:p>
                      <a:r>
                        <a:rPr lang="en-US" dirty="0"/>
                        <a:t>16S</a:t>
                      </a:r>
                    </a:p>
                  </a:txBody>
                  <a:tcPr/>
                </a:tc>
                <a:tc>
                  <a:txBody>
                    <a:bodyPr/>
                    <a:lstStyle/>
                    <a:p>
                      <a:r>
                        <a:rPr lang="en-US" sz="1800" b="0" i="0" kern="1200" dirty="0">
                          <a:solidFill>
                            <a:schemeClr val="dk1"/>
                          </a:solidFill>
                          <a:effectLst/>
                          <a:latin typeface="+mn-lt"/>
                          <a:ea typeface="+mn-ea"/>
                          <a:cs typeface="+mn-cs"/>
                        </a:rPr>
                        <a:t>Nationality (Russian versus Estonian/Finnish)</a:t>
                      </a:r>
                      <a:endParaRPr lang="en-US" dirty="0"/>
                    </a:p>
                  </a:txBody>
                  <a:tcPr/>
                </a:tc>
                <a:extLst>
                  <a:ext uri="{0D108BD9-81ED-4DB2-BD59-A6C34878D82A}">
                    <a16:rowId xmlns:a16="http://schemas.microsoft.com/office/drawing/2014/main" val="502085021"/>
                  </a:ext>
                </a:extLst>
              </a:tr>
            </a:tbl>
          </a:graphicData>
        </a:graphic>
      </p:graphicFrame>
      <p:sp>
        <p:nvSpPr>
          <p:cNvPr id="3" name="TextBox 2">
            <a:extLst>
              <a:ext uri="{FF2B5EF4-FFF2-40B4-BE49-F238E27FC236}">
                <a16:creationId xmlns:a16="http://schemas.microsoft.com/office/drawing/2014/main" id="{5DB3780A-C75D-475A-A605-8B9C4EBA619C}"/>
              </a:ext>
            </a:extLst>
          </p:cNvPr>
          <p:cNvSpPr txBox="1"/>
          <p:nvPr/>
        </p:nvSpPr>
        <p:spPr>
          <a:xfrm>
            <a:off x="493160" y="6359703"/>
            <a:ext cx="7551505" cy="369332"/>
          </a:xfrm>
          <a:prstGeom prst="rect">
            <a:avLst/>
          </a:prstGeom>
          <a:noFill/>
        </p:spPr>
        <p:txBody>
          <a:bodyPr wrap="square" rtlCol="0">
            <a:spAutoFit/>
          </a:bodyPr>
          <a:lstStyle/>
          <a:p>
            <a:r>
              <a:rPr lang="en-US" dirty="0"/>
              <a:t>*Shao dataset has very little time-series, may not want to use</a:t>
            </a:r>
          </a:p>
        </p:txBody>
      </p:sp>
    </p:spTree>
    <p:extLst>
      <p:ext uri="{BB962C8B-B14F-4D97-AF65-F5344CB8AC3E}">
        <p14:creationId xmlns:p14="http://schemas.microsoft.com/office/powerpoint/2010/main" val="351040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TotalTime>
  <Words>840</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Outline</vt:lpstr>
      <vt:lpstr>Interpretability in general</vt:lpstr>
      <vt:lpstr>Interpretability in time-series microbiome data</vt:lpstr>
      <vt:lpstr>interpretability in models</vt:lpstr>
      <vt:lpstr>Interpretable models vs post-hoc interpretability</vt:lpstr>
      <vt:lpstr>Abundance data (16S amplicon)</vt:lpstr>
      <vt:lpstr>Abundance (shotgun metagenomics)</vt:lpstr>
      <vt:lpstr>Metadata</vt:lpstr>
      <vt:lpstr>Datasets overview</vt:lpstr>
      <vt:lpstr>Bokulich 2016 study</vt:lpstr>
      <vt:lpstr>Example research question</vt:lpstr>
      <vt:lpstr>Selecting relevant features</vt:lpstr>
      <vt:lpstr>MDITRE model overview</vt:lpstr>
      <vt:lpstr>Example MDITRE prediction for Bokulich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Uppal</dc:creator>
  <cp:lastModifiedBy>Gary Uppal</cp:lastModifiedBy>
  <cp:revision>226</cp:revision>
  <dcterms:created xsi:type="dcterms:W3CDTF">2022-04-09T22:25:56Z</dcterms:created>
  <dcterms:modified xsi:type="dcterms:W3CDTF">2022-04-22T01:51:03Z</dcterms:modified>
</cp:coreProperties>
</file>