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82" r:id="rId4"/>
    <p:sldId id="280" r:id="rId5"/>
    <p:sldId id="268" r:id="rId6"/>
    <p:sldId id="259" r:id="rId7"/>
    <p:sldId id="275" r:id="rId8"/>
    <p:sldId id="276" r:id="rId9"/>
    <p:sldId id="277" r:id="rId10"/>
    <p:sldId id="279" r:id="rId11"/>
    <p:sldId id="278" r:id="rId12"/>
    <p:sldId id="284" r:id="rId13"/>
    <p:sldId id="285" r:id="rId14"/>
    <p:sldId id="283" r:id="rId15"/>
    <p:sldId id="281" r:id="rId16"/>
    <p:sldId id="274" r:id="rId17"/>
    <p:sldId id="286" r:id="rId1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1BDFF"/>
    <a:srgbClr val="00217E"/>
    <a:srgbClr val="5DD5FF"/>
    <a:srgbClr val="FF9933"/>
    <a:srgbClr val="9EFF29"/>
    <a:srgbClr val="003635"/>
    <a:srgbClr val="600000"/>
    <a:srgbClr val="FF8225"/>
    <a:srgbClr val="FF2549"/>
    <a:srgbClr val="FF0D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69" autoAdjust="0"/>
    <p:restoredTop sz="94712" autoAdjust="0"/>
  </p:normalViewPr>
  <p:slideViewPr>
    <p:cSldViewPr snapToGrid="0">
      <p:cViewPr varScale="1">
        <p:scale>
          <a:sx n="142" d="100"/>
          <a:sy n="142" d="100"/>
        </p:scale>
        <p:origin x="918" y="12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3662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GT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692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38321" y="1917290"/>
            <a:ext cx="8096860" cy="146746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0657" y="3639165"/>
            <a:ext cx="7766107" cy="678426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rgbClr val="00B0F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319" y="128474"/>
            <a:ext cx="8259098" cy="763526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1446" y="1179871"/>
            <a:ext cx="8229600" cy="3569110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0363" y="436033"/>
            <a:ext cx="6555934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8013" y="1209366"/>
            <a:ext cx="6526162" cy="3508626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480AC51-B1A3-4159-BC64-605200D5A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4/20/2020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9CA6C69-2219-462D-B614-E494EA9D3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8504FDA-6238-4468-8D95-AFAF4F09D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693" y="138907"/>
            <a:ext cx="8093365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508032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1980429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508032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1980429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3018" y="2035928"/>
            <a:ext cx="7617540" cy="1622322"/>
          </a:xfrm>
        </p:spPr>
        <p:txBody>
          <a:bodyPr>
            <a:normAutofit/>
          </a:bodyPr>
          <a:lstStyle/>
          <a:p>
            <a:r>
              <a:rPr lang="en-US" dirty="0"/>
              <a:t>C3D </a:t>
            </a:r>
            <a:r>
              <a:rPr lang="es-MX" dirty="0"/>
              <a:t>en</a:t>
            </a:r>
            <a:r>
              <a:rPr lang="en-US" dirty="0"/>
              <a:t> Typescript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70153" y="3738707"/>
            <a:ext cx="7498298" cy="73004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Presented by:</a:t>
            </a:r>
          </a:p>
          <a:p>
            <a:r>
              <a:rPr lang="en-US" dirty="0"/>
              <a:t>Erik Flores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6371" y="264143"/>
            <a:ext cx="5317700" cy="725349"/>
          </a:xfrm>
        </p:spPr>
        <p:txBody>
          <a:bodyPr>
            <a:normAutofit/>
          </a:bodyPr>
          <a:lstStyle/>
          <a:p>
            <a:r>
              <a:rPr lang="en-US" dirty="0"/>
              <a:t>Heap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895802" y="1108513"/>
            <a:ext cx="5317700" cy="3508626"/>
          </a:xfrm>
        </p:spPr>
        <p:txBody>
          <a:bodyPr>
            <a:normAutofit/>
          </a:bodyPr>
          <a:lstStyle/>
          <a:p>
            <a:pPr algn="just"/>
            <a:r>
              <a:rPr lang="es-GT" sz="2400" b="1" dirty="0">
                <a:solidFill>
                  <a:schemeClr val="bg1">
                    <a:lumMod val="50000"/>
                  </a:schemeClr>
                </a:solidFill>
              </a:rPr>
              <a:t>Siempre crece.</a:t>
            </a:r>
          </a:p>
          <a:p>
            <a:pPr algn="just"/>
            <a:r>
              <a:rPr lang="es-GT" sz="2400" b="1" dirty="0">
                <a:solidFill>
                  <a:schemeClr val="bg1">
                    <a:lumMod val="50000"/>
                  </a:schemeClr>
                </a:solidFill>
              </a:rPr>
              <a:t>En este se guardan objetos y arreglos.</a:t>
            </a:r>
          </a:p>
          <a:p>
            <a:pPr algn="just"/>
            <a:r>
              <a:rPr lang="es-GT" sz="2400" b="1" dirty="0">
                <a:solidFill>
                  <a:schemeClr val="bg1">
                    <a:lumMod val="50000"/>
                  </a:schemeClr>
                </a:solidFill>
              </a:rPr>
              <a:t>Se puede acceder a cualquier posición desde cualquier ámbito.</a:t>
            </a:r>
          </a:p>
          <a:p>
            <a:pPr marL="0" indent="0" algn="just">
              <a:buNone/>
            </a:pPr>
            <a:endParaRPr lang="es-GT" sz="2400" b="1" dirty="0"/>
          </a:p>
          <a:p>
            <a:pPr marL="0" indent="0">
              <a:buNone/>
            </a:pPr>
            <a:endParaRPr lang="es-GT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6209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6371" y="264143"/>
            <a:ext cx="5317700" cy="725349"/>
          </a:xfrm>
        </p:spPr>
        <p:txBody>
          <a:bodyPr>
            <a:normAutofit/>
          </a:bodyPr>
          <a:lstStyle/>
          <a:p>
            <a:r>
              <a:rPr lang="en-US" dirty="0"/>
              <a:t>Pila de </a:t>
            </a:r>
            <a:r>
              <a:rPr lang="en-US" dirty="0" err="1"/>
              <a:t>llamadas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895802" y="1108513"/>
            <a:ext cx="5317700" cy="3508626"/>
          </a:xfrm>
        </p:spPr>
        <p:txBody>
          <a:bodyPr>
            <a:normAutofit/>
          </a:bodyPr>
          <a:lstStyle/>
          <a:p>
            <a:pPr algn="just"/>
            <a:r>
              <a:rPr lang="es-GT" sz="2400" b="1" dirty="0">
                <a:solidFill>
                  <a:schemeClr val="bg1">
                    <a:lumMod val="50000"/>
                  </a:schemeClr>
                </a:solidFill>
              </a:rPr>
              <a:t>Guarda la posición desde la que fue llamada una función.</a:t>
            </a:r>
          </a:p>
          <a:p>
            <a:pPr algn="just"/>
            <a:r>
              <a:rPr lang="es-GT" sz="2400" b="1" dirty="0">
                <a:solidFill>
                  <a:schemeClr val="bg1">
                    <a:lumMod val="50000"/>
                  </a:schemeClr>
                </a:solidFill>
              </a:rPr>
              <a:t>Cuando la función se termina de ejecutar, se regresa al punto de donde fue llamada.</a:t>
            </a:r>
            <a:endParaRPr lang="es-GT" sz="2400" b="1" dirty="0"/>
          </a:p>
          <a:p>
            <a:pPr marL="0" indent="0">
              <a:buNone/>
            </a:pPr>
            <a:endParaRPr lang="es-GT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97299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GT" dirty="0"/>
              <a:t>Typescript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1446" y="1173147"/>
            <a:ext cx="8229600" cy="3569110"/>
          </a:xfrm>
        </p:spPr>
        <p:txBody>
          <a:bodyPr>
            <a:normAutofit/>
          </a:bodyPr>
          <a:lstStyle/>
          <a:p>
            <a:pPr algn="just"/>
            <a:r>
              <a:rPr lang="es-MX" sz="3200" dirty="0" err="1"/>
              <a:t>Superset</a:t>
            </a:r>
            <a:r>
              <a:rPr lang="es-MX" sz="3200" dirty="0"/>
              <a:t> de </a:t>
            </a:r>
            <a:r>
              <a:rPr lang="es-MX" sz="3200" dirty="0" err="1"/>
              <a:t>javascript</a:t>
            </a:r>
            <a:endParaRPr lang="es-MX" sz="3200" dirty="0"/>
          </a:p>
          <a:p>
            <a:pPr algn="just"/>
            <a:r>
              <a:rPr lang="es-MX" sz="3200" dirty="0"/>
              <a:t>Tipos estáticos</a:t>
            </a:r>
          </a:p>
          <a:p>
            <a:pPr algn="just"/>
            <a:r>
              <a:rPr lang="es-MX" sz="3200" dirty="0"/>
              <a:t>Objetos basados en clases</a:t>
            </a:r>
          </a:p>
          <a:p>
            <a:pPr algn="just"/>
            <a:r>
              <a:rPr lang="es-MX" sz="3200" dirty="0"/>
              <a:t>Integración con Visual </a:t>
            </a:r>
            <a:r>
              <a:rPr lang="es-MX" sz="3200" dirty="0" err="1"/>
              <a:t>Code</a:t>
            </a:r>
            <a:endParaRPr lang="es-MX" sz="3200" dirty="0"/>
          </a:p>
          <a:p>
            <a:pPr algn="just"/>
            <a:r>
              <a:rPr lang="es-MX" sz="3200" dirty="0" err="1"/>
              <a:t>Debugger</a:t>
            </a:r>
            <a:endParaRPr lang="es-MX" sz="3200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024118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GT" dirty="0"/>
              <a:t>Extensiones en VSC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1446" y="1173147"/>
            <a:ext cx="8229600" cy="3569110"/>
          </a:xfrm>
        </p:spPr>
        <p:txBody>
          <a:bodyPr>
            <a:normAutofit/>
          </a:bodyPr>
          <a:lstStyle/>
          <a:p>
            <a:pPr algn="just"/>
            <a:r>
              <a:rPr lang="es-MX" sz="3200" dirty="0" err="1"/>
              <a:t>GitLens</a:t>
            </a:r>
            <a:endParaRPr lang="es-MX" sz="3200" dirty="0"/>
          </a:p>
          <a:p>
            <a:pPr algn="just"/>
            <a:r>
              <a:rPr lang="es-MX" sz="3200" dirty="0" err="1"/>
              <a:t>TODOs</a:t>
            </a:r>
            <a:endParaRPr lang="es-MX" sz="3200" dirty="0"/>
          </a:p>
          <a:p>
            <a:pPr algn="just"/>
            <a:r>
              <a:rPr lang="es-MX" sz="3200" dirty="0" err="1"/>
              <a:t>Code</a:t>
            </a:r>
            <a:r>
              <a:rPr lang="es-MX" sz="3200" dirty="0"/>
              <a:t> Time</a:t>
            </a:r>
          </a:p>
          <a:p>
            <a:pPr algn="just"/>
            <a:r>
              <a:rPr lang="es-MX" sz="3200" dirty="0"/>
              <a:t>Git </a:t>
            </a:r>
            <a:r>
              <a:rPr lang="es-MX" sz="3200" dirty="0" err="1"/>
              <a:t>History</a:t>
            </a:r>
            <a:endParaRPr lang="es-MX" sz="3200" dirty="0"/>
          </a:p>
        </p:txBody>
      </p:sp>
    </p:spTree>
    <p:extLst>
      <p:ext uri="{BB962C8B-B14F-4D97-AF65-F5344CB8AC3E}">
        <p14:creationId xmlns:p14="http://schemas.microsoft.com/office/powerpoint/2010/main" val="20578512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GT" dirty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1446" y="1173147"/>
            <a:ext cx="8229600" cy="356911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3200" dirty="0"/>
          </a:p>
          <a:p>
            <a:pPr marL="0" indent="0" algn="just">
              <a:buNone/>
            </a:pPr>
            <a:endParaRPr lang="en-US" sz="3200" dirty="0"/>
          </a:p>
          <a:p>
            <a:pPr algn="just"/>
            <a:endParaRPr lang="en-US" sz="3200" dirty="0"/>
          </a:p>
          <a:p>
            <a:endParaRPr lang="en-US" dirty="0"/>
          </a:p>
        </p:txBody>
      </p:sp>
      <p:pic>
        <p:nvPicPr>
          <p:cNvPr id="1026" name="Picture 2" descr="Demystifying APIs(Beginner's Guide ) - Raq Robinson - Medium">
            <a:extLst>
              <a:ext uri="{FF2B5EF4-FFF2-40B4-BE49-F238E27FC236}">
                <a16:creationId xmlns:a16="http://schemas.microsoft.com/office/drawing/2014/main" id="{6BA9441F-D2A4-469B-83C8-1099342947DF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4996" y="1881377"/>
            <a:ext cx="4762500" cy="21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01855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GT" dirty="0" err="1"/>
              <a:t>Tips</a:t>
            </a:r>
            <a:r>
              <a:rPr lang="es-GT" dirty="0"/>
              <a:t> &amp; </a:t>
            </a:r>
            <a:r>
              <a:rPr lang="es-GT" dirty="0" err="1"/>
              <a:t>Tricks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1446" y="1173147"/>
            <a:ext cx="8229600" cy="3569110"/>
          </a:xfrm>
        </p:spPr>
        <p:txBody>
          <a:bodyPr>
            <a:normAutofit/>
          </a:bodyPr>
          <a:lstStyle/>
          <a:p>
            <a:pPr algn="just"/>
            <a:r>
              <a:rPr lang="en-US" sz="3200" dirty="0" err="1"/>
              <a:t>Utilizar</a:t>
            </a:r>
            <a:r>
              <a:rPr lang="en-US" sz="3200" dirty="0"/>
              <a:t> git</a:t>
            </a:r>
          </a:p>
          <a:p>
            <a:pPr algn="just"/>
            <a:r>
              <a:rPr lang="en-US" sz="3200" dirty="0"/>
              <a:t>La organizacion y la </a:t>
            </a:r>
            <a:r>
              <a:rPr lang="en-US" sz="3200" dirty="0" err="1"/>
              <a:t>disciplina</a:t>
            </a:r>
            <a:r>
              <a:rPr lang="en-US" sz="3200" dirty="0"/>
              <a:t> son claves.</a:t>
            </a:r>
          </a:p>
          <a:p>
            <a:pPr algn="just"/>
            <a:r>
              <a:rPr lang="en-US" sz="3200" dirty="0"/>
              <a:t>El primer </a:t>
            </a:r>
            <a:r>
              <a:rPr lang="en-US" sz="3200" dirty="0" err="1"/>
              <a:t>proyecto</a:t>
            </a:r>
            <a:r>
              <a:rPr lang="en-US" sz="3200" dirty="0"/>
              <a:t> no es </a:t>
            </a:r>
            <a:r>
              <a:rPr lang="en-US" sz="3200" dirty="0" err="1"/>
              <a:t>garantia</a:t>
            </a:r>
            <a:r>
              <a:rPr lang="en-US" sz="3200" dirty="0"/>
              <a:t>. </a:t>
            </a:r>
          </a:p>
          <a:p>
            <a:pPr algn="just"/>
            <a:r>
              <a:rPr lang="en-US" sz="3200" dirty="0"/>
              <a:t>Typescript </a:t>
            </a:r>
            <a:r>
              <a:rPr lang="en-US" sz="3200" dirty="0" err="1"/>
              <a:t>facilita</a:t>
            </a:r>
            <a:r>
              <a:rPr lang="en-US" sz="3200" dirty="0"/>
              <a:t> el </a:t>
            </a:r>
            <a:r>
              <a:rPr lang="en-US" sz="3200" dirty="0" err="1"/>
              <a:t>desarrollo</a:t>
            </a:r>
            <a:r>
              <a:rPr lang="en-US" sz="3200" dirty="0"/>
              <a:t>.</a:t>
            </a:r>
          </a:p>
          <a:p>
            <a:pPr algn="just"/>
            <a:r>
              <a:rPr lang="en-US" sz="3200" dirty="0" err="1"/>
              <a:t>Iniciar</a:t>
            </a:r>
            <a:r>
              <a:rPr lang="en-US" sz="3200" dirty="0"/>
              <a:t> por el </a:t>
            </a:r>
            <a:r>
              <a:rPr lang="en-US" sz="3200" dirty="0" err="1"/>
              <a:t>interprete</a:t>
            </a:r>
            <a:r>
              <a:rPr lang="en-US" sz="3200" dirty="0"/>
              <a:t> de C3D.</a:t>
            </a:r>
          </a:p>
          <a:p>
            <a:pPr algn="just"/>
            <a:endParaRPr lang="en-US" sz="3200" dirty="0"/>
          </a:p>
          <a:p>
            <a:pPr marL="0" indent="0" algn="just">
              <a:buNone/>
            </a:pPr>
            <a:endParaRPr lang="en-US" sz="3200" dirty="0"/>
          </a:p>
          <a:p>
            <a:pPr algn="just"/>
            <a:endParaRPr lang="en-US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0838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nimated GIF - Find &amp; Share on GIPHY">
            <a:extLst>
              <a:ext uri="{FF2B5EF4-FFF2-40B4-BE49-F238E27FC236}">
                <a16:creationId xmlns:a16="http://schemas.microsoft.com/office/drawing/2014/main" id="{2E760B61-1C37-4824-B717-FFAE2A99810A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378324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99428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s-MX" sz="4800" dirty="0"/>
          </a:p>
          <a:p>
            <a:pPr marL="0" indent="0" algn="ctr">
              <a:buNone/>
            </a:pPr>
            <a:r>
              <a:rPr lang="es-MX" sz="4800" dirty="0"/>
              <a:t>Éxitos a todos </a:t>
            </a:r>
            <a:r>
              <a:rPr lang="es-MX" sz="4800" dirty="0">
                <a:sym typeface="Wingdings" panose="05000000000000000000" pitchFamily="2" charset="2"/>
              </a:rPr>
              <a:t>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663931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GT" dirty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GT" dirty="0"/>
              <a:t>Presentación</a:t>
            </a:r>
          </a:p>
          <a:p>
            <a:r>
              <a:rPr lang="es-GT" dirty="0"/>
              <a:t>C3D</a:t>
            </a:r>
          </a:p>
          <a:p>
            <a:r>
              <a:rPr lang="es-GT" dirty="0"/>
              <a:t>Instrucciones de C3D</a:t>
            </a:r>
          </a:p>
          <a:p>
            <a:r>
              <a:rPr lang="es-GT" dirty="0"/>
              <a:t>EDD en C3D</a:t>
            </a:r>
          </a:p>
          <a:p>
            <a:r>
              <a:rPr lang="es-GT" dirty="0"/>
              <a:t>Typescript como interprete de C3D</a:t>
            </a:r>
          </a:p>
          <a:p>
            <a:r>
              <a:rPr lang="es-GT" dirty="0"/>
              <a:t>Demo</a:t>
            </a:r>
          </a:p>
          <a:p>
            <a:r>
              <a:rPr lang="es-GT" dirty="0" err="1"/>
              <a:t>Tips</a:t>
            </a:r>
            <a:r>
              <a:rPr lang="es-GT" dirty="0"/>
              <a:t> &amp; </a:t>
            </a:r>
            <a:r>
              <a:rPr lang="es-GT" dirty="0" err="1"/>
              <a:t>Tricks</a:t>
            </a:r>
            <a:endParaRPr lang="es-GT" dirty="0"/>
          </a:p>
          <a:p>
            <a:r>
              <a:rPr lang="en-US" dirty="0" err="1"/>
              <a:t>Preguntas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6371" y="264143"/>
            <a:ext cx="5317700" cy="725349"/>
          </a:xfrm>
        </p:spPr>
        <p:txBody>
          <a:bodyPr>
            <a:normAutofit/>
          </a:bodyPr>
          <a:lstStyle/>
          <a:p>
            <a:r>
              <a:rPr lang="en-US" dirty="0"/>
              <a:t>C3D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895802" y="1108513"/>
            <a:ext cx="5317700" cy="3508626"/>
          </a:xfrm>
        </p:spPr>
        <p:txBody>
          <a:bodyPr>
            <a:normAutofit/>
          </a:bodyPr>
          <a:lstStyle/>
          <a:p>
            <a:pPr algn="just"/>
            <a:r>
              <a:rPr lang="es-GT" sz="2400" b="1" dirty="0">
                <a:solidFill>
                  <a:schemeClr val="bg1">
                    <a:lumMod val="50000"/>
                  </a:schemeClr>
                </a:solidFill>
              </a:rPr>
              <a:t>Permite crear fácilmente un compilador para diferentes maquinas.</a:t>
            </a:r>
          </a:p>
          <a:p>
            <a:pPr algn="just"/>
            <a:r>
              <a:rPr lang="es-GT" sz="2400" b="1" dirty="0">
                <a:solidFill>
                  <a:schemeClr val="bg1">
                    <a:lumMod val="50000"/>
                  </a:schemeClr>
                </a:solidFill>
              </a:rPr>
              <a:t>Se puede optimizar.</a:t>
            </a:r>
          </a:p>
          <a:p>
            <a:pPr algn="just"/>
            <a:r>
              <a:rPr lang="es-GT" sz="2400" b="1" dirty="0">
                <a:solidFill>
                  <a:schemeClr val="bg1">
                    <a:lumMod val="50000"/>
                  </a:schemeClr>
                </a:solidFill>
              </a:rPr>
              <a:t>Contiene 3 o menos direcciones, dos operandos y uno para el resultado.</a:t>
            </a:r>
          </a:p>
          <a:p>
            <a:pPr algn="just"/>
            <a:endParaRPr lang="es-GT" sz="2400" b="1" dirty="0"/>
          </a:p>
          <a:p>
            <a:pPr marL="0" indent="0">
              <a:buNone/>
            </a:pPr>
            <a:endParaRPr lang="es-GT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1041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Instrucciones</a:t>
            </a:r>
            <a:r>
              <a:rPr lang="en-US" dirty="0"/>
              <a:t> de C3D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MX" sz="3200" dirty="0"/>
              <a:t>Instrucciones de asignación</a:t>
            </a:r>
          </a:p>
          <a:p>
            <a:pPr algn="just"/>
            <a:r>
              <a:rPr lang="es-MX" sz="3200" dirty="0"/>
              <a:t>Saltos condicionales e incondicionales</a:t>
            </a:r>
          </a:p>
          <a:p>
            <a:pPr algn="just"/>
            <a:r>
              <a:rPr lang="es-MX" sz="3200" dirty="0"/>
              <a:t>Procedimientos</a:t>
            </a:r>
          </a:p>
          <a:p>
            <a:pPr algn="just"/>
            <a:r>
              <a:rPr lang="es-MX" sz="3200" dirty="0"/>
              <a:t>Llamadas a procedimientos</a:t>
            </a:r>
          </a:p>
          <a:p>
            <a:pPr algn="just"/>
            <a:r>
              <a:rPr lang="es-MX" sz="3200" dirty="0"/>
              <a:t>Acceso a </a:t>
            </a:r>
            <a:r>
              <a:rPr lang="es-MX" sz="3200" dirty="0" err="1"/>
              <a:t>Heap</a:t>
            </a:r>
            <a:r>
              <a:rPr lang="es-MX" sz="3200" dirty="0"/>
              <a:t> y </a:t>
            </a:r>
            <a:r>
              <a:rPr lang="es-MX" sz="3200" dirty="0" err="1"/>
              <a:t>Stack</a:t>
            </a:r>
            <a:endParaRPr lang="es-MX" sz="3200" dirty="0"/>
          </a:p>
          <a:p>
            <a:pPr algn="just"/>
            <a:r>
              <a:rPr lang="es-MX" sz="3200" dirty="0" err="1"/>
              <a:t>Print</a:t>
            </a:r>
            <a:endParaRPr lang="es-MX" sz="3200" dirty="0"/>
          </a:p>
          <a:p>
            <a:pPr marL="0" indent="0" algn="just">
              <a:buNone/>
            </a:pPr>
            <a:endParaRPr lang="es-MX" sz="3200" dirty="0"/>
          </a:p>
          <a:p>
            <a:pPr algn="just"/>
            <a:endParaRPr lang="es-MX" sz="3200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08530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GT" dirty="0"/>
              <a:t>EDD en C3D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3200" dirty="0"/>
              <a:t>Arreglo de Temporales</a:t>
            </a:r>
          </a:p>
          <a:p>
            <a:pPr algn="just"/>
            <a:r>
              <a:rPr lang="en-US" sz="3200" dirty="0"/>
              <a:t>Arreglo de </a:t>
            </a:r>
            <a:r>
              <a:rPr lang="en-US" sz="3200" dirty="0" err="1"/>
              <a:t>Etiquetas</a:t>
            </a:r>
            <a:endParaRPr lang="en-US" sz="3200" dirty="0"/>
          </a:p>
          <a:p>
            <a:pPr algn="just"/>
            <a:r>
              <a:rPr lang="en-US" sz="3200" dirty="0"/>
              <a:t>Map de </a:t>
            </a:r>
            <a:r>
              <a:rPr lang="en-US" sz="3200" dirty="0" err="1"/>
              <a:t>funciones</a:t>
            </a:r>
            <a:endParaRPr lang="en-US" sz="3200" dirty="0"/>
          </a:p>
          <a:p>
            <a:pPr algn="just"/>
            <a:r>
              <a:rPr lang="en-US" sz="3200" dirty="0"/>
              <a:t>Stack</a:t>
            </a:r>
          </a:p>
          <a:p>
            <a:pPr algn="just"/>
            <a:r>
              <a:rPr lang="en-US" sz="3200" dirty="0"/>
              <a:t>Heap</a:t>
            </a:r>
          </a:p>
          <a:p>
            <a:pPr algn="just"/>
            <a:r>
              <a:rPr lang="en-US" sz="3200" dirty="0"/>
              <a:t>Pila de </a:t>
            </a:r>
            <a:r>
              <a:rPr lang="en-US" sz="3200" dirty="0" err="1"/>
              <a:t>llamadas</a:t>
            </a:r>
            <a:endParaRPr lang="en-US" sz="3200" dirty="0"/>
          </a:p>
          <a:p>
            <a:pPr marL="0" indent="0" algn="just">
              <a:buNone/>
            </a:pPr>
            <a:endParaRPr lang="en-US" sz="3200" dirty="0"/>
          </a:p>
          <a:p>
            <a:pPr algn="just"/>
            <a:endParaRPr lang="en-US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862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6371" y="264143"/>
            <a:ext cx="5317700" cy="725349"/>
          </a:xfrm>
        </p:spPr>
        <p:txBody>
          <a:bodyPr>
            <a:normAutofit/>
          </a:bodyPr>
          <a:lstStyle/>
          <a:p>
            <a:r>
              <a:rPr lang="en-US" dirty="0"/>
              <a:t>Arreglo de Temporales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895802" y="1108513"/>
            <a:ext cx="5317700" cy="3508626"/>
          </a:xfrm>
        </p:spPr>
        <p:txBody>
          <a:bodyPr>
            <a:normAutofit/>
          </a:bodyPr>
          <a:lstStyle/>
          <a:p>
            <a:pPr algn="just"/>
            <a:r>
              <a:rPr lang="es-GT" sz="2400" b="1" dirty="0">
                <a:solidFill>
                  <a:schemeClr val="bg1">
                    <a:lumMod val="50000"/>
                  </a:schemeClr>
                </a:solidFill>
              </a:rPr>
              <a:t>Guarda el valor actual de cada temporal.</a:t>
            </a:r>
          </a:p>
          <a:p>
            <a:pPr algn="just"/>
            <a:r>
              <a:rPr lang="es-GT" sz="2400" b="1" dirty="0">
                <a:solidFill>
                  <a:schemeClr val="bg1">
                    <a:lumMod val="50000"/>
                  </a:schemeClr>
                </a:solidFill>
              </a:rPr>
              <a:t>¿Por qué un arreglo?</a:t>
            </a:r>
          </a:p>
          <a:p>
            <a:pPr marL="0" indent="0" algn="just">
              <a:buNone/>
            </a:pPr>
            <a:endParaRPr lang="es-GT" sz="2400" b="1" dirty="0"/>
          </a:p>
          <a:p>
            <a:pPr marL="0" indent="0">
              <a:buNone/>
            </a:pPr>
            <a:endParaRPr lang="es-GT" b="1" dirty="0">
              <a:solidFill>
                <a:schemeClr val="tx1"/>
              </a:solidFill>
            </a:endParaRPr>
          </a:p>
        </p:txBody>
      </p:sp>
      <p:pic>
        <p:nvPicPr>
          <p:cNvPr id="16" name="Imagen 15" descr="Captura de pantalla de un celular con letras&#10;&#10;Descripción generada automáticamente">
            <a:extLst>
              <a:ext uri="{FF2B5EF4-FFF2-40B4-BE49-F238E27FC236}">
                <a16:creationId xmlns:a16="http://schemas.microsoft.com/office/drawing/2014/main" id="{F5105E7D-FB6F-4370-9FC3-50AEFA2F09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5548" y="3185419"/>
            <a:ext cx="2157954" cy="1431720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5DF30072-B933-426A-9480-12D8732043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8454" y="3185419"/>
            <a:ext cx="2157954" cy="1431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6371" y="264143"/>
            <a:ext cx="5317700" cy="725349"/>
          </a:xfrm>
        </p:spPr>
        <p:txBody>
          <a:bodyPr>
            <a:normAutofit/>
          </a:bodyPr>
          <a:lstStyle/>
          <a:p>
            <a:r>
              <a:rPr lang="en-US" dirty="0"/>
              <a:t>Arreglo de </a:t>
            </a:r>
            <a:r>
              <a:rPr lang="en-US" dirty="0" err="1"/>
              <a:t>Etiquetas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895802" y="1108513"/>
            <a:ext cx="5317700" cy="3508626"/>
          </a:xfrm>
        </p:spPr>
        <p:txBody>
          <a:bodyPr>
            <a:normAutofit/>
          </a:bodyPr>
          <a:lstStyle/>
          <a:p>
            <a:pPr algn="just"/>
            <a:r>
              <a:rPr lang="es-GT" sz="2400" b="1" dirty="0">
                <a:solidFill>
                  <a:schemeClr val="bg1">
                    <a:lumMod val="50000"/>
                  </a:schemeClr>
                </a:solidFill>
              </a:rPr>
              <a:t>Guarda la dirección en donde se encuentra la etiqueta.</a:t>
            </a:r>
          </a:p>
          <a:p>
            <a:pPr algn="just"/>
            <a:r>
              <a:rPr lang="es-GT" sz="2400" b="1" dirty="0">
                <a:solidFill>
                  <a:schemeClr val="bg1">
                    <a:lumMod val="50000"/>
                  </a:schemeClr>
                </a:solidFill>
              </a:rPr>
              <a:t>¿Por qué un arreglo?</a:t>
            </a:r>
          </a:p>
          <a:p>
            <a:pPr marL="0" indent="0" algn="just">
              <a:buNone/>
            </a:pPr>
            <a:endParaRPr lang="es-GT" sz="2400" b="1" dirty="0"/>
          </a:p>
          <a:p>
            <a:pPr marL="0" indent="0">
              <a:buNone/>
            </a:pPr>
            <a:endParaRPr lang="es-GT" b="1" dirty="0">
              <a:solidFill>
                <a:schemeClr val="tx1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E5828E6-1D84-4827-A028-70B67004FF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002" y="2571750"/>
            <a:ext cx="278130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774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6371" y="264143"/>
            <a:ext cx="5317700" cy="725349"/>
          </a:xfrm>
        </p:spPr>
        <p:txBody>
          <a:bodyPr>
            <a:normAutofit/>
          </a:bodyPr>
          <a:lstStyle/>
          <a:p>
            <a:r>
              <a:rPr lang="en-US" dirty="0"/>
              <a:t>Map de </a:t>
            </a:r>
            <a:r>
              <a:rPr lang="en-US" dirty="0" err="1"/>
              <a:t>Funciones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895802" y="1108513"/>
            <a:ext cx="5317700" cy="3508626"/>
          </a:xfrm>
        </p:spPr>
        <p:txBody>
          <a:bodyPr>
            <a:normAutofit/>
          </a:bodyPr>
          <a:lstStyle/>
          <a:p>
            <a:pPr algn="just"/>
            <a:r>
              <a:rPr lang="es-GT" sz="2400" b="1" dirty="0">
                <a:solidFill>
                  <a:schemeClr val="bg1">
                    <a:lumMod val="50000"/>
                  </a:schemeClr>
                </a:solidFill>
              </a:rPr>
              <a:t>Guarda el id de la función como clave y la dirección en donde se encuentra la función como valor.</a:t>
            </a:r>
          </a:p>
          <a:p>
            <a:pPr algn="just"/>
            <a:r>
              <a:rPr lang="es-GT" sz="2400" b="1" dirty="0">
                <a:solidFill>
                  <a:schemeClr val="bg1">
                    <a:lumMod val="50000"/>
                  </a:schemeClr>
                </a:solidFill>
              </a:rPr>
              <a:t>Al llamar a una función, el índice de la instrucción a ejecutar cambia al valor almacenado en el </a:t>
            </a:r>
            <a:r>
              <a:rPr lang="es-GT" sz="2400" b="1" dirty="0" err="1">
                <a:solidFill>
                  <a:schemeClr val="bg1">
                    <a:lumMod val="50000"/>
                  </a:schemeClr>
                </a:solidFill>
              </a:rPr>
              <a:t>map</a:t>
            </a:r>
            <a:r>
              <a:rPr lang="es-GT" sz="2400" b="1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pPr marL="0" indent="0" algn="just">
              <a:buNone/>
            </a:pPr>
            <a:endParaRPr lang="es-GT" sz="2400" b="1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 algn="just">
              <a:buNone/>
            </a:pPr>
            <a:endParaRPr lang="es-GT" sz="2400" b="1" dirty="0"/>
          </a:p>
          <a:p>
            <a:pPr marL="0" indent="0">
              <a:buNone/>
            </a:pPr>
            <a:endParaRPr lang="es-GT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9229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6371" y="264143"/>
            <a:ext cx="5317700" cy="725349"/>
          </a:xfrm>
        </p:spPr>
        <p:txBody>
          <a:bodyPr>
            <a:normAutofit/>
          </a:bodyPr>
          <a:lstStyle/>
          <a:p>
            <a:r>
              <a:rPr lang="en-US" dirty="0"/>
              <a:t>Stack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895802" y="1108513"/>
            <a:ext cx="5317700" cy="3508626"/>
          </a:xfrm>
        </p:spPr>
        <p:txBody>
          <a:bodyPr>
            <a:normAutofit/>
          </a:bodyPr>
          <a:lstStyle/>
          <a:p>
            <a:pPr algn="just"/>
            <a:r>
              <a:rPr lang="es-GT" sz="2400" b="1" dirty="0">
                <a:solidFill>
                  <a:schemeClr val="bg1">
                    <a:lumMod val="50000"/>
                  </a:schemeClr>
                </a:solidFill>
              </a:rPr>
              <a:t>Crece y decrece.</a:t>
            </a:r>
          </a:p>
          <a:p>
            <a:pPr algn="just"/>
            <a:r>
              <a:rPr lang="es-GT" sz="2400" b="1" dirty="0">
                <a:solidFill>
                  <a:schemeClr val="bg1">
                    <a:lumMod val="50000"/>
                  </a:schemeClr>
                </a:solidFill>
              </a:rPr>
              <a:t>Manejador de ámbitos en bajo nivel.</a:t>
            </a:r>
          </a:p>
          <a:p>
            <a:pPr marL="0" indent="0" algn="just">
              <a:buNone/>
            </a:pPr>
            <a:endParaRPr lang="es-GT" sz="2400" b="1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7ECAFFD4-6724-4EDB-9C5A-35513A19E8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2744" y="2953276"/>
            <a:ext cx="3312520" cy="1081711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26A8C8D6-5C67-467B-95C7-5314206B4D43}"/>
              </a:ext>
            </a:extLst>
          </p:cNvPr>
          <p:cNvSpPr/>
          <p:nvPr/>
        </p:nvSpPr>
        <p:spPr>
          <a:xfrm>
            <a:off x="3201583" y="2151814"/>
            <a:ext cx="149934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 err="1">
                <a:solidFill>
                  <a:schemeClr val="bg1"/>
                </a:solidFill>
              </a:rPr>
              <a:t>void</a:t>
            </a:r>
            <a:r>
              <a:rPr lang="es-MX" dirty="0">
                <a:solidFill>
                  <a:schemeClr val="bg1"/>
                </a:solidFill>
              </a:rPr>
              <a:t> resta(){</a:t>
            </a:r>
          </a:p>
          <a:p>
            <a:r>
              <a:rPr lang="es-MX" dirty="0">
                <a:solidFill>
                  <a:schemeClr val="bg1"/>
                </a:solidFill>
              </a:rPr>
              <a:t>}</a:t>
            </a:r>
          </a:p>
          <a:p>
            <a:endParaRPr lang="es-MX" dirty="0">
              <a:solidFill>
                <a:schemeClr val="bg1"/>
              </a:solidFill>
            </a:endParaRPr>
          </a:p>
          <a:p>
            <a:r>
              <a:rPr lang="es-MX" dirty="0" err="1">
                <a:solidFill>
                  <a:schemeClr val="bg1"/>
                </a:solidFill>
              </a:rPr>
              <a:t>void</a:t>
            </a:r>
            <a:r>
              <a:rPr lang="es-MX" dirty="0">
                <a:solidFill>
                  <a:schemeClr val="bg1"/>
                </a:solidFill>
              </a:rPr>
              <a:t> suma(){</a:t>
            </a:r>
          </a:p>
          <a:p>
            <a:r>
              <a:rPr lang="es-MX" dirty="0">
                <a:solidFill>
                  <a:schemeClr val="bg1"/>
                </a:solidFill>
              </a:rPr>
              <a:t>    resta();</a:t>
            </a:r>
          </a:p>
          <a:p>
            <a:r>
              <a:rPr lang="es-MX" dirty="0">
                <a:solidFill>
                  <a:schemeClr val="bg1"/>
                </a:solidFill>
              </a:rPr>
              <a:t>}</a:t>
            </a:r>
          </a:p>
          <a:p>
            <a:endParaRPr lang="es-MX" dirty="0">
              <a:solidFill>
                <a:schemeClr val="bg1"/>
              </a:solidFill>
            </a:endParaRPr>
          </a:p>
          <a:p>
            <a:r>
              <a:rPr lang="es-MX" dirty="0" err="1">
                <a:solidFill>
                  <a:schemeClr val="bg1"/>
                </a:solidFill>
              </a:rPr>
              <a:t>void</a:t>
            </a:r>
            <a:r>
              <a:rPr lang="es-MX" dirty="0">
                <a:solidFill>
                  <a:schemeClr val="bg1"/>
                </a:solidFill>
              </a:rPr>
              <a:t> </a:t>
            </a:r>
            <a:r>
              <a:rPr lang="es-MX" dirty="0" err="1">
                <a:solidFill>
                  <a:schemeClr val="bg1"/>
                </a:solidFill>
              </a:rPr>
              <a:t>main</a:t>
            </a:r>
            <a:r>
              <a:rPr lang="es-MX" dirty="0">
                <a:solidFill>
                  <a:schemeClr val="bg1"/>
                </a:solidFill>
              </a:rPr>
              <a:t>(){</a:t>
            </a:r>
          </a:p>
          <a:p>
            <a:r>
              <a:rPr lang="es-MX" dirty="0">
                <a:solidFill>
                  <a:schemeClr val="bg1"/>
                </a:solidFill>
              </a:rPr>
              <a:t>    suma();</a:t>
            </a:r>
          </a:p>
          <a:p>
            <a:r>
              <a:rPr lang="es-MX" dirty="0">
                <a:solidFill>
                  <a:schemeClr val="bg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63436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318</Words>
  <Application>Microsoft Office PowerPoint</Application>
  <PresentationFormat>Presentación en pantalla (16:9)</PresentationFormat>
  <Paragraphs>88</Paragraphs>
  <Slides>17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C3D en Typescript</vt:lpstr>
      <vt:lpstr>Agenda</vt:lpstr>
      <vt:lpstr>C3D</vt:lpstr>
      <vt:lpstr>Instrucciones de C3D</vt:lpstr>
      <vt:lpstr>EDD en C3D</vt:lpstr>
      <vt:lpstr>Arreglo de Temporales</vt:lpstr>
      <vt:lpstr>Arreglo de Etiquetas</vt:lpstr>
      <vt:lpstr>Map de Funciones</vt:lpstr>
      <vt:lpstr>Stack</vt:lpstr>
      <vt:lpstr>Heap</vt:lpstr>
      <vt:lpstr>Pila de llamadas</vt:lpstr>
      <vt:lpstr>Typescript</vt:lpstr>
      <vt:lpstr>Extensiones en VSC</vt:lpstr>
      <vt:lpstr>DEMO</vt:lpstr>
      <vt:lpstr>Tips &amp; Tricks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2020-04-20T11:35:14Z</dcterms:modified>
</cp:coreProperties>
</file>