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31"/>
  </p:notesMasterIdLst>
  <p:sldIdLst>
    <p:sldId id="300" r:id="rId2"/>
    <p:sldId id="256" r:id="rId3"/>
    <p:sldId id="258" r:id="rId4"/>
    <p:sldId id="259" r:id="rId5"/>
    <p:sldId id="260" r:id="rId6"/>
    <p:sldId id="261" r:id="rId7"/>
    <p:sldId id="276" r:id="rId8"/>
    <p:sldId id="271" r:id="rId9"/>
    <p:sldId id="293" r:id="rId10"/>
    <p:sldId id="277" r:id="rId11"/>
    <p:sldId id="290" r:id="rId12"/>
    <p:sldId id="278" r:id="rId13"/>
    <p:sldId id="281" r:id="rId14"/>
    <p:sldId id="282" r:id="rId15"/>
    <p:sldId id="291" r:id="rId16"/>
    <p:sldId id="263" r:id="rId17"/>
    <p:sldId id="284" r:id="rId18"/>
    <p:sldId id="283" r:id="rId19"/>
    <p:sldId id="292" r:id="rId20"/>
    <p:sldId id="264" r:id="rId21"/>
    <p:sldId id="285" r:id="rId22"/>
    <p:sldId id="265" r:id="rId23"/>
    <p:sldId id="286" r:id="rId24"/>
    <p:sldId id="266" r:id="rId25"/>
    <p:sldId id="288" r:id="rId26"/>
    <p:sldId id="296" r:id="rId27"/>
    <p:sldId id="267" r:id="rId28"/>
    <p:sldId id="287" r:id="rId29"/>
    <p:sldId id="29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di riepilogo" id="{FBEB01F7-E57D-41B8-AAD3-FD0159AEE4D6}">
          <p14:sldIdLst>
            <p14:sldId id="300"/>
          </p14:sldIdLst>
        </p14:section>
        <p14:section name="Sommario" id="{A6C516C7-FC16-4EC2-AA19-49A07FC40018}">
          <p14:sldIdLst/>
        </p14:section>
        <p14:section name="titolo" id="{D169D095-A81A-420C-8158-62D57870DB4B}">
          <p14:sldIdLst>
            <p14:sldId id="256"/>
          </p14:sldIdLst>
        </p14:section>
        <p14:section name="Introduzione" id="{71D32F6D-FB4C-4933-A26A-696C00EB7473}">
          <p14:sldIdLst>
            <p14:sldId id="258"/>
            <p14:sldId id="259"/>
            <p14:sldId id="260"/>
            <p14:sldId id="261"/>
          </p14:sldIdLst>
        </p14:section>
        <p14:section name="Processo di creazione del prototipo" id="{EB4B28C6-BFB2-4C80-A8BB-91C39BAC53DF}">
          <p14:sldIdLst>
            <p14:sldId id="276"/>
            <p14:sldId id="271"/>
          </p14:sldIdLst>
        </p14:section>
        <p14:section name="Interviste e Questionari" id="{F8AF835D-FB5A-4710-B596-B17044FDB25E}">
          <p14:sldIdLst>
            <p14:sldId id="293"/>
            <p14:sldId id="277"/>
          </p14:sldIdLst>
        </p14:section>
        <p14:section name="Definizione dell’utente potenziale" id="{17B7A25F-787C-4ABC-99F5-C7470945BA96}">
          <p14:sldIdLst>
            <p14:sldId id="290"/>
            <p14:sldId id="278"/>
            <p14:sldId id="281"/>
            <p14:sldId id="282"/>
          </p14:sldIdLst>
        </p14:section>
        <p14:section name="Requisiti del sistema" id="{2219F0FF-2A89-4DA2-B6E4-947CBD30BBF8}">
          <p14:sldIdLst>
            <p14:sldId id="291"/>
            <p14:sldId id="263"/>
            <p14:sldId id="284"/>
            <p14:sldId id="283"/>
          </p14:sldIdLst>
        </p14:section>
        <p14:section name="I prototipi" id="{75BA6F5F-EEB7-474D-ABF7-3FCC1594878D}">
          <p14:sldIdLst>
            <p14:sldId id="292"/>
            <p14:sldId id="264"/>
            <p14:sldId id="285"/>
            <p14:sldId id="265"/>
            <p14:sldId id="286"/>
            <p14:sldId id="266"/>
            <p14:sldId id="288"/>
          </p14:sldIdLst>
        </p14:section>
        <p14:section name="Considerazioni finali" id="{643F5830-E11D-4E01-839C-4CCEA6731908}">
          <p14:sldIdLst>
            <p14:sldId id="296"/>
            <p14:sldId id="267"/>
            <p14:sldId id="28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7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ile con tema 2 - Color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AD045-ADC7-4066-AF8E-9FD9150E0E58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BE065-DBB3-4A68-B7EE-FF83268FEA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58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E065-DBB3-4A68-B7EE-FF83268FEAB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20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 modificare colore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BE065-DBB3-4A68-B7EE-FF83268FEAB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18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BE065-DBB3-4A68-B7EE-FF83268FEAB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28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E065-DBB3-4A68-B7EE-FF83268FEAB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1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3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0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70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28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5609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8092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220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47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63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3372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6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DF5A7D-3291-4BE7-A4F2-04697E45BB9C}" type="datetimeFigureOut">
              <a:rPr lang="it-IT" smtClean="0"/>
              <a:t>26/01/2019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D4C813-55F0-4AC7-AA65-4252A4F43AD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9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9.xml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7.xml"/><Relationship Id="rId17" Type="http://schemas.openxmlformats.org/officeDocument/2006/relationships/slide" Target="slide26.xml"/><Relationship Id="rId2" Type="http://schemas.openxmlformats.org/officeDocument/2006/relationships/image" Target="../media/image1.png"/><Relationship Id="rId16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image" Target="../media/image4.png"/><Relationship Id="rId15" Type="http://schemas.openxmlformats.org/officeDocument/2006/relationships/slide" Target="slide15.xml"/><Relationship Id="rId10" Type="http://schemas.openxmlformats.org/officeDocument/2006/relationships/slide" Target="slide2.xml"/><Relationship Id="rId19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54c5ch8/screen/50713326" TargetMode="External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d369f200-3c9f-47bc-62d5-d05972fc6a7a-a55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s://xd.adobe.com/view/d369f200-3c9f-47bc-62d5-d05972fc6a7a-a55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forms/d/e/1FAIpQLSfmvNmL136LOrAba84XX8Z1SWDQ7DctFgHJuQElCdOhtf044w/viewform" TargetMode="External"/><Relationship Id="rId3" Type="http://schemas.openxmlformats.org/officeDocument/2006/relationships/hyperlink" Target="https://xd.adobe.com/view/d369f200-3c9f-47bc-62d5-d05972fc6a7a-a558/" TargetMode="External"/><Relationship Id="rId7" Type="http://schemas.openxmlformats.org/officeDocument/2006/relationships/hyperlink" Target="https://docs.google.com/forms/d/e/1FAIpQLScrWcGGa4xItk823R8v-JsiHIg2s1QyOmVGoz9Lcxe-Gpdu8g/viewform" TargetMode="External"/><Relationship Id="rId2" Type="http://schemas.openxmlformats.org/officeDocument/2006/relationships/hyperlink" Target="https://www.google.it/imghp?hl=i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oogle.com/forms/d/e/1FAIpQLScdkXeZ0ptkzeD2UQJAatGpPFExQdBtRMueRi552r7EplWmaw/closedform" TargetMode="External"/><Relationship Id="rId5" Type="http://schemas.openxmlformats.org/officeDocument/2006/relationships/hyperlink" Target="https://docs.google.com/forms/u/1/d/e/1FAIpQLSc4UhY4oqDjf3napUk3vnOXeg3N0MRPNFlOuE-j8Ker_xtGjw/closedform" TargetMode="External"/><Relationship Id="rId4" Type="http://schemas.openxmlformats.org/officeDocument/2006/relationships/hyperlink" Target="https://marvelapp.com/54c5ch8/screen/50713326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84C4A-86A0-4BF7-B9BA-4281D066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49" y="62153"/>
            <a:ext cx="10179050" cy="1492132"/>
          </a:xfrm>
        </p:spPr>
        <p:txBody>
          <a:bodyPr/>
          <a:lstStyle/>
          <a:p>
            <a:pPr algn="ctr"/>
            <a:r>
              <a:rPr lang="it-IT" dirty="0" err="1"/>
              <a:t>Cupon</a:t>
            </a:r>
            <a:endParaRPr lang="it-IT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ommario delle anteprime 4">
                <a:extLst>
                  <a:ext uri="{FF2B5EF4-FFF2-40B4-BE49-F238E27FC236}">
                    <a16:creationId xmlns:a16="http://schemas.microsoft.com/office/drawing/2014/main" id="{95263604-4FA8-46C1-BB3B-9F4A60DF5A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2189007"/>
                  </p:ext>
                </p:extLst>
              </p:nvPr>
            </p:nvGraphicFramePr>
            <p:xfrm>
              <a:off x="1250950" y="2286000"/>
              <a:ext cx="10179050" cy="3594100"/>
            </p:xfrm>
            <a:graphic>
              <a:graphicData uri="http://schemas.microsoft.com/office/powerpoint/2016/summaryzoom">
                <psuz:summaryZm>
                  <psuz:summaryZmObj sectionId="{D169D095-A81A-420C-8158-62D57870DB4B}">
                    <psuz:zmPr id="{DCAE579F-522A-448C-B2B5-18DB6881E80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0124" y="465822"/>
                          <a:ext cx="2290286" cy="12882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D32F6D-FB4C-4933-A26A-696C00EB7473}">
                    <psuz:zmPr id="{6C82D5BB-E960-4CAF-B328-FE9F9321CCB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56296" y="465822"/>
                          <a:ext cx="2290286" cy="12882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B4B28C6-BFB2-4C80-A8BB-91C39BAC53DF}">
                    <psuz:zmPr id="{FA9F7131-472D-4C79-AB71-180E8138D59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132468" y="465822"/>
                          <a:ext cx="2290286" cy="12882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AF835D-FB5A-4710-B596-B17044FDB25E}">
                    <psuz:zmPr id="{CDC6688A-6A20-46DB-A2EC-41CD70F60C0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08640" y="465822"/>
                          <a:ext cx="2290286" cy="12882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7B7A25F-787C-4ABC-99F5-C7470945BA96}">
                    <psuz:zmPr id="{BEED9FA1-011E-4F44-8001-61AC6A5F1B5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0124" y="1839993"/>
                          <a:ext cx="2290286" cy="12882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19F0FF-2A89-4DA2-B6E4-947CBD30BBF8}">
                    <psuz:zmPr id="{F7BF3822-8E07-4276-9D19-5D66D4856846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56296" y="1839993"/>
                          <a:ext cx="2290286" cy="12882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5BA6F5F-EEB7-474D-ABF7-3FCC1594878D}">
                    <psuz:zmPr id="{65ABDFA5-0F11-45C4-BC78-79E15F0B86CB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132468" y="1839993"/>
                          <a:ext cx="2290286" cy="12882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43F5830-E11D-4E01-839C-4CCEA6731908}">
                    <psuz:zmPr id="{B5C31752-2463-4D48-9E46-D178DF74FD03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08640" y="1839993"/>
                          <a:ext cx="2290286" cy="12882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ommario delle anteprime 4">
                <a:extLst>
                  <a:ext uri="{FF2B5EF4-FFF2-40B4-BE49-F238E27FC236}">
                    <a16:creationId xmlns:a16="http://schemas.microsoft.com/office/drawing/2014/main" id="{95263604-4FA8-46C1-BB3B-9F4A60DF5AF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250950" y="2286000"/>
                <a:ext cx="10179050" cy="3594100"/>
                <a:chOff x="1250950" y="2286000"/>
                <a:chExt cx="10179050" cy="3594100"/>
              </a:xfrm>
            </p:grpSpPr>
            <p:pic>
              <p:nvPicPr>
                <p:cNvPr id="3" name="Immagine 3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31074" y="2751822"/>
                  <a:ext cx="2290286" cy="12882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magine 4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7246" y="2751822"/>
                  <a:ext cx="2290286" cy="12882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magine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3418" y="2751822"/>
                  <a:ext cx="2290286" cy="12882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magin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59590" y="2751822"/>
                  <a:ext cx="2290286" cy="12882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magine 10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31074" y="4125993"/>
                  <a:ext cx="2290286" cy="12882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magine 11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7246" y="4125993"/>
                  <a:ext cx="2290286" cy="12882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magine 12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83418" y="4125993"/>
                  <a:ext cx="2290286" cy="12882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magine 13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9590" y="4125993"/>
                  <a:ext cx="2290286" cy="128828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4BD0CA7-5018-4A70-B028-0247F9DA7F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65" y="977900"/>
            <a:ext cx="1607019" cy="160701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4CD823-61D1-4FF5-B49A-EB440D891CF5}"/>
              </a:ext>
            </a:extLst>
          </p:cNvPr>
          <p:cNvPicPr/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676" y="1192187"/>
            <a:ext cx="993431" cy="103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96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E61EB-426C-4E21-80F6-387241D3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Interviste e questionari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0BAAC3-45DA-4FBD-915B-0E861303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46" y="1428925"/>
            <a:ext cx="9613861" cy="1080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/>
              <a:t>Il team in questa fase ha somministrato interviste e questionari  ad un campione selezionato di venditori e acquirenti, al fine di definire chi possa essere l’utente potenziale del sistema.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923194-5D19-4521-A4F4-290D278B7723}"/>
              </a:ext>
            </a:extLst>
          </p:cNvPr>
          <p:cNvSpPr/>
          <p:nvPr/>
        </p:nvSpPr>
        <p:spPr>
          <a:xfrm>
            <a:off x="7011547" y="2738359"/>
            <a:ext cx="44184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Agli acquirenti è stato chiesto:</a:t>
            </a:r>
          </a:p>
          <a:p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/>
              <a:t>Se usassero e possedessero uno smartphone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/>
              <a:t>Le loro abitudini di acquisto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/>
              <a:t>Se fossero favorevoli all’utilizzo di un’applicazione che permetta di visualizzare offerte di vario genere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9234BF0-BDA1-4156-962E-DC22F419BE80}"/>
              </a:ext>
            </a:extLst>
          </p:cNvPr>
          <p:cNvSpPr/>
          <p:nvPr/>
        </p:nvSpPr>
        <p:spPr>
          <a:xfrm>
            <a:off x="984392" y="2738359"/>
            <a:ext cx="39686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Venditori è stato chiesto: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Se utilizzassero un sistema informativo per la gestione degli acquisti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Se fossero favorevoli ad offerte di vario genere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Se fossero favorevoli all’uso di un’applicazione che permetta di comunicare agli acquirenti le loro offerte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1026" name="Picture 2" descr="Risultati immagini per venditore disegno">
            <a:extLst>
              <a:ext uri="{FF2B5EF4-FFF2-40B4-BE49-F238E27FC236}">
                <a16:creationId xmlns:a16="http://schemas.microsoft.com/office/drawing/2014/main" id="{E3D0774B-7577-48E6-9225-7F52A8B3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26" y="2738359"/>
            <a:ext cx="1750076" cy="2222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22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432B7-E1E9-4B6B-8897-71A002365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098388"/>
            <a:ext cx="10808677" cy="4394988"/>
          </a:xfrm>
        </p:spPr>
        <p:txBody>
          <a:bodyPr/>
          <a:lstStyle/>
          <a:p>
            <a:r>
              <a:rPr lang="it-IT" dirty="0"/>
              <a:t>Definizione dell’utente potenziale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AF688B-E9E5-4011-B189-27E397969767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94" y="5493376"/>
            <a:ext cx="1316151" cy="117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9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4BB4C-1FB2-4A4D-BAEA-370DF116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dell’utente potenziale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AF4B84-DBEF-414A-8FE8-CCC2128F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065972"/>
            <a:ext cx="9613861" cy="71527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2000" dirty="0"/>
              <a:t>Il gruppo, dopo aver ricevuto i risultati delle interviste e dei questionari, è riuscito a definire che gli utenti potenziali del sistema sono: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Anteprima della diapositiva 4">
                <a:extLst>
                  <a:ext uri="{FF2B5EF4-FFF2-40B4-BE49-F238E27FC236}">
                    <a16:creationId xmlns:a16="http://schemas.microsoft.com/office/drawing/2014/main" id="{9A4B8A5E-6151-437D-A0AC-21772E4B60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540163"/>
                  </p:ext>
                </p:extLst>
              </p:nvPr>
            </p:nvGraphicFramePr>
            <p:xfrm>
              <a:off x="1123922" y="3687986"/>
              <a:ext cx="4296508" cy="2416786"/>
            </p:xfrm>
            <a:graphic>
              <a:graphicData uri="http://schemas.microsoft.com/office/powerpoint/2016/slidezoom">
                <pslz:sldZm>
                  <pslz:sldZmObj sldId="281" cId="3297875057">
                    <pslz:zmPr id="{5F1B0B1B-2F33-48B3-9990-CC9FEEA1048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96508" cy="24167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Anteprima della diapositiva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A4B8A5E-6151-437D-A0AC-21772E4B60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3922" y="3687986"/>
                <a:ext cx="4296508" cy="24167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Anteprima della diapositiva 6">
                <a:extLst>
                  <a:ext uri="{FF2B5EF4-FFF2-40B4-BE49-F238E27FC236}">
                    <a16:creationId xmlns:a16="http://schemas.microsoft.com/office/drawing/2014/main" id="{3465A50B-F41A-41CE-84F2-292F522B2C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5442121"/>
                  </p:ext>
                </p:extLst>
              </p:nvPr>
            </p:nvGraphicFramePr>
            <p:xfrm>
              <a:off x="6771572" y="3687986"/>
              <a:ext cx="4296510" cy="2416786"/>
            </p:xfrm>
            <a:graphic>
              <a:graphicData uri="http://schemas.microsoft.com/office/powerpoint/2016/slidezoom">
                <pslz:sldZm>
                  <pslz:sldZmObj sldId="282" cId="3986386994">
                    <pslz:zmPr id="{0E4A91E6-7DDD-41CD-B846-7BDCD1507BC3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96510" cy="24167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Anteprima della diapositiva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465A50B-F41A-41CE-84F2-292F522B2C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1572" y="3687986"/>
                <a:ext cx="4296510" cy="24167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042524-1874-4838-B7FA-02F11FCEAC8A}"/>
              </a:ext>
            </a:extLst>
          </p:cNvPr>
          <p:cNvSpPr txBox="1"/>
          <p:nvPr/>
        </p:nvSpPr>
        <p:spPr>
          <a:xfrm>
            <a:off x="1897818" y="3170014"/>
            <a:ext cx="247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Utente Acquirente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9C552F-E4D0-439C-8AF2-7DD18129451A}"/>
              </a:ext>
            </a:extLst>
          </p:cNvPr>
          <p:cNvSpPr txBox="1"/>
          <p:nvPr/>
        </p:nvSpPr>
        <p:spPr>
          <a:xfrm>
            <a:off x="7818270" y="3170014"/>
            <a:ext cx="247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Utente Venditore</a:t>
            </a:r>
          </a:p>
        </p:txBody>
      </p:sp>
    </p:spTree>
    <p:extLst>
      <p:ext uri="{BB962C8B-B14F-4D97-AF65-F5344CB8AC3E}">
        <p14:creationId xmlns:p14="http://schemas.microsoft.com/office/powerpoint/2010/main" val="141526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D837C-C015-42B9-8660-EABEF808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181"/>
          </a:xfrm>
        </p:spPr>
        <p:txBody>
          <a:bodyPr/>
          <a:lstStyle/>
          <a:p>
            <a:pPr algn="ctr"/>
            <a:r>
              <a:rPr lang="it-IT" dirty="0"/>
              <a:t>Utente Acquirente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9E626F-0213-4C32-877F-68043760C6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6357" r="5694" b="7375"/>
          <a:stretch/>
        </p:blipFill>
        <p:spPr bwMode="auto">
          <a:xfrm>
            <a:off x="6457070" y="2169656"/>
            <a:ext cx="5089571" cy="3108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3BD5A1F-D609-48C0-A165-31DDE32074D5}"/>
              </a:ext>
            </a:extLst>
          </p:cNvPr>
          <p:cNvSpPr/>
          <p:nvPr/>
        </p:nvSpPr>
        <p:spPr>
          <a:xfrm>
            <a:off x="1081280" y="2019752"/>
            <a:ext cx="5259559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it-IT" sz="2000" dirty="0">
                <a:ea typeface="Times New Roman" panose="02020603050405020304" pitchFamily="18" charset="0"/>
                <a:cs typeface="Calibri" panose="020F0502020204030204" pitchFamily="34" charset="0"/>
              </a:rPr>
              <a:t>L’acquirente è colui che ricerca offerte di ogni genere e acquista il prodotto scelto. </a:t>
            </a:r>
          </a:p>
          <a:p>
            <a:pPr>
              <a:lnSpc>
                <a:spcPct val="107000"/>
              </a:lnSpc>
            </a:pPr>
            <a:r>
              <a:rPr lang="it-IT" sz="2000" dirty="0">
                <a:ea typeface="Calibri" panose="020F0502020204030204" pitchFamily="34" charset="0"/>
                <a:cs typeface="Calibri" panose="020F0502020204030204" pitchFamily="34" charset="0"/>
              </a:rPr>
              <a:t>Secondo l’analisi dei risultati l’acquirente </a:t>
            </a:r>
            <a:r>
              <a:rPr lang="it-IT" sz="2000" dirty="0">
                <a:cs typeface="Calibri" panose="020F0502020204030204" pitchFamily="34" charset="0"/>
              </a:rPr>
              <a:t>è: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cs typeface="Calibri" panose="020F0502020204030204" pitchFamily="34" charset="0"/>
              </a:rPr>
              <a:t>Utente con alta famigliarità della tecnologia e ottima conoscenza del sistema;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Calibri" panose="020F0502020204030204" pitchFamily="34" charset="0"/>
              </a:rPr>
              <a:t>Utente con alta famigliarità della tecnologia, ma bassa conoscenza del sistema;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Calibri" panose="020F0502020204030204" pitchFamily="34" charset="0"/>
              </a:rPr>
              <a:t>Utente con bassa famigliarità della tecnologia ma alta conoscenza del sistema;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Calibri" panose="020F0502020204030204" pitchFamily="34" charset="0"/>
              </a:rPr>
              <a:t>Utente con bassa famigliarità della tecnologia e pessima conoscenza del sistema;</a:t>
            </a:r>
            <a:endParaRPr lang="it-IT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7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7122C-3ED5-4895-9EAA-6FD56017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5572"/>
          </a:xfrm>
        </p:spPr>
        <p:txBody>
          <a:bodyPr/>
          <a:lstStyle/>
          <a:p>
            <a:pPr algn="ctr"/>
            <a:r>
              <a:rPr lang="it-IT" dirty="0"/>
              <a:t>Utente Venditore</a:t>
            </a:r>
          </a:p>
        </p:txBody>
      </p:sp>
      <p:pic>
        <p:nvPicPr>
          <p:cNvPr id="4" name="Immagine 3" descr="im2">
            <a:extLst>
              <a:ext uri="{FF2B5EF4-FFF2-40B4-BE49-F238E27FC236}">
                <a16:creationId xmlns:a16="http://schemas.microsoft.com/office/drawing/2014/main" id="{206544DB-7C6E-40BD-BDC9-F97B910360D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" t="3309" r="4197" b="8313"/>
          <a:stretch/>
        </p:blipFill>
        <p:spPr bwMode="auto">
          <a:xfrm>
            <a:off x="6340839" y="2266101"/>
            <a:ext cx="4735358" cy="3035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064A2DC-7B2E-483A-B6EA-62DE60F8A76E}"/>
              </a:ext>
            </a:extLst>
          </p:cNvPr>
          <p:cNvSpPr/>
          <p:nvPr/>
        </p:nvSpPr>
        <p:spPr>
          <a:xfrm>
            <a:off x="1115802" y="2266101"/>
            <a:ext cx="4735357" cy="369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it-IT" sz="2000" dirty="0">
                <a:ea typeface="Times New Roman" panose="02020603050405020304" pitchFamily="18" charset="0"/>
                <a:cs typeface="Calibri" panose="020F0502020204030204" pitchFamily="34" charset="0"/>
              </a:rPr>
              <a:t>Il venditore è colui che inserisce le offerte nel sistema e vende il prodotto all’acquirente.</a:t>
            </a:r>
          </a:p>
          <a:p>
            <a:pPr algn="just">
              <a:lnSpc>
                <a:spcPct val="107000"/>
              </a:lnSpc>
            </a:pPr>
            <a:r>
              <a:rPr lang="it-IT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Secondo l’analisi dei </a:t>
            </a:r>
            <a:r>
              <a:rPr lang="it-IT" sz="2000" dirty="0">
                <a:ea typeface="Calibri" panose="020F0502020204030204" pitchFamily="34" charset="0"/>
                <a:cs typeface="Calibri" panose="020F0502020204030204" pitchFamily="34" charset="0"/>
              </a:rPr>
              <a:t>risultati il </a:t>
            </a:r>
            <a:r>
              <a:rPr lang="it-IT" sz="2000" dirty="0">
                <a:cs typeface="Calibri" panose="020F0502020204030204" pitchFamily="34" charset="0"/>
              </a:rPr>
              <a:t>venditore è: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cs typeface="Calibri" panose="020F0502020204030204" pitchFamily="34" charset="0"/>
              </a:rPr>
              <a:t>piccola-media impresa;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cs typeface="Calibri" panose="020F0502020204030204" pitchFamily="34" charset="0"/>
              </a:rPr>
              <a:t>utente che non possiede ancora un sistema informatico;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cs typeface="Calibri" panose="020F0502020204030204" pitchFamily="34" charset="0"/>
              </a:rPr>
              <a:t>utente non capace di svolgere le operazioni usando, in modo veloce ed intuitivo, le nuove tecnologie;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it-IT" sz="2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8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94C857E-01EA-4C77-9164-CF414402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94920"/>
            <a:ext cx="11319420" cy="1068157"/>
          </a:xfrm>
        </p:spPr>
        <p:txBody>
          <a:bodyPr/>
          <a:lstStyle/>
          <a:p>
            <a:r>
              <a:rPr lang="it-IT" dirty="0"/>
              <a:t>Requisiti del sistema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2A06AE-7CEE-4B09-BCD3-5AF98FC46B26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24" y="5093640"/>
            <a:ext cx="1316151" cy="117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9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CB8EA-6D3E-4B29-9661-5CC8B9DB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Requisiti di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F0CA62-99CD-44C4-9CB2-E2DBEEC0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041" y="1496140"/>
            <a:ext cx="9613861" cy="3599316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Una volta definiti gli utenti il team ha definito i seguenti requisiti del sistema: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Anteprima della diapositiva 4">
                <a:extLst>
                  <a:ext uri="{FF2B5EF4-FFF2-40B4-BE49-F238E27FC236}">
                    <a16:creationId xmlns:a16="http://schemas.microsoft.com/office/drawing/2014/main" id="{47B60E36-1507-4076-B689-750074F9F8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7392352"/>
                  </p:ext>
                </p:extLst>
              </p:nvPr>
            </p:nvGraphicFramePr>
            <p:xfrm>
              <a:off x="6838962" y="3295797"/>
              <a:ext cx="4468094" cy="2513303"/>
            </p:xfrm>
            <a:graphic>
              <a:graphicData uri="http://schemas.microsoft.com/office/powerpoint/2016/slidezoom">
                <pslz:sldZm>
                  <pslz:sldZmObj sldId="283" cId="587139194">
                    <pslz:zmPr id="{590C9C20-BA27-4093-BC24-D50326DAAB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8094" cy="25133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Anteprima della diapositiva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7B60E36-1507-4076-B689-750074F9F8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8962" y="3295797"/>
                <a:ext cx="4468094" cy="25133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Anteprima della diapositiva 6">
                <a:extLst>
                  <a:ext uri="{FF2B5EF4-FFF2-40B4-BE49-F238E27FC236}">
                    <a16:creationId xmlns:a16="http://schemas.microsoft.com/office/drawing/2014/main" id="{609A10FA-6956-4A1D-85EC-2A136FCAAB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7871478"/>
                  </p:ext>
                </p:extLst>
              </p:nvPr>
            </p:nvGraphicFramePr>
            <p:xfrm>
              <a:off x="1251678" y="3295797"/>
              <a:ext cx="4468094" cy="2513303"/>
            </p:xfrm>
            <a:graphic>
              <a:graphicData uri="http://schemas.microsoft.com/office/powerpoint/2016/slidezoom">
                <pslz:sldZm>
                  <pslz:sldZmObj sldId="284" cId="2145473175">
                    <pslz:zmPr id="{00A9C126-5EEB-4733-804A-D528AEFCD2AE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8094" cy="25133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Anteprima della diapositiva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09A10FA-6956-4A1D-85EC-2A136FCAAB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1678" y="3295797"/>
                <a:ext cx="4468094" cy="25133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EB7A72-5037-4490-942D-14FCE5E8E583}"/>
              </a:ext>
            </a:extLst>
          </p:cNvPr>
          <p:cNvSpPr txBox="1"/>
          <p:nvPr/>
        </p:nvSpPr>
        <p:spPr>
          <a:xfrm>
            <a:off x="2029719" y="2582153"/>
            <a:ext cx="29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Requisiti acquirente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B7C139-931D-421E-B22F-C2AC1718F8A4}"/>
              </a:ext>
            </a:extLst>
          </p:cNvPr>
          <p:cNvSpPr txBox="1"/>
          <p:nvPr/>
        </p:nvSpPr>
        <p:spPr>
          <a:xfrm>
            <a:off x="8241079" y="2582153"/>
            <a:ext cx="2574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Requisiti venditore</a:t>
            </a:r>
          </a:p>
        </p:txBody>
      </p:sp>
    </p:spTree>
    <p:extLst>
      <p:ext uri="{BB962C8B-B14F-4D97-AF65-F5344CB8AC3E}">
        <p14:creationId xmlns:p14="http://schemas.microsoft.com/office/powerpoint/2010/main" val="263538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7359A-50E0-4335-9E69-75E8188C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Requisiti acquirente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16D05C-E1F2-440F-8781-31AC5A73A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76" y="2076748"/>
            <a:ext cx="6724357" cy="4292540"/>
          </a:xfrm>
        </p:spPr>
        <p:txBody>
          <a:bodyPr>
            <a:noAutofit/>
          </a:bodyPr>
          <a:lstStyle/>
          <a:p>
            <a:pPr lvl="0" fontAlgn="base"/>
            <a:r>
              <a:rPr lang="it-IT" sz="2000" dirty="0"/>
              <a:t>Registrazione dell’utente al sistema</a:t>
            </a:r>
          </a:p>
          <a:p>
            <a:pPr lvl="0" fontAlgn="base"/>
            <a:r>
              <a:rPr lang="it-IT" sz="2000" dirty="0"/>
              <a:t>Visualizzazione delle offerte proposte dei venditori locali</a:t>
            </a:r>
          </a:p>
          <a:p>
            <a:pPr lvl="0" fontAlgn="base"/>
            <a:r>
              <a:rPr lang="it-IT" sz="2000" dirty="0"/>
              <a:t>Visualizzazione di una mappa delle offerte vicino agli acquirenti</a:t>
            </a:r>
          </a:p>
          <a:p>
            <a:pPr lvl="0" fontAlgn="base"/>
            <a:r>
              <a:rPr lang="it-IT" sz="2000" dirty="0"/>
              <a:t>Ricerca di offerte per una determinata categoria</a:t>
            </a:r>
          </a:p>
          <a:p>
            <a:pPr lvl="0" fontAlgn="base"/>
            <a:r>
              <a:rPr lang="it-IT" sz="2000" dirty="0"/>
              <a:t>Visualizzazione della localizzazione del venditore che fa una determinata offerta</a:t>
            </a:r>
          </a:p>
          <a:p>
            <a:pPr lvl="0" fontAlgn="base"/>
            <a:r>
              <a:rPr lang="it-IT" sz="2000" dirty="0"/>
              <a:t>Visualizzazione delle informazioni del coupon (descrizione, scadenza, etc.)</a:t>
            </a:r>
          </a:p>
          <a:p>
            <a:pPr lvl="0" fontAlgn="base"/>
            <a:r>
              <a:rPr lang="it-IT" sz="2000" dirty="0"/>
              <a:t>Visualizzazione delle notifiche su un determinato prodotto</a:t>
            </a:r>
          </a:p>
          <a:p>
            <a:r>
              <a:rPr lang="it-IT" sz="2000" dirty="0"/>
              <a:t>Aggiungere/eliminare un’offerta tra le offerte preferite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558A191-49EC-489A-865B-5B48AC193747}"/>
              </a:ext>
            </a:extLst>
          </p:cNvPr>
          <p:cNvSpPr/>
          <p:nvPr/>
        </p:nvSpPr>
        <p:spPr>
          <a:xfrm>
            <a:off x="3188995" y="1474407"/>
            <a:ext cx="6303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/>
            <a:r>
              <a:rPr lang="it-IT" sz="2000" dirty="0"/>
              <a:t>Il lato acquirente dovrà avere i seguenti requisiti:</a:t>
            </a:r>
          </a:p>
        </p:txBody>
      </p:sp>
      <p:pic>
        <p:nvPicPr>
          <p:cNvPr id="13314" name="Picture 2" descr="Risultati immagini per consumatore cartone animato">
            <a:extLst>
              <a:ext uri="{FF2B5EF4-FFF2-40B4-BE49-F238E27FC236}">
                <a16:creationId xmlns:a16="http://schemas.microsoft.com/office/drawing/2014/main" id="{123F38B6-5D59-4E40-B814-168D98CFB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67" y="3582211"/>
            <a:ext cx="1838325" cy="2495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4547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E9919-0DB5-4B5B-8E2B-CE793B03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Requisiti venditore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CAA732-360B-4211-8A3B-E30309A5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612" y="2096086"/>
            <a:ext cx="6246056" cy="4543865"/>
          </a:xfrm>
        </p:spPr>
        <p:txBody>
          <a:bodyPr>
            <a:noAutofit/>
          </a:bodyPr>
          <a:lstStyle/>
          <a:p>
            <a:pPr lvl="0" fontAlgn="base"/>
            <a:r>
              <a:rPr lang="it-IT" sz="2000" dirty="0"/>
              <a:t>Inserimento delle offerte per i propri possibili acquirenti</a:t>
            </a:r>
          </a:p>
          <a:p>
            <a:pPr lvl="0" fontAlgn="base"/>
            <a:r>
              <a:rPr lang="it-IT" sz="2000" dirty="0"/>
              <a:t>Visualizzazione delle offerte inserite</a:t>
            </a:r>
          </a:p>
          <a:p>
            <a:pPr lvl="0" fontAlgn="base"/>
            <a:r>
              <a:rPr lang="it-IT" sz="2000" dirty="0"/>
              <a:t>Modifica delle offerte inserite</a:t>
            </a:r>
          </a:p>
          <a:p>
            <a:pPr lvl="0" fontAlgn="base"/>
            <a:r>
              <a:rPr lang="it-IT" sz="2000" dirty="0"/>
              <a:t>Eliminazione delle offerte inserite</a:t>
            </a:r>
          </a:p>
          <a:p>
            <a:pPr lvl="0" fontAlgn="base"/>
            <a:r>
              <a:rPr lang="it-IT" sz="2000" dirty="0"/>
              <a:t>Visualizzazione delle informazioni coupon (descrizione, scadenza, etc.)</a:t>
            </a:r>
          </a:p>
          <a:p>
            <a:pPr lvl="0" fontAlgn="base"/>
            <a:r>
              <a:rPr lang="it-IT" sz="2000" dirty="0"/>
              <a:t>Visualizzazione delle informazioni del proprio negozio</a:t>
            </a:r>
          </a:p>
          <a:p>
            <a:pPr lvl="0" fontAlgn="base"/>
            <a:r>
              <a:rPr lang="it-IT" sz="2000" dirty="0"/>
              <a:t>Modifica delle informazioni del proprio negozio</a:t>
            </a:r>
          </a:p>
          <a:p>
            <a:pPr lvl="0" fontAlgn="base"/>
            <a:r>
              <a:rPr lang="it-IT" sz="2000" dirty="0"/>
              <a:t>Visualizzazione delle notifiche sulle proprie offerte (caso in cui le offerte sono terminate oppure sono state inserite o eliminate)</a:t>
            </a:r>
          </a:p>
          <a:p>
            <a:endParaRPr lang="it-IT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0F72C2-15AD-4C17-90F2-1C5DEE061D20}"/>
              </a:ext>
            </a:extLst>
          </p:cNvPr>
          <p:cNvSpPr/>
          <p:nvPr/>
        </p:nvSpPr>
        <p:spPr>
          <a:xfrm>
            <a:off x="3516070" y="1378103"/>
            <a:ext cx="5649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/>
            <a:r>
              <a:rPr lang="it-IT" sz="2000" dirty="0"/>
              <a:t>Il lato venditore dovrà avere i seguenti requisiti:</a:t>
            </a:r>
          </a:p>
        </p:txBody>
      </p:sp>
      <p:pic>
        <p:nvPicPr>
          <p:cNvPr id="12292" name="Picture 4" descr="Risultati immagini per venditore cartone animato">
            <a:extLst>
              <a:ext uri="{FF2B5EF4-FFF2-40B4-BE49-F238E27FC236}">
                <a16:creationId xmlns:a16="http://schemas.microsoft.com/office/drawing/2014/main" id="{1EC6D6F0-4B9B-42C4-B83E-767EBDC18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44" y="3429000"/>
            <a:ext cx="1806526" cy="275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8713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D21606-65A2-47B1-86D1-D938308E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932" y="2438364"/>
            <a:ext cx="8144134" cy="990636"/>
          </a:xfrm>
        </p:spPr>
        <p:txBody>
          <a:bodyPr/>
          <a:lstStyle/>
          <a:p>
            <a:r>
              <a:rPr lang="it-IT" dirty="0"/>
              <a:t>Prototipi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807DE1-17CE-4651-B46A-072DDCAFA23A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23" y="4756016"/>
            <a:ext cx="1316151" cy="117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87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28126-954B-4FC4-A97D-B407FD876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31" y="1881704"/>
            <a:ext cx="11189701" cy="1223963"/>
          </a:xfrm>
        </p:spPr>
        <p:txBody>
          <a:bodyPr/>
          <a:lstStyle/>
          <a:p>
            <a:r>
              <a:rPr lang="it-IT" dirty="0" err="1"/>
              <a:t>cupOn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633580-BAAD-4DE6-A96B-4AEB52875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68" y="5864557"/>
            <a:ext cx="11512064" cy="1336581"/>
          </a:xfrm>
        </p:spPr>
        <p:txBody>
          <a:bodyPr numCol="2">
            <a:normAutofit fontScale="55000" lnSpcReduction="20000"/>
          </a:bodyPr>
          <a:lstStyle/>
          <a:p>
            <a:pPr algn="l"/>
            <a:r>
              <a:rPr lang="it-IT" sz="3300" b="0" dirty="0"/>
              <a:t>Progettazione dell'Interazione con l'utente</a:t>
            </a:r>
          </a:p>
          <a:p>
            <a:pPr algn="l"/>
            <a:r>
              <a:rPr lang="it-IT" sz="3300" b="0" dirty="0"/>
              <a:t>Prof.ssa Berardina De </a:t>
            </a:r>
            <a:r>
              <a:rPr lang="it-IT" sz="3300" b="0" dirty="0" err="1"/>
              <a:t>Carolis</a:t>
            </a:r>
            <a:endParaRPr lang="it-IT" sz="3300" dirty="0"/>
          </a:p>
          <a:p>
            <a:pPr algn="l"/>
            <a:endParaRPr lang="it-IT" sz="3600" b="0" dirty="0"/>
          </a:p>
          <a:p>
            <a:pPr algn="r"/>
            <a:r>
              <a:rPr lang="it-IT" sz="3300" b="0" dirty="0"/>
              <a:t>Informatica e tecnologie per la produzione del software</a:t>
            </a:r>
          </a:p>
          <a:p>
            <a:pPr algn="r"/>
            <a:r>
              <a:rPr lang="it-IT" sz="3300" b="0" dirty="0"/>
              <a:t>A.A. 2018-2019</a:t>
            </a:r>
          </a:p>
          <a:p>
            <a:pPr algn="r"/>
            <a:endParaRPr lang="it-IT" sz="3300" b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F15D67-9EE4-458A-9293-DA8110ACF34D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15" y="3119435"/>
            <a:ext cx="1705731" cy="147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AA3148-8241-442A-B2B6-1412DBBE3E9E}"/>
              </a:ext>
            </a:extLst>
          </p:cNvPr>
          <p:cNvSpPr txBox="1"/>
          <p:nvPr/>
        </p:nvSpPr>
        <p:spPr>
          <a:xfrm>
            <a:off x="339968" y="3102374"/>
            <a:ext cx="2525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Gruppo: GERCP-DEV</a:t>
            </a:r>
          </a:p>
          <a:p>
            <a:endParaRPr lang="it-IT" dirty="0"/>
          </a:p>
          <a:p>
            <a:r>
              <a:rPr lang="it-IT" dirty="0"/>
              <a:t>Roberto Colella</a:t>
            </a:r>
          </a:p>
          <a:p>
            <a:r>
              <a:rPr lang="it-IT" dirty="0"/>
              <a:t>Christian </a:t>
            </a:r>
            <a:r>
              <a:rPr lang="it-IT" dirty="0" err="1"/>
              <a:t>Dalena</a:t>
            </a:r>
            <a:endParaRPr lang="it-IT" dirty="0"/>
          </a:p>
          <a:p>
            <a:r>
              <a:rPr lang="it-IT" dirty="0" err="1"/>
              <a:t>Mariagiusy</a:t>
            </a:r>
            <a:r>
              <a:rPr lang="it-IT" dirty="0"/>
              <a:t> Falanga</a:t>
            </a:r>
          </a:p>
          <a:p>
            <a:r>
              <a:rPr lang="it-IT" dirty="0"/>
              <a:t>Emanuele Gargano</a:t>
            </a:r>
          </a:p>
          <a:p>
            <a:r>
              <a:rPr lang="it-IT" dirty="0"/>
              <a:t>Paolo </a:t>
            </a:r>
            <a:r>
              <a:rPr lang="it-IT" dirty="0" err="1"/>
              <a:t>Laddomada</a:t>
            </a:r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A8574D-9E47-4C16-8EA6-BAF38E97B7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9" y="545124"/>
            <a:ext cx="1790700" cy="143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DFBC0D-4B5A-4202-8F53-15FC023885E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62" y="907074"/>
            <a:ext cx="2082800" cy="71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06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ACD9E-4404-4CA5-81E1-649AD205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7437"/>
          </a:xfrm>
        </p:spPr>
        <p:txBody>
          <a:bodyPr/>
          <a:lstStyle/>
          <a:p>
            <a:pPr algn="ctr"/>
            <a:r>
              <a:rPr lang="it-IT" dirty="0"/>
              <a:t>Prototipo iniziale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845A1A-A1C9-4620-8C06-DA838BFA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1388920"/>
            <a:ext cx="9613861" cy="10809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it-IT" sz="2900" dirty="0"/>
              <a:t>Una volta definiti i requisiti si è iniziati a lavorare sui prototipi lato acquirente. </a:t>
            </a:r>
          </a:p>
          <a:p>
            <a:pPr marL="0" indent="0" algn="ctr">
              <a:buNone/>
            </a:pPr>
            <a:r>
              <a:rPr lang="it-IT" sz="2900" dirty="0"/>
              <a:t>Qui di seguito il link:</a:t>
            </a:r>
          </a:p>
          <a:p>
            <a:pPr marL="0" indent="0" algn="ctr">
              <a:buNone/>
            </a:pPr>
            <a:r>
              <a:rPr lang="it-IT" sz="2600" dirty="0">
                <a:hlinkClick r:id="rId3"/>
              </a:rPr>
              <a:t>https://marvelapp.com/54c5ch8/screen/50713326</a:t>
            </a:r>
            <a:endParaRPr lang="it-IT" sz="2600" dirty="0"/>
          </a:p>
          <a:p>
            <a:pPr marL="0" indent="0" algn="ctr">
              <a:buNone/>
            </a:pPr>
            <a:endParaRPr lang="it-IT" sz="2000" dirty="0"/>
          </a:p>
          <a:p>
            <a:pPr algn="ctr"/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4FA621-8B88-49D3-9FCC-384F7868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0571" y="3840375"/>
            <a:ext cx="2709927" cy="1867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2412A36-8ECD-43CB-82C3-37D99B03289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3097" y="3843788"/>
            <a:ext cx="2770955" cy="1921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70913D3-08A8-4D4D-8C4A-E99125BBF8C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87768" y="3770326"/>
            <a:ext cx="2770954" cy="2007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E96EEA-083A-4ABF-909E-3282260A413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50860" y="3813276"/>
            <a:ext cx="2770954" cy="1921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9E3521D7-0850-4946-ACB9-AE8BF2A673B7}"/>
              </a:ext>
            </a:extLst>
          </p:cNvPr>
          <p:cNvSpPr/>
          <p:nvPr/>
        </p:nvSpPr>
        <p:spPr>
          <a:xfrm>
            <a:off x="4574749" y="6341668"/>
            <a:ext cx="3042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Alcuni screen del prototipo</a:t>
            </a:r>
          </a:p>
        </p:txBody>
      </p:sp>
    </p:spTree>
    <p:extLst>
      <p:ext uri="{BB962C8B-B14F-4D97-AF65-F5344CB8AC3E}">
        <p14:creationId xmlns:p14="http://schemas.microsoft.com/office/powerpoint/2010/main" val="294409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DD999E-8A88-491F-BCA1-049F927D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Prototipo iniziale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75BB9-6516-417E-847D-1ADA4EEB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01" y="1705273"/>
            <a:ext cx="5636073" cy="4079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cs typeface="Calibri" panose="020F0502020204030204" pitchFamily="34" charset="0"/>
              </a:rPr>
              <a:t>Una volta creati i prototipi, sono stati definiti gli scenari usando 3 utenti diversi.</a:t>
            </a:r>
          </a:p>
          <a:p>
            <a:pPr marL="0" indent="0">
              <a:buNone/>
            </a:pPr>
            <a:r>
              <a:rPr lang="it-IT" sz="2000" dirty="0">
                <a:cs typeface="Calibri" panose="020F0502020204030204" pitchFamily="34" charset="0"/>
              </a:rPr>
              <a:t>Con l’uso del Cognitive </a:t>
            </a:r>
            <a:r>
              <a:rPr lang="it-IT" sz="2000" dirty="0" err="1">
                <a:cs typeface="Calibri" panose="020F0502020204030204" pitchFamily="34" charset="0"/>
              </a:rPr>
              <a:t>Walkthrough</a:t>
            </a:r>
            <a:r>
              <a:rPr lang="it-IT" sz="2000" dirty="0">
                <a:cs typeface="Calibri" panose="020F0502020204030204" pitchFamily="34" charset="0"/>
              </a:rPr>
              <a:t> si è analizzato il comportamento degli utenti nei confronti del sistema</a:t>
            </a:r>
          </a:p>
          <a:p>
            <a:pPr marL="0" indent="0">
              <a:buNone/>
            </a:pPr>
            <a:r>
              <a:rPr lang="it-IT" sz="2000" dirty="0">
                <a:cs typeface="Calibri" panose="020F0502020204030204" pitchFamily="34" charset="0"/>
              </a:rPr>
              <a:t>Il risultato ottenuto è stato il seguente:</a:t>
            </a:r>
          </a:p>
          <a:p>
            <a:pPr marL="0" indent="0">
              <a:buNone/>
            </a:pPr>
            <a:r>
              <a:rPr lang="it-IT" sz="2000" dirty="0">
                <a:cs typeface="Calibri" panose="020F0502020204030204" pitchFamily="34" charset="0"/>
              </a:rPr>
              <a:t>«Il sistema, nel complesso, risulta facile da usare anche da coloro meno esperti nell’ambito del dominio ma, soprattutto, nell’uso della tecnologia. I feedback degli utenti al termine del test sono stati positivi poiché soddisfatti dell’utilizzo dell’applicazione. Inoltre l’idea e la grafica sono state apprezzate.&gt;&gt;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4" name="Immagine 3" descr="https://lh4.googleusercontent.com/IMdIAu_pC5vOF8lYShQCnI6UxIaByEYKQ5LPJn_vXpPk2V-YrxcV0rembyg9GfaShezy2ffdjeJhY0yXtZ7gc2QJ5Ga7Bjrt9PYh-Aqfl6_fwQ9sECwx87xYi-n3IQhzY_PTkxG4">
            <a:extLst>
              <a:ext uri="{FF2B5EF4-FFF2-40B4-BE49-F238E27FC236}">
                <a16:creationId xmlns:a16="http://schemas.microsoft.com/office/drawing/2014/main" id="{59FC557F-B41F-42F0-812E-AA25FADB26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74" y="1705273"/>
            <a:ext cx="4971314" cy="344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172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CA77A-5C2C-47B4-9DC2-E3F5806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Prototipo intermedio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0E7F40-DBDC-480E-8F2B-266254E7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139" y="1334047"/>
            <a:ext cx="9613861" cy="108093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sz="2200" dirty="0">
                <a:cs typeface="Calibri" panose="020F0502020204030204" pitchFamily="34" charset="0"/>
              </a:rPr>
              <a:t>Dopo aver analizzato il comportamento dell’utente si è passati a lavorare prototipo intermedio. Qui di seguito il link:</a:t>
            </a:r>
          </a:p>
          <a:p>
            <a:pPr marL="0" indent="0" algn="ctr">
              <a:buNone/>
            </a:pPr>
            <a:r>
              <a:rPr lang="it-IT" sz="1900" dirty="0">
                <a:cs typeface="Calibri" panose="020F0502020204030204" pitchFamily="34" charset="0"/>
                <a:hlinkClick r:id="rId3"/>
              </a:rPr>
              <a:t>https://xd.adobe.com/view/d369f200-3c9f-47bc-62d5-d05972fc6a7a-a558/</a:t>
            </a:r>
            <a:endParaRPr lang="it-IT" sz="1900" dirty="0">
              <a:cs typeface="Calibri" panose="020F0502020204030204" pitchFamily="34" charset="0"/>
            </a:endParaRPr>
          </a:p>
          <a:p>
            <a:pPr algn="ctr"/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49A43D3-DF89-4705-89DB-771F1242F61E}"/>
              </a:ext>
            </a:extLst>
          </p:cNvPr>
          <p:cNvSpPr/>
          <p:nvPr/>
        </p:nvSpPr>
        <p:spPr>
          <a:xfrm>
            <a:off x="4574749" y="6341668"/>
            <a:ext cx="3042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Alcuni screen del prototipo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51E705-A3AE-4BD0-9334-A691BFC59B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39" y="2909291"/>
            <a:ext cx="1708738" cy="293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EEC8B74-9B77-4617-8657-00B4E8FA43C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74" y="2909291"/>
            <a:ext cx="1479851" cy="293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6E5B9F6-B098-4115-AD1C-0843FC0D85D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16" y="2909291"/>
            <a:ext cx="1586662" cy="297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2293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388BE-3E16-4FC5-929F-7ACF972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Prototipo intermedio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3582BD-F260-40B1-91F5-4D2A9558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41" y="1874517"/>
            <a:ext cx="5650139" cy="38510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8000" dirty="0">
                <a:cs typeface="Arial" panose="020B0604020202020204" pitchFamily="34" charset="0"/>
              </a:rPr>
              <a:t>Sui prototipi intermedi sono stati svolti i test di usabilità, definendo questa volta 5 utenti diversi, analizzando il tasso di successo complessivo e riscontrando la presenza di anomalie utilizzando i questionari QUIS e SUS.</a:t>
            </a:r>
          </a:p>
          <a:p>
            <a:pPr marL="0" indent="0">
              <a:buNone/>
            </a:pPr>
            <a:r>
              <a:rPr lang="it-IT" sz="8000" dirty="0">
                <a:cs typeface="Arial" panose="020B0604020202020204" pitchFamily="34" charset="0"/>
              </a:rPr>
              <a:t>Il risultato ottenuto è stato il seguente:</a:t>
            </a:r>
          </a:p>
          <a:p>
            <a:r>
              <a:rPr lang="it-IT" sz="8000" dirty="0">
                <a:cs typeface="Arial" panose="020B0604020202020204" pitchFamily="34" charset="0"/>
              </a:rPr>
              <a:t>L’applicazione risulta usabile per tutti gli utenti tranne l’utente 1</a:t>
            </a:r>
          </a:p>
          <a:p>
            <a:r>
              <a:rPr lang="it-IT" sz="8000" dirty="0">
                <a:cs typeface="Arial" panose="020B0604020202020204" pitchFamily="34" charset="0"/>
              </a:rPr>
              <a:t>Il tasso di successo complessivo è 85</a:t>
            </a:r>
          </a:p>
          <a:p>
            <a:r>
              <a:rPr lang="it-IT" sz="8000" dirty="0">
                <a:cs typeface="Arial" panose="020B0604020202020204" pitchFamily="34" charset="0"/>
              </a:rPr>
              <a:t>La media del SUS è 81</a:t>
            </a:r>
          </a:p>
          <a:p>
            <a:pPr marL="0" indent="0">
              <a:buNone/>
            </a:pPr>
            <a:r>
              <a:rPr lang="it-IT" sz="8000" dirty="0">
                <a:cs typeface="Arial" panose="020B0604020202020204" pitchFamily="34" charset="0"/>
              </a:rPr>
              <a:t>Dunque, possiamo ritenere il prototipo sufficientemente usabile.</a:t>
            </a:r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E914DE-EE4D-46A8-B1DF-DD967244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19" y="1857134"/>
            <a:ext cx="4844489" cy="3019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661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6BFD2-070C-4281-842F-74298DD1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802" y="342141"/>
            <a:ext cx="10178322" cy="1492132"/>
          </a:xfrm>
        </p:spPr>
        <p:txBody>
          <a:bodyPr/>
          <a:lstStyle/>
          <a:p>
            <a:pPr algn="ctr"/>
            <a:r>
              <a:rPr lang="it-IT" dirty="0"/>
              <a:t>Prototipo intermedio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C190C9-8139-4718-8F08-30C975E7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300" y="1036471"/>
            <a:ext cx="8406063" cy="1595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/>
              <a:t>Nonostante la supposizione di usabilità, analizzando le richieste degli utenti sono stati rilevati i seguenti problemi: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EBAFE15-7E0F-4734-90C2-5DDE04C85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2521"/>
              </p:ext>
            </p:extLst>
          </p:nvPr>
        </p:nvGraphicFramePr>
        <p:xfrm>
          <a:off x="2185564" y="1834273"/>
          <a:ext cx="8280799" cy="484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646">
                  <a:extLst>
                    <a:ext uri="{9D8B030D-6E8A-4147-A177-3AD203B41FA5}">
                      <a16:colId xmlns:a16="http://schemas.microsoft.com/office/drawing/2014/main" val="2493969580"/>
                    </a:ext>
                  </a:extLst>
                </a:gridCol>
                <a:gridCol w="1914153">
                  <a:extLst>
                    <a:ext uri="{9D8B030D-6E8A-4147-A177-3AD203B41FA5}">
                      <a16:colId xmlns:a16="http://schemas.microsoft.com/office/drawing/2014/main" val="1782630422"/>
                    </a:ext>
                  </a:extLst>
                </a:gridCol>
              </a:tblGrid>
              <a:tr h="612557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Tipologia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13273"/>
                  </a:ext>
                </a:extLst>
              </a:tr>
              <a:tr h="875081">
                <a:tc>
                  <a:txBody>
                    <a:bodyPr/>
                    <a:lstStyle/>
                    <a:p>
                      <a:r>
                        <a:rPr lang="it-IT" sz="2000" dirty="0"/>
                        <a:t>Aprendo le impostazioni di ricerca, da "Lista Negozi", non vi è la possibilità di tornare indietro riposizionandosi sul cursore della pagina precedente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b="1" dirty="0"/>
                        <a:t>RILEVANTE</a:t>
                      </a:r>
                      <a:endParaRPr lang="it-I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05969"/>
                  </a:ext>
                </a:extLst>
              </a:tr>
              <a:tr h="1157307">
                <a:tc>
                  <a:txBody>
                    <a:bodyPr/>
                    <a:lstStyle/>
                    <a:p>
                      <a:r>
                        <a:rPr lang="it-IT" sz="2000" dirty="0"/>
                        <a:t> La sezione dei negozi preferiti è raggiungibile in due modi differenti, in particolare posizionandosi su "I miei Coupon" e cliccando su un coupon oppure aprendo il navigation menu laterale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b="1" dirty="0"/>
                        <a:t>RILEVANTE</a:t>
                      </a:r>
                      <a:r>
                        <a:rPr lang="it-IT" sz="20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69370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it-IT" sz="2000" dirty="0"/>
                        <a:t>La sezione dedicata alle informazioni dei negozi è poco user-</a:t>
                      </a:r>
                      <a:r>
                        <a:rPr lang="it-IT" sz="2000" dirty="0" err="1"/>
                        <a:t>friendly</a:t>
                      </a:r>
                      <a:r>
                        <a:rPr lang="it-IT" sz="2000" dirty="0"/>
                        <a:t> (attenzione selettiva mancante)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dirty="0"/>
                        <a:t>BLOCCANTE</a:t>
                      </a:r>
                      <a:r>
                        <a:rPr lang="it-IT" sz="2000" dirty="0"/>
                        <a:t> </a:t>
                      </a:r>
                    </a:p>
                    <a:p>
                      <a:endParaRPr lang="it-I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04071"/>
                  </a:ext>
                </a:extLst>
              </a:tr>
              <a:tr h="822130">
                <a:tc>
                  <a:txBody>
                    <a:bodyPr/>
                    <a:lstStyle/>
                    <a:p>
                      <a:r>
                        <a:rPr lang="it-IT" sz="2000" dirty="0"/>
                        <a:t> La sezione dedicata al login o alla registrazione è poco user-</a:t>
                      </a:r>
                      <a:r>
                        <a:rPr lang="it-IT" sz="2000" dirty="0" err="1"/>
                        <a:t>friendly</a:t>
                      </a:r>
                      <a:r>
                        <a:rPr lang="it-IT" sz="2000" dirty="0"/>
                        <a:t> (attenzione selettiva mancante)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dirty="0"/>
                        <a:t>BLOCCANTE</a:t>
                      </a:r>
                      <a:endParaRPr lang="it-IT" sz="2000" dirty="0"/>
                    </a:p>
                    <a:p>
                      <a:endParaRPr lang="it-I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8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3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F4594-FF18-4668-958B-23CE7EEF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523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Prototipo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5F59CE-77E3-471F-945B-BB34BF30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293" y="1263349"/>
            <a:ext cx="10892772" cy="1395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>
                <a:cs typeface="Calibri" panose="020F0502020204030204" pitchFamily="34" charset="0"/>
              </a:rPr>
              <a:t>Nonostante i problemi rilevati, si è deciso di approvare il prototipo intermedio come finale.</a:t>
            </a:r>
          </a:p>
          <a:p>
            <a:pPr marL="0" indent="0" algn="ctr">
              <a:buNone/>
            </a:pPr>
            <a:r>
              <a:rPr lang="it-IT" dirty="0">
                <a:cs typeface="Calibri" panose="020F0502020204030204" pitchFamily="34" charset="0"/>
              </a:rPr>
              <a:t>Qui </a:t>
            </a:r>
            <a:r>
              <a:rPr lang="it-IT" sz="2000" dirty="0">
                <a:cs typeface="Calibri" panose="020F0502020204030204" pitchFamily="34" charset="0"/>
              </a:rPr>
              <a:t>il link del prototipo finale:</a:t>
            </a:r>
          </a:p>
          <a:p>
            <a:pPr marL="0" indent="0" algn="ctr">
              <a:buNone/>
            </a:pPr>
            <a:r>
              <a:rPr lang="it-IT" sz="1800" dirty="0">
                <a:cs typeface="Calibri" panose="020F0502020204030204" pitchFamily="34" charset="0"/>
                <a:hlinkClick r:id="rId2"/>
              </a:rPr>
              <a:t>https://xd.adobe.com/view/d369f200-3c9f-47bc-62d5-d05972fc6a7a-a558/</a:t>
            </a:r>
            <a:endParaRPr lang="it-IT" sz="1800" dirty="0">
              <a:cs typeface="Calibri" panose="020F0502020204030204" pitchFamily="34" charset="0"/>
            </a:endParaRPr>
          </a:p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A1D9BB-9520-4287-AAE5-985C744701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50" y="2840442"/>
            <a:ext cx="1663429" cy="3014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578C13-90DE-49C4-9921-5F6F77B8D67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21" y="3032259"/>
            <a:ext cx="1891604" cy="293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286054B-F603-4F83-BDC6-701E8DA40C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98" y="2954932"/>
            <a:ext cx="1891603" cy="293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011AD16-7D75-4A96-89CD-F1A462970629}"/>
              </a:ext>
            </a:extLst>
          </p:cNvPr>
          <p:cNvSpPr/>
          <p:nvPr/>
        </p:nvSpPr>
        <p:spPr>
          <a:xfrm>
            <a:off x="4574749" y="6275560"/>
            <a:ext cx="3042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Alcuni screen del prototipo</a:t>
            </a:r>
          </a:p>
        </p:txBody>
      </p:sp>
    </p:spTree>
    <p:extLst>
      <p:ext uri="{BB962C8B-B14F-4D97-AF65-F5344CB8AC3E}">
        <p14:creationId xmlns:p14="http://schemas.microsoft.com/office/powerpoint/2010/main" val="409032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65E1D4B-A3BF-4843-80D9-A9AE0F8F9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951191"/>
            <a:ext cx="11038066" cy="955616"/>
          </a:xfrm>
        </p:spPr>
        <p:txBody>
          <a:bodyPr/>
          <a:lstStyle/>
          <a:p>
            <a:r>
              <a:rPr lang="it-IT" dirty="0"/>
              <a:t>Considerazioni finali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AFD2A9-89A1-46E2-B54A-4A6CAA0FD84D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79" y="5065506"/>
            <a:ext cx="1316151" cy="117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309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88C20-A9EE-443B-B4ED-400D6F5C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Considerazioni finali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41648-ECDE-48AE-A554-DFA382288340}"/>
              </a:ext>
            </a:extLst>
          </p:cNvPr>
          <p:cNvSpPr txBox="1"/>
          <p:nvPr/>
        </p:nvSpPr>
        <p:spPr>
          <a:xfrm>
            <a:off x="1114266" y="1458857"/>
            <a:ext cx="106322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cs typeface="Arial" panose="020B0604020202020204" pitchFamily="34" charset="0"/>
              </a:rPr>
              <a:t>In conclusione, si può affermare che:</a:t>
            </a:r>
          </a:p>
          <a:p>
            <a:endParaRPr lang="it-IT" sz="20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Arial" panose="020B0604020202020204" pitchFamily="34" charset="0"/>
              </a:rPr>
              <a:t>L’utente medio ha poca dimestichezza con i sistemi di informazione riguardanti i mezzi di comunicazione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Arial" panose="020B0604020202020204" pitchFamily="34" charset="0"/>
              </a:rPr>
              <a:t>L’utente, nonostante tutto, non trova molta difficoltà nell’esplorare e usare l’applicazione «</a:t>
            </a:r>
            <a:r>
              <a:rPr lang="it-IT" sz="2000" dirty="0" err="1">
                <a:cs typeface="Arial" panose="020B0604020202020204" pitchFamily="34" charset="0"/>
              </a:rPr>
              <a:t>CupOn</a:t>
            </a:r>
            <a:r>
              <a:rPr lang="it-IT" sz="2000" dirty="0">
                <a:cs typeface="Arial" panose="020B0604020202020204" pitchFamily="34" charset="0"/>
              </a:rPr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Arial" panose="020B0604020202020204" pitchFamily="34" charset="0"/>
              </a:rPr>
              <a:t>L’efficienza nel condurre l’utente al compimento del suo intento riesce in moltissime situazioni in un tempo ottimale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Arial" panose="020B0604020202020204" pitchFamily="34" charset="0"/>
              </a:rPr>
              <a:t>Il Task più importante del sistema, quello di far visualizzare il coupon all’utente, viene portato a compimento.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Arial" panose="020B0604020202020204" pitchFamily="34" charset="0"/>
              </a:rPr>
              <a:t>La difficoltà del sistema è stata valutata come medio-bassa, in compenso esso è risultato gradevole alla vista, fatta eccezione per la tipologia di utenza con scarsa dimestichezza tecnologica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cs typeface="Arial" panose="020B0604020202020204" pitchFamily="34" charset="0"/>
              </a:rPr>
              <a:t>L’applicazione si definisce nel suo complesso usabile per tutte le categorie di utenti tranne l’utente «1» dei test di usabilità, colui cioè, estraneo completamente al mondo tecnologico.</a:t>
            </a:r>
          </a:p>
          <a:p>
            <a:endParaRPr lang="it-IT" sz="20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3914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F32CE2CF-3CD6-4651-BD28-0D12E22D99E9}"/>
              </a:ext>
            </a:extLst>
          </p:cNvPr>
          <p:cNvSpPr txBox="1">
            <a:spLocks/>
          </p:cNvSpPr>
          <p:nvPr/>
        </p:nvSpPr>
        <p:spPr>
          <a:xfrm>
            <a:off x="1289069" y="421409"/>
            <a:ext cx="9613861" cy="10809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5100" b="1" dirty="0">
                <a:latin typeface="+mj-lt"/>
                <a:cs typeface="Calibri" panose="020F0502020204030204" pitchFamily="34" charset="0"/>
              </a:rPr>
              <a:t>LINK DI RIFERIMENTO</a:t>
            </a:r>
            <a:endParaRPr lang="it-IT" sz="6600" b="1" dirty="0">
              <a:latin typeface="Arial (Corpo)"/>
              <a:cs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B10C6E-E54D-4E17-B49D-738C3032615F}"/>
              </a:ext>
            </a:extLst>
          </p:cNvPr>
          <p:cNvSpPr/>
          <p:nvPr/>
        </p:nvSpPr>
        <p:spPr>
          <a:xfrm>
            <a:off x="621087" y="1938446"/>
            <a:ext cx="1094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Immagini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 intermedio/finale adobe XD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 di carta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Questionario Acquirente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Questionario Venditore</a:t>
            </a:r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</a:p>
          <a:p>
            <a:pPr algn="ctr"/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Questionario QUIS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Questionario SUS</a:t>
            </a:r>
            <a:endParaRPr lang="it-IT" sz="1600" dirty="0">
              <a:solidFill>
                <a:schemeClr val="tx2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38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DBF13A4C-EAC9-4E9C-9DDD-37FEC30504C7}"/>
              </a:ext>
            </a:extLst>
          </p:cNvPr>
          <p:cNvSpPr txBox="1">
            <a:spLocks/>
          </p:cNvSpPr>
          <p:nvPr/>
        </p:nvSpPr>
        <p:spPr>
          <a:xfrm>
            <a:off x="1289067" y="1560270"/>
            <a:ext cx="9613861" cy="10809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6000" dirty="0">
                <a:latin typeface="+mj-lt"/>
                <a:cs typeface="Calibri" panose="020F0502020204030204" pitchFamily="34" charset="0"/>
              </a:rPr>
              <a:t>Grazie per l’attenzione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t-IT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46928B-816F-4E73-AE5A-E16E4CCB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7" y="3246120"/>
            <a:ext cx="2857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8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6FAEE2-2D8C-4F5D-A94B-F870F1A27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410185-4CCC-48C5-9674-C992154E6D88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66" y="4019750"/>
            <a:ext cx="1705731" cy="1473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D1BB4-859E-4470-A149-A40936F9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709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Introduzione del gruppo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00140-DCC0-423F-B82C-CDA6E35E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12" y="2200712"/>
            <a:ext cx="10500854" cy="2055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cs typeface="Calibri" panose="020F0502020204030204" pitchFamily="34" charset="0"/>
              </a:rPr>
              <a:t>Siamo il gruppo GERCP-DEV. </a:t>
            </a:r>
          </a:p>
          <a:p>
            <a:pPr marL="0" indent="0">
              <a:buNone/>
            </a:pPr>
            <a:r>
              <a:rPr lang="it-IT" sz="2000" dirty="0">
                <a:cs typeface="Calibri" panose="020F0502020204030204" pitchFamily="34" charset="0"/>
              </a:rPr>
              <a:t>Il nostro scopo consiste nel garantire funzionalità ed efficienza a tutti gli utenti appassionati di shopping.</a:t>
            </a:r>
          </a:p>
          <a:p>
            <a:pPr marL="0" indent="0">
              <a:buNone/>
            </a:pPr>
            <a:r>
              <a:rPr lang="it-IT" sz="2000" dirty="0">
                <a:cs typeface="Calibri" panose="020F0502020204030204" pitchFamily="34" charset="0"/>
              </a:rPr>
              <a:t>Siamo quattro ragazzi e una ragazza frequentanti il corso di ITPS (Informatica e tecnologie per la produzione del software) del dipartimento di Informatica dell’Università degli Studi “Aldo Moro” di Bari.</a:t>
            </a:r>
          </a:p>
          <a:p>
            <a:pPr marL="0" indent="0">
              <a:buNone/>
            </a:pPr>
            <a:r>
              <a:rPr lang="it-IT" sz="2000" dirty="0">
                <a:cs typeface="Calibri" panose="020F0502020204030204" pitchFamily="34" charset="0"/>
              </a:rPr>
              <a:t>Durante il processo di sviluppo della nostra idea sono stati usati i seguenti strumenti:</a:t>
            </a:r>
          </a:p>
        </p:txBody>
      </p:sp>
      <p:pic>
        <p:nvPicPr>
          <p:cNvPr id="3078" name="Picture 6" descr="Immagine correlata">
            <a:extLst>
              <a:ext uri="{FF2B5EF4-FFF2-40B4-BE49-F238E27FC236}">
                <a16:creationId xmlns:a16="http://schemas.microsoft.com/office/drawing/2014/main" id="{2B5A893C-76F6-4DCB-8FFF-B5D738D1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1" y="5031238"/>
            <a:ext cx="1724172" cy="108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80" name="Picture 8" descr="Risultati immagini per telegram">
            <a:extLst>
              <a:ext uri="{FF2B5EF4-FFF2-40B4-BE49-F238E27FC236}">
                <a16:creationId xmlns:a16="http://schemas.microsoft.com/office/drawing/2014/main" id="{72DC984F-33B3-4D04-B5AB-4762E22A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57" y="5023829"/>
            <a:ext cx="1821419" cy="1026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84" name="Picture 12" descr="Risultati immagini per git hub">
            <a:extLst>
              <a:ext uri="{FF2B5EF4-FFF2-40B4-BE49-F238E27FC236}">
                <a16:creationId xmlns:a16="http://schemas.microsoft.com/office/drawing/2014/main" id="{40F013C2-44DE-4C89-BD91-49A7A8A1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508" y="4951788"/>
            <a:ext cx="2054537" cy="1150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86" name="Picture 14" descr="Risultati immagini per adobe xd logo con nome">
            <a:extLst>
              <a:ext uri="{FF2B5EF4-FFF2-40B4-BE49-F238E27FC236}">
                <a16:creationId xmlns:a16="http://schemas.microsoft.com/office/drawing/2014/main" id="{CF285CA2-7D9D-4669-B13E-FD6C1A27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25" y="4941943"/>
            <a:ext cx="1560311" cy="1170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88" name="Picture 16" descr="Risultati immagini per google documents">
            <a:extLst>
              <a:ext uri="{FF2B5EF4-FFF2-40B4-BE49-F238E27FC236}">
                <a16:creationId xmlns:a16="http://schemas.microsoft.com/office/drawing/2014/main" id="{F55B4E4F-EB54-4653-8A0F-3DDCCC42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60" y="4996436"/>
            <a:ext cx="2445468" cy="108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0068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FEC6C7-4A72-4D6B-8575-57289A5E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Introduzione del </a:t>
            </a:r>
            <a:r>
              <a:rPr lang="it-IT" altLang="it-IT" dirty="0"/>
              <a:t>Location </a:t>
            </a:r>
            <a:r>
              <a:rPr lang="it-IT" altLang="it-IT" dirty="0" err="1"/>
              <a:t>Based</a:t>
            </a:r>
            <a:r>
              <a:rPr lang="it-IT" altLang="it-IT" dirty="0"/>
              <a:t> Marketing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2FCB8A-7717-406D-B7EA-A5923E70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858" y="2005351"/>
            <a:ext cx="6859962" cy="2101503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it-IT" sz="2000" dirty="0"/>
              <a:t>Il «Location </a:t>
            </a:r>
            <a:r>
              <a:rPr lang="it-IT" sz="2000" dirty="0" err="1"/>
              <a:t>Based</a:t>
            </a:r>
            <a:r>
              <a:rPr lang="it-IT" sz="2000" dirty="0"/>
              <a:t> Marketing» consiste in un insieme di servizi informatici che vengono forniti a un consumatore, al fine di convincerlo a svolgere i suoi acquisti in una determinata zona.</a:t>
            </a:r>
          </a:p>
          <a:p>
            <a:pPr marL="0" indent="0" algn="ctr" fontAlgn="base">
              <a:buNone/>
            </a:pPr>
            <a:r>
              <a:rPr lang="it-IT" sz="2000" dirty="0"/>
              <a:t>Tutto questo riassunto nel seguente motto:</a:t>
            </a:r>
          </a:p>
          <a:p>
            <a:pPr marL="0" indent="0" algn="ctr" fontAlgn="base">
              <a:buNone/>
            </a:pPr>
            <a:r>
              <a:rPr lang="it-IT" sz="2000" b="1" dirty="0"/>
              <a:t>«</a:t>
            </a:r>
            <a:r>
              <a:rPr lang="it-IT" sz="2000" b="1" dirty="0" err="1"/>
              <a:t>Reaching</a:t>
            </a:r>
            <a:r>
              <a:rPr lang="it-IT" sz="2000" b="1" dirty="0"/>
              <a:t> consumers in the right place </a:t>
            </a:r>
            <a:r>
              <a:rPr lang="it-IT" sz="2000" b="1" dirty="0" err="1"/>
              <a:t>at</a:t>
            </a:r>
            <a:r>
              <a:rPr lang="it-IT" sz="2000" b="1" dirty="0"/>
              <a:t> the right time with the right </a:t>
            </a:r>
            <a:r>
              <a:rPr lang="it-IT" sz="2000" b="1" dirty="0" err="1"/>
              <a:t>message</a:t>
            </a:r>
            <a:r>
              <a:rPr lang="it-IT" sz="2000" b="1" dirty="0"/>
              <a:t> and </a:t>
            </a:r>
            <a:r>
              <a:rPr lang="it-IT" sz="2000" b="1" dirty="0" err="1"/>
              <a:t>experience</a:t>
            </a:r>
            <a:r>
              <a:rPr lang="it-IT" sz="2000" b="1" dirty="0"/>
              <a:t>.&gt;&gt;</a:t>
            </a:r>
          </a:p>
        </p:txBody>
      </p:sp>
      <p:pic>
        <p:nvPicPr>
          <p:cNvPr id="4098" name="Picture 2" descr="Immagine correlata">
            <a:extLst>
              <a:ext uri="{FF2B5EF4-FFF2-40B4-BE49-F238E27FC236}">
                <a16:creationId xmlns:a16="http://schemas.microsoft.com/office/drawing/2014/main" id="{6FC5736A-1C8F-4573-8741-FF9D985B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04" y="4335250"/>
            <a:ext cx="3790470" cy="236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7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D14A6-C715-4C98-B200-57093860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Introduzione dell'applicazione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F59E1-E396-4CE9-A002-7C147024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787" y="2461847"/>
            <a:ext cx="7521144" cy="3685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Lo scopo del progetto consiste nella realizzazione di un prototipo di un’applicazione chiamata “</a:t>
            </a:r>
            <a:r>
              <a:rPr lang="it-IT" sz="2000" dirty="0" err="1"/>
              <a:t>CupOn</a:t>
            </a:r>
            <a:r>
              <a:rPr lang="it-IT" sz="2000" dirty="0"/>
              <a:t>” che gestisca al meglio il «Location </a:t>
            </a:r>
            <a:r>
              <a:rPr lang="it-IT" sz="2000" dirty="0" err="1"/>
              <a:t>Based</a:t>
            </a:r>
            <a:r>
              <a:rPr lang="it-IT" sz="2000" dirty="0"/>
              <a:t> Marketing».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Per raggiungere l’obiettivo il prototipo dovrà permettere all’utente acquirente di:</a:t>
            </a:r>
          </a:p>
          <a:p>
            <a:r>
              <a:rPr lang="it-IT" sz="2000" dirty="0"/>
              <a:t>visualizzare i negozi vicino a lui che offrono coupon</a:t>
            </a:r>
          </a:p>
          <a:p>
            <a:r>
              <a:rPr lang="it-IT" sz="2000" dirty="0"/>
              <a:t>prendere il coupon salvandolo tra i preferiti</a:t>
            </a:r>
          </a:p>
          <a:p>
            <a:r>
              <a:rPr lang="it-IT" sz="2000" dirty="0"/>
              <a:t>usare quel coupon per svolgere gli acquisti</a:t>
            </a:r>
          </a:p>
          <a:p>
            <a:endParaRPr lang="it-IT" sz="2000" dirty="0"/>
          </a:p>
        </p:txBody>
      </p:sp>
      <p:pic>
        <p:nvPicPr>
          <p:cNvPr id="5122" name="Picture 2" descr="Risultati immagini per coupon">
            <a:extLst>
              <a:ext uri="{FF2B5EF4-FFF2-40B4-BE49-F238E27FC236}">
                <a16:creationId xmlns:a16="http://schemas.microsoft.com/office/drawing/2014/main" id="{567B949F-6BFB-4E44-B9EE-1174CC3C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59" y="2452959"/>
            <a:ext cx="3272587" cy="168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6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445CBED-A884-450E-B5F0-9EC4138B0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112" y="2210386"/>
            <a:ext cx="9898583" cy="1320605"/>
          </a:xfrm>
        </p:spPr>
        <p:txBody>
          <a:bodyPr/>
          <a:lstStyle/>
          <a:p>
            <a:r>
              <a:rPr lang="it-IT" dirty="0"/>
              <a:t>Analisi della competitività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44281D3-C141-48DA-940F-A168C96EAF48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27" y="5064882"/>
            <a:ext cx="1316151" cy="117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4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208AD-01F4-420A-82D4-1AE3B859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della competitività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6DE0FD-0CE3-4647-9486-2928DA863C1D}"/>
              </a:ext>
            </a:extLst>
          </p:cNvPr>
          <p:cNvSpPr txBox="1"/>
          <p:nvPr/>
        </p:nvSpPr>
        <p:spPr>
          <a:xfrm>
            <a:off x="862819" y="2084522"/>
            <a:ext cx="3948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Come primo passo verso la creazione del prototipo, il team ha svolto quello che si chiama «analisi della competitività» analizzando quali sono i potenziali concorrenti all’applicazione «</a:t>
            </a:r>
            <a:r>
              <a:rPr lang="it-IT" sz="2000" dirty="0" err="1"/>
              <a:t>CupOn</a:t>
            </a:r>
            <a:r>
              <a:rPr lang="it-IT" sz="2000" dirty="0"/>
              <a:t>».</a:t>
            </a:r>
          </a:p>
          <a:p>
            <a:endParaRPr lang="it-IT" sz="2000" dirty="0"/>
          </a:p>
          <a:p>
            <a:r>
              <a:rPr lang="it-IT" sz="2000" dirty="0"/>
              <a:t>Il tutto rappresentabile nella seguente tabella: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F3DEF92-3F08-4997-9EA6-78AD6BCAC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1633835"/>
            <a:ext cx="6246056" cy="5224165"/>
          </a:xfrm>
        </p:spPr>
      </p:pic>
    </p:spTree>
    <p:extLst>
      <p:ext uri="{BB962C8B-B14F-4D97-AF65-F5344CB8AC3E}">
        <p14:creationId xmlns:p14="http://schemas.microsoft.com/office/powerpoint/2010/main" val="211219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CE638B4-D2D0-4A34-AD8D-BC48DE80B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1674"/>
            <a:ext cx="11122472" cy="969684"/>
          </a:xfrm>
        </p:spPr>
        <p:txBody>
          <a:bodyPr/>
          <a:lstStyle/>
          <a:p>
            <a:r>
              <a:rPr lang="it-IT" dirty="0"/>
              <a:t>Interviste e questionari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952584-F066-4DC3-99F0-DD1B2D54DCD1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23" y="5117765"/>
            <a:ext cx="1316151" cy="117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5523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833</TotalTime>
  <Words>1288</Words>
  <Application>Microsoft Office PowerPoint</Application>
  <PresentationFormat>Widescreen</PresentationFormat>
  <Paragraphs>160</Paragraphs>
  <Slides>29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Arial (Corpo)</vt:lpstr>
      <vt:lpstr>Calibri</vt:lpstr>
      <vt:lpstr>Gill Sans MT</vt:lpstr>
      <vt:lpstr>Impact</vt:lpstr>
      <vt:lpstr>Times New Roman</vt:lpstr>
      <vt:lpstr>Badge</vt:lpstr>
      <vt:lpstr>Cupon</vt:lpstr>
      <vt:lpstr>cupOn</vt:lpstr>
      <vt:lpstr>Introduzione</vt:lpstr>
      <vt:lpstr>Introduzione del gruppo</vt:lpstr>
      <vt:lpstr>Introduzione del Location Based Marketing</vt:lpstr>
      <vt:lpstr>Introduzione dell'applicazione</vt:lpstr>
      <vt:lpstr>Analisi della competitività</vt:lpstr>
      <vt:lpstr>Analisi della competitività</vt:lpstr>
      <vt:lpstr>Interviste e questionari</vt:lpstr>
      <vt:lpstr>Interviste e questionari</vt:lpstr>
      <vt:lpstr>Definizione dell’utente potenziale</vt:lpstr>
      <vt:lpstr>Definizione dell’utente potenziale</vt:lpstr>
      <vt:lpstr>Utente Acquirente</vt:lpstr>
      <vt:lpstr>Utente Venditore</vt:lpstr>
      <vt:lpstr>Requisiti del sistema</vt:lpstr>
      <vt:lpstr>Requisiti di sistema</vt:lpstr>
      <vt:lpstr>Requisiti acquirente</vt:lpstr>
      <vt:lpstr>Requisiti venditore</vt:lpstr>
      <vt:lpstr>Prototipi</vt:lpstr>
      <vt:lpstr>Prototipo iniziale</vt:lpstr>
      <vt:lpstr>Prototipo iniziale</vt:lpstr>
      <vt:lpstr>Prototipo intermedio</vt:lpstr>
      <vt:lpstr>Prototipo intermedio</vt:lpstr>
      <vt:lpstr>Prototipo intermedio</vt:lpstr>
      <vt:lpstr>Prototipo finale</vt:lpstr>
      <vt:lpstr>Considerazioni finali</vt:lpstr>
      <vt:lpstr>Considerazioni finali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Colella</dc:creator>
  <cp:lastModifiedBy>Emanuele Gargano</cp:lastModifiedBy>
  <cp:revision>94</cp:revision>
  <dcterms:created xsi:type="dcterms:W3CDTF">2019-01-24T13:12:36Z</dcterms:created>
  <dcterms:modified xsi:type="dcterms:W3CDTF">2019-01-26T13:56:59Z</dcterms:modified>
</cp:coreProperties>
</file>