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Thin"/>
      <p:regular r:id="rId20"/>
      <p:bold r:id="rId21"/>
      <p:italic r:id="rId22"/>
      <p:boldItalic r:id="rId23"/>
    </p:embeddedFont>
    <p:embeddedFont>
      <p:font typeface="Roboto"/>
      <p:regular r:id="rId24"/>
      <p:bold r:id="rId25"/>
      <p:italic r:id="rId26"/>
      <p:boldItalic r:id="rId27"/>
    </p:embeddedFont>
    <p:embeddedFont>
      <p:font typeface="Roboto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Roboto-regular.fntdata"/><Relationship Id="rId23" Type="http://schemas.openxmlformats.org/officeDocument/2006/relationships/font" Target="fonts/RobotoThin-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obotoLigh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boldItalic.fntdata"/><Relationship Id="rId30" Type="http://schemas.openxmlformats.org/officeDocument/2006/relationships/font" Target="fonts/Roboto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8bf0a396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8bf0a396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9723d34e4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9723d34e4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8bf0a396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8bf0a396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8bf0a396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8bf0a396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a85fe0d5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a85fe0d5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a0f4d437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a0f4d437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8bf0a396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8bf0a396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8bf0a396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8bf0a396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8bf0a396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8bf0a396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9723d34e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9723d34e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8bf0a396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8bf0a396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8bf0a396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8bf0a396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8bf0a396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8bf0a396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tbZkff1PlKCy5Ak6BwKaMHlbtFUAh4CE/view"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shrutimehta/zomato-restaurants-data"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s://python-visualization.github.io/foliu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aima.cs.berkeley.edu" TargetMode="External"/><Relationship Id="rId4" Type="http://schemas.openxmlformats.org/officeDocument/2006/relationships/hyperlink" Target="http://aima.cs.berkeley.edu" TargetMode="External"/><Relationship Id="rId5" Type="http://schemas.openxmlformats.org/officeDocument/2006/relationships/hyperlink" Target="https://github.com/aimacode/aima-pyth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897300" y="981725"/>
            <a:ext cx="5543700" cy="20526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1200"/>
              </a:spcBef>
              <a:spcAft>
                <a:spcPts val="0"/>
              </a:spcAft>
              <a:buNone/>
            </a:pPr>
            <a:r>
              <a:rPr b="1" lang="en-GB" sz="2333">
                <a:solidFill>
                  <a:srgbClr val="0E101A"/>
                </a:solidFill>
                <a:latin typeface="Roboto"/>
                <a:ea typeface="Roboto"/>
                <a:cs typeface="Roboto"/>
                <a:sym typeface="Roboto"/>
              </a:rPr>
              <a:t>AI Project:</a:t>
            </a:r>
            <a:endParaRPr b="1" sz="2333">
              <a:solidFill>
                <a:srgbClr val="0E101A"/>
              </a:solidFill>
              <a:latin typeface="Roboto"/>
              <a:ea typeface="Roboto"/>
              <a:cs typeface="Roboto"/>
              <a:sym typeface="Roboto"/>
            </a:endParaRPr>
          </a:p>
          <a:p>
            <a:pPr indent="0" lvl="0" marL="0" rtl="0" algn="ctr">
              <a:lnSpc>
                <a:spcPct val="115000"/>
              </a:lnSpc>
              <a:spcBef>
                <a:spcPts val="1200"/>
              </a:spcBef>
              <a:spcAft>
                <a:spcPts val="0"/>
              </a:spcAft>
              <a:buClr>
                <a:schemeClr val="dk1"/>
              </a:buClr>
              <a:buSzPct val="47142"/>
              <a:buFont typeface="Arial"/>
              <a:buNone/>
            </a:pPr>
            <a:r>
              <a:rPr i="1" lang="en-GB" sz="2333">
                <a:solidFill>
                  <a:srgbClr val="0E101A"/>
                </a:solidFill>
                <a:latin typeface="Roboto Light"/>
                <a:ea typeface="Roboto Light"/>
                <a:cs typeface="Roboto Light"/>
                <a:sym typeface="Roboto Light"/>
              </a:rPr>
              <a:t>Searching for the closest restaurant of a specific cuisine within the chosen area</a:t>
            </a:r>
            <a:endParaRPr i="1" sz="2333">
              <a:solidFill>
                <a:srgbClr val="0E101A"/>
              </a:solidFill>
              <a:latin typeface="Roboto Light"/>
              <a:ea typeface="Roboto Light"/>
              <a:cs typeface="Roboto Light"/>
              <a:sym typeface="Roboto Light"/>
            </a:endParaRPr>
          </a:p>
          <a:p>
            <a:pPr indent="0" lvl="0" marL="0" rtl="0" algn="ctr">
              <a:spcBef>
                <a:spcPts val="1200"/>
              </a:spcBef>
              <a:spcAft>
                <a:spcPts val="0"/>
              </a:spcAft>
              <a:buNone/>
            </a:pPr>
            <a:r>
              <a:t/>
            </a:r>
            <a:endParaRPr/>
          </a:p>
        </p:txBody>
      </p:sp>
      <p:sp>
        <p:nvSpPr>
          <p:cNvPr id="55" name="Google Shape;55;p13"/>
          <p:cNvSpPr txBox="1"/>
          <p:nvPr>
            <p:ph idx="1" type="subTitle"/>
          </p:nvPr>
        </p:nvSpPr>
        <p:spPr>
          <a:xfrm>
            <a:off x="311700" y="3034325"/>
            <a:ext cx="8520600" cy="1909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2500">
                <a:solidFill>
                  <a:srgbClr val="000000"/>
                </a:solidFill>
                <a:latin typeface="Roboto"/>
                <a:ea typeface="Roboto"/>
                <a:cs typeface="Roboto"/>
                <a:sym typeface="Roboto"/>
              </a:rPr>
              <a:t>Group 5</a:t>
            </a:r>
            <a:endParaRPr sz="2500">
              <a:solidFill>
                <a:srgbClr val="000000"/>
              </a:solidFill>
              <a:latin typeface="Roboto"/>
              <a:ea typeface="Roboto"/>
              <a:cs typeface="Roboto"/>
              <a:sym typeface="Roboto"/>
            </a:endParaRPr>
          </a:p>
          <a:p>
            <a:pPr indent="0" lvl="0" marL="0" rtl="0" algn="l">
              <a:spcBef>
                <a:spcPts val="0"/>
              </a:spcBef>
              <a:spcAft>
                <a:spcPts val="0"/>
              </a:spcAft>
              <a:buNone/>
            </a:pPr>
            <a:r>
              <a:t/>
            </a:r>
            <a:endParaRPr sz="2500">
              <a:solidFill>
                <a:srgbClr val="000000"/>
              </a:solidFill>
              <a:latin typeface="Roboto"/>
              <a:ea typeface="Roboto"/>
              <a:cs typeface="Roboto"/>
              <a:sym typeface="Roboto"/>
            </a:endParaRPr>
          </a:p>
          <a:p>
            <a:pPr indent="0" lvl="0" marL="0" rtl="0" algn="l">
              <a:lnSpc>
                <a:spcPct val="115000"/>
              </a:lnSpc>
              <a:spcBef>
                <a:spcPts val="0"/>
              </a:spcBef>
              <a:spcAft>
                <a:spcPts val="0"/>
              </a:spcAft>
              <a:buClr>
                <a:schemeClr val="dk1"/>
              </a:buClr>
              <a:buSzPct val="100000"/>
              <a:buFont typeface="Arial"/>
              <a:buNone/>
            </a:pPr>
            <a:r>
              <a:rPr lang="en-GB" sz="1100">
                <a:solidFill>
                  <a:schemeClr val="dk1"/>
                </a:solidFill>
                <a:latin typeface="Roboto"/>
                <a:ea typeface="Roboto"/>
                <a:cs typeface="Roboto"/>
                <a:sym typeface="Roboto"/>
              </a:rPr>
              <a:t>Gerda Ugne Pupelyte 190013631</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ct val="100000"/>
              <a:buFont typeface="Arial"/>
              <a:buNone/>
            </a:pPr>
            <a:r>
              <a:rPr lang="en-GB" sz="1100">
                <a:solidFill>
                  <a:schemeClr val="dk1"/>
                </a:solidFill>
                <a:latin typeface="Roboto"/>
                <a:ea typeface="Roboto"/>
                <a:cs typeface="Roboto"/>
                <a:sym typeface="Roboto"/>
              </a:rPr>
              <a:t>Laura Naslenaite </a:t>
            </a:r>
            <a:r>
              <a:rPr lang="en-GB" sz="1100">
                <a:solidFill>
                  <a:srgbClr val="262626"/>
                </a:solidFill>
                <a:latin typeface="Roboto"/>
                <a:ea typeface="Roboto"/>
                <a:cs typeface="Roboto"/>
                <a:sym typeface="Roboto"/>
              </a:rPr>
              <a:t>190013642</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ct val="100000"/>
              <a:buFont typeface="Arial"/>
              <a:buNone/>
            </a:pPr>
            <a:r>
              <a:rPr lang="en-GB" sz="1100">
                <a:solidFill>
                  <a:schemeClr val="dk1"/>
                </a:solidFill>
                <a:latin typeface="Roboto"/>
                <a:ea typeface="Roboto"/>
                <a:cs typeface="Roboto"/>
                <a:sym typeface="Roboto"/>
              </a:rPr>
              <a:t>Rael Watt 190011819</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ct val="100000"/>
              <a:buFont typeface="Arial"/>
              <a:buNone/>
            </a:pPr>
            <a:r>
              <a:rPr lang="en-GB" sz="1100">
                <a:solidFill>
                  <a:schemeClr val="dk1"/>
                </a:solidFill>
                <a:latin typeface="Roboto"/>
                <a:ea typeface="Roboto"/>
                <a:cs typeface="Roboto"/>
                <a:sym typeface="Roboto"/>
              </a:rPr>
              <a:t>Sem Jasaitytė  190014736</a:t>
            </a:r>
            <a:br>
              <a:rPr lang="en-GB" sz="1100">
                <a:solidFill>
                  <a:schemeClr val="dk1"/>
                </a:solidFill>
                <a:latin typeface="Roboto"/>
                <a:ea typeface="Roboto"/>
                <a:cs typeface="Roboto"/>
                <a:sym typeface="Roboto"/>
              </a:rPr>
            </a:br>
            <a:r>
              <a:rPr lang="en-GB" sz="1100">
                <a:solidFill>
                  <a:schemeClr val="dk1"/>
                </a:solidFill>
                <a:latin typeface="Roboto"/>
                <a:ea typeface="Roboto"/>
                <a:cs typeface="Roboto"/>
                <a:sym typeface="Roboto"/>
              </a:rPr>
              <a:t>Matthew Bain  190012264</a:t>
            </a:r>
            <a:endParaRPr>
              <a:latin typeface="Roboto"/>
              <a:ea typeface="Roboto"/>
              <a:cs typeface="Roboto"/>
              <a:sym typeface="Roboto"/>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Greedy Best-First search results</a:t>
            </a:r>
            <a:endParaRPr b="1"/>
          </a:p>
        </p:txBody>
      </p:sp>
      <p:sp>
        <p:nvSpPr>
          <p:cNvPr id="124" name="Google Shape;124;p22"/>
          <p:cNvSpPr txBox="1"/>
          <p:nvPr>
            <p:ph idx="1" type="body"/>
          </p:nvPr>
        </p:nvSpPr>
        <p:spPr>
          <a:xfrm>
            <a:off x="311700" y="1152475"/>
            <a:ext cx="4120200" cy="327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100">
                <a:solidFill>
                  <a:schemeClr val="dk1"/>
                </a:solidFill>
                <a:latin typeface="Roboto Thin"/>
                <a:ea typeface="Roboto Thin"/>
                <a:cs typeface="Roboto Thin"/>
                <a:sym typeface="Roboto Thin"/>
              </a:rPr>
              <a:t>The greedy best-first search reaches the goal state in the same result as Uniform-cost search, </a:t>
            </a:r>
            <a:r>
              <a:rPr i="1" lang="en-GB" sz="1100">
                <a:solidFill>
                  <a:schemeClr val="dk1"/>
                </a:solidFill>
                <a:latin typeface="Roboto Thin"/>
                <a:ea typeface="Roboto Thin"/>
                <a:cs typeface="Roboto Thin"/>
                <a:sym typeface="Roboto Thin"/>
              </a:rPr>
              <a:t>FLYP@MTV</a:t>
            </a:r>
            <a:r>
              <a:rPr lang="en-GB" sz="1100">
                <a:solidFill>
                  <a:schemeClr val="dk1"/>
                </a:solidFill>
                <a:latin typeface="Roboto Thin"/>
                <a:ea typeface="Roboto Thin"/>
                <a:cs typeface="Roboto Thin"/>
                <a:sym typeface="Roboto Thin"/>
              </a:rPr>
              <a:t>. However, the path cost has increased drastically </a:t>
            </a:r>
            <a:r>
              <a:rPr b="1" lang="en-GB" sz="1100">
                <a:solidFill>
                  <a:schemeClr val="dk1"/>
                </a:solidFill>
                <a:latin typeface="Roboto"/>
                <a:ea typeface="Roboto"/>
                <a:cs typeface="Roboto"/>
                <a:sym typeface="Roboto"/>
              </a:rPr>
              <a:t>from 0.13 kilometres to 8.84 kilometres</a:t>
            </a:r>
            <a:r>
              <a:rPr lang="en-GB" sz="1100">
                <a:solidFill>
                  <a:schemeClr val="dk1"/>
                </a:solidFill>
                <a:latin typeface="Roboto Thin"/>
                <a:ea typeface="Roboto Thin"/>
                <a:cs typeface="Roboto Thin"/>
                <a:sym typeface="Roboto Thin"/>
              </a:rPr>
              <a:t>, though the running time of </a:t>
            </a:r>
            <a:r>
              <a:rPr b="1" lang="en-GB" sz="1100">
                <a:solidFill>
                  <a:schemeClr val="dk1"/>
                </a:solidFill>
                <a:latin typeface="Roboto"/>
                <a:ea typeface="Roboto"/>
                <a:cs typeface="Roboto"/>
                <a:sym typeface="Roboto"/>
              </a:rPr>
              <a:t>5.9 milliseconds</a:t>
            </a:r>
            <a:r>
              <a:rPr lang="en-GB" sz="1100">
                <a:solidFill>
                  <a:schemeClr val="dk1"/>
                </a:solidFill>
                <a:latin typeface="Roboto Thin"/>
                <a:ea typeface="Roboto Thin"/>
                <a:cs typeface="Roboto Thin"/>
                <a:sym typeface="Roboto Thin"/>
              </a:rPr>
              <a:t> is shorter by around half.</a:t>
            </a:r>
            <a:endParaRPr sz="1100">
              <a:solidFill>
                <a:schemeClr val="dk1"/>
              </a:solidFill>
              <a:latin typeface="Roboto Thin"/>
              <a:ea typeface="Roboto Thin"/>
              <a:cs typeface="Roboto Thin"/>
              <a:sym typeface="Roboto Thin"/>
            </a:endParaRPr>
          </a:p>
          <a:p>
            <a:pPr indent="0" lvl="0" marL="0" rtl="0" algn="l">
              <a:spcBef>
                <a:spcPts val="1200"/>
              </a:spcBef>
              <a:spcAft>
                <a:spcPts val="0"/>
              </a:spcAft>
              <a:buClr>
                <a:schemeClr val="dk1"/>
              </a:buClr>
              <a:buSzPts val="1100"/>
              <a:buFont typeface="Arial"/>
              <a:buNone/>
            </a:pPr>
            <a:r>
              <a:t/>
            </a:r>
            <a:endParaRPr sz="1100">
              <a:solidFill>
                <a:schemeClr val="dk1"/>
              </a:solidFill>
              <a:latin typeface="Roboto Thin"/>
              <a:ea typeface="Roboto Thin"/>
              <a:cs typeface="Roboto Thin"/>
              <a:sym typeface="Roboto Thin"/>
            </a:endParaRPr>
          </a:p>
          <a:p>
            <a:pPr indent="0" lvl="0" marL="0" rtl="0" algn="l">
              <a:spcBef>
                <a:spcPts val="1200"/>
              </a:spcBef>
              <a:spcAft>
                <a:spcPts val="1200"/>
              </a:spcAft>
              <a:buClr>
                <a:schemeClr val="dk1"/>
              </a:buClr>
              <a:buSzPts val="1100"/>
              <a:buFont typeface="Arial"/>
              <a:buNone/>
            </a:pPr>
            <a:r>
              <a:rPr lang="en-GB" sz="1100">
                <a:solidFill>
                  <a:schemeClr val="dk1"/>
                </a:solidFill>
                <a:latin typeface="Roboto Thin"/>
                <a:ea typeface="Roboto Thin"/>
                <a:cs typeface="Roboto Thin"/>
                <a:sym typeface="Roboto Thin"/>
              </a:rPr>
              <a:t>Greedy best-first search is  </a:t>
            </a:r>
            <a:r>
              <a:rPr b="1" lang="en-GB" sz="1100">
                <a:solidFill>
                  <a:schemeClr val="dk1"/>
                </a:solidFill>
                <a:latin typeface="Roboto"/>
                <a:ea typeface="Roboto"/>
                <a:cs typeface="Roboto"/>
                <a:sym typeface="Roboto"/>
              </a:rPr>
              <a:t>incomplete; </a:t>
            </a:r>
            <a:r>
              <a:rPr lang="en-GB" sz="1100">
                <a:solidFill>
                  <a:schemeClr val="dk1"/>
                </a:solidFill>
                <a:latin typeface="Roboto Thin"/>
                <a:ea typeface="Roboto Thin"/>
                <a:cs typeface="Roboto Thin"/>
                <a:sym typeface="Roboto Thin"/>
              </a:rPr>
              <a:t>however, in this scenario it did find a goal node. It is </a:t>
            </a:r>
            <a:r>
              <a:rPr b="1" lang="en-GB" sz="1100">
                <a:solidFill>
                  <a:schemeClr val="dk1"/>
                </a:solidFill>
                <a:latin typeface="Roboto"/>
                <a:ea typeface="Roboto"/>
                <a:cs typeface="Roboto"/>
                <a:sym typeface="Roboto"/>
              </a:rPr>
              <a:t>non-optimal</a:t>
            </a:r>
            <a:r>
              <a:rPr lang="en-GB" sz="1100">
                <a:solidFill>
                  <a:schemeClr val="dk1"/>
                </a:solidFill>
                <a:latin typeface="Roboto Thin"/>
                <a:ea typeface="Roboto Thin"/>
                <a:cs typeface="Roboto Thin"/>
                <a:sym typeface="Roboto Thin"/>
              </a:rPr>
              <a:t>, and this is obvious when we compared the results to uniform-cost search.  However, the results are still better than using depth-limited search.</a:t>
            </a:r>
            <a:endParaRPr>
              <a:latin typeface="Roboto Thin"/>
              <a:ea typeface="Roboto Thin"/>
              <a:cs typeface="Roboto Thin"/>
              <a:sym typeface="Roboto Thin"/>
            </a:endParaRPr>
          </a:p>
        </p:txBody>
      </p:sp>
      <p:pic>
        <p:nvPicPr>
          <p:cNvPr id="125" name="Google Shape;125;p22"/>
          <p:cNvPicPr preferRelativeResize="0"/>
          <p:nvPr/>
        </p:nvPicPr>
        <p:blipFill>
          <a:blip r:embed="rId3">
            <a:alphaModFix/>
          </a:blip>
          <a:stretch>
            <a:fillRect/>
          </a:stretch>
        </p:blipFill>
        <p:spPr>
          <a:xfrm>
            <a:off x="4539825" y="1251650"/>
            <a:ext cx="4407300" cy="1571455"/>
          </a:xfrm>
          <a:prstGeom prst="rect">
            <a:avLst/>
          </a:prstGeom>
          <a:noFill/>
          <a:ln>
            <a:noFill/>
          </a:ln>
        </p:spPr>
      </p:pic>
      <p:sp>
        <p:nvSpPr>
          <p:cNvPr id="126" name="Google Shape;126;p22"/>
          <p:cNvSpPr txBox="1"/>
          <p:nvPr/>
        </p:nvSpPr>
        <p:spPr>
          <a:xfrm>
            <a:off x="4609875" y="3097950"/>
            <a:ext cx="43374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i="1" lang="en-GB" sz="1200">
                <a:solidFill>
                  <a:schemeClr val="dk1"/>
                </a:solidFill>
                <a:latin typeface="Roboto"/>
                <a:ea typeface="Roboto"/>
                <a:cs typeface="Roboto"/>
                <a:sym typeface="Roboto"/>
              </a:rPr>
              <a:t>Complexity analysis</a:t>
            </a:r>
            <a:endParaRPr b="1" i="1" sz="12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latin typeface="Roboto"/>
                <a:ea typeface="Roboto"/>
                <a:cs typeface="Roboto"/>
                <a:sym typeface="Roboto"/>
              </a:rPr>
              <a:t>Average branching factor:</a:t>
            </a:r>
            <a:r>
              <a:rPr lang="en-GB" sz="1100">
                <a:solidFill>
                  <a:schemeClr val="dk1"/>
                </a:solidFill>
                <a:latin typeface="Roboto Light"/>
                <a:ea typeface="Roboto Light"/>
                <a:cs typeface="Roboto Light"/>
                <a:sym typeface="Roboto Light"/>
              </a:rPr>
              <a:t> 21</a:t>
            </a:r>
            <a:endParaRPr i="1" sz="1200">
              <a:solidFill>
                <a:schemeClr val="dk1"/>
              </a:solidFill>
              <a:latin typeface="Roboto Light"/>
              <a:ea typeface="Roboto Light"/>
              <a:cs typeface="Roboto Light"/>
              <a:sym typeface="Roboto Light"/>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latin typeface="Roboto"/>
                <a:ea typeface="Roboto"/>
                <a:cs typeface="Roboto"/>
                <a:sym typeface="Roboto"/>
              </a:rPr>
              <a:t>Time complexity: </a:t>
            </a:r>
            <a:r>
              <a:rPr lang="en-GB" sz="1100">
                <a:solidFill>
                  <a:schemeClr val="dk1"/>
                </a:solidFill>
                <a:latin typeface="Roboto Light"/>
                <a:ea typeface="Roboto Light"/>
                <a:cs typeface="Roboto Light"/>
                <a:sym typeface="Roboto Light"/>
              </a:rPr>
              <a:t>O(B^M), where M is the maximum depth; O(21^M)</a:t>
            </a:r>
            <a:endParaRPr sz="1100">
              <a:solidFill>
                <a:schemeClr val="dk1"/>
              </a:solidFill>
              <a:latin typeface="Roboto Light"/>
              <a:ea typeface="Roboto Light"/>
              <a:cs typeface="Roboto Light"/>
              <a:sym typeface="Roboto Light"/>
            </a:endParaRPr>
          </a:p>
          <a:p>
            <a:pPr indent="0" lvl="0" marL="0" rtl="0" algn="l">
              <a:lnSpc>
                <a:spcPct val="115000"/>
              </a:lnSpc>
              <a:spcBef>
                <a:spcPts val="1200"/>
              </a:spcBef>
              <a:spcAft>
                <a:spcPts val="1200"/>
              </a:spcAft>
              <a:buClr>
                <a:schemeClr val="dk1"/>
              </a:buClr>
              <a:buSzPts val="1100"/>
              <a:buFont typeface="Arial"/>
              <a:buNone/>
            </a:pPr>
            <a:r>
              <a:rPr b="1" lang="en-GB" sz="1100">
                <a:solidFill>
                  <a:schemeClr val="dk1"/>
                </a:solidFill>
                <a:latin typeface="Roboto"/>
                <a:ea typeface="Roboto"/>
                <a:cs typeface="Roboto"/>
                <a:sym typeface="Roboto"/>
              </a:rPr>
              <a:t>Space complexity: </a:t>
            </a:r>
            <a:r>
              <a:rPr lang="en-GB" sz="1100">
                <a:solidFill>
                  <a:schemeClr val="dk1"/>
                </a:solidFill>
                <a:latin typeface="Roboto Light"/>
                <a:ea typeface="Roboto Light"/>
                <a:cs typeface="Roboto Light"/>
                <a:sym typeface="Roboto Light"/>
              </a:rPr>
              <a:t>Same as Time Complexity.</a:t>
            </a:r>
            <a:endParaRPr>
              <a:latin typeface="Roboto Light"/>
              <a:ea typeface="Roboto Light"/>
              <a:cs typeface="Roboto Light"/>
              <a:sym typeface="Roboto Light"/>
            </a:endParaRPr>
          </a:p>
        </p:txBody>
      </p:sp>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22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Conclusion</a:t>
            </a:r>
            <a:r>
              <a:rPr b="1" lang="en-GB"/>
              <a:t> of results</a:t>
            </a:r>
            <a:endParaRPr b="1"/>
          </a:p>
        </p:txBody>
      </p:sp>
      <p:sp>
        <p:nvSpPr>
          <p:cNvPr id="133" name="Google Shape;133;p23"/>
          <p:cNvSpPr txBox="1"/>
          <p:nvPr>
            <p:ph idx="1" type="body"/>
          </p:nvPr>
        </p:nvSpPr>
        <p:spPr>
          <a:xfrm>
            <a:off x="808275" y="1229600"/>
            <a:ext cx="3060600" cy="141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1100">
                <a:solidFill>
                  <a:srgbClr val="000000"/>
                </a:solidFill>
                <a:latin typeface="Roboto"/>
                <a:ea typeface="Roboto"/>
                <a:cs typeface="Roboto"/>
                <a:sym typeface="Roboto"/>
              </a:rPr>
              <a:t>The search algorithms listed by path cost:</a:t>
            </a:r>
            <a:endParaRPr b="1" sz="1100">
              <a:solidFill>
                <a:srgbClr val="000000"/>
              </a:solidFill>
              <a:latin typeface="Roboto"/>
              <a:ea typeface="Roboto"/>
              <a:cs typeface="Roboto"/>
              <a:sym typeface="Roboto"/>
            </a:endParaRPr>
          </a:p>
          <a:p>
            <a:pPr indent="-298450" lvl="0" marL="457200" rtl="0" algn="l">
              <a:spcBef>
                <a:spcPts val="1200"/>
              </a:spcBef>
              <a:spcAft>
                <a:spcPts val="0"/>
              </a:spcAft>
              <a:buClr>
                <a:srgbClr val="000000"/>
              </a:buClr>
              <a:buSzPts val="1100"/>
              <a:buFont typeface="Roboto Light"/>
              <a:buAutoNum type="arabicPeriod"/>
            </a:pPr>
            <a:r>
              <a:rPr lang="en-GB" sz="1100">
                <a:solidFill>
                  <a:srgbClr val="000000"/>
                </a:solidFill>
                <a:latin typeface="Roboto Light"/>
                <a:ea typeface="Roboto Light"/>
                <a:cs typeface="Roboto Light"/>
                <a:sym typeface="Roboto Light"/>
              </a:rPr>
              <a:t>Uniform-cost search 0.13 km, </a:t>
            </a:r>
            <a:r>
              <a:rPr lang="en-GB" sz="1100">
                <a:solidFill>
                  <a:schemeClr val="dk1"/>
                </a:solidFill>
                <a:latin typeface="Roboto Light"/>
                <a:ea typeface="Roboto Light"/>
                <a:cs typeface="Roboto Light"/>
                <a:sym typeface="Roboto Light"/>
              </a:rPr>
              <a:t>A* search 0.13 km</a:t>
            </a:r>
            <a:endParaRPr sz="1100">
              <a:solidFill>
                <a:srgbClr val="000000"/>
              </a:solidFill>
              <a:latin typeface="Roboto Light"/>
              <a:ea typeface="Roboto Light"/>
              <a:cs typeface="Roboto Light"/>
              <a:sym typeface="Roboto Light"/>
            </a:endParaRPr>
          </a:p>
          <a:p>
            <a:pPr indent="-298450" lvl="0" marL="457200" rtl="0" algn="l">
              <a:spcBef>
                <a:spcPts val="0"/>
              </a:spcBef>
              <a:spcAft>
                <a:spcPts val="0"/>
              </a:spcAft>
              <a:buClr>
                <a:srgbClr val="000000"/>
              </a:buClr>
              <a:buSzPts val="1100"/>
              <a:buFont typeface="Roboto Light"/>
              <a:buAutoNum type="arabicPeriod"/>
            </a:pPr>
            <a:r>
              <a:rPr lang="en-GB" sz="1100">
                <a:solidFill>
                  <a:srgbClr val="000000"/>
                </a:solidFill>
                <a:latin typeface="Roboto Light"/>
                <a:ea typeface="Roboto Light"/>
                <a:cs typeface="Roboto Light"/>
                <a:sym typeface="Roboto Light"/>
              </a:rPr>
              <a:t>Greedy best-first search 8.84 km</a:t>
            </a:r>
            <a:endParaRPr sz="1100">
              <a:solidFill>
                <a:srgbClr val="000000"/>
              </a:solidFill>
              <a:latin typeface="Roboto Light"/>
              <a:ea typeface="Roboto Light"/>
              <a:cs typeface="Roboto Light"/>
              <a:sym typeface="Roboto Light"/>
            </a:endParaRPr>
          </a:p>
          <a:p>
            <a:pPr indent="-298450" lvl="0" marL="457200" rtl="0" algn="l">
              <a:spcBef>
                <a:spcPts val="0"/>
              </a:spcBef>
              <a:spcAft>
                <a:spcPts val="0"/>
              </a:spcAft>
              <a:buClr>
                <a:srgbClr val="000000"/>
              </a:buClr>
              <a:buSzPts val="1100"/>
              <a:buFont typeface="Roboto Light"/>
              <a:buAutoNum type="arabicPeriod"/>
            </a:pPr>
            <a:r>
              <a:rPr lang="en-GB" sz="1100">
                <a:solidFill>
                  <a:srgbClr val="000000"/>
                </a:solidFill>
                <a:latin typeface="Roboto Light"/>
                <a:ea typeface="Roboto Light"/>
                <a:cs typeface="Roboto Light"/>
                <a:sym typeface="Roboto Light"/>
              </a:rPr>
              <a:t>Depth-limited search 12.76 km</a:t>
            </a:r>
            <a:endParaRPr sz="1100">
              <a:solidFill>
                <a:srgbClr val="000000"/>
              </a:solidFill>
              <a:latin typeface="Roboto Light"/>
              <a:ea typeface="Roboto Light"/>
              <a:cs typeface="Roboto Light"/>
              <a:sym typeface="Roboto Light"/>
            </a:endParaRPr>
          </a:p>
        </p:txBody>
      </p:sp>
      <p:sp>
        <p:nvSpPr>
          <p:cNvPr id="134" name="Google Shape;134;p23"/>
          <p:cNvSpPr txBox="1"/>
          <p:nvPr/>
        </p:nvSpPr>
        <p:spPr>
          <a:xfrm>
            <a:off x="1860250" y="3046075"/>
            <a:ext cx="52623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Roboto Light"/>
                <a:ea typeface="Roboto Light"/>
                <a:cs typeface="Roboto Light"/>
                <a:sym typeface="Roboto Light"/>
              </a:rPr>
              <a:t>Each algorithm dominates </a:t>
            </a:r>
            <a:r>
              <a:rPr lang="en-GB" sz="1300">
                <a:latin typeface="Roboto Light"/>
                <a:ea typeface="Roboto Light"/>
                <a:cs typeface="Roboto Light"/>
                <a:sym typeface="Roboto Light"/>
              </a:rPr>
              <a:t>different</a:t>
            </a:r>
            <a:r>
              <a:rPr lang="en-GB" sz="1300">
                <a:latin typeface="Roboto Light"/>
                <a:ea typeface="Roboto Light"/>
                <a:cs typeface="Roboto Light"/>
                <a:sym typeface="Roboto Light"/>
              </a:rPr>
              <a:t> areas of the solution.</a:t>
            </a:r>
            <a:endParaRPr sz="1300">
              <a:latin typeface="Roboto Light"/>
              <a:ea typeface="Roboto Light"/>
              <a:cs typeface="Roboto Light"/>
              <a:sym typeface="Roboto Light"/>
            </a:endParaRPr>
          </a:p>
          <a:p>
            <a:pPr indent="0" lvl="0" marL="0" rtl="0" algn="l">
              <a:spcBef>
                <a:spcPts val="0"/>
              </a:spcBef>
              <a:spcAft>
                <a:spcPts val="0"/>
              </a:spcAft>
              <a:buNone/>
            </a:pPr>
            <a:r>
              <a:rPr lang="en-GB" sz="1300">
                <a:latin typeface="Roboto Light"/>
                <a:ea typeface="Roboto Light"/>
                <a:cs typeface="Roboto Light"/>
                <a:sym typeface="Roboto Light"/>
              </a:rPr>
              <a:t> </a:t>
            </a:r>
            <a:endParaRPr sz="1300">
              <a:latin typeface="Roboto Light"/>
              <a:ea typeface="Roboto Light"/>
              <a:cs typeface="Roboto Light"/>
              <a:sym typeface="Roboto Light"/>
            </a:endParaRPr>
          </a:p>
          <a:p>
            <a:pPr indent="0" lvl="0" marL="0" rtl="0" algn="l">
              <a:spcBef>
                <a:spcPts val="0"/>
              </a:spcBef>
              <a:spcAft>
                <a:spcPts val="0"/>
              </a:spcAft>
              <a:buNone/>
            </a:pPr>
            <a:r>
              <a:rPr lang="en-GB" sz="1300">
                <a:latin typeface="Roboto Light"/>
                <a:ea typeface="Roboto Light"/>
                <a:cs typeface="Roboto Light"/>
                <a:sym typeface="Roboto Light"/>
              </a:rPr>
              <a:t>A* search would be most optimal for finding the closest restaurant, without much trade-off for time and space complexity.</a:t>
            </a:r>
            <a:endParaRPr sz="1300">
              <a:latin typeface="Roboto Light"/>
              <a:ea typeface="Roboto Light"/>
              <a:cs typeface="Roboto Light"/>
              <a:sym typeface="Roboto Light"/>
            </a:endParaRPr>
          </a:p>
        </p:txBody>
      </p:sp>
      <p:sp>
        <p:nvSpPr>
          <p:cNvPr id="135" name="Google Shape;13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36" name="Google Shape;136;p23"/>
          <p:cNvSpPr txBox="1"/>
          <p:nvPr/>
        </p:nvSpPr>
        <p:spPr>
          <a:xfrm>
            <a:off x="4879500" y="1231250"/>
            <a:ext cx="29679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latin typeface="Roboto"/>
                <a:ea typeface="Roboto"/>
                <a:cs typeface="Roboto"/>
                <a:sym typeface="Roboto"/>
              </a:rPr>
              <a:t>Ordered by running time:</a:t>
            </a:r>
            <a:endParaRPr b="1" sz="1100">
              <a:latin typeface="Roboto"/>
              <a:ea typeface="Roboto"/>
              <a:cs typeface="Roboto"/>
              <a:sym typeface="Roboto"/>
            </a:endParaRPr>
          </a:p>
          <a:p>
            <a:pPr indent="0" lvl="0" marL="0" rtl="0" algn="l">
              <a:spcBef>
                <a:spcPts val="0"/>
              </a:spcBef>
              <a:spcAft>
                <a:spcPts val="0"/>
              </a:spcAft>
              <a:buNone/>
            </a:pPr>
            <a:r>
              <a:t/>
            </a:r>
            <a:endParaRPr sz="1100">
              <a:latin typeface="Roboto Light"/>
              <a:ea typeface="Roboto Light"/>
              <a:cs typeface="Roboto Light"/>
              <a:sym typeface="Roboto Light"/>
            </a:endParaRPr>
          </a:p>
          <a:p>
            <a:pPr indent="-298450" lvl="0" marL="457200" rtl="0" algn="l">
              <a:spcBef>
                <a:spcPts val="0"/>
              </a:spcBef>
              <a:spcAft>
                <a:spcPts val="0"/>
              </a:spcAft>
              <a:buSzPts val="1100"/>
              <a:buFont typeface="Roboto Light"/>
              <a:buAutoNum type="arabicPeriod"/>
            </a:pPr>
            <a:r>
              <a:rPr lang="en-GB" sz="1100">
                <a:latin typeface="Roboto Light"/>
                <a:ea typeface="Roboto Light"/>
                <a:cs typeface="Roboto Light"/>
                <a:sym typeface="Roboto Light"/>
              </a:rPr>
              <a:t>Greedy best-first 5.9ms</a:t>
            </a:r>
            <a:endParaRPr sz="1100">
              <a:latin typeface="Roboto Light"/>
              <a:ea typeface="Roboto Light"/>
              <a:cs typeface="Roboto Light"/>
              <a:sym typeface="Roboto Light"/>
            </a:endParaRPr>
          </a:p>
          <a:p>
            <a:pPr indent="-298450" lvl="0" marL="457200" rtl="0" algn="l">
              <a:spcBef>
                <a:spcPts val="0"/>
              </a:spcBef>
              <a:spcAft>
                <a:spcPts val="0"/>
              </a:spcAft>
              <a:buSzPts val="1100"/>
              <a:buFont typeface="Roboto Light"/>
              <a:buAutoNum type="arabicPeriod"/>
            </a:pPr>
            <a:r>
              <a:rPr lang="en-GB" sz="1100">
                <a:latin typeface="Roboto Light"/>
                <a:ea typeface="Roboto Light"/>
                <a:cs typeface="Roboto Light"/>
                <a:sym typeface="Roboto Light"/>
              </a:rPr>
              <a:t>A* search </a:t>
            </a:r>
            <a:r>
              <a:rPr lang="en-GB" sz="1100">
                <a:solidFill>
                  <a:schemeClr val="dk1"/>
                </a:solidFill>
                <a:latin typeface="Roboto Light"/>
                <a:ea typeface="Roboto Light"/>
                <a:cs typeface="Roboto Light"/>
                <a:sym typeface="Roboto Light"/>
              </a:rPr>
              <a:t>10.9ms</a:t>
            </a:r>
            <a:endParaRPr sz="1100">
              <a:latin typeface="Roboto Light"/>
              <a:ea typeface="Roboto Light"/>
              <a:cs typeface="Roboto Light"/>
              <a:sym typeface="Roboto Light"/>
            </a:endParaRPr>
          </a:p>
          <a:p>
            <a:pPr indent="-298450" lvl="0" marL="457200" rtl="0" algn="l">
              <a:spcBef>
                <a:spcPts val="0"/>
              </a:spcBef>
              <a:spcAft>
                <a:spcPts val="0"/>
              </a:spcAft>
              <a:buSzPts val="1100"/>
              <a:buFont typeface="Roboto Light"/>
              <a:buAutoNum type="arabicPeriod"/>
            </a:pPr>
            <a:r>
              <a:rPr lang="en-GB" sz="1100">
                <a:latin typeface="Roboto Light"/>
                <a:ea typeface="Roboto Light"/>
                <a:cs typeface="Roboto Light"/>
                <a:sym typeface="Roboto Light"/>
              </a:rPr>
              <a:t>Uniform-cost search 11.9 ms</a:t>
            </a:r>
            <a:endParaRPr sz="1100">
              <a:latin typeface="Roboto Light"/>
              <a:ea typeface="Roboto Light"/>
              <a:cs typeface="Roboto Light"/>
              <a:sym typeface="Roboto Light"/>
            </a:endParaRPr>
          </a:p>
          <a:p>
            <a:pPr indent="-298450" lvl="0" marL="457200" rtl="0" algn="l">
              <a:spcBef>
                <a:spcPts val="0"/>
              </a:spcBef>
              <a:spcAft>
                <a:spcPts val="0"/>
              </a:spcAft>
              <a:buSzPts val="1100"/>
              <a:buFont typeface="Roboto Light"/>
              <a:buAutoNum type="arabicPeriod"/>
            </a:pPr>
            <a:r>
              <a:rPr lang="en-GB" sz="1100">
                <a:latin typeface="Roboto Light"/>
                <a:ea typeface="Roboto Light"/>
                <a:cs typeface="Roboto Light"/>
                <a:sym typeface="Roboto Light"/>
              </a:rPr>
              <a:t>Depth-limited search 12.9 ms</a:t>
            </a:r>
            <a:endParaRPr sz="1100">
              <a:latin typeface="Roboto Light"/>
              <a:ea typeface="Roboto Light"/>
              <a:cs typeface="Roboto Light"/>
              <a:sym typeface="Roboto Light"/>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153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Interface to manipulate the data</a:t>
            </a:r>
            <a:endParaRPr b="1"/>
          </a:p>
        </p:txBody>
      </p:sp>
      <p:sp>
        <p:nvSpPr>
          <p:cNvPr id="142" name="Google Shape;14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43" name="Google Shape;143;p24" title="ai interface.mp4">
            <a:hlinkClick r:id="rId3"/>
          </p:cNvPr>
          <p:cNvPicPr preferRelativeResize="0"/>
          <p:nvPr/>
        </p:nvPicPr>
        <p:blipFill>
          <a:blip r:embed="rId4">
            <a:alphaModFix/>
          </a:blip>
          <a:stretch>
            <a:fillRect/>
          </a:stretch>
        </p:blipFill>
        <p:spPr>
          <a:xfrm>
            <a:off x="2286000" y="11692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GB" sz="2520">
                <a:latin typeface="Roboto"/>
                <a:ea typeface="Roboto"/>
                <a:cs typeface="Roboto"/>
                <a:sym typeface="Roboto"/>
              </a:rPr>
              <a:t>Further </a:t>
            </a:r>
            <a:r>
              <a:rPr b="1" lang="en-GB" sz="2520">
                <a:latin typeface="Roboto"/>
                <a:ea typeface="Roboto"/>
                <a:cs typeface="Roboto"/>
                <a:sym typeface="Roboto"/>
              </a:rPr>
              <a:t>enhancements</a:t>
            </a:r>
            <a:endParaRPr b="1" sz="2520">
              <a:latin typeface="Roboto"/>
              <a:ea typeface="Roboto"/>
              <a:cs typeface="Roboto"/>
              <a:sym typeface="Roboto"/>
            </a:endParaRPr>
          </a:p>
        </p:txBody>
      </p:sp>
      <p:sp>
        <p:nvSpPr>
          <p:cNvPr id="149" name="Google Shape;149;p25"/>
          <p:cNvSpPr txBox="1"/>
          <p:nvPr>
            <p:ph idx="1" type="body"/>
          </p:nvPr>
        </p:nvSpPr>
        <p:spPr>
          <a:xfrm>
            <a:off x="311700" y="1386000"/>
            <a:ext cx="8520600" cy="32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GB" sz="1300">
                <a:solidFill>
                  <a:srgbClr val="000000"/>
                </a:solidFill>
                <a:latin typeface="Roboto Light"/>
                <a:ea typeface="Roboto Light"/>
                <a:cs typeface="Roboto Light"/>
                <a:sym typeface="Roboto Light"/>
              </a:rPr>
              <a:t>Expanding the application of traditional search algorithms</a:t>
            </a:r>
            <a:endParaRPr i="1" sz="1300">
              <a:solidFill>
                <a:srgbClr val="000000"/>
              </a:solidFill>
              <a:latin typeface="Roboto Light"/>
              <a:ea typeface="Roboto Light"/>
              <a:cs typeface="Roboto Light"/>
              <a:sym typeface="Roboto Light"/>
            </a:endParaRPr>
          </a:p>
          <a:p>
            <a:pPr indent="0" lvl="0" marL="457200" rtl="0" algn="l">
              <a:spcBef>
                <a:spcPts val="1200"/>
              </a:spcBef>
              <a:spcAft>
                <a:spcPts val="0"/>
              </a:spcAft>
              <a:buNone/>
            </a:pPr>
            <a:r>
              <a:rPr lang="en-GB" sz="1200">
                <a:solidFill>
                  <a:srgbClr val="000000"/>
                </a:solidFill>
                <a:latin typeface="Roboto Light"/>
                <a:ea typeface="Roboto Light"/>
                <a:cs typeface="Roboto Light"/>
                <a:sym typeface="Roboto Light"/>
              </a:rPr>
              <a:t>Since the problem could have multiple goals, </a:t>
            </a:r>
            <a:r>
              <a:rPr lang="en-GB" sz="1200">
                <a:solidFill>
                  <a:schemeClr val="dk1"/>
                </a:solidFill>
                <a:latin typeface="Roboto Light"/>
                <a:ea typeface="Roboto Light"/>
                <a:cs typeface="Roboto Light"/>
                <a:sym typeface="Roboto Light"/>
              </a:rPr>
              <a:t>to ensure the </a:t>
            </a:r>
            <a:r>
              <a:rPr b="1" lang="en-GB" sz="1200">
                <a:solidFill>
                  <a:schemeClr val="dk1"/>
                </a:solidFill>
                <a:latin typeface="Roboto"/>
                <a:ea typeface="Roboto"/>
                <a:cs typeface="Roboto"/>
                <a:sym typeface="Roboto"/>
              </a:rPr>
              <a:t>optimality </a:t>
            </a:r>
            <a:r>
              <a:rPr lang="en-GB" sz="1200">
                <a:solidFill>
                  <a:schemeClr val="dk1"/>
                </a:solidFill>
                <a:latin typeface="Roboto Light"/>
                <a:ea typeface="Roboto Light"/>
                <a:cs typeface="Roboto Light"/>
                <a:sym typeface="Roboto Light"/>
              </a:rPr>
              <a:t>and </a:t>
            </a:r>
            <a:r>
              <a:rPr b="1" lang="en-GB" sz="1200">
                <a:solidFill>
                  <a:schemeClr val="dk1"/>
                </a:solidFill>
                <a:latin typeface="Roboto"/>
                <a:ea typeface="Roboto"/>
                <a:cs typeface="Roboto"/>
                <a:sym typeface="Roboto"/>
              </a:rPr>
              <a:t>completeness </a:t>
            </a:r>
            <a:r>
              <a:rPr lang="en-GB" sz="1200">
                <a:solidFill>
                  <a:schemeClr val="dk1"/>
                </a:solidFill>
                <a:latin typeface="Roboto Light"/>
                <a:ea typeface="Roboto Light"/>
                <a:cs typeface="Roboto Light"/>
                <a:sym typeface="Roboto Light"/>
              </a:rPr>
              <a:t>of the search algorithms, the stopping condition could be improved by considering not only reaching a goal state (if it is found) but also identifying several goal states within the limited area of the search.</a:t>
            </a:r>
            <a:endParaRPr sz="1200">
              <a:solidFill>
                <a:schemeClr val="dk1"/>
              </a:solidFill>
              <a:latin typeface="Roboto Light"/>
              <a:ea typeface="Roboto Light"/>
              <a:cs typeface="Roboto Light"/>
              <a:sym typeface="Roboto Light"/>
            </a:endParaRPr>
          </a:p>
          <a:p>
            <a:pPr indent="0" lvl="0" marL="0" rtl="0" algn="l">
              <a:spcBef>
                <a:spcPts val="1200"/>
              </a:spcBef>
              <a:spcAft>
                <a:spcPts val="0"/>
              </a:spcAft>
              <a:buNone/>
            </a:pPr>
            <a:r>
              <a:rPr i="1" lang="en-GB" sz="1300">
                <a:solidFill>
                  <a:srgbClr val="000000"/>
                </a:solidFill>
                <a:latin typeface="Roboto Light"/>
                <a:ea typeface="Roboto Light"/>
                <a:cs typeface="Roboto Light"/>
                <a:sym typeface="Roboto Light"/>
              </a:rPr>
              <a:t>Application of machine learning </a:t>
            </a:r>
            <a:endParaRPr i="1" sz="1300">
              <a:solidFill>
                <a:srgbClr val="000000"/>
              </a:solidFill>
              <a:latin typeface="Roboto Light"/>
              <a:ea typeface="Roboto Light"/>
              <a:cs typeface="Roboto Light"/>
              <a:sym typeface="Roboto Light"/>
            </a:endParaRPr>
          </a:p>
          <a:p>
            <a:pPr indent="0" lvl="0" marL="457200" rtl="0" algn="l">
              <a:spcBef>
                <a:spcPts val="1200"/>
              </a:spcBef>
              <a:spcAft>
                <a:spcPts val="0"/>
              </a:spcAft>
              <a:buNone/>
            </a:pPr>
            <a:r>
              <a:rPr lang="en-GB" sz="1200">
                <a:solidFill>
                  <a:srgbClr val="000000"/>
                </a:solidFill>
                <a:latin typeface="Roboto Light"/>
                <a:ea typeface="Roboto Light"/>
                <a:cs typeface="Roboto Light"/>
                <a:sym typeface="Roboto Light"/>
              </a:rPr>
              <a:t>Not only could some advanced machine learning  approaches ensure optimality and completeness but also they could  be utilized to solve the problem in a more efficient way </a:t>
            </a:r>
            <a:r>
              <a:rPr b="1" lang="en-GB" sz="1200">
                <a:solidFill>
                  <a:srgbClr val="000000"/>
                </a:solidFill>
                <a:latin typeface="Roboto"/>
                <a:ea typeface="Roboto"/>
                <a:cs typeface="Roboto"/>
                <a:sym typeface="Roboto"/>
              </a:rPr>
              <a:t>time </a:t>
            </a:r>
            <a:r>
              <a:rPr lang="en-GB" sz="1200">
                <a:solidFill>
                  <a:srgbClr val="000000"/>
                </a:solidFill>
                <a:latin typeface="Roboto Light"/>
                <a:ea typeface="Roboto Light"/>
                <a:cs typeface="Roboto Light"/>
                <a:sym typeface="Roboto Light"/>
              </a:rPr>
              <a:t> and </a:t>
            </a:r>
            <a:r>
              <a:rPr b="1" lang="en-GB" sz="1200">
                <a:solidFill>
                  <a:srgbClr val="000000"/>
                </a:solidFill>
                <a:latin typeface="Roboto"/>
                <a:ea typeface="Roboto"/>
                <a:cs typeface="Roboto"/>
                <a:sym typeface="Roboto"/>
              </a:rPr>
              <a:t>space-wise</a:t>
            </a:r>
            <a:r>
              <a:rPr lang="en-GB" sz="1200">
                <a:solidFill>
                  <a:srgbClr val="000000"/>
                </a:solidFill>
                <a:latin typeface="Roboto Light"/>
                <a:ea typeface="Roboto Light"/>
                <a:cs typeface="Roboto Light"/>
                <a:sym typeface="Roboto Light"/>
              </a:rPr>
              <a:t>:</a:t>
            </a:r>
            <a:endParaRPr sz="1200">
              <a:solidFill>
                <a:srgbClr val="000000"/>
              </a:solidFill>
              <a:latin typeface="Roboto Light"/>
              <a:ea typeface="Roboto Light"/>
              <a:cs typeface="Roboto Light"/>
              <a:sym typeface="Roboto Light"/>
            </a:endParaRPr>
          </a:p>
          <a:p>
            <a:pPr indent="-304800" lvl="0" marL="914400" rtl="0" algn="l">
              <a:spcBef>
                <a:spcPts val="1200"/>
              </a:spcBef>
              <a:spcAft>
                <a:spcPts val="0"/>
              </a:spcAft>
              <a:buClr>
                <a:srgbClr val="000000"/>
              </a:buClr>
              <a:buSzPts val="1200"/>
              <a:buFont typeface="Roboto Light"/>
              <a:buChar char="-"/>
            </a:pPr>
            <a:r>
              <a:rPr lang="en-GB" sz="1200">
                <a:solidFill>
                  <a:srgbClr val="000000"/>
                </a:solidFill>
                <a:latin typeface="Roboto Light"/>
                <a:ea typeface="Roboto Light"/>
                <a:cs typeface="Roboto Light"/>
                <a:sym typeface="Roboto Light"/>
              </a:rPr>
              <a:t>Reinforcement learning, specifically  </a:t>
            </a:r>
            <a:r>
              <a:rPr i="1" lang="en-GB" sz="1200">
                <a:solidFill>
                  <a:srgbClr val="000000"/>
                </a:solidFill>
                <a:latin typeface="Roboto Light"/>
                <a:ea typeface="Roboto Light"/>
                <a:cs typeface="Roboto Light"/>
                <a:sym typeface="Roboto Light"/>
              </a:rPr>
              <a:t>Q-learning</a:t>
            </a:r>
            <a:r>
              <a:rPr lang="en-GB" sz="1200">
                <a:solidFill>
                  <a:srgbClr val="000000"/>
                </a:solidFill>
                <a:latin typeface="Roboto Light"/>
                <a:ea typeface="Roboto Light"/>
                <a:cs typeface="Roboto Light"/>
                <a:sym typeface="Roboto Light"/>
              </a:rPr>
              <a:t>  which is based on assigning reward values to goal states and non-goal states over multiple repetitions of actions. With each repetition an agent is gaining more and more knowledge about the states (i.e. their reward values) where at the end , the trained agent is able  to find the fastest way to the goal within the minimum time.</a:t>
            </a:r>
            <a:endParaRPr sz="1200">
              <a:solidFill>
                <a:schemeClr val="dk1"/>
              </a:solidFill>
              <a:latin typeface="Roboto Light"/>
              <a:ea typeface="Roboto Light"/>
              <a:cs typeface="Roboto Light"/>
              <a:sym typeface="Roboto Light"/>
            </a:endParaRPr>
          </a:p>
        </p:txBody>
      </p:sp>
      <p:sp>
        <p:nvSpPr>
          <p:cNvPr id="150" name="Google Shape;15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54" name="Shape 154"/>
        <p:cNvGrpSpPr/>
        <p:nvPr/>
      </p:nvGrpSpPr>
      <p:grpSpPr>
        <a:xfrm>
          <a:off x="0" y="0"/>
          <a:ext cx="0" cy="0"/>
          <a:chOff x="0" y="0"/>
          <a:chExt cx="0" cy="0"/>
        </a:xfrm>
      </p:grpSpPr>
      <p:sp>
        <p:nvSpPr>
          <p:cNvPr id="155" name="Google Shape;155;p26"/>
          <p:cNvSpPr txBox="1"/>
          <p:nvPr>
            <p:ph idx="1" type="body"/>
          </p:nvPr>
        </p:nvSpPr>
        <p:spPr>
          <a:xfrm>
            <a:off x="311700" y="1678700"/>
            <a:ext cx="8520600" cy="1263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GB" sz="4800">
                <a:solidFill>
                  <a:srgbClr val="000000"/>
                </a:solidFill>
                <a:latin typeface="Roboto"/>
                <a:ea typeface="Roboto"/>
                <a:cs typeface="Roboto"/>
                <a:sym typeface="Roboto"/>
              </a:rPr>
              <a:t>Thank you for watching!</a:t>
            </a:r>
            <a:endParaRPr b="1" sz="4800">
              <a:solidFill>
                <a:srgbClr val="000000"/>
              </a:solidFill>
              <a:latin typeface="Roboto"/>
              <a:ea typeface="Roboto"/>
              <a:cs typeface="Roboto"/>
              <a:sym typeface="Roboto"/>
            </a:endParaRPr>
          </a:p>
          <a:p>
            <a:pPr indent="0" lvl="0" marL="0" rtl="0" algn="ctr">
              <a:spcBef>
                <a:spcPts val="1200"/>
              </a:spcBef>
              <a:spcAft>
                <a:spcPts val="1200"/>
              </a:spcAft>
              <a:buNone/>
            </a:pPr>
            <a:r>
              <a:rPr b="1" lang="en-GB" sz="4800">
                <a:solidFill>
                  <a:srgbClr val="000000"/>
                </a:solidFill>
                <a:latin typeface="Roboto"/>
                <a:ea typeface="Roboto"/>
                <a:cs typeface="Roboto"/>
                <a:sym typeface="Roboto"/>
              </a:rPr>
              <a:t>Any questions?</a:t>
            </a:r>
            <a:endParaRPr b="1" sz="4800">
              <a:solidFill>
                <a:srgbClr val="000000"/>
              </a:solidFill>
              <a:latin typeface="Roboto"/>
              <a:ea typeface="Roboto"/>
              <a:cs typeface="Roboto"/>
              <a:sym typeface="Roboto"/>
            </a:endParaRPr>
          </a:p>
        </p:txBody>
      </p:sp>
      <p:sp>
        <p:nvSpPr>
          <p:cNvPr id="156" name="Google Shape;15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59" name="Shape 59"/>
        <p:cNvGrpSpPr/>
        <p:nvPr/>
      </p:nvGrpSpPr>
      <p:grpSpPr>
        <a:xfrm>
          <a:off x="0" y="0"/>
          <a:ext cx="0" cy="0"/>
          <a:chOff x="0" y="0"/>
          <a:chExt cx="0" cy="0"/>
        </a:xfrm>
      </p:grpSpPr>
      <p:sp>
        <p:nvSpPr>
          <p:cNvPr id="60" name="Google Shape;60;p14"/>
          <p:cNvSpPr txBox="1"/>
          <p:nvPr/>
        </p:nvSpPr>
        <p:spPr>
          <a:xfrm>
            <a:off x="1941775" y="311275"/>
            <a:ext cx="47877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500">
                <a:latin typeface="Roboto"/>
                <a:ea typeface="Roboto"/>
                <a:cs typeface="Roboto"/>
                <a:sym typeface="Roboto"/>
              </a:rPr>
              <a:t>Contents</a:t>
            </a:r>
            <a:endParaRPr b="1" sz="2500">
              <a:latin typeface="Roboto"/>
              <a:ea typeface="Roboto"/>
              <a:cs typeface="Roboto"/>
              <a:sym typeface="Roboto"/>
            </a:endParaRPr>
          </a:p>
        </p:txBody>
      </p:sp>
      <p:sp>
        <p:nvSpPr>
          <p:cNvPr id="61" name="Google Shape;61;p14"/>
          <p:cNvSpPr txBox="1"/>
          <p:nvPr/>
        </p:nvSpPr>
        <p:spPr>
          <a:xfrm>
            <a:off x="592900" y="1074650"/>
            <a:ext cx="76707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Light"/>
              <a:buAutoNum type="arabicPeriod"/>
            </a:pPr>
            <a:r>
              <a:rPr lang="en-GB">
                <a:latin typeface="Roboto Light"/>
                <a:ea typeface="Roboto Light"/>
                <a:cs typeface="Roboto Light"/>
                <a:sym typeface="Roboto Light"/>
              </a:rPr>
              <a:t>Title</a:t>
            </a:r>
            <a:endParaRPr>
              <a:latin typeface="Roboto Light"/>
              <a:ea typeface="Roboto Light"/>
              <a:cs typeface="Roboto Light"/>
              <a:sym typeface="Roboto Light"/>
            </a:endParaRPr>
          </a:p>
          <a:p>
            <a:pPr indent="-317500" lvl="0" marL="457200" rtl="0" algn="l">
              <a:spcBef>
                <a:spcPts val="0"/>
              </a:spcBef>
              <a:spcAft>
                <a:spcPts val="0"/>
              </a:spcAft>
              <a:buSzPts val="1400"/>
              <a:buFont typeface="Roboto Light"/>
              <a:buAutoNum type="arabicPeriod"/>
            </a:pPr>
            <a:r>
              <a:rPr lang="en-GB">
                <a:latin typeface="Roboto Light"/>
                <a:ea typeface="Roboto Light"/>
                <a:cs typeface="Roboto Light"/>
                <a:sym typeface="Roboto Light"/>
              </a:rPr>
              <a:t>Contents slide</a:t>
            </a:r>
            <a:endParaRPr>
              <a:latin typeface="Roboto Light"/>
              <a:ea typeface="Roboto Light"/>
              <a:cs typeface="Roboto Light"/>
              <a:sym typeface="Roboto Light"/>
            </a:endParaRPr>
          </a:p>
          <a:p>
            <a:pPr indent="-317500" lvl="0" marL="457200" rtl="0" algn="l">
              <a:spcBef>
                <a:spcPts val="0"/>
              </a:spcBef>
              <a:spcAft>
                <a:spcPts val="0"/>
              </a:spcAft>
              <a:buSzPts val="1400"/>
              <a:buFont typeface="Roboto Light"/>
              <a:buAutoNum type="arabicPeriod"/>
            </a:pPr>
            <a:r>
              <a:rPr lang="en-GB">
                <a:latin typeface="Roboto Light"/>
                <a:ea typeface="Roboto Light"/>
                <a:cs typeface="Roboto Light"/>
                <a:sym typeface="Roboto Light"/>
              </a:rPr>
              <a:t>The problem definition</a:t>
            </a:r>
            <a:endParaRPr>
              <a:latin typeface="Roboto Light"/>
              <a:ea typeface="Roboto Light"/>
              <a:cs typeface="Roboto Light"/>
              <a:sym typeface="Roboto Light"/>
            </a:endParaRPr>
          </a:p>
          <a:p>
            <a:pPr indent="-317500" lvl="0" marL="457200" rtl="0" algn="l">
              <a:spcBef>
                <a:spcPts val="0"/>
              </a:spcBef>
              <a:spcAft>
                <a:spcPts val="0"/>
              </a:spcAft>
              <a:buSzPts val="1400"/>
              <a:buFont typeface="Roboto Light"/>
              <a:buAutoNum type="arabicPeriod"/>
            </a:pPr>
            <a:r>
              <a:rPr lang="en-GB">
                <a:latin typeface="Roboto Light"/>
                <a:ea typeface="Roboto Light"/>
                <a:cs typeface="Roboto Light"/>
                <a:sym typeface="Roboto Light"/>
              </a:rPr>
              <a:t>The importance of the problem</a:t>
            </a:r>
            <a:endParaRPr>
              <a:latin typeface="Roboto Light"/>
              <a:ea typeface="Roboto Light"/>
              <a:cs typeface="Roboto Light"/>
              <a:sym typeface="Roboto Light"/>
            </a:endParaRPr>
          </a:p>
          <a:p>
            <a:pPr indent="-317500" lvl="0" marL="457200" rtl="0" algn="l">
              <a:spcBef>
                <a:spcPts val="0"/>
              </a:spcBef>
              <a:spcAft>
                <a:spcPts val="0"/>
              </a:spcAft>
              <a:buSzPts val="1400"/>
              <a:buFont typeface="Roboto Light"/>
              <a:buAutoNum type="arabicPeriod"/>
            </a:pPr>
            <a:r>
              <a:rPr lang="en-GB">
                <a:latin typeface="Roboto Light"/>
                <a:ea typeface="Roboto Light"/>
                <a:cs typeface="Roboto Light"/>
                <a:sym typeface="Roboto Light"/>
              </a:rPr>
              <a:t>The data used</a:t>
            </a:r>
            <a:endParaRPr>
              <a:latin typeface="Roboto Light"/>
              <a:ea typeface="Roboto Light"/>
              <a:cs typeface="Roboto Light"/>
              <a:sym typeface="Roboto Light"/>
            </a:endParaRPr>
          </a:p>
          <a:p>
            <a:pPr indent="-317500" lvl="0" marL="457200" rtl="0" algn="l">
              <a:spcBef>
                <a:spcPts val="0"/>
              </a:spcBef>
              <a:spcAft>
                <a:spcPts val="0"/>
              </a:spcAft>
              <a:buSzPts val="1400"/>
              <a:buFont typeface="Roboto Light"/>
              <a:buAutoNum type="arabicPeriod"/>
            </a:pPr>
            <a:r>
              <a:rPr lang="en-GB">
                <a:latin typeface="Roboto Light"/>
                <a:ea typeface="Roboto Light"/>
                <a:cs typeface="Roboto Light"/>
                <a:sym typeface="Roboto Light"/>
              </a:rPr>
              <a:t>Data visualization</a:t>
            </a:r>
            <a:endParaRPr>
              <a:latin typeface="Roboto Light"/>
              <a:ea typeface="Roboto Light"/>
              <a:cs typeface="Roboto Light"/>
              <a:sym typeface="Roboto Light"/>
            </a:endParaRPr>
          </a:p>
          <a:p>
            <a:pPr indent="-317500" lvl="0" marL="457200" rtl="0" algn="l">
              <a:spcBef>
                <a:spcPts val="0"/>
              </a:spcBef>
              <a:spcAft>
                <a:spcPts val="0"/>
              </a:spcAft>
              <a:buSzPts val="1400"/>
              <a:buFont typeface="Roboto Light"/>
              <a:buAutoNum type="arabicPeriod"/>
            </a:pPr>
            <a:r>
              <a:rPr lang="en-GB">
                <a:latin typeface="Roboto Light"/>
                <a:ea typeface="Roboto Light"/>
                <a:cs typeface="Roboto Light"/>
                <a:sym typeface="Roboto Light"/>
              </a:rPr>
              <a:t>Proposed search strategies</a:t>
            </a:r>
            <a:endParaRPr>
              <a:latin typeface="Roboto Light"/>
              <a:ea typeface="Roboto Light"/>
              <a:cs typeface="Roboto Light"/>
              <a:sym typeface="Roboto Light"/>
            </a:endParaRPr>
          </a:p>
          <a:p>
            <a:pPr indent="-317500" lvl="0" marL="457200" rtl="0" algn="l">
              <a:spcBef>
                <a:spcPts val="0"/>
              </a:spcBef>
              <a:spcAft>
                <a:spcPts val="0"/>
              </a:spcAft>
              <a:buSzPts val="1400"/>
              <a:buFont typeface="Roboto Light"/>
              <a:buAutoNum type="arabicPeriod"/>
            </a:pPr>
            <a:r>
              <a:rPr lang="en-GB">
                <a:latin typeface="Roboto Light"/>
                <a:ea typeface="Roboto Light"/>
                <a:cs typeface="Roboto Light"/>
                <a:sym typeface="Roboto Light"/>
              </a:rPr>
              <a:t>Depth-limited search results</a:t>
            </a:r>
            <a:endParaRPr>
              <a:latin typeface="Roboto Light"/>
              <a:ea typeface="Roboto Light"/>
              <a:cs typeface="Roboto Light"/>
              <a:sym typeface="Roboto Light"/>
            </a:endParaRPr>
          </a:p>
          <a:p>
            <a:pPr indent="-317500" lvl="0" marL="457200" rtl="0" algn="l">
              <a:spcBef>
                <a:spcPts val="0"/>
              </a:spcBef>
              <a:spcAft>
                <a:spcPts val="0"/>
              </a:spcAft>
              <a:buSzPts val="1400"/>
              <a:buFont typeface="Roboto Light"/>
              <a:buAutoNum type="arabicPeriod"/>
            </a:pPr>
            <a:r>
              <a:rPr lang="en-GB">
                <a:latin typeface="Roboto Light"/>
                <a:ea typeface="Roboto Light"/>
                <a:cs typeface="Roboto Light"/>
                <a:sym typeface="Roboto Light"/>
              </a:rPr>
              <a:t>Uniform-cost search results</a:t>
            </a:r>
            <a:endParaRPr>
              <a:latin typeface="Roboto Light"/>
              <a:ea typeface="Roboto Light"/>
              <a:cs typeface="Roboto Light"/>
              <a:sym typeface="Roboto Light"/>
            </a:endParaRPr>
          </a:p>
          <a:p>
            <a:pPr indent="-317500" lvl="0" marL="457200" rtl="0" algn="l">
              <a:spcBef>
                <a:spcPts val="0"/>
              </a:spcBef>
              <a:spcAft>
                <a:spcPts val="0"/>
              </a:spcAft>
              <a:buSzPts val="1400"/>
              <a:buFont typeface="Roboto Light"/>
              <a:buAutoNum type="arabicPeriod"/>
            </a:pPr>
            <a:r>
              <a:rPr lang="en-GB">
                <a:latin typeface="Roboto Light"/>
                <a:ea typeface="Roboto Light"/>
                <a:cs typeface="Roboto Light"/>
                <a:sym typeface="Roboto Light"/>
              </a:rPr>
              <a:t>Greedy best-first search results</a:t>
            </a:r>
            <a:endParaRPr>
              <a:latin typeface="Roboto Light"/>
              <a:ea typeface="Roboto Light"/>
              <a:cs typeface="Roboto Light"/>
              <a:sym typeface="Roboto Light"/>
            </a:endParaRPr>
          </a:p>
          <a:p>
            <a:pPr indent="-317500" lvl="0" marL="457200" rtl="0" algn="l">
              <a:spcBef>
                <a:spcPts val="0"/>
              </a:spcBef>
              <a:spcAft>
                <a:spcPts val="0"/>
              </a:spcAft>
              <a:buSzPts val="1400"/>
              <a:buFont typeface="Roboto Light"/>
              <a:buAutoNum type="arabicPeriod"/>
            </a:pPr>
            <a:r>
              <a:rPr lang="en-GB">
                <a:latin typeface="Roboto Light"/>
                <a:ea typeface="Roboto Light"/>
                <a:cs typeface="Roboto Light"/>
                <a:sym typeface="Roboto Light"/>
              </a:rPr>
              <a:t>Interface to manipulate the data</a:t>
            </a:r>
            <a:endParaRPr>
              <a:latin typeface="Roboto Light"/>
              <a:ea typeface="Roboto Light"/>
              <a:cs typeface="Roboto Light"/>
              <a:sym typeface="Roboto Light"/>
            </a:endParaRPr>
          </a:p>
          <a:p>
            <a:pPr indent="-317500" lvl="0" marL="457200" rtl="0" algn="l">
              <a:spcBef>
                <a:spcPts val="0"/>
              </a:spcBef>
              <a:spcAft>
                <a:spcPts val="0"/>
              </a:spcAft>
              <a:buSzPts val="1400"/>
              <a:buFont typeface="Roboto Light"/>
              <a:buAutoNum type="arabicPeriod"/>
            </a:pPr>
            <a:r>
              <a:rPr lang="en-GB">
                <a:latin typeface="Roboto Light"/>
                <a:ea typeface="Roboto Light"/>
                <a:cs typeface="Roboto Light"/>
                <a:sym typeface="Roboto Light"/>
              </a:rPr>
              <a:t>Further expansions</a:t>
            </a:r>
            <a:endParaRPr>
              <a:latin typeface="Roboto Light"/>
              <a:ea typeface="Roboto Light"/>
              <a:cs typeface="Roboto Light"/>
              <a:sym typeface="Roboto Light"/>
            </a:endParaRPr>
          </a:p>
          <a:p>
            <a:pPr indent="-317500" lvl="0" marL="457200" rtl="0" algn="l">
              <a:spcBef>
                <a:spcPts val="0"/>
              </a:spcBef>
              <a:spcAft>
                <a:spcPts val="0"/>
              </a:spcAft>
              <a:buSzPts val="1400"/>
              <a:buFont typeface="Roboto Light"/>
              <a:buAutoNum type="arabicPeriod"/>
            </a:pPr>
            <a:r>
              <a:rPr lang="en-GB">
                <a:latin typeface="Roboto Light"/>
                <a:ea typeface="Roboto Light"/>
                <a:cs typeface="Roboto Light"/>
                <a:sym typeface="Roboto Light"/>
              </a:rPr>
              <a:t>Conclusion of the results</a:t>
            </a:r>
            <a:endParaRPr>
              <a:latin typeface="Roboto Light"/>
              <a:ea typeface="Roboto Light"/>
              <a:cs typeface="Roboto Light"/>
              <a:sym typeface="Robo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latin typeface="Roboto"/>
                <a:ea typeface="Roboto"/>
                <a:cs typeface="Roboto"/>
                <a:sym typeface="Roboto"/>
              </a:rPr>
              <a:t>The Problem</a:t>
            </a:r>
            <a:endParaRPr b="1">
              <a:latin typeface="Roboto"/>
              <a:ea typeface="Roboto"/>
              <a:cs typeface="Roboto"/>
              <a:sym typeface="Roboto"/>
            </a:endParaRPr>
          </a:p>
        </p:txBody>
      </p:sp>
      <p:sp>
        <p:nvSpPr>
          <p:cNvPr id="67" name="Google Shape;67;p15"/>
          <p:cNvSpPr txBox="1"/>
          <p:nvPr>
            <p:ph idx="1" type="body"/>
          </p:nvPr>
        </p:nvSpPr>
        <p:spPr>
          <a:xfrm>
            <a:off x="222350" y="919000"/>
            <a:ext cx="8397000" cy="41058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lang="en-GB" sz="1400">
                <a:solidFill>
                  <a:schemeClr val="dk1"/>
                </a:solidFill>
                <a:latin typeface="Roboto Light"/>
                <a:ea typeface="Roboto Light"/>
                <a:cs typeface="Roboto Light"/>
                <a:sym typeface="Roboto Light"/>
              </a:rPr>
              <a:t>The problem is to determine the closest restaurant with a preferred cuisine in the chosen location.</a:t>
            </a:r>
            <a:endParaRPr sz="1400">
              <a:solidFill>
                <a:schemeClr val="dk1"/>
              </a:solidFill>
              <a:latin typeface="Roboto Light"/>
              <a:ea typeface="Roboto Light"/>
              <a:cs typeface="Roboto Light"/>
              <a:sym typeface="Roboto Light"/>
            </a:endParaRPr>
          </a:p>
          <a:p>
            <a:pPr indent="0" lvl="0" marL="0" rtl="0" algn="just">
              <a:spcBef>
                <a:spcPts val="0"/>
              </a:spcBef>
              <a:spcAft>
                <a:spcPts val="0"/>
              </a:spcAft>
              <a:buNone/>
            </a:pPr>
            <a:r>
              <a:t/>
            </a:r>
            <a:endParaRPr sz="1400">
              <a:solidFill>
                <a:schemeClr val="dk1"/>
              </a:solidFill>
              <a:latin typeface="Roboto Light"/>
              <a:ea typeface="Roboto Light"/>
              <a:cs typeface="Roboto Light"/>
              <a:sym typeface="Roboto Light"/>
            </a:endParaRPr>
          </a:p>
          <a:p>
            <a:pPr indent="-297497" lvl="0" marL="457200" rtl="0" algn="just">
              <a:spcBef>
                <a:spcPts val="0"/>
              </a:spcBef>
              <a:spcAft>
                <a:spcPts val="0"/>
              </a:spcAft>
              <a:buClr>
                <a:schemeClr val="dk1"/>
              </a:buClr>
              <a:buSzPct val="100000"/>
              <a:buChar char="●"/>
            </a:pPr>
            <a:r>
              <a:rPr b="1" lang="en-GB" sz="1400">
                <a:solidFill>
                  <a:schemeClr val="dk1"/>
                </a:solidFill>
                <a:latin typeface="Roboto"/>
                <a:ea typeface="Roboto"/>
                <a:cs typeface="Roboto"/>
                <a:sym typeface="Roboto"/>
              </a:rPr>
              <a:t>States: </a:t>
            </a:r>
            <a:r>
              <a:rPr lang="en-GB" sz="1400">
                <a:solidFill>
                  <a:schemeClr val="dk1"/>
                </a:solidFill>
                <a:latin typeface="Roboto Light"/>
                <a:ea typeface="Roboto Light"/>
                <a:cs typeface="Roboto Light"/>
                <a:sym typeface="Roboto Light"/>
              </a:rPr>
              <a:t>The state is determined by the cuisine the restaurant provides, its name, unique ID and location, specified by longitude and latitude. There are </a:t>
            </a:r>
            <a:r>
              <a:rPr i="1" lang="en-GB" sz="1400">
                <a:solidFill>
                  <a:schemeClr val="dk1"/>
                </a:solidFill>
                <a:latin typeface="Roboto Light"/>
                <a:ea typeface="Roboto Light"/>
                <a:cs typeface="Roboto Light"/>
                <a:sym typeface="Roboto Light"/>
              </a:rPr>
              <a:t>n</a:t>
            </a:r>
            <a:r>
              <a:rPr lang="en-GB" sz="1400">
                <a:solidFill>
                  <a:schemeClr val="dk1"/>
                </a:solidFill>
                <a:latin typeface="Roboto Light"/>
                <a:ea typeface="Roboto Light"/>
                <a:cs typeface="Roboto Light"/>
                <a:sym typeface="Roboto Light"/>
              </a:rPr>
              <a:t> restaurants, each with </a:t>
            </a:r>
            <a:r>
              <a:rPr i="1" lang="en-GB" sz="1400">
                <a:solidFill>
                  <a:schemeClr val="dk1"/>
                </a:solidFill>
                <a:latin typeface="Roboto Light"/>
                <a:ea typeface="Roboto Light"/>
                <a:cs typeface="Roboto Light"/>
                <a:sym typeface="Roboto Light"/>
              </a:rPr>
              <a:t>x </a:t>
            </a:r>
            <a:r>
              <a:rPr lang="en-GB" sz="1400">
                <a:solidFill>
                  <a:schemeClr val="dk1"/>
                </a:solidFill>
                <a:latin typeface="Roboto Light"/>
                <a:ea typeface="Roboto Light"/>
                <a:cs typeface="Roboto Light"/>
                <a:sym typeface="Roboto Light"/>
              </a:rPr>
              <a:t>cuisines, where </a:t>
            </a:r>
            <a:r>
              <a:rPr i="1" lang="en-GB" sz="1400">
                <a:solidFill>
                  <a:schemeClr val="dk1"/>
                </a:solidFill>
                <a:latin typeface="Roboto Light"/>
                <a:ea typeface="Roboto Light"/>
                <a:cs typeface="Roboto Light"/>
                <a:sym typeface="Roboto Light"/>
              </a:rPr>
              <a:t>x</a:t>
            </a:r>
            <a:r>
              <a:rPr lang="en-GB" sz="1400">
                <a:solidFill>
                  <a:schemeClr val="dk1"/>
                </a:solidFill>
                <a:latin typeface="Roboto Light"/>
                <a:ea typeface="Roboto Light"/>
                <a:cs typeface="Roboto Light"/>
                <a:sym typeface="Roboto Light"/>
              </a:rPr>
              <a:t> &gt; 0. The location is processed using a coordinate system.</a:t>
            </a:r>
            <a:endParaRPr sz="1400">
              <a:solidFill>
                <a:schemeClr val="dk1"/>
              </a:solidFill>
              <a:latin typeface="Roboto Light"/>
              <a:ea typeface="Roboto Light"/>
              <a:cs typeface="Roboto Light"/>
              <a:sym typeface="Roboto Light"/>
            </a:endParaRPr>
          </a:p>
          <a:p>
            <a:pPr indent="-297497" lvl="0" marL="457200" rtl="0" algn="just">
              <a:spcBef>
                <a:spcPts val="0"/>
              </a:spcBef>
              <a:spcAft>
                <a:spcPts val="0"/>
              </a:spcAft>
              <a:buClr>
                <a:schemeClr val="dk1"/>
              </a:buClr>
              <a:buSzPct val="100000"/>
              <a:buChar char="●"/>
            </a:pPr>
            <a:r>
              <a:rPr b="1" lang="en-GB" sz="1400">
                <a:solidFill>
                  <a:schemeClr val="dk1"/>
                </a:solidFill>
                <a:latin typeface="Roboto"/>
                <a:ea typeface="Roboto"/>
                <a:cs typeface="Roboto"/>
                <a:sym typeface="Roboto"/>
              </a:rPr>
              <a:t>Initial State:</a:t>
            </a:r>
            <a:r>
              <a:rPr lang="en-GB" sz="1400">
                <a:solidFill>
                  <a:schemeClr val="dk1"/>
                </a:solidFill>
                <a:latin typeface="Roboto Light"/>
                <a:ea typeface="Roboto Light"/>
                <a:cs typeface="Roboto Light"/>
                <a:sym typeface="Roboto Light"/>
              </a:rPr>
              <a:t> The agent starts in the restaurant </a:t>
            </a:r>
            <a:r>
              <a:rPr i="1" lang="en-GB" sz="1400">
                <a:solidFill>
                  <a:schemeClr val="dk1"/>
                </a:solidFill>
                <a:latin typeface="Roboto Light"/>
                <a:ea typeface="Roboto Light"/>
                <a:cs typeface="Roboto Light"/>
                <a:sym typeface="Roboto Light"/>
              </a:rPr>
              <a:t>Hauz Khas Social</a:t>
            </a:r>
            <a:r>
              <a:rPr lang="en-GB" sz="1400">
                <a:solidFill>
                  <a:schemeClr val="dk1"/>
                </a:solidFill>
                <a:latin typeface="Roboto Light"/>
                <a:ea typeface="Roboto Light"/>
                <a:cs typeface="Roboto Light"/>
                <a:sym typeface="Roboto Light"/>
              </a:rPr>
              <a:t>. The provided cuisines are </a:t>
            </a:r>
            <a:r>
              <a:rPr i="1" lang="en-GB" sz="1400">
                <a:solidFill>
                  <a:schemeClr val="dk1"/>
                </a:solidFill>
                <a:latin typeface="Roboto Light"/>
                <a:ea typeface="Roboto Light"/>
                <a:cs typeface="Roboto Light"/>
                <a:sym typeface="Roboto Light"/>
              </a:rPr>
              <a:t>Continental, American, Asian, North Indian</a:t>
            </a:r>
            <a:r>
              <a:rPr lang="en-GB" sz="1400">
                <a:solidFill>
                  <a:schemeClr val="dk1"/>
                </a:solidFill>
                <a:latin typeface="Roboto Light"/>
                <a:ea typeface="Roboto Light"/>
                <a:cs typeface="Roboto Light"/>
                <a:sym typeface="Roboto Light"/>
              </a:rPr>
              <a:t>; unique ID is  308322, and the location: 28.5542851 (Longitude), 77.1944706 (Latitude).</a:t>
            </a:r>
            <a:endParaRPr sz="1400">
              <a:solidFill>
                <a:schemeClr val="dk1"/>
              </a:solidFill>
              <a:latin typeface="Roboto Light"/>
              <a:ea typeface="Roboto Light"/>
              <a:cs typeface="Roboto Light"/>
              <a:sym typeface="Roboto Light"/>
            </a:endParaRPr>
          </a:p>
          <a:p>
            <a:pPr indent="-297497" lvl="0" marL="457200" rtl="0" algn="just">
              <a:spcBef>
                <a:spcPts val="0"/>
              </a:spcBef>
              <a:spcAft>
                <a:spcPts val="0"/>
              </a:spcAft>
              <a:buClr>
                <a:schemeClr val="dk1"/>
              </a:buClr>
              <a:buSzPct val="100000"/>
              <a:buChar char="●"/>
            </a:pPr>
            <a:r>
              <a:rPr b="1" lang="en-GB" sz="1400">
                <a:solidFill>
                  <a:schemeClr val="dk1"/>
                </a:solidFill>
                <a:latin typeface="Roboto"/>
                <a:ea typeface="Roboto"/>
                <a:cs typeface="Roboto"/>
                <a:sym typeface="Roboto"/>
              </a:rPr>
              <a:t>Actions: </a:t>
            </a:r>
            <a:endParaRPr b="1" sz="1400">
              <a:solidFill>
                <a:schemeClr val="dk1"/>
              </a:solidFill>
              <a:latin typeface="Roboto"/>
              <a:ea typeface="Roboto"/>
              <a:cs typeface="Roboto"/>
              <a:sym typeface="Roboto"/>
            </a:endParaRPr>
          </a:p>
          <a:p>
            <a:pPr indent="-297497" lvl="1" marL="914400" rtl="0" algn="just">
              <a:spcBef>
                <a:spcPts val="0"/>
              </a:spcBef>
              <a:spcAft>
                <a:spcPts val="0"/>
              </a:spcAft>
              <a:buClr>
                <a:schemeClr val="dk1"/>
              </a:buClr>
              <a:buSzPct val="100000"/>
              <a:buChar char="○"/>
            </a:pPr>
            <a:r>
              <a:rPr lang="en-GB">
                <a:solidFill>
                  <a:schemeClr val="dk1"/>
                </a:solidFill>
                <a:latin typeface="Roboto Light"/>
                <a:ea typeface="Roboto Light"/>
                <a:cs typeface="Roboto Light"/>
                <a:sym typeface="Roboto Light"/>
              </a:rPr>
              <a:t>Scan nearby area: The eligibility for travelling to a restaurant is determined by the agent’s location. By using a coordinate system, the map of restaurants is examined, and restaurants within the range of the agent for a set distance are shown as available paths to travel to.</a:t>
            </a:r>
            <a:endParaRPr>
              <a:solidFill>
                <a:schemeClr val="dk1"/>
              </a:solidFill>
              <a:latin typeface="Roboto Light"/>
              <a:ea typeface="Roboto Light"/>
              <a:cs typeface="Roboto Light"/>
              <a:sym typeface="Roboto Light"/>
            </a:endParaRPr>
          </a:p>
          <a:p>
            <a:pPr indent="-297497" lvl="1" marL="914400" rtl="0" algn="just">
              <a:spcBef>
                <a:spcPts val="0"/>
              </a:spcBef>
              <a:spcAft>
                <a:spcPts val="0"/>
              </a:spcAft>
              <a:buClr>
                <a:schemeClr val="dk1"/>
              </a:buClr>
              <a:buSzPct val="100000"/>
              <a:buChar char="○"/>
            </a:pPr>
            <a:r>
              <a:rPr lang="en-GB">
                <a:solidFill>
                  <a:schemeClr val="dk1"/>
                </a:solidFill>
                <a:latin typeface="Roboto Light"/>
                <a:ea typeface="Roboto Light"/>
                <a:cs typeface="Roboto Light"/>
                <a:sym typeface="Roboto Light"/>
              </a:rPr>
              <a:t>Restaurant inspection: The agent can inspect a restaurant’s cuisine within a set distance (150KM) from their current location by travelling to the chosen restaurant. After the travel, the agent’s location is updated to match the visited restaurant’s location.</a:t>
            </a:r>
            <a:endParaRPr>
              <a:solidFill>
                <a:schemeClr val="dk1"/>
              </a:solidFill>
              <a:latin typeface="Roboto Light"/>
              <a:ea typeface="Roboto Light"/>
              <a:cs typeface="Roboto Light"/>
              <a:sym typeface="Roboto Light"/>
            </a:endParaRPr>
          </a:p>
          <a:p>
            <a:pPr indent="0" lvl="0" marL="0" rtl="0" algn="just">
              <a:spcBef>
                <a:spcPts val="0"/>
              </a:spcBef>
              <a:spcAft>
                <a:spcPts val="0"/>
              </a:spcAft>
              <a:buNone/>
            </a:pPr>
            <a:r>
              <a:t/>
            </a:r>
            <a:endParaRPr sz="1400">
              <a:solidFill>
                <a:schemeClr val="dk1"/>
              </a:solidFill>
              <a:latin typeface="Roboto Light"/>
              <a:ea typeface="Roboto Light"/>
              <a:cs typeface="Roboto Light"/>
              <a:sym typeface="Roboto Light"/>
            </a:endParaRPr>
          </a:p>
          <a:p>
            <a:pPr indent="-297497" lvl="0" marL="457200" rtl="0" algn="just">
              <a:spcBef>
                <a:spcPts val="0"/>
              </a:spcBef>
              <a:spcAft>
                <a:spcPts val="0"/>
              </a:spcAft>
              <a:buClr>
                <a:schemeClr val="dk1"/>
              </a:buClr>
              <a:buSzPct val="100000"/>
              <a:buChar char="●"/>
            </a:pPr>
            <a:r>
              <a:rPr b="1" lang="en-GB" sz="1400">
                <a:solidFill>
                  <a:schemeClr val="dk1"/>
                </a:solidFill>
                <a:latin typeface="Roboto"/>
                <a:ea typeface="Roboto"/>
                <a:cs typeface="Roboto"/>
                <a:sym typeface="Roboto"/>
              </a:rPr>
              <a:t>Transition model: </a:t>
            </a:r>
            <a:r>
              <a:rPr lang="en-GB" sz="1400">
                <a:solidFill>
                  <a:schemeClr val="dk1"/>
                </a:solidFill>
                <a:latin typeface="Roboto Light"/>
                <a:ea typeface="Roboto Light"/>
                <a:cs typeface="Roboto Light"/>
                <a:sym typeface="Roboto Light"/>
              </a:rPr>
              <a:t>the state is changed by the agent going from the current restaurant(i.e. node) to another one that is in the searching distance, and inspecting its cuisine. The state is then updated with the latter restaurant’s state. The agent can then continue travelling to another restaurant if the goal is not met. </a:t>
            </a:r>
            <a:endParaRPr sz="1400">
              <a:solidFill>
                <a:schemeClr val="dk1"/>
              </a:solidFill>
              <a:latin typeface="Roboto Light"/>
              <a:ea typeface="Roboto Light"/>
              <a:cs typeface="Roboto Light"/>
              <a:sym typeface="Roboto Light"/>
            </a:endParaRPr>
          </a:p>
          <a:p>
            <a:pPr indent="-297497" lvl="0" marL="457200" rtl="0" algn="just">
              <a:spcBef>
                <a:spcPts val="0"/>
              </a:spcBef>
              <a:spcAft>
                <a:spcPts val="0"/>
              </a:spcAft>
              <a:buClr>
                <a:schemeClr val="dk1"/>
              </a:buClr>
              <a:buSzPct val="100000"/>
              <a:buChar char="●"/>
            </a:pPr>
            <a:r>
              <a:rPr b="1" lang="en-GB" sz="1400">
                <a:solidFill>
                  <a:schemeClr val="dk1"/>
                </a:solidFill>
                <a:latin typeface="Roboto"/>
                <a:ea typeface="Roboto"/>
                <a:cs typeface="Roboto"/>
                <a:sym typeface="Roboto"/>
              </a:rPr>
              <a:t>Goal test:</a:t>
            </a:r>
            <a:r>
              <a:rPr lang="en-GB" sz="1400">
                <a:solidFill>
                  <a:schemeClr val="dk1"/>
                </a:solidFill>
                <a:latin typeface="Roboto Light"/>
                <a:ea typeface="Roboto Light"/>
                <a:cs typeface="Roboto Light"/>
                <a:sym typeface="Roboto Light"/>
              </a:rPr>
              <a:t> Checks whether the current restaurant’s cuisine matches the preferred cuisine of the Agent (Mexican).</a:t>
            </a:r>
            <a:endParaRPr sz="1400">
              <a:solidFill>
                <a:schemeClr val="dk1"/>
              </a:solidFill>
              <a:latin typeface="Roboto Light"/>
              <a:ea typeface="Roboto Light"/>
              <a:cs typeface="Roboto Light"/>
              <a:sym typeface="Roboto Light"/>
            </a:endParaRPr>
          </a:p>
          <a:p>
            <a:pPr indent="-297497" lvl="0" marL="457200" rtl="0" algn="just">
              <a:spcBef>
                <a:spcPts val="0"/>
              </a:spcBef>
              <a:spcAft>
                <a:spcPts val="0"/>
              </a:spcAft>
              <a:buClr>
                <a:schemeClr val="dk1"/>
              </a:buClr>
              <a:buSzPct val="100000"/>
              <a:buChar char="●"/>
            </a:pPr>
            <a:r>
              <a:rPr b="1" lang="en-GB" sz="1400">
                <a:solidFill>
                  <a:schemeClr val="dk1"/>
                </a:solidFill>
                <a:latin typeface="Roboto"/>
                <a:ea typeface="Roboto"/>
                <a:cs typeface="Roboto"/>
                <a:sym typeface="Roboto"/>
              </a:rPr>
              <a:t>Path cost: </a:t>
            </a:r>
            <a:r>
              <a:rPr lang="en-GB" sz="1400">
                <a:solidFill>
                  <a:schemeClr val="dk1"/>
                </a:solidFill>
                <a:latin typeface="Roboto Light"/>
                <a:ea typeface="Roboto Light"/>
                <a:cs typeface="Roboto Light"/>
                <a:sym typeface="Roboto Light"/>
              </a:rPr>
              <a:t>Each step costs the distance between the restaurants, so the path cost is the distance between the starting location and the final restaurant.</a:t>
            </a:r>
            <a:r>
              <a:rPr lang="en-GB" sz="1400">
                <a:solidFill>
                  <a:srgbClr val="0E101A"/>
                </a:solidFill>
                <a:latin typeface="Roboto Light"/>
                <a:ea typeface="Roboto Light"/>
                <a:cs typeface="Roboto Light"/>
                <a:sym typeface="Roboto Light"/>
              </a:rPr>
              <a:t> </a:t>
            </a:r>
            <a:endParaRPr sz="1400">
              <a:solidFill>
                <a:schemeClr val="dk1"/>
              </a:solidFill>
              <a:latin typeface="Roboto Light"/>
              <a:ea typeface="Roboto Light"/>
              <a:cs typeface="Roboto Light"/>
              <a:sym typeface="Roboto Light"/>
            </a:endParaRPr>
          </a:p>
          <a:p>
            <a:pPr indent="0" lvl="0" marL="0" rtl="0" algn="just">
              <a:spcBef>
                <a:spcPts val="1200"/>
              </a:spcBef>
              <a:spcAft>
                <a:spcPts val="0"/>
              </a:spcAft>
              <a:buClr>
                <a:schemeClr val="dk1"/>
              </a:buClr>
              <a:buSzPct val="78571"/>
              <a:buFont typeface="Arial"/>
              <a:buNone/>
            </a:pPr>
            <a:r>
              <a:rPr lang="en-GB" sz="1400">
                <a:solidFill>
                  <a:srgbClr val="0E101A"/>
                </a:solidFill>
                <a:latin typeface="Roboto Light"/>
                <a:ea typeface="Roboto Light"/>
                <a:cs typeface="Roboto Light"/>
                <a:sym typeface="Roboto Light"/>
              </a:rPr>
              <a:t> </a:t>
            </a:r>
            <a:endParaRPr sz="1400">
              <a:solidFill>
                <a:srgbClr val="0E101A"/>
              </a:solidFill>
              <a:latin typeface="Roboto Light"/>
              <a:ea typeface="Roboto Light"/>
              <a:cs typeface="Roboto Light"/>
              <a:sym typeface="Roboto Light"/>
            </a:endParaRPr>
          </a:p>
          <a:p>
            <a:pPr indent="0" lvl="0" marL="0" rtl="0" algn="l">
              <a:spcBef>
                <a:spcPts val="1200"/>
              </a:spcBef>
              <a:spcAft>
                <a:spcPts val="1200"/>
              </a:spcAft>
              <a:buNone/>
            </a:pPr>
            <a:r>
              <a:t/>
            </a:r>
            <a:endParaRPr/>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latin typeface="Roboto"/>
                <a:ea typeface="Roboto"/>
                <a:cs typeface="Roboto"/>
                <a:sym typeface="Roboto"/>
              </a:rPr>
              <a:t>Relevance of the problem</a:t>
            </a:r>
            <a:endParaRPr b="1">
              <a:latin typeface="Roboto"/>
              <a:ea typeface="Roboto"/>
              <a:cs typeface="Roboto"/>
              <a:sym typeface="Roboto"/>
            </a:endParaRPr>
          </a:p>
        </p:txBody>
      </p:sp>
      <p:sp>
        <p:nvSpPr>
          <p:cNvPr id="74" name="Google Shape;74;p16"/>
          <p:cNvSpPr txBox="1"/>
          <p:nvPr>
            <p:ph idx="1" type="body"/>
          </p:nvPr>
        </p:nvSpPr>
        <p:spPr>
          <a:xfrm>
            <a:off x="311700" y="1789850"/>
            <a:ext cx="8520600" cy="2108400"/>
          </a:xfrm>
          <a:prstGeom prst="rect">
            <a:avLst/>
          </a:prstGeom>
        </p:spPr>
        <p:txBody>
          <a:bodyPr anchorCtr="0" anchor="t" bIns="91425" lIns="91425" spcFirstLastPara="1" rIns="91425" wrap="square" tIns="91425">
            <a:normAutofit/>
          </a:bodyPr>
          <a:lstStyle/>
          <a:p>
            <a:pPr indent="0" lvl="0" marL="0" rtl="0" algn="ctr">
              <a:spcBef>
                <a:spcPts val="1200"/>
              </a:spcBef>
              <a:spcAft>
                <a:spcPts val="1200"/>
              </a:spcAft>
              <a:buClr>
                <a:schemeClr val="dk1"/>
              </a:buClr>
              <a:buSzPts val="1100"/>
              <a:buFont typeface="Arial"/>
              <a:buNone/>
            </a:pPr>
            <a:r>
              <a:rPr lang="en-GB">
                <a:solidFill>
                  <a:schemeClr val="dk1"/>
                </a:solidFill>
                <a:latin typeface="Roboto Light"/>
                <a:ea typeface="Roboto Light"/>
                <a:cs typeface="Roboto Light"/>
                <a:sym typeface="Roboto Light"/>
              </a:rPr>
              <a:t>The problem offers an efficient way to find a close restaurant with preferable cuisine. This is based on your original location, saving time by not having to explore every single option there is. An optimal solution is provided by saving the agent’s time - considering the path cost (distance) to the destination.</a:t>
            </a:r>
            <a:endParaRPr sz="2400">
              <a:latin typeface="Roboto Light"/>
              <a:ea typeface="Roboto Light"/>
              <a:cs typeface="Roboto Light"/>
              <a:sym typeface="Roboto Light"/>
            </a:endParaRPr>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1263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latin typeface="Roboto"/>
                <a:ea typeface="Roboto"/>
                <a:cs typeface="Roboto"/>
                <a:sym typeface="Roboto"/>
              </a:rPr>
              <a:t>The data used</a:t>
            </a:r>
            <a:endParaRPr b="1">
              <a:latin typeface="Roboto"/>
              <a:ea typeface="Roboto"/>
              <a:cs typeface="Roboto"/>
              <a:sym typeface="Roboto"/>
            </a:endParaRPr>
          </a:p>
        </p:txBody>
      </p:sp>
      <p:sp>
        <p:nvSpPr>
          <p:cNvPr id="81" name="Google Shape;81;p17"/>
          <p:cNvSpPr txBox="1"/>
          <p:nvPr>
            <p:ph idx="1" type="body"/>
          </p:nvPr>
        </p:nvSpPr>
        <p:spPr>
          <a:xfrm>
            <a:off x="156075" y="748550"/>
            <a:ext cx="5380200" cy="4116000"/>
          </a:xfrm>
          <a:prstGeom prst="rect">
            <a:avLst/>
          </a:prstGeom>
        </p:spPr>
        <p:txBody>
          <a:bodyPr anchorCtr="0" anchor="t" bIns="91425" lIns="91425" spcFirstLastPara="1" rIns="91425" wrap="square" tIns="91425">
            <a:normAutofit fontScale="25000"/>
          </a:bodyPr>
          <a:lstStyle/>
          <a:p>
            <a:pPr indent="0" lvl="0" marL="0" rtl="0" algn="just">
              <a:spcBef>
                <a:spcPts val="0"/>
              </a:spcBef>
              <a:spcAft>
                <a:spcPts val="0"/>
              </a:spcAft>
              <a:buClr>
                <a:schemeClr val="dk1"/>
              </a:buClr>
              <a:buSzPct val="26506"/>
              <a:buFont typeface="Arial"/>
              <a:buNone/>
            </a:pPr>
            <a:r>
              <a:t/>
            </a:r>
            <a:endParaRPr sz="4150">
              <a:solidFill>
                <a:srgbClr val="000000"/>
              </a:solidFill>
              <a:latin typeface="Roboto Light"/>
              <a:ea typeface="Roboto Light"/>
              <a:cs typeface="Roboto Light"/>
              <a:sym typeface="Roboto Light"/>
            </a:endParaRPr>
          </a:p>
          <a:p>
            <a:pPr indent="0" lvl="0" marL="0" rtl="0" algn="just">
              <a:spcBef>
                <a:spcPts val="0"/>
              </a:spcBef>
              <a:spcAft>
                <a:spcPts val="0"/>
              </a:spcAft>
              <a:buClr>
                <a:schemeClr val="dk1"/>
              </a:buClr>
              <a:buSzPct val="26506"/>
              <a:buFont typeface="Arial"/>
              <a:buNone/>
            </a:pPr>
            <a:r>
              <a:t/>
            </a:r>
            <a:endParaRPr sz="4150">
              <a:solidFill>
                <a:srgbClr val="000000"/>
              </a:solidFill>
              <a:latin typeface="Roboto Light"/>
              <a:ea typeface="Roboto Light"/>
              <a:cs typeface="Roboto Light"/>
              <a:sym typeface="Roboto Light"/>
            </a:endParaRPr>
          </a:p>
          <a:p>
            <a:pPr indent="0" lvl="0" marL="0" rtl="0" algn="just">
              <a:spcBef>
                <a:spcPts val="0"/>
              </a:spcBef>
              <a:spcAft>
                <a:spcPts val="0"/>
              </a:spcAft>
              <a:buClr>
                <a:schemeClr val="dk1"/>
              </a:buClr>
              <a:buSzPts val="275"/>
              <a:buFont typeface="Arial"/>
              <a:buNone/>
            </a:pPr>
            <a:r>
              <a:rPr lang="en-GB" sz="4550">
                <a:solidFill>
                  <a:srgbClr val="000000"/>
                </a:solidFill>
                <a:latin typeface="Roboto Light"/>
                <a:ea typeface="Roboto Light"/>
                <a:cs typeface="Roboto Light"/>
                <a:sym typeface="Roboto Light"/>
              </a:rPr>
              <a:t>The data used for the project was </a:t>
            </a:r>
            <a:r>
              <a:rPr i="1" lang="en-GB" sz="4550">
                <a:solidFill>
                  <a:srgbClr val="000000"/>
                </a:solidFill>
                <a:latin typeface="Roboto Light"/>
                <a:ea typeface="Roboto Light"/>
                <a:cs typeface="Roboto Light"/>
                <a:sym typeface="Roboto Light"/>
              </a:rPr>
              <a:t>Zomato Restaurants data by Metha S.,</a:t>
            </a:r>
            <a:r>
              <a:rPr lang="en-GB" sz="4550">
                <a:solidFill>
                  <a:srgbClr val="000000"/>
                </a:solidFill>
                <a:latin typeface="Roboto Light"/>
                <a:ea typeface="Roboto Light"/>
                <a:cs typeface="Roboto Light"/>
                <a:sym typeface="Roboto Light"/>
              </a:rPr>
              <a:t> </a:t>
            </a:r>
            <a:r>
              <a:rPr lang="en-GB" sz="4550">
                <a:solidFill>
                  <a:srgbClr val="000000"/>
                </a:solidFill>
                <a:latin typeface="Roboto Light"/>
                <a:ea typeface="Roboto Light"/>
                <a:cs typeface="Roboto Light"/>
                <a:sym typeface="Roboto Light"/>
              </a:rPr>
              <a:t>retrieved</a:t>
            </a:r>
            <a:r>
              <a:rPr lang="en-GB" sz="4550">
                <a:solidFill>
                  <a:srgbClr val="000000"/>
                </a:solidFill>
                <a:latin typeface="Roboto Light"/>
                <a:ea typeface="Roboto Light"/>
                <a:cs typeface="Roboto Light"/>
                <a:sym typeface="Roboto Light"/>
              </a:rPr>
              <a:t>  in a format of JSON. [1] We chose to only use the first  extract of it, containing 76 restaurants in total.</a:t>
            </a:r>
            <a:endParaRPr sz="4550">
              <a:solidFill>
                <a:srgbClr val="000000"/>
              </a:solidFill>
              <a:latin typeface="Roboto Light"/>
              <a:ea typeface="Roboto Light"/>
              <a:cs typeface="Roboto Light"/>
              <a:sym typeface="Roboto Light"/>
            </a:endParaRPr>
          </a:p>
          <a:p>
            <a:pPr indent="0" lvl="0" marL="0" rtl="0" algn="just">
              <a:spcBef>
                <a:spcPts val="0"/>
              </a:spcBef>
              <a:spcAft>
                <a:spcPts val="0"/>
              </a:spcAft>
              <a:buClr>
                <a:schemeClr val="dk1"/>
              </a:buClr>
              <a:buSzPts val="275"/>
              <a:buFont typeface="Arial"/>
              <a:buNone/>
            </a:pPr>
            <a:r>
              <a:t/>
            </a:r>
            <a:endParaRPr sz="4550">
              <a:solidFill>
                <a:srgbClr val="000000"/>
              </a:solidFill>
              <a:latin typeface="Roboto Light"/>
              <a:ea typeface="Roboto Light"/>
              <a:cs typeface="Roboto Light"/>
              <a:sym typeface="Roboto Light"/>
            </a:endParaRPr>
          </a:p>
          <a:p>
            <a:pPr indent="0" lvl="0" marL="0" rtl="0" algn="just">
              <a:spcBef>
                <a:spcPts val="0"/>
              </a:spcBef>
              <a:spcAft>
                <a:spcPts val="0"/>
              </a:spcAft>
              <a:buClr>
                <a:schemeClr val="dk1"/>
              </a:buClr>
              <a:buSzPts val="275"/>
              <a:buFont typeface="Arial"/>
              <a:buNone/>
            </a:pPr>
            <a:r>
              <a:rPr lang="en-GB" sz="4550">
                <a:solidFill>
                  <a:srgbClr val="000000"/>
                </a:solidFill>
                <a:latin typeface="Roboto Light"/>
                <a:ea typeface="Roboto Light"/>
                <a:cs typeface="Roboto Light"/>
                <a:sym typeface="Roboto Light"/>
              </a:rPr>
              <a:t>The data </a:t>
            </a:r>
            <a:r>
              <a:rPr lang="en-GB" sz="4550">
                <a:solidFill>
                  <a:schemeClr val="dk1"/>
                </a:solidFill>
                <a:latin typeface="Roboto Light"/>
                <a:ea typeface="Roboto Light"/>
                <a:cs typeface="Roboto Light"/>
                <a:sym typeface="Roboto Light"/>
              </a:rPr>
              <a:t>about the restaurants </a:t>
            </a:r>
            <a:r>
              <a:rPr lang="en-GB" sz="4550">
                <a:solidFill>
                  <a:srgbClr val="000000"/>
                </a:solidFill>
                <a:latin typeface="Roboto Light"/>
                <a:ea typeface="Roboto Light"/>
                <a:cs typeface="Roboto Light"/>
                <a:sym typeface="Roboto Light"/>
              </a:rPr>
              <a:t>was filtered and extracted as follows:</a:t>
            </a:r>
            <a:endParaRPr sz="4550">
              <a:solidFill>
                <a:srgbClr val="000000"/>
              </a:solidFill>
              <a:latin typeface="Roboto Light"/>
              <a:ea typeface="Roboto Light"/>
              <a:cs typeface="Roboto Light"/>
              <a:sym typeface="Roboto Light"/>
            </a:endParaRPr>
          </a:p>
          <a:p>
            <a:pPr indent="0" lvl="0" marL="0" rtl="0" algn="just">
              <a:spcBef>
                <a:spcPts val="0"/>
              </a:spcBef>
              <a:spcAft>
                <a:spcPts val="0"/>
              </a:spcAft>
              <a:buClr>
                <a:schemeClr val="dk1"/>
              </a:buClr>
              <a:buSzPts val="275"/>
              <a:buFont typeface="Arial"/>
              <a:buNone/>
            </a:pPr>
            <a:r>
              <a:t/>
            </a:r>
            <a:endParaRPr sz="4550">
              <a:solidFill>
                <a:srgbClr val="000000"/>
              </a:solidFill>
              <a:latin typeface="Roboto Light"/>
              <a:ea typeface="Roboto Light"/>
              <a:cs typeface="Roboto Light"/>
              <a:sym typeface="Roboto Light"/>
            </a:endParaRPr>
          </a:p>
          <a:p>
            <a:pPr indent="-300831" lvl="0" marL="457200" rtl="0" algn="just">
              <a:spcBef>
                <a:spcPts val="0"/>
              </a:spcBef>
              <a:spcAft>
                <a:spcPts val="0"/>
              </a:spcAft>
              <a:buClr>
                <a:srgbClr val="000000"/>
              </a:buClr>
              <a:buSzPct val="100000"/>
              <a:buFont typeface="Roboto Light"/>
              <a:buChar char="-"/>
            </a:pPr>
            <a:r>
              <a:rPr lang="en-GB" sz="4550">
                <a:solidFill>
                  <a:srgbClr val="000000"/>
                </a:solidFill>
                <a:latin typeface="Roboto Light"/>
                <a:ea typeface="Roboto Light"/>
                <a:cs typeface="Roboto Light"/>
                <a:sym typeface="Roboto Light"/>
              </a:rPr>
              <a:t>Name of the restaurant</a:t>
            </a:r>
            <a:endParaRPr sz="4550">
              <a:solidFill>
                <a:srgbClr val="000000"/>
              </a:solidFill>
              <a:latin typeface="Roboto Light"/>
              <a:ea typeface="Roboto Light"/>
              <a:cs typeface="Roboto Light"/>
              <a:sym typeface="Roboto Light"/>
            </a:endParaRPr>
          </a:p>
          <a:p>
            <a:pPr indent="-300831" lvl="0" marL="457200" rtl="0" algn="just">
              <a:spcBef>
                <a:spcPts val="0"/>
              </a:spcBef>
              <a:spcAft>
                <a:spcPts val="0"/>
              </a:spcAft>
              <a:buClr>
                <a:srgbClr val="000000"/>
              </a:buClr>
              <a:buSzPct val="100000"/>
              <a:buFont typeface="Roboto Light"/>
              <a:buChar char="-"/>
            </a:pPr>
            <a:r>
              <a:rPr lang="en-GB" sz="4550">
                <a:solidFill>
                  <a:srgbClr val="000000"/>
                </a:solidFill>
                <a:latin typeface="Roboto Light"/>
                <a:ea typeface="Roboto Light"/>
                <a:cs typeface="Roboto Light"/>
                <a:sym typeface="Roboto Light"/>
              </a:rPr>
              <a:t>Cuisines provided</a:t>
            </a:r>
            <a:endParaRPr sz="4550">
              <a:solidFill>
                <a:srgbClr val="000000"/>
              </a:solidFill>
              <a:latin typeface="Roboto Light"/>
              <a:ea typeface="Roboto Light"/>
              <a:cs typeface="Roboto Light"/>
              <a:sym typeface="Roboto Light"/>
            </a:endParaRPr>
          </a:p>
          <a:p>
            <a:pPr indent="-300831" lvl="0" marL="457200" rtl="0" algn="just">
              <a:spcBef>
                <a:spcPts val="0"/>
              </a:spcBef>
              <a:spcAft>
                <a:spcPts val="0"/>
              </a:spcAft>
              <a:buClr>
                <a:srgbClr val="000000"/>
              </a:buClr>
              <a:buSzPct val="100000"/>
              <a:buFont typeface="Roboto Light"/>
              <a:buChar char="-"/>
            </a:pPr>
            <a:r>
              <a:rPr lang="en-GB" sz="4550">
                <a:solidFill>
                  <a:srgbClr val="000000"/>
                </a:solidFill>
                <a:latin typeface="Roboto Light"/>
                <a:ea typeface="Roboto Light"/>
                <a:cs typeface="Roboto Light"/>
                <a:sym typeface="Roboto Light"/>
              </a:rPr>
              <a:t>Unique ID</a:t>
            </a:r>
            <a:endParaRPr sz="4550">
              <a:solidFill>
                <a:srgbClr val="000000"/>
              </a:solidFill>
              <a:latin typeface="Roboto Light"/>
              <a:ea typeface="Roboto Light"/>
              <a:cs typeface="Roboto Light"/>
              <a:sym typeface="Roboto Light"/>
            </a:endParaRPr>
          </a:p>
          <a:p>
            <a:pPr indent="-300831" lvl="0" marL="457200" rtl="0" algn="just">
              <a:spcBef>
                <a:spcPts val="0"/>
              </a:spcBef>
              <a:spcAft>
                <a:spcPts val="0"/>
              </a:spcAft>
              <a:buClr>
                <a:schemeClr val="dk1"/>
              </a:buClr>
              <a:buSzPct val="100000"/>
              <a:buFont typeface="Roboto Light"/>
              <a:buChar char="-"/>
            </a:pPr>
            <a:r>
              <a:rPr lang="en-GB" sz="4550">
                <a:solidFill>
                  <a:schemeClr val="dk1"/>
                </a:solidFill>
                <a:latin typeface="Roboto Light"/>
                <a:ea typeface="Roboto Light"/>
                <a:cs typeface="Roboto Light"/>
                <a:sym typeface="Roboto Light"/>
              </a:rPr>
              <a:t>Location of the restaurant, identified by:</a:t>
            </a:r>
            <a:endParaRPr sz="4550">
              <a:solidFill>
                <a:schemeClr val="dk1"/>
              </a:solidFill>
              <a:latin typeface="Roboto Light"/>
              <a:ea typeface="Roboto Light"/>
              <a:cs typeface="Roboto Light"/>
              <a:sym typeface="Roboto Light"/>
            </a:endParaRPr>
          </a:p>
          <a:p>
            <a:pPr indent="-300831" lvl="1" marL="914400" rtl="0" algn="just">
              <a:spcBef>
                <a:spcPts val="0"/>
              </a:spcBef>
              <a:spcAft>
                <a:spcPts val="0"/>
              </a:spcAft>
              <a:buClr>
                <a:schemeClr val="dk1"/>
              </a:buClr>
              <a:buSzPct val="100000"/>
              <a:buFont typeface="Roboto Light"/>
              <a:buChar char="-"/>
            </a:pPr>
            <a:r>
              <a:rPr lang="en-GB" sz="4550">
                <a:solidFill>
                  <a:schemeClr val="dk1"/>
                </a:solidFill>
                <a:latin typeface="Roboto Light"/>
                <a:ea typeface="Roboto Light"/>
                <a:cs typeface="Roboto Light"/>
                <a:sym typeface="Roboto Light"/>
              </a:rPr>
              <a:t>Latitude </a:t>
            </a:r>
            <a:endParaRPr sz="4550">
              <a:solidFill>
                <a:schemeClr val="dk1"/>
              </a:solidFill>
              <a:latin typeface="Roboto Light"/>
              <a:ea typeface="Roboto Light"/>
              <a:cs typeface="Roboto Light"/>
              <a:sym typeface="Roboto Light"/>
            </a:endParaRPr>
          </a:p>
          <a:p>
            <a:pPr indent="-300831" lvl="1" marL="914400" rtl="0" algn="just">
              <a:spcBef>
                <a:spcPts val="0"/>
              </a:spcBef>
              <a:spcAft>
                <a:spcPts val="0"/>
              </a:spcAft>
              <a:buClr>
                <a:schemeClr val="dk1"/>
              </a:buClr>
              <a:buSzPct val="100000"/>
              <a:buFont typeface="Roboto Light"/>
              <a:buChar char="-"/>
            </a:pPr>
            <a:r>
              <a:rPr lang="en-GB" sz="4550">
                <a:solidFill>
                  <a:schemeClr val="dk1"/>
                </a:solidFill>
                <a:latin typeface="Roboto Light"/>
                <a:ea typeface="Roboto Light"/>
                <a:cs typeface="Roboto Light"/>
                <a:sym typeface="Roboto Light"/>
              </a:rPr>
              <a:t>Longitude</a:t>
            </a:r>
            <a:endParaRPr sz="4550">
              <a:solidFill>
                <a:srgbClr val="000000"/>
              </a:solidFill>
              <a:latin typeface="Roboto Light"/>
              <a:ea typeface="Roboto Light"/>
              <a:cs typeface="Roboto Light"/>
              <a:sym typeface="Roboto Light"/>
            </a:endParaRPr>
          </a:p>
          <a:p>
            <a:pPr indent="0" lvl="0" marL="0" rtl="0" algn="l">
              <a:spcBef>
                <a:spcPts val="0"/>
              </a:spcBef>
              <a:spcAft>
                <a:spcPts val="0"/>
              </a:spcAft>
              <a:buNone/>
            </a:pPr>
            <a:r>
              <a:t/>
            </a:r>
            <a:endParaRPr sz="4150">
              <a:latin typeface="Roboto Light"/>
              <a:ea typeface="Roboto Light"/>
              <a:cs typeface="Roboto Light"/>
              <a:sym typeface="Roboto Light"/>
            </a:endParaRPr>
          </a:p>
          <a:p>
            <a:pPr indent="0" lvl="0" marL="0" rtl="0" algn="l">
              <a:spcBef>
                <a:spcPts val="1200"/>
              </a:spcBef>
              <a:spcAft>
                <a:spcPts val="0"/>
              </a:spcAft>
              <a:buNone/>
            </a:pPr>
            <a:r>
              <a:t/>
            </a:r>
            <a:endParaRPr sz="4150">
              <a:latin typeface="Roboto Light"/>
              <a:ea typeface="Roboto Light"/>
              <a:cs typeface="Roboto Light"/>
              <a:sym typeface="Roboto Light"/>
            </a:endParaRPr>
          </a:p>
          <a:p>
            <a:pPr indent="0" lvl="0" marL="0" rtl="0" algn="l">
              <a:spcBef>
                <a:spcPts val="1200"/>
              </a:spcBef>
              <a:spcAft>
                <a:spcPts val="0"/>
              </a:spcAft>
              <a:buClr>
                <a:schemeClr val="dk1"/>
              </a:buClr>
              <a:buSzPct val="26506"/>
              <a:buFont typeface="Arial"/>
              <a:buNone/>
            </a:pPr>
            <a:r>
              <a:rPr lang="en-GB" sz="4150">
                <a:solidFill>
                  <a:schemeClr val="dk1"/>
                </a:solidFill>
                <a:latin typeface="Roboto Light"/>
                <a:ea typeface="Roboto Light"/>
                <a:cs typeface="Roboto Light"/>
                <a:sym typeface="Roboto Light"/>
              </a:rPr>
              <a:t>[1] Metha, S. 2019. </a:t>
            </a:r>
            <a:r>
              <a:rPr i="1" lang="en-GB" sz="4150">
                <a:solidFill>
                  <a:schemeClr val="dk1"/>
                </a:solidFill>
                <a:latin typeface="Roboto Light"/>
                <a:ea typeface="Roboto Light"/>
                <a:cs typeface="Roboto Light"/>
                <a:sym typeface="Roboto Light"/>
              </a:rPr>
              <a:t>Zomato Restaurants Data</a:t>
            </a:r>
            <a:r>
              <a:rPr lang="en-GB" sz="4150">
                <a:solidFill>
                  <a:schemeClr val="dk1"/>
                </a:solidFill>
                <a:latin typeface="Roboto Light"/>
                <a:ea typeface="Roboto Light"/>
                <a:cs typeface="Roboto Light"/>
                <a:sym typeface="Roboto Light"/>
              </a:rPr>
              <a:t>. [Accessed on 9 March 2021] [Online]. Available from: </a:t>
            </a:r>
            <a:r>
              <a:rPr lang="en-GB" sz="4150" u="sng">
                <a:solidFill>
                  <a:srgbClr val="1155CC"/>
                </a:solidFill>
                <a:latin typeface="Roboto Light"/>
                <a:ea typeface="Roboto Light"/>
                <a:cs typeface="Roboto Light"/>
                <a:sym typeface="Roboto Light"/>
                <a:hlinkClick r:id="rId3">
                  <a:extLst>
                    <a:ext uri="{A12FA001-AC4F-418D-AE19-62706E023703}">
                      <ahyp:hlinkClr val="tx"/>
                    </a:ext>
                  </a:extLst>
                </a:hlinkClick>
              </a:rPr>
              <a:t>https://www.kaggle.com/shrutimehta/zomato-restaurants-data</a:t>
            </a:r>
            <a:r>
              <a:rPr lang="en-GB" sz="4150">
                <a:solidFill>
                  <a:schemeClr val="dk1"/>
                </a:solidFill>
                <a:latin typeface="Roboto Light"/>
                <a:ea typeface="Roboto Light"/>
                <a:cs typeface="Roboto Light"/>
                <a:sym typeface="Roboto Light"/>
              </a:rPr>
              <a:t> </a:t>
            </a:r>
            <a:endParaRPr sz="4150">
              <a:solidFill>
                <a:schemeClr val="dk1"/>
              </a:solidFill>
              <a:latin typeface="Roboto Light"/>
              <a:ea typeface="Roboto Light"/>
              <a:cs typeface="Roboto Light"/>
              <a:sym typeface="Roboto Light"/>
            </a:endParaRPr>
          </a:p>
          <a:p>
            <a:pPr indent="0" lvl="0" marL="0" rtl="0" algn="l">
              <a:spcBef>
                <a:spcPts val="0"/>
              </a:spcBef>
              <a:spcAft>
                <a:spcPts val="0"/>
              </a:spcAft>
              <a:buClr>
                <a:schemeClr val="dk1"/>
              </a:buClr>
              <a:buSzPct val="91666"/>
              <a:buFont typeface="Arial"/>
              <a:buNone/>
            </a:pPr>
            <a:r>
              <a:t/>
            </a:r>
            <a:endParaRPr sz="1200">
              <a:solidFill>
                <a:schemeClr val="dk1"/>
              </a:solidFill>
              <a:latin typeface="Roboto Light"/>
              <a:ea typeface="Roboto Light"/>
              <a:cs typeface="Roboto Light"/>
              <a:sym typeface="Roboto Light"/>
            </a:endParaRPr>
          </a:p>
          <a:p>
            <a:pPr indent="0" lvl="0" marL="0" rtl="0" algn="l">
              <a:spcBef>
                <a:spcPts val="0"/>
              </a:spcBef>
              <a:spcAft>
                <a:spcPts val="1200"/>
              </a:spcAft>
              <a:buNone/>
            </a:pPr>
            <a:r>
              <a:t/>
            </a:r>
            <a:endParaRPr>
              <a:latin typeface="Roboto Light"/>
              <a:ea typeface="Roboto Light"/>
              <a:cs typeface="Roboto Light"/>
              <a:sym typeface="Roboto Light"/>
            </a:endParaRPr>
          </a:p>
        </p:txBody>
      </p:sp>
      <p:pic>
        <p:nvPicPr>
          <p:cNvPr id="82" name="Google Shape;82;p17"/>
          <p:cNvPicPr preferRelativeResize="0"/>
          <p:nvPr/>
        </p:nvPicPr>
        <p:blipFill rotWithShape="1">
          <a:blip r:embed="rId4">
            <a:alphaModFix/>
          </a:blip>
          <a:srcRect b="0" l="0" r="0" t="0"/>
          <a:stretch/>
        </p:blipFill>
        <p:spPr>
          <a:xfrm>
            <a:off x="5625373" y="1005660"/>
            <a:ext cx="3234275" cy="3296925"/>
          </a:xfrm>
          <a:prstGeom prst="rect">
            <a:avLst/>
          </a:prstGeom>
          <a:noFill/>
          <a:ln>
            <a:noFill/>
          </a:ln>
        </p:spPr>
      </p:pic>
      <p:sp>
        <p:nvSpPr>
          <p:cNvPr id="83" name="Google Shape;83;p17"/>
          <p:cNvSpPr txBox="1"/>
          <p:nvPr/>
        </p:nvSpPr>
        <p:spPr>
          <a:xfrm>
            <a:off x="5625375" y="4302575"/>
            <a:ext cx="3046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GB" sz="900"/>
              <a:t>An example of the extracted data.</a:t>
            </a:r>
            <a:endParaRPr i="1" sz="900"/>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0" y="-27831"/>
            <a:ext cx="9192898" cy="5232107"/>
          </a:xfrm>
          <a:prstGeom prst="rect">
            <a:avLst/>
          </a:prstGeom>
          <a:noFill/>
          <a:ln>
            <a:noFill/>
          </a:ln>
        </p:spPr>
      </p:pic>
      <p:sp>
        <p:nvSpPr>
          <p:cNvPr id="90" name="Google Shape;90;p18"/>
          <p:cNvSpPr txBox="1"/>
          <p:nvPr/>
        </p:nvSpPr>
        <p:spPr>
          <a:xfrm>
            <a:off x="1697225" y="177875"/>
            <a:ext cx="5336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500"/>
              <a:t>The location data visualized</a:t>
            </a:r>
            <a:endParaRPr b="1" sz="2500"/>
          </a:p>
        </p:txBody>
      </p:sp>
      <p:sp>
        <p:nvSpPr>
          <p:cNvPr id="91" name="Google Shape;91;p18"/>
          <p:cNvSpPr txBox="1"/>
          <p:nvPr/>
        </p:nvSpPr>
        <p:spPr>
          <a:xfrm>
            <a:off x="2370750" y="667025"/>
            <a:ext cx="4254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latin typeface="Roboto Light"/>
                <a:ea typeface="Roboto Light"/>
                <a:cs typeface="Roboto Light"/>
                <a:sym typeface="Roboto Light"/>
              </a:rPr>
              <a:t>Achieved by using Folium library [2].</a:t>
            </a:r>
            <a:endParaRPr sz="1100">
              <a:latin typeface="Roboto Light"/>
              <a:ea typeface="Roboto Light"/>
              <a:cs typeface="Roboto Light"/>
              <a:sym typeface="Roboto Light"/>
            </a:endParaRPr>
          </a:p>
        </p:txBody>
      </p:sp>
      <p:sp>
        <p:nvSpPr>
          <p:cNvPr id="92" name="Google Shape;92;p18"/>
          <p:cNvSpPr txBox="1"/>
          <p:nvPr/>
        </p:nvSpPr>
        <p:spPr>
          <a:xfrm>
            <a:off x="407625" y="4617300"/>
            <a:ext cx="84342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GB" sz="1100">
                <a:solidFill>
                  <a:schemeClr val="dk1"/>
                </a:solidFill>
                <a:latin typeface="Roboto Light"/>
                <a:ea typeface="Roboto Light"/>
                <a:cs typeface="Roboto Light"/>
                <a:sym typeface="Roboto Light"/>
              </a:rPr>
              <a:t>[2] - Rob, S. 2013. </a:t>
            </a:r>
            <a:r>
              <a:rPr i="1" lang="en-GB" sz="1100">
                <a:solidFill>
                  <a:schemeClr val="dk1"/>
                </a:solidFill>
                <a:latin typeface="Roboto Light"/>
                <a:ea typeface="Roboto Light"/>
                <a:cs typeface="Roboto Light"/>
                <a:sym typeface="Roboto Light"/>
              </a:rPr>
              <a:t>Folium. </a:t>
            </a:r>
            <a:r>
              <a:rPr lang="en-GB" sz="1100">
                <a:solidFill>
                  <a:schemeClr val="dk1"/>
                </a:solidFill>
                <a:latin typeface="Roboto Light"/>
                <a:ea typeface="Roboto Light"/>
                <a:cs typeface="Roboto Light"/>
                <a:sym typeface="Roboto Light"/>
              </a:rPr>
              <a:t>[ Accessed on 22 March 2021] [Online]. Available from: </a:t>
            </a:r>
            <a:r>
              <a:rPr lang="en-GB" sz="1100" u="sng">
                <a:solidFill>
                  <a:schemeClr val="hlink"/>
                </a:solidFill>
                <a:latin typeface="Roboto Light"/>
                <a:ea typeface="Roboto Light"/>
                <a:cs typeface="Roboto Light"/>
                <a:sym typeface="Roboto Light"/>
                <a:hlinkClick r:id="rId4"/>
              </a:rPr>
              <a:t>https://python-visualization.github.io/folium/</a:t>
            </a:r>
            <a:r>
              <a:rPr lang="en-GB" sz="1100">
                <a:solidFill>
                  <a:schemeClr val="dk1"/>
                </a:solidFill>
                <a:latin typeface="Roboto Light"/>
                <a:ea typeface="Roboto Light"/>
                <a:cs typeface="Roboto Light"/>
                <a:sym typeface="Roboto Light"/>
              </a:rPr>
              <a:t> </a:t>
            </a:r>
            <a:endParaRPr>
              <a:latin typeface="Roboto Light"/>
              <a:ea typeface="Roboto Light"/>
              <a:cs typeface="Roboto Light"/>
              <a:sym typeface="Roboto Light"/>
            </a:endParaRPr>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GB" sz="2500">
                <a:latin typeface="Roboto"/>
                <a:ea typeface="Roboto"/>
                <a:cs typeface="Roboto"/>
                <a:sym typeface="Roboto"/>
              </a:rPr>
              <a:t>Proposed search strategies</a:t>
            </a:r>
            <a:endParaRPr b="1" sz="2500">
              <a:latin typeface="Roboto"/>
              <a:ea typeface="Roboto"/>
              <a:cs typeface="Roboto"/>
              <a:sym typeface="Roboto"/>
            </a:endParaRPr>
          </a:p>
        </p:txBody>
      </p:sp>
      <p:sp>
        <p:nvSpPr>
          <p:cNvPr id="99" name="Google Shape;99;p19"/>
          <p:cNvSpPr txBox="1"/>
          <p:nvPr>
            <p:ph idx="1" type="body"/>
          </p:nvPr>
        </p:nvSpPr>
        <p:spPr>
          <a:xfrm>
            <a:off x="311700" y="1063550"/>
            <a:ext cx="8520600" cy="3820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sz="1662">
                <a:solidFill>
                  <a:srgbClr val="000000"/>
                </a:solidFill>
                <a:latin typeface="Roboto Light"/>
                <a:ea typeface="Roboto Light"/>
                <a:cs typeface="Roboto Light"/>
                <a:sym typeface="Roboto Light"/>
              </a:rPr>
              <a:t>We have tested the problem with the following search strategies:</a:t>
            </a:r>
            <a:endParaRPr sz="1662">
              <a:solidFill>
                <a:srgbClr val="000000"/>
              </a:solidFill>
              <a:latin typeface="Roboto Light"/>
              <a:ea typeface="Roboto Light"/>
              <a:cs typeface="Roboto Light"/>
              <a:sym typeface="Roboto Light"/>
            </a:endParaRPr>
          </a:p>
          <a:p>
            <a:pPr indent="-310435" lvl="0" marL="457200" rtl="0" algn="l">
              <a:spcBef>
                <a:spcPts val="1200"/>
              </a:spcBef>
              <a:spcAft>
                <a:spcPts val="0"/>
              </a:spcAft>
              <a:buClr>
                <a:srgbClr val="000000"/>
              </a:buClr>
              <a:buSzPct val="100000"/>
              <a:buFont typeface="Roboto"/>
              <a:buChar char="-"/>
            </a:pPr>
            <a:r>
              <a:rPr b="1" lang="en-GB" sz="1662">
                <a:solidFill>
                  <a:srgbClr val="000000"/>
                </a:solidFill>
                <a:latin typeface="Roboto"/>
                <a:ea typeface="Roboto"/>
                <a:cs typeface="Roboto"/>
                <a:sym typeface="Roboto"/>
              </a:rPr>
              <a:t>Depth-limited search</a:t>
            </a:r>
            <a:endParaRPr b="1" sz="1662">
              <a:solidFill>
                <a:srgbClr val="000000"/>
              </a:solidFill>
              <a:latin typeface="Roboto"/>
              <a:ea typeface="Roboto"/>
              <a:cs typeface="Roboto"/>
              <a:sym typeface="Roboto"/>
            </a:endParaRPr>
          </a:p>
          <a:p>
            <a:pPr indent="-310435" lvl="0" marL="457200" rtl="0" algn="l">
              <a:spcBef>
                <a:spcPts val="0"/>
              </a:spcBef>
              <a:spcAft>
                <a:spcPts val="0"/>
              </a:spcAft>
              <a:buClr>
                <a:srgbClr val="000000"/>
              </a:buClr>
              <a:buSzPct val="100000"/>
              <a:buFont typeface="Roboto"/>
              <a:buChar char="-"/>
            </a:pPr>
            <a:r>
              <a:rPr b="1" lang="en-GB" sz="1662">
                <a:solidFill>
                  <a:srgbClr val="000000"/>
                </a:solidFill>
                <a:latin typeface="Roboto"/>
                <a:ea typeface="Roboto"/>
                <a:cs typeface="Roboto"/>
                <a:sym typeface="Roboto"/>
              </a:rPr>
              <a:t>Uniform-cost search</a:t>
            </a:r>
            <a:endParaRPr b="1" sz="1662">
              <a:solidFill>
                <a:srgbClr val="000000"/>
              </a:solidFill>
              <a:latin typeface="Roboto"/>
              <a:ea typeface="Roboto"/>
              <a:cs typeface="Roboto"/>
              <a:sym typeface="Roboto"/>
            </a:endParaRPr>
          </a:p>
          <a:p>
            <a:pPr indent="-310435" lvl="0" marL="457200" rtl="0" algn="l">
              <a:spcBef>
                <a:spcPts val="0"/>
              </a:spcBef>
              <a:spcAft>
                <a:spcPts val="0"/>
              </a:spcAft>
              <a:buClr>
                <a:srgbClr val="000000"/>
              </a:buClr>
              <a:buSzPct val="100000"/>
              <a:buFont typeface="Roboto"/>
              <a:buChar char="-"/>
            </a:pPr>
            <a:r>
              <a:rPr b="1" lang="en-GB" sz="1662">
                <a:solidFill>
                  <a:srgbClr val="000000"/>
                </a:solidFill>
                <a:latin typeface="Roboto"/>
                <a:ea typeface="Roboto"/>
                <a:cs typeface="Roboto"/>
                <a:sym typeface="Roboto"/>
              </a:rPr>
              <a:t>Best-First(Greedy) search</a:t>
            </a:r>
            <a:endParaRPr b="1" sz="1662">
              <a:solidFill>
                <a:srgbClr val="000000"/>
              </a:solidFill>
              <a:latin typeface="Roboto"/>
              <a:ea typeface="Roboto"/>
              <a:cs typeface="Roboto"/>
              <a:sym typeface="Roboto"/>
            </a:endParaRPr>
          </a:p>
          <a:p>
            <a:pPr indent="-310435" lvl="0" marL="457200" rtl="0" algn="l">
              <a:spcBef>
                <a:spcPts val="0"/>
              </a:spcBef>
              <a:spcAft>
                <a:spcPts val="0"/>
              </a:spcAft>
              <a:buClr>
                <a:srgbClr val="000000"/>
              </a:buClr>
              <a:buSzPct val="100000"/>
              <a:buFont typeface="Roboto"/>
              <a:buChar char="-"/>
            </a:pPr>
            <a:r>
              <a:rPr b="1" lang="en-GB" sz="1662">
                <a:solidFill>
                  <a:srgbClr val="000000"/>
                </a:solidFill>
                <a:latin typeface="Roboto"/>
                <a:ea typeface="Roboto"/>
                <a:cs typeface="Roboto"/>
                <a:sym typeface="Roboto"/>
              </a:rPr>
              <a:t>A* search (not covered in the presentation)</a:t>
            </a:r>
            <a:endParaRPr b="1" sz="1662">
              <a:solidFill>
                <a:srgbClr val="000000"/>
              </a:solidFill>
              <a:latin typeface="Roboto"/>
              <a:ea typeface="Roboto"/>
              <a:cs typeface="Roboto"/>
              <a:sym typeface="Roboto"/>
            </a:endParaRPr>
          </a:p>
          <a:p>
            <a:pPr indent="0" lvl="0" marL="0" rtl="0" algn="l">
              <a:spcBef>
                <a:spcPts val="1200"/>
              </a:spcBef>
              <a:spcAft>
                <a:spcPts val="0"/>
              </a:spcAft>
              <a:buNone/>
            </a:pPr>
            <a:r>
              <a:t/>
            </a:r>
            <a:endParaRPr sz="1662">
              <a:solidFill>
                <a:srgbClr val="000000"/>
              </a:solidFill>
              <a:latin typeface="Roboto Light"/>
              <a:ea typeface="Roboto Light"/>
              <a:cs typeface="Roboto Light"/>
              <a:sym typeface="Roboto Light"/>
            </a:endParaRPr>
          </a:p>
          <a:p>
            <a:pPr indent="-310435" lvl="0" marL="457200" rtl="0" algn="l">
              <a:spcBef>
                <a:spcPts val="1200"/>
              </a:spcBef>
              <a:spcAft>
                <a:spcPts val="0"/>
              </a:spcAft>
              <a:buClr>
                <a:srgbClr val="000000"/>
              </a:buClr>
              <a:buSzPct val="100000"/>
              <a:buFont typeface="Roboto Light"/>
              <a:buChar char="●"/>
            </a:pPr>
            <a:r>
              <a:rPr lang="en-GB" sz="1662">
                <a:solidFill>
                  <a:srgbClr val="000000"/>
                </a:solidFill>
                <a:latin typeface="Roboto Light"/>
                <a:ea typeface="Roboto Light"/>
                <a:cs typeface="Roboto Light"/>
                <a:sym typeface="Roboto Light"/>
              </a:rPr>
              <a:t>The searches were carried out by using AIMA3 libraries in Python 3.7 [3]. </a:t>
            </a:r>
            <a:endParaRPr sz="1662">
              <a:solidFill>
                <a:srgbClr val="000000"/>
              </a:solidFill>
              <a:latin typeface="Roboto Light"/>
              <a:ea typeface="Roboto Light"/>
              <a:cs typeface="Roboto Light"/>
              <a:sym typeface="Roboto Light"/>
            </a:endParaRPr>
          </a:p>
          <a:p>
            <a:pPr indent="-310435" lvl="0" marL="457200" rtl="0" algn="l">
              <a:spcBef>
                <a:spcPts val="0"/>
              </a:spcBef>
              <a:spcAft>
                <a:spcPts val="0"/>
              </a:spcAft>
              <a:buClr>
                <a:srgbClr val="000000"/>
              </a:buClr>
              <a:buSzPct val="100000"/>
              <a:buFont typeface="Roboto Light"/>
              <a:buChar char="●"/>
            </a:pPr>
            <a:r>
              <a:rPr lang="en-GB" sz="1662">
                <a:solidFill>
                  <a:srgbClr val="000000"/>
                </a:solidFill>
                <a:latin typeface="Roboto Light"/>
                <a:ea typeface="Roboto Light"/>
                <a:cs typeface="Roboto Light"/>
                <a:sym typeface="Roboto Light"/>
              </a:rPr>
              <a:t>Extracted and adapted JSON data from the database. </a:t>
            </a:r>
            <a:endParaRPr sz="1662">
              <a:solidFill>
                <a:srgbClr val="000000"/>
              </a:solidFill>
              <a:latin typeface="Roboto Light"/>
              <a:ea typeface="Roboto Light"/>
              <a:cs typeface="Roboto Light"/>
              <a:sym typeface="Roboto Light"/>
            </a:endParaRPr>
          </a:p>
          <a:p>
            <a:pPr indent="-310435" lvl="0" marL="457200" rtl="0" algn="l">
              <a:spcBef>
                <a:spcPts val="0"/>
              </a:spcBef>
              <a:spcAft>
                <a:spcPts val="0"/>
              </a:spcAft>
              <a:buClr>
                <a:srgbClr val="000000"/>
              </a:buClr>
              <a:buSzPct val="100000"/>
              <a:buFont typeface="Roboto Light"/>
              <a:buChar char="●"/>
            </a:pPr>
            <a:r>
              <a:rPr lang="en-GB" sz="1662">
                <a:solidFill>
                  <a:srgbClr val="000000"/>
                </a:solidFill>
                <a:latin typeface="Roboto Light"/>
                <a:ea typeface="Roboto Light"/>
                <a:cs typeface="Roboto Light"/>
                <a:sym typeface="Roboto Light"/>
              </a:rPr>
              <a:t>For the heuristic function, we calculated the </a:t>
            </a:r>
            <a:r>
              <a:rPr i="1" lang="en-GB" sz="1662">
                <a:solidFill>
                  <a:srgbClr val="000000"/>
                </a:solidFill>
                <a:latin typeface="Roboto Light"/>
                <a:ea typeface="Roboto Light"/>
                <a:cs typeface="Roboto Light"/>
                <a:sym typeface="Roboto Light"/>
              </a:rPr>
              <a:t>Euclidean distance. </a:t>
            </a:r>
            <a:endParaRPr i="1" sz="1662">
              <a:solidFill>
                <a:srgbClr val="000000"/>
              </a:solidFill>
              <a:latin typeface="Roboto Light"/>
              <a:ea typeface="Roboto Light"/>
              <a:cs typeface="Roboto Light"/>
              <a:sym typeface="Roboto Light"/>
            </a:endParaRPr>
          </a:p>
          <a:p>
            <a:pPr indent="-310435" lvl="0" marL="457200" rtl="0" algn="l">
              <a:spcBef>
                <a:spcPts val="0"/>
              </a:spcBef>
              <a:spcAft>
                <a:spcPts val="0"/>
              </a:spcAft>
              <a:buClr>
                <a:srgbClr val="000000"/>
              </a:buClr>
              <a:buSzPct val="100000"/>
              <a:buFont typeface="Roboto Light"/>
              <a:buChar char="●"/>
            </a:pPr>
            <a:r>
              <a:rPr lang="en-GB" sz="1662">
                <a:solidFill>
                  <a:srgbClr val="000000"/>
                </a:solidFill>
                <a:latin typeface="Roboto Light"/>
                <a:ea typeface="Roboto Light"/>
                <a:cs typeface="Roboto Light"/>
                <a:sym typeface="Roboto Light"/>
              </a:rPr>
              <a:t>The average branching factor was calculated by using the scan function in order to get the number of children each node has, and then dividing it by the number of non-leaf nodes.</a:t>
            </a:r>
            <a:endParaRPr sz="1662">
              <a:solidFill>
                <a:srgbClr val="000000"/>
              </a:solidFill>
              <a:latin typeface="Roboto Light"/>
              <a:ea typeface="Roboto Light"/>
              <a:cs typeface="Roboto Light"/>
              <a:sym typeface="Roboto Light"/>
            </a:endParaRPr>
          </a:p>
          <a:p>
            <a:pPr indent="0" lvl="0" marL="0" rtl="0" algn="l">
              <a:spcBef>
                <a:spcPts val="1200"/>
              </a:spcBef>
              <a:spcAft>
                <a:spcPts val="0"/>
              </a:spcAft>
              <a:buNone/>
            </a:pPr>
            <a:r>
              <a:t/>
            </a:r>
            <a:endParaRPr>
              <a:latin typeface="Roboto Light"/>
              <a:ea typeface="Roboto Light"/>
              <a:cs typeface="Roboto Light"/>
              <a:sym typeface="Roboto Light"/>
            </a:endParaRPr>
          </a:p>
          <a:p>
            <a:pPr indent="0" lvl="0" marL="0" rtl="0" algn="l">
              <a:spcBef>
                <a:spcPts val="1200"/>
              </a:spcBef>
              <a:spcAft>
                <a:spcPts val="0"/>
              </a:spcAft>
              <a:buNone/>
            </a:pPr>
            <a:r>
              <a:t/>
            </a:r>
            <a:endParaRPr>
              <a:latin typeface="Roboto Light"/>
              <a:ea typeface="Roboto Light"/>
              <a:cs typeface="Roboto Light"/>
              <a:sym typeface="Roboto Light"/>
            </a:endParaRPr>
          </a:p>
          <a:p>
            <a:pPr indent="0" lvl="0" marL="0" rtl="0" algn="l">
              <a:spcBef>
                <a:spcPts val="1200"/>
              </a:spcBef>
              <a:spcAft>
                <a:spcPts val="1200"/>
              </a:spcAft>
              <a:buNone/>
            </a:pPr>
            <a:r>
              <a:rPr lang="en-GB" sz="1100">
                <a:solidFill>
                  <a:srgbClr val="000000"/>
                </a:solidFill>
                <a:latin typeface="Roboto Light"/>
                <a:ea typeface="Roboto Light"/>
                <a:cs typeface="Roboto Light"/>
                <a:sym typeface="Roboto Light"/>
              </a:rPr>
              <a:t>[3] - Multiple contributors</a:t>
            </a:r>
            <a:r>
              <a:rPr lang="en-GB" sz="1100">
                <a:solidFill>
                  <a:srgbClr val="000000"/>
                </a:solidFill>
                <a:latin typeface="Roboto Light"/>
                <a:ea typeface="Roboto Light"/>
                <a:cs typeface="Roboto Light"/>
                <a:sym typeface="Roboto Light"/>
              </a:rPr>
              <a:t>. 2020. </a:t>
            </a:r>
            <a:r>
              <a:rPr i="1" lang="en-GB" sz="1100">
                <a:solidFill>
                  <a:srgbClr val="000000"/>
                </a:solidFill>
                <a:latin typeface="Roboto Light"/>
                <a:ea typeface="Roboto Light"/>
                <a:cs typeface="Roboto Light"/>
                <a:sym typeface="Roboto Light"/>
              </a:rPr>
              <a:t>Python code for the book</a:t>
            </a:r>
            <a:r>
              <a:rPr i="1" lang="en-GB" sz="1100">
                <a:solidFill>
                  <a:srgbClr val="000000"/>
                </a:solidFill>
                <a:uFill>
                  <a:noFill/>
                </a:uFill>
                <a:latin typeface="Roboto Light"/>
                <a:ea typeface="Roboto Light"/>
                <a:cs typeface="Roboto Light"/>
                <a:sym typeface="Roboto Light"/>
                <a:hlinkClick r:id="rId3">
                  <a:extLst>
                    <a:ext uri="{A12FA001-AC4F-418D-AE19-62706E023703}">
                      <ahyp:hlinkClr val="tx"/>
                    </a:ext>
                  </a:extLst>
                </a:hlinkClick>
              </a:rPr>
              <a:t> </a:t>
            </a:r>
            <a:r>
              <a:rPr i="1" lang="en-GB" sz="1100" u="sng">
                <a:solidFill>
                  <a:srgbClr val="000000"/>
                </a:solidFill>
                <a:latin typeface="Roboto Light"/>
                <a:ea typeface="Roboto Light"/>
                <a:cs typeface="Roboto Light"/>
                <a:sym typeface="Roboto Light"/>
                <a:hlinkClick r:id="rId4">
                  <a:extLst>
                    <a:ext uri="{A12FA001-AC4F-418D-AE19-62706E023703}">
                      <ahyp:hlinkClr val="tx"/>
                    </a:ext>
                  </a:extLst>
                </a:hlinkClick>
              </a:rPr>
              <a:t>Artificial Intelligence: A Modern Approach</a:t>
            </a:r>
            <a:r>
              <a:rPr i="1" lang="en-GB" sz="1100">
                <a:solidFill>
                  <a:srgbClr val="000000"/>
                </a:solidFill>
                <a:latin typeface="Roboto Light"/>
                <a:ea typeface="Roboto Light"/>
                <a:cs typeface="Roboto Light"/>
                <a:sym typeface="Roboto Light"/>
              </a:rPr>
              <a:t>. </a:t>
            </a:r>
            <a:r>
              <a:rPr lang="en-GB" sz="1100">
                <a:solidFill>
                  <a:srgbClr val="000000"/>
                </a:solidFill>
                <a:latin typeface="Roboto Light"/>
                <a:ea typeface="Roboto Light"/>
                <a:cs typeface="Roboto Light"/>
                <a:sym typeface="Roboto Light"/>
              </a:rPr>
              <a:t> [Accessed on 11 March 2021] [Online]. Available from: </a:t>
            </a:r>
            <a:r>
              <a:rPr lang="en-GB" sz="1100" u="sng">
                <a:solidFill>
                  <a:schemeClr val="accent1"/>
                </a:solidFill>
                <a:latin typeface="Roboto Light"/>
                <a:ea typeface="Roboto Light"/>
                <a:cs typeface="Roboto Light"/>
                <a:sym typeface="Roboto Light"/>
                <a:hlinkClick r:id="rId5">
                  <a:extLst>
                    <a:ext uri="{A12FA001-AC4F-418D-AE19-62706E023703}">
                      <ahyp:hlinkClr val="tx"/>
                    </a:ext>
                  </a:extLst>
                </a:hlinkClick>
              </a:rPr>
              <a:t>https://github.com/aimacode/aima-python</a:t>
            </a:r>
            <a:r>
              <a:rPr lang="en-GB" sz="1100">
                <a:solidFill>
                  <a:schemeClr val="accent1"/>
                </a:solidFill>
                <a:latin typeface="Roboto Light"/>
                <a:ea typeface="Roboto Light"/>
                <a:cs typeface="Roboto Light"/>
                <a:sym typeface="Roboto Light"/>
              </a:rPr>
              <a:t> </a:t>
            </a:r>
            <a:endParaRPr sz="1100">
              <a:latin typeface="Roboto Light"/>
              <a:ea typeface="Roboto Light"/>
              <a:cs typeface="Roboto Light"/>
              <a:sym typeface="Roboto Light"/>
            </a:endParaRPr>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latin typeface="Roboto"/>
                <a:ea typeface="Roboto"/>
                <a:cs typeface="Roboto"/>
                <a:sym typeface="Roboto"/>
              </a:rPr>
              <a:t>Depth-limited search results</a:t>
            </a:r>
            <a:endParaRPr b="1">
              <a:latin typeface="Roboto"/>
              <a:ea typeface="Roboto"/>
              <a:cs typeface="Roboto"/>
              <a:sym typeface="Roboto"/>
            </a:endParaRPr>
          </a:p>
        </p:txBody>
      </p:sp>
      <p:sp>
        <p:nvSpPr>
          <p:cNvPr id="106" name="Google Shape;106;p20"/>
          <p:cNvSpPr txBox="1"/>
          <p:nvPr>
            <p:ph idx="1" type="body"/>
          </p:nvPr>
        </p:nvSpPr>
        <p:spPr>
          <a:xfrm>
            <a:off x="311700" y="1152475"/>
            <a:ext cx="4113000" cy="279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solidFill>
                  <a:srgbClr val="000000"/>
                </a:solidFill>
                <a:latin typeface="Roboto Light"/>
                <a:ea typeface="Roboto Light"/>
                <a:cs typeface="Roboto Light"/>
                <a:sym typeface="Roboto Light"/>
              </a:rPr>
              <a:t>The depth-limited search results in a goal state within the restaurant called </a:t>
            </a:r>
            <a:r>
              <a:rPr i="1" lang="en-GB" sz="1100">
                <a:solidFill>
                  <a:srgbClr val="000000"/>
                </a:solidFill>
                <a:latin typeface="Roboto Light"/>
                <a:ea typeface="Roboto Light"/>
                <a:cs typeface="Roboto Light"/>
                <a:sym typeface="Roboto Light"/>
              </a:rPr>
              <a:t>Qubitos - The Terrace Cafe. The</a:t>
            </a:r>
            <a:r>
              <a:rPr lang="en-GB" sz="1100">
                <a:solidFill>
                  <a:srgbClr val="000000"/>
                </a:solidFill>
                <a:latin typeface="Roboto Light"/>
                <a:ea typeface="Roboto Light"/>
                <a:cs typeface="Roboto Light"/>
                <a:sym typeface="Roboto Light"/>
              </a:rPr>
              <a:t> depth-limited search was carried out in 5 depth levels.</a:t>
            </a:r>
            <a:endParaRPr sz="1100">
              <a:solidFill>
                <a:srgbClr val="000000"/>
              </a:solidFill>
              <a:latin typeface="Roboto Light"/>
              <a:ea typeface="Roboto Light"/>
              <a:cs typeface="Roboto Light"/>
              <a:sym typeface="Roboto Light"/>
            </a:endParaRPr>
          </a:p>
          <a:p>
            <a:pPr indent="0" lvl="0" marL="0" rtl="0" algn="l">
              <a:spcBef>
                <a:spcPts val="1200"/>
              </a:spcBef>
              <a:spcAft>
                <a:spcPts val="0"/>
              </a:spcAft>
              <a:buNone/>
            </a:pPr>
            <a:r>
              <a:rPr lang="en-GB" sz="1100">
                <a:solidFill>
                  <a:srgbClr val="000000"/>
                </a:solidFill>
                <a:latin typeface="Roboto Light"/>
                <a:ea typeface="Roboto Light"/>
                <a:cs typeface="Roboto Light"/>
                <a:sym typeface="Roboto Light"/>
              </a:rPr>
              <a:t>The path cost for this </a:t>
            </a:r>
            <a:r>
              <a:rPr lang="en-GB" sz="1100">
                <a:solidFill>
                  <a:srgbClr val="000000"/>
                </a:solidFill>
                <a:latin typeface="Roboto Light"/>
                <a:ea typeface="Roboto Light"/>
                <a:cs typeface="Roboto Light"/>
                <a:sym typeface="Roboto Light"/>
              </a:rPr>
              <a:t>searching</a:t>
            </a:r>
            <a:r>
              <a:rPr lang="en-GB" sz="1100">
                <a:solidFill>
                  <a:srgbClr val="000000"/>
                </a:solidFill>
                <a:latin typeface="Roboto Light"/>
                <a:ea typeface="Roboto Light"/>
                <a:cs typeface="Roboto Light"/>
                <a:sym typeface="Roboto Light"/>
              </a:rPr>
              <a:t> algorithm was </a:t>
            </a:r>
            <a:r>
              <a:rPr b="1" lang="en-GB" sz="1100">
                <a:solidFill>
                  <a:srgbClr val="000000"/>
                </a:solidFill>
                <a:latin typeface="Roboto"/>
                <a:ea typeface="Roboto"/>
                <a:cs typeface="Roboto"/>
                <a:sym typeface="Roboto"/>
              </a:rPr>
              <a:t>12.76 </a:t>
            </a:r>
            <a:r>
              <a:rPr b="1" lang="en-GB" sz="1100">
                <a:solidFill>
                  <a:srgbClr val="000000"/>
                </a:solidFill>
                <a:latin typeface="Roboto"/>
                <a:ea typeface="Roboto"/>
                <a:cs typeface="Roboto"/>
                <a:sym typeface="Roboto"/>
              </a:rPr>
              <a:t>kilometres</a:t>
            </a:r>
            <a:r>
              <a:rPr lang="en-GB" sz="1100">
                <a:solidFill>
                  <a:srgbClr val="000000"/>
                </a:solidFill>
                <a:latin typeface="Roboto Light"/>
                <a:ea typeface="Roboto Light"/>
                <a:cs typeface="Roboto Light"/>
                <a:sym typeface="Roboto Light"/>
              </a:rPr>
              <a:t>, and the running time was </a:t>
            </a:r>
            <a:r>
              <a:rPr b="1" lang="en-GB" sz="1100">
                <a:solidFill>
                  <a:srgbClr val="000000"/>
                </a:solidFill>
                <a:latin typeface="Roboto"/>
                <a:ea typeface="Roboto"/>
                <a:cs typeface="Roboto"/>
                <a:sym typeface="Roboto"/>
              </a:rPr>
              <a:t>12.9 milliseconds</a:t>
            </a:r>
            <a:r>
              <a:rPr lang="en-GB" sz="1100">
                <a:solidFill>
                  <a:srgbClr val="000000"/>
                </a:solidFill>
                <a:latin typeface="Roboto Light"/>
                <a:ea typeface="Roboto Light"/>
                <a:cs typeface="Roboto Light"/>
                <a:sym typeface="Roboto Light"/>
              </a:rPr>
              <a:t>.</a:t>
            </a:r>
            <a:endParaRPr sz="1100">
              <a:solidFill>
                <a:srgbClr val="000000"/>
              </a:solidFill>
              <a:latin typeface="Roboto Light"/>
              <a:ea typeface="Roboto Light"/>
              <a:cs typeface="Roboto Light"/>
              <a:sym typeface="Roboto Light"/>
            </a:endParaRPr>
          </a:p>
          <a:p>
            <a:pPr indent="0" lvl="0" marL="0" rtl="0" algn="l">
              <a:spcBef>
                <a:spcPts val="1200"/>
              </a:spcBef>
              <a:spcAft>
                <a:spcPts val="0"/>
              </a:spcAft>
              <a:buNone/>
            </a:pPr>
            <a:r>
              <a:t/>
            </a:r>
            <a:endParaRPr sz="1100">
              <a:solidFill>
                <a:srgbClr val="000000"/>
              </a:solidFill>
              <a:latin typeface="Roboto Light"/>
              <a:ea typeface="Roboto Light"/>
              <a:cs typeface="Roboto Light"/>
              <a:sym typeface="Roboto Light"/>
            </a:endParaRPr>
          </a:p>
          <a:p>
            <a:pPr indent="0" lvl="0" marL="0" rtl="0" algn="l">
              <a:spcBef>
                <a:spcPts val="1200"/>
              </a:spcBef>
              <a:spcAft>
                <a:spcPts val="0"/>
              </a:spcAft>
              <a:buNone/>
            </a:pPr>
            <a:r>
              <a:rPr lang="en-GB" sz="1100">
                <a:solidFill>
                  <a:srgbClr val="000000"/>
                </a:solidFill>
                <a:latin typeface="Roboto Light"/>
                <a:ea typeface="Roboto Light"/>
                <a:cs typeface="Roboto Light"/>
                <a:sym typeface="Roboto Light"/>
              </a:rPr>
              <a:t>Depth-limited search is </a:t>
            </a:r>
            <a:r>
              <a:rPr b="1" lang="en-GB" sz="1100">
                <a:solidFill>
                  <a:srgbClr val="000000"/>
                </a:solidFill>
                <a:latin typeface="Roboto"/>
                <a:ea typeface="Roboto"/>
                <a:cs typeface="Roboto"/>
                <a:sym typeface="Roboto"/>
              </a:rPr>
              <a:t>incomplete.</a:t>
            </a:r>
            <a:r>
              <a:rPr lang="en-GB" sz="1100">
                <a:solidFill>
                  <a:srgbClr val="000000"/>
                </a:solidFill>
                <a:latin typeface="Roboto Light"/>
                <a:ea typeface="Roboto Light"/>
                <a:cs typeface="Roboto Light"/>
                <a:sym typeface="Roboto Light"/>
              </a:rPr>
              <a:t> In this case, a solution was found. However, it is </a:t>
            </a:r>
            <a:r>
              <a:rPr b="1" lang="en-GB" sz="1100">
                <a:solidFill>
                  <a:srgbClr val="000000"/>
                </a:solidFill>
                <a:latin typeface="Roboto"/>
                <a:ea typeface="Roboto"/>
                <a:cs typeface="Roboto"/>
                <a:sym typeface="Roboto"/>
              </a:rPr>
              <a:t>non-optimal</a:t>
            </a:r>
            <a:r>
              <a:rPr lang="en-GB" sz="1100">
                <a:solidFill>
                  <a:srgbClr val="000000"/>
                </a:solidFill>
                <a:latin typeface="Roboto Light"/>
                <a:ea typeface="Roboto Light"/>
                <a:cs typeface="Roboto Light"/>
                <a:sym typeface="Roboto Light"/>
              </a:rPr>
              <a:t>, as there could be closer restaurants with the same goal state.</a:t>
            </a:r>
            <a:endParaRPr sz="1100">
              <a:solidFill>
                <a:srgbClr val="000000"/>
              </a:solidFill>
              <a:latin typeface="Roboto Light"/>
              <a:ea typeface="Roboto Light"/>
              <a:cs typeface="Roboto Light"/>
              <a:sym typeface="Roboto Light"/>
            </a:endParaRPr>
          </a:p>
          <a:p>
            <a:pPr indent="0" lvl="0" marL="0" rtl="0" algn="l">
              <a:spcBef>
                <a:spcPts val="1200"/>
              </a:spcBef>
              <a:spcAft>
                <a:spcPts val="1200"/>
              </a:spcAft>
              <a:buNone/>
            </a:pPr>
            <a:r>
              <a:t/>
            </a:r>
            <a:endParaRPr sz="1100">
              <a:solidFill>
                <a:srgbClr val="000000"/>
              </a:solidFill>
              <a:latin typeface="Roboto Light"/>
              <a:ea typeface="Roboto Light"/>
              <a:cs typeface="Roboto Light"/>
              <a:sym typeface="Roboto Light"/>
            </a:endParaRPr>
          </a:p>
        </p:txBody>
      </p:sp>
      <p:pic>
        <p:nvPicPr>
          <p:cNvPr id="107" name="Google Shape;107;p20"/>
          <p:cNvPicPr preferRelativeResize="0"/>
          <p:nvPr/>
        </p:nvPicPr>
        <p:blipFill rotWithShape="1">
          <a:blip r:embed="rId3">
            <a:alphaModFix/>
          </a:blip>
          <a:srcRect b="0" l="0" r="10490" t="0"/>
          <a:stretch/>
        </p:blipFill>
        <p:spPr>
          <a:xfrm>
            <a:off x="4527550" y="1287775"/>
            <a:ext cx="4401900" cy="1464171"/>
          </a:xfrm>
          <a:prstGeom prst="rect">
            <a:avLst/>
          </a:prstGeom>
          <a:noFill/>
          <a:ln>
            <a:noFill/>
          </a:ln>
        </p:spPr>
      </p:pic>
      <p:sp>
        <p:nvSpPr>
          <p:cNvPr id="108" name="Google Shape;108;p20"/>
          <p:cNvSpPr txBox="1"/>
          <p:nvPr/>
        </p:nvSpPr>
        <p:spPr>
          <a:xfrm>
            <a:off x="4527550" y="2927500"/>
            <a:ext cx="4551300" cy="176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i="1" lang="en-GB" sz="1200">
                <a:solidFill>
                  <a:schemeClr val="dk1"/>
                </a:solidFill>
                <a:latin typeface="Roboto"/>
                <a:ea typeface="Roboto"/>
                <a:cs typeface="Roboto"/>
                <a:sym typeface="Roboto"/>
              </a:rPr>
              <a:t>Complexity analysis</a:t>
            </a:r>
            <a:endParaRPr b="1" i="1" sz="12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latin typeface="Roboto Light"/>
                <a:ea typeface="Roboto Light"/>
                <a:cs typeface="Roboto Light"/>
                <a:sym typeface="Roboto Light"/>
              </a:rPr>
              <a:t>Maximum depth (L) is 5, and the average branching factor (B) is 21</a:t>
            </a:r>
            <a:endParaRPr sz="1100">
              <a:solidFill>
                <a:schemeClr val="dk1"/>
              </a:solidFill>
              <a:latin typeface="Roboto Light"/>
              <a:ea typeface="Roboto Light"/>
              <a:cs typeface="Roboto Light"/>
              <a:sym typeface="Roboto Light"/>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latin typeface="Roboto"/>
                <a:ea typeface="Roboto"/>
                <a:cs typeface="Roboto"/>
                <a:sym typeface="Roboto"/>
              </a:rPr>
              <a:t>Time complexity: </a:t>
            </a:r>
            <a:r>
              <a:rPr lang="en-GB" sz="1100">
                <a:solidFill>
                  <a:schemeClr val="dk1"/>
                </a:solidFill>
                <a:latin typeface="Roboto Light"/>
                <a:ea typeface="Roboto Light"/>
                <a:cs typeface="Roboto Light"/>
                <a:sym typeface="Roboto Light"/>
              </a:rPr>
              <a:t>O(B^L), O(21^5) </a:t>
            </a:r>
            <a:endParaRPr sz="1100">
              <a:solidFill>
                <a:schemeClr val="dk1"/>
              </a:solidFill>
              <a:latin typeface="Roboto Light"/>
              <a:ea typeface="Roboto Light"/>
              <a:cs typeface="Roboto Light"/>
              <a:sym typeface="Roboto Light"/>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latin typeface="Roboto"/>
                <a:ea typeface="Roboto"/>
                <a:cs typeface="Roboto"/>
                <a:sym typeface="Roboto"/>
              </a:rPr>
              <a:t>Space complexity: </a:t>
            </a:r>
            <a:r>
              <a:rPr lang="en-GB" sz="1100">
                <a:solidFill>
                  <a:schemeClr val="dk1"/>
                </a:solidFill>
                <a:latin typeface="Roboto Light"/>
                <a:ea typeface="Roboto Light"/>
                <a:cs typeface="Roboto Light"/>
                <a:sym typeface="Roboto Light"/>
              </a:rPr>
              <a:t>O(BL), O(21*5), O(105)</a:t>
            </a:r>
            <a:endParaRPr sz="1100">
              <a:solidFill>
                <a:schemeClr val="dk1"/>
              </a:solidFill>
              <a:latin typeface="Roboto Light"/>
              <a:ea typeface="Roboto Light"/>
              <a:cs typeface="Roboto Light"/>
              <a:sym typeface="Roboto Light"/>
            </a:endParaRPr>
          </a:p>
          <a:p>
            <a:pPr indent="0" lvl="0" marL="0" rtl="0" algn="l">
              <a:lnSpc>
                <a:spcPct val="115000"/>
              </a:lnSpc>
              <a:spcBef>
                <a:spcPts val="1200"/>
              </a:spcBef>
              <a:spcAft>
                <a:spcPts val="1200"/>
              </a:spcAft>
              <a:buClr>
                <a:schemeClr val="dk1"/>
              </a:buClr>
              <a:buSzPts val="1100"/>
              <a:buFont typeface="Arial"/>
              <a:buNone/>
            </a:pPr>
            <a:r>
              <a:rPr lang="en-GB" sz="1100">
                <a:solidFill>
                  <a:schemeClr val="dk1"/>
                </a:solidFill>
                <a:latin typeface="Roboto Light"/>
                <a:ea typeface="Roboto Light"/>
                <a:cs typeface="Roboto Light"/>
                <a:sym typeface="Roboto Light"/>
              </a:rPr>
              <a:t>Time complexity is a bigger issue compared to the space complexity.</a:t>
            </a:r>
            <a:endParaRPr sz="1100">
              <a:solidFill>
                <a:schemeClr val="dk1"/>
              </a:solidFill>
              <a:latin typeface="Roboto Light"/>
              <a:ea typeface="Roboto Light"/>
              <a:cs typeface="Roboto Light"/>
              <a:sym typeface="Roboto Light"/>
            </a:endParaRPr>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latin typeface="Roboto"/>
                <a:ea typeface="Roboto"/>
                <a:cs typeface="Roboto"/>
                <a:sym typeface="Roboto"/>
              </a:rPr>
              <a:t>Uniform-cost search results</a:t>
            </a:r>
            <a:endParaRPr b="1">
              <a:latin typeface="Roboto"/>
              <a:ea typeface="Roboto"/>
              <a:cs typeface="Roboto"/>
              <a:sym typeface="Roboto"/>
            </a:endParaRPr>
          </a:p>
        </p:txBody>
      </p:sp>
      <p:sp>
        <p:nvSpPr>
          <p:cNvPr id="115" name="Google Shape;115;p21"/>
          <p:cNvSpPr txBox="1"/>
          <p:nvPr>
            <p:ph idx="1" type="body"/>
          </p:nvPr>
        </p:nvSpPr>
        <p:spPr>
          <a:xfrm>
            <a:off x="170900" y="1189550"/>
            <a:ext cx="4203300" cy="22020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GB" sz="1100">
                <a:solidFill>
                  <a:srgbClr val="000000"/>
                </a:solidFill>
                <a:latin typeface="Roboto Light"/>
                <a:ea typeface="Roboto Light"/>
                <a:cs typeface="Roboto Light"/>
                <a:sym typeface="Roboto Light"/>
              </a:rPr>
              <a:t>The uniform cost search results in reaching goal state in the restaurant </a:t>
            </a:r>
            <a:r>
              <a:rPr i="1" lang="en-GB" sz="1100">
                <a:solidFill>
                  <a:srgbClr val="000000"/>
                </a:solidFill>
                <a:latin typeface="Roboto Light"/>
                <a:ea typeface="Roboto Light"/>
                <a:cs typeface="Roboto Light"/>
                <a:sym typeface="Roboto Light"/>
              </a:rPr>
              <a:t>FLYP@MTV. </a:t>
            </a:r>
            <a:r>
              <a:rPr lang="en-GB" sz="1100">
                <a:solidFill>
                  <a:srgbClr val="000000"/>
                </a:solidFill>
                <a:latin typeface="Roboto Light"/>
                <a:ea typeface="Roboto Light"/>
                <a:cs typeface="Roboto Light"/>
                <a:sym typeface="Roboto Light"/>
              </a:rPr>
              <a:t>In comparison to depth-limited search, it is clear that this search is more efficient in terms of the path cost </a:t>
            </a:r>
            <a:r>
              <a:rPr b="1" lang="en-GB" sz="1100">
                <a:solidFill>
                  <a:srgbClr val="000000"/>
                </a:solidFill>
                <a:latin typeface="Roboto"/>
                <a:ea typeface="Roboto"/>
                <a:cs typeface="Roboto"/>
                <a:sym typeface="Roboto"/>
              </a:rPr>
              <a:t>(from 12.76kms to 0.13kms)</a:t>
            </a:r>
            <a:r>
              <a:rPr lang="en-GB" sz="1100">
                <a:solidFill>
                  <a:srgbClr val="000000"/>
                </a:solidFill>
                <a:latin typeface="Roboto Light"/>
                <a:ea typeface="Roboto Light"/>
                <a:cs typeface="Roboto Light"/>
                <a:sym typeface="Roboto Light"/>
              </a:rPr>
              <a:t>, with a slightly shorter running time of </a:t>
            </a:r>
            <a:r>
              <a:rPr b="1" lang="en-GB" sz="1100">
                <a:solidFill>
                  <a:srgbClr val="000000"/>
                </a:solidFill>
                <a:latin typeface="Roboto"/>
                <a:ea typeface="Roboto"/>
                <a:cs typeface="Roboto"/>
                <a:sym typeface="Roboto"/>
              </a:rPr>
              <a:t>11.9 milliseconds</a:t>
            </a:r>
            <a:r>
              <a:rPr lang="en-GB" sz="1100">
                <a:solidFill>
                  <a:srgbClr val="000000"/>
                </a:solidFill>
                <a:latin typeface="Roboto Light"/>
                <a:ea typeface="Roboto Light"/>
                <a:cs typeface="Roboto Light"/>
                <a:sym typeface="Roboto Light"/>
              </a:rPr>
              <a:t>.</a:t>
            </a:r>
            <a:endParaRPr sz="1100">
              <a:solidFill>
                <a:srgbClr val="000000"/>
              </a:solidFill>
              <a:latin typeface="Roboto Light"/>
              <a:ea typeface="Roboto Light"/>
              <a:cs typeface="Roboto Light"/>
              <a:sym typeface="Roboto Light"/>
            </a:endParaRPr>
          </a:p>
          <a:p>
            <a:pPr indent="0" lvl="0" marL="0" rtl="0" algn="l">
              <a:spcBef>
                <a:spcPts val="1200"/>
              </a:spcBef>
              <a:spcAft>
                <a:spcPts val="0"/>
              </a:spcAft>
              <a:buClr>
                <a:schemeClr val="dk1"/>
              </a:buClr>
              <a:buSzPts val="1100"/>
              <a:buFont typeface="Arial"/>
              <a:buNone/>
            </a:pPr>
            <a:r>
              <a:t/>
            </a:r>
            <a:endParaRPr sz="1100">
              <a:solidFill>
                <a:schemeClr val="dk1"/>
              </a:solidFill>
              <a:latin typeface="Roboto Light"/>
              <a:ea typeface="Roboto Light"/>
              <a:cs typeface="Roboto Light"/>
              <a:sym typeface="Roboto Light"/>
            </a:endParaRPr>
          </a:p>
          <a:p>
            <a:pPr indent="0" lvl="0" marL="0" rtl="0" algn="l">
              <a:spcBef>
                <a:spcPts val="1200"/>
              </a:spcBef>
              <a:spcAft>
                <a:spcPts val="1200"/>
              </a:spcAft>
              <a:buClr>
                <a:schemeClr val="dk1"/>
              </a:buClr>
              <a:buSzPts val="1100"/>
              <a:buFont typeface="Arial"/>
              <a:buNone/>
            </a:pPr>
            <a:r>
              <a:rPr lang="en-GB" sz="1100">
                <a:solidFill>
                  <a:schemeClr val="dk1"/>
                </a:solidFill>
                <a:latin typeface="Roboto Light"/>
                <a:ea typeface="Roboto Light"/>
                <a:cs typeface="Roboto Light"/>
                <a:sym typeface="Roboto Light"/>
              </a:rPr>
              <a:t>Uniform-cost search is </a:t>
            </a:r>
            <a:r>
              <a:rPr b="1" lang="en-GB" sz="1100">
                <a:solidFill>
                  <a:schemeClr val="dk1"/>
                </a:solidFill>
                <a:latin typeface="Roboto"/>
                <a:ea typeface="Roboto"/>
                <a:cs typeface="Roboto"/>
                <a:sym typeface="Roboto"/>
              </a:rPr>
              <a:t>complete and optimal.</a:t>
            </a:r>
            <a:r>
              <a:rPr lang="en-GB" sz="1100">
                <a:solidFill>
                  <a:schemeClr val="dk1"/>
                </a:solidFill>
                <a:latin typeface="Roboto Light"/>
                <a:ea typeface="Roboto Light"/>
                <a:cs typeface="Roboto Light"/>
                <a:sym typeface="Roboto Light"/>
              </a:rPr>
              <a:t> Frontier is stored as priority queue ordered by lowest path cost. We can see how the optimality holds compared to depth-limited search.</a:t>
            </a:r>
            <a:endParaRPr sz="1100">
              <a:solidFill>
                <a:schemeClr val="dk1"/>
              </a:solidFill>
              <a:latin typeface="Roboto Light"/>
              <a:ea typeface="Roboto Light"/>
              <a:cs typeface="Roboto Light"/>
              <a:sym typeface="Roboto Light"/>
            </a:endParaRPr>
          </a:p>
        </p:txBody>
      </p:sp>
      <p:sp>
        <p:nvSpPr>
          <p:cNvPr id="116" name="Google Shape;116;p21"/>
          <p:cNvSpPr txBox="1"/>
          <p:nvPr/>
        </p:nvSpPr>
        <p:spPr>
          <a:xfrm>
            <a:off x="4514963" y="2890425"/>
            <a:ext cx="4429200" cy="220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i="1" lang="en-GB" sz="1200">
                <a:solidFill>
                  <a:schemeClr val="dk1"/>
                </a:solidFill>
                <a:latin typeface="Roboto"/>
                <a:ea typeface="Roboto"/>
                <a:cs typeface="Roboto"/>
                <a:sym typeface="Roboto"/>
              </a:rPr>
              <a:t>Complexity analysis</a:t>
            </a:r>
            <a:endParaRPr b="1" i="1" sz="12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latin typeface="Roboto"/>
                <a:ea typeface="Roboto"/>
                <a:cs typeface="Roboto"/>
                <a:sym typeface="Roboto"/>
              </a:rPr>
              <a:t>Average branching factor:</a:t>
            </a:r>
            <a:r>
              <a:rPr lang="en-GB" sz="1100">
                <a:solidFill>
                  <a:schemeClr val="dk1"/>
                </a:solidFill>
                <a:latin typeface="Roboto Light"/>
                <a:ea typeface="Roboto Light"/>
                <a:cs typeface="Roboto Light"/>
                <a:sym typeface="Roboto Light"/>
              </a:rPr>
              <a:t> 21</a:t>
            </a:r>
            <a:endParaRPr i="1" sz="1200">
              <a:solidFill>
                <a:schemeClr val="dk1"/>
              </a:solidFill>
              <a:latin typeface="Roboto Light"/>
              <a:ea typeface="Roboto Light"/>
              <a:cs typeface="Roboto Light"/>
              <a:sym typeface="Roboto Light"/>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latin typeface="Roboto"/>
                <a:ea typeface="Roboto"/>
                <a:cs typeface="Roboto"/>
                <a:sym typeface="Roboto"/>
              </a:rPr>
              <a:t>Time complexity: </a:t>
            </a:r>
            <a:r>
              <a:rPr lang="en-GB" sz="1100">
                <a:solidFill>
                  <a:schemeClr val="dk1"/>
                </a:solidFill>
                <a:latin typeface="Roboto Light"/>
                <a:ea typeface="Roboto Light"/>
                <a:cs typeface="Roboto Light"/>
                <a:sym typeface="Roboto Light"/>
              </a:rPr>
              <a:t>Worst case - O(B^[1+C*/e] ), where B is the branching factor, C* is the cost of optimal solution, and e is the action cost. If all step costs are equal, it’s O(B^d+1).</a:t>
            </a:r>
            <a:endParaRPr sz="1100">
              <a:solidFill>
                <a:schemeClr val="dk1"/>
              </a:solidFill>
              <a:latin typeface="Roboto Light"/>
              <a:ea typeface="Roboto Light"/>
              <a:cs typeface="Roboto Light"/>
              <a:sym typeface="Roboto Light"/>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latin typeface="Roboto"/>
                <a:ea typeface="Roboto"/>
                <a:cs typeface="Roboto"/>
                <a:sym typeface="Roboto"/>
              </a:rPr>
              <a:t>Space complexity:</a:t>
            </a:r>
            <a:r>
              <a:rPr lang="en-GB" sz="1100">
                <a:solidFill>
                  <a:schemeClr val="dk1"/>
                </a:solidFill>
                <a:latin typeface="Roboto Light"/>
                <a:ea typeface="Roboto Light"/>
                <a:cs typeface="Roboto Light"/>
                <a:sym typeface="Roboto Light"/>
              </a:rPr>
              <a:t> Same as Time Complexity.</a:t>
            </a:r>
            <a:endParaRPr sz="1100">
              <a:solidFill>
                <a:schemeClr val="dk1"/>
              </a:solidFill>
              <a:latin typeface="Roboto Light"/>
              <a:ea typeface="Roboto Light"/>
              <a:cs typeface="Roboto Light"/>
              <a:sym typeface="Roboto Light"/>
            </a:endParaRPr>
          </a:p>
          <a:p>
            <a:pPr indent="0" lvl="0" marL="0" rtl="0" algn="l">
              <a:spcBef>
                <a:spcPts val="1200"/>
              </a:spcBef>
              <a:spcAft>
                <a:spcPts val="0"/>
              </a:spcAft>
              <a:buNone/>
            </a:pPr>
            <a:r>
              <a:t/>
            </a:r>
            <a:endParaRPr>
              <a:latin typeface="Roboto Light"/>
              <a:ea typeface="Roboto Light"/>
              <a:cs typeface="Roboto Light"/>
              <a:sym typeface="Roboto Light"/>
            </a:endParaRPr>
          </a:p>
        </p:txBody>
      </p:sp>
      <p:pic>
        <p:nvPicPr>
          <p:cNvPr id="117" name="Google Shape;117;p21"/>
          <p:cNvPicPr preferRelativeResize="0"/>
          <p:nvPr/>
        </p:nvPicPr>
        <p:blipFill>
          <a:blip r:embed="rId3">
            <a:alphaModFix/>
          </a:blip>
          <a:stretch>
            <a:fillRect/>
          </a:stretch>
        </p:blipFill>
        <p:spPr>
          <a:xfrm>
            <a:off x="4526600" y="1170125"/>
            <a:ext cx="4237809" cy="1567900"/>
          </a:xfrm>
          <a:prstGeom prst="rect">
            <a:avLst/>
          </a:prstGeom>
          <a:noFill/>
          <a:ln>
            <a:noFill/>
          </a:ln>
        </p:spPr>
      </p:pic>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