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0"/>
    <p:restoredTop sz="94674"/>
  </p:normalViewPr>
  <p:slideViewPr>
    <p:cSldViewPr snapToGrid="0" snapToObjects="1">
      <p:cViewPr>
        <p:scale>
          <a:sx n="83" d="100"/>
          <a:sy n="83" d="100"/>
        </p:scale>
        <p:origin x="18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48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1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7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1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4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179" y="4703349"/>
            <a:ext cx="6061753" cy="1213487"/>
          </a:xfrm>
        </p:spPr>
        <p:txBody>
          <a:bodyPr>
            <a:noAutofit/>
          </a:bodyPr>
          <a:lstStyle/>
          <a:p>
            <a:r>
              <a:rPr lang="en-US" sz="2400" spc="0" dirty="0"/>
              <a:t>Theoretical Grounds  </a:t>
            </a:r>
            <a:br>
              <a:rPr lang="en-US" sz="2400" spc="0" dirty="0"/>
            </a:br>
            <a:r>
              <a:rPr lang="en-US" sz="2400" spc="0" dirty="0"/>
              <a:t>and Market Adaptations</a:t>
            </a:r>
            <a:br>
              <a:rPr lang="en-US" sz="2400" spc="0" dirty="0"/>
            </a:br>
            <a:r>
              <a:rPr lang="en-US" sz="2400" spc="0" dirty="0"/>
              <a:t>of Financial </a:t>
            </a:r>
            <a:r>
              <a:rPr lang="en-US" sz="2400" spc="0" dirty="0" err="1"/>
              <a:t>Fx</a:t>
            </a:r>
            <a:r>
              <a:rPr lang="en-US" sz="2400" spc="0" dirty="0"/>
              <a:t> and Interest Rate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363" y="4076054"/>
            <a:ext cx="6998569" cy="609665"/>
          </a:xfrm>
        </p:spPr>
        <p:txBody>
          <a:bodyPr>
            <a:normAutofit/>
          </a:bodyPr>
          <a:lstStyle/>
          <a:p>
            <a:r>
              <a:rPr lang="en-US" sz="2000" dirty="0"/>
              <a:t>Gerardo Durán Martín</a:t>
            </a:r>
          </a:p>
        </p:txBody>
      </p:sp>
    </p:spTree>
    <p:extLst>
      <p:ext uri="{BB962C8B-B14F-4D97-AF65-F5344CB8AC3E}">
        <p14:creationId xmlns:p14="http://schemas.microsoft.com/office/powerpoint/2010/main" val="19617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put in context the mathematical tools required, and the assumptions made in order to derive the Black-Scholes (B.S.</a:t>
            </a:r>
            <a:r>
              <a:rPr lang="en-US" dirty="0" smtClean="0">
                <a:sym typeface="Wingdings"/>
              </a:rPr>
              <a:t>) </a:t>
            </a:r>
            <a:r>
              <a:rPr lang="en-US" dirty="0" smtClean="0"/>
              <a:t>formula for </a:t>
            </a:r>
            <a:r>
              <a:rPr lang="en-US" dirty="0"/>
              <a:t>E</a:t>
            </a:r>
            <a:r>
              <a:rPr lang="en-US" dirty="0" smtClean="0"/>
              <a:t>uropean  put and call options.</a:t>
            </a:r>
          </a:p>
          <a:p>
            <a:pPr lvl="1"/>
            <a:r>
              <a:rPr lang="en-US" dirty="0" smtClean="0"/>
              <a:t>Set option pricing in the context of FX and interest rate markets.</a:t>
            </a:r>
          </a:p>
          <a:p>
            <a:pPr lvl="1"/>
            <a:endParaRPr lang="en-US" dirty="0"/>
          </a:p>
          <a:p>
            <a:r>
              <a:rPr lang="en-US" dirty="0" smtClean="0"/>
              <a:t>Show how the B.S. model is adjusted in pursuance of risk management and no-arbitrage under real market conditions.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5905499"/>
            <a:ext cx="2692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Grounds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5853"/>
            <a:ext cx="5457825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405" y="1690689"/>
            <a:ext cx="31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Black-Scholes PDE (1973)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5" y="2215183"/>
            <a:ext cx="212407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86804"/>
            <a:ext cx="62769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785" y="3856134"/>
            <a:ext cx="31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European Call Option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104417"/>
            <a:ext cx="4047641" cy="6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Adaptations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5044" y="1715951"/>
            <a:ext cx="210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Volatility Smile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55516" y="1729539"/>
            <a:ext cx="169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Rate Curves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" y="2806570"/>
            <a:ext cx="3553629" cy="1895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21" y="2806570"/>
            <a:ext cx="3914914" cy="18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desire to understand the machinery behind vanilla option pricing.</a:t>
            </a:r>
          </a:p>
          <a:p>
            <a:endParaRPr lang="en-US" dirty="0"/>
          </a:p>
          <a:p>
            <a:r>
              <a:rPr lang="en-US" dirty="0" smtClean="0"/>
              <a:t>Have a rigorous treatment of the B.S. model , yet at the same time accessible to any newcomer in the field with sufficient mathematical background (me).</a:t>
            </a:r>
          </a:p>
          <a:p>
            <a:endParaRPr lang="en-US" dirty="0"/>
          </a:p>
          <a:p>
            <a:r>
              <a:rPr lang="en-US" dirty="0" smtClean="0"/>
              <a:t>Merge the theory and the practice of option pricing: models are complex, market conventions are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3872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Market</a:t>
            </a:r>
          </a:p>
          <a:p>
            <a:r>
              <a:rPr lang="en-US" dirty="0" smtClean="0"/>
              <a:t>Probability Theory</a:t>
            </a:r>
          </a:p>
          <a:p>
            <a:r>
              <a:rPr lang="en-US" dirty="0" smtClean="0"/>
              <a:t>Random Walks and Brownian Motion</a:t>
            </a:r>
          </a:p>
          <a:p>
            <a:r>
              <a:rPr lang="en-US" dirty="0" smtClean="0"/>
              <a:t>A Primer to Option Pricing</a:t>
            </a:r>
          </a:p>
          <a:p>
            <a:r>
              <a:rPr lang="en-US" dirty="0" smtClean="0"/>
              <a:t>Stochastic Calculus</a:t>
            </a:r>
          </a:p>
          <a:p>
            <a:r>
              <a:rPr lang="en-US" dirty="0" smtClean="0"/>
              <a:t>The Black-Scholes-Merton Formula</a:t>
            </a:r>
          </a:p>
          <a:p>
            <a:r>
              <a:rPr lang="en-US" dirty="0" smtClean="0"/>
              <a:t>Pricing Under Real Market Conditions</a:t>
            </a:r>
          </a:p>
          <a:p>
            <a:pPr lvl="1"/>
            <a:r>
              <a:rPr lang="en-US" dirty="0" smtClean="0"/>
              <a:t>Volatility &amp; Interest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597</TotalTime>
  <Words>176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Depth</vt:lpstr>
      <vt:lpstr>Theoretical Grounds   and Market Adaptations of Financial Fx and Interest Rate Options</vt:lpstr>
      <vt:lpstr>Objective</vt:lpstr>
      <vt:lpstr>Theoretical Grounds</vt:lpstr>
      <vt:lpstr>Market Adaptations</vt:lpstr>
      <vt:lpstr>Motivation</vt:lpstr>
      <vt:lpstr>The Content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Grounds   and Market Adaptations of Financial Fx and Interest Rate Options</dc:title>
  <dc:creator>Gerardo Durán</dc:creator>
  <cp:lastModifiedBy>Gerardo Durán</cp:lastModifiedBy>
  <cp:revision>10</cp:revision>
  <dcterms:created xsi:type="dcterms:W3CDTF">2017-02-13T03:32:30Z</dcterms:created>
  <dcterms:modified xsi:type="dcterms:W3CDTF">2017-05-15T12:18:33Z</dcterms:modified>
</cp:coreProperties>
</file>