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6" r:id="rId2"/>
    <p:sldId id="294" r:id="rId3"/>
    <p:sldId id="258" r:id="rId4"/>
    <p:sldId id="290" r:id="rId5"/>
    <p:sldId id="259" r:id="rId6"/>
    <p:sldId id="291" r:id="rId7"/>
    <p:sldId id="261" r:id="rId8"/>
    <p:sldId id="262" r:id="rId9"/>
    <p:sldId id="260" r:id="rId10"/>
    <p:sldId id="292" r:id="rId11"/>
    <p:sldId id="263" r:id="rId12"/>
    <p:sldId id="296" r:id="rId13"/>
    <p:sldId id="264" r:id="rId14"/>
    <p:sldId id="295" r:id="rId15"/>
    <p:sldId id="265" r:id="rId16"/>
    <p:sldId id="297" r:id="rId17"/>
    <p:sldId id="266" r:id="rId18"/>
    <p:sldId id="298" r:id="rId19"/>
    <p:sldId id="269" r:id="rId20"/>
    <p:sldId id="299" r:id="rId21"/>
    <p:sldId id="267" r:id="rId22"/>
    <p:sldId id="293" r:id="rId23"/>
    <p:sldId id="268" r:id="rId24"/>
    <p:sldId id="271" r:id="rId25"/>
    <p:sldId id="270" r:id="rId26"/>
    <p:sldId id="300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DBB2-DA9E-4BD2-8B96-8EC01E745535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DD67-3620-444A-9036-FBFF7E09F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0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CDDD-4D09-4325-AAB0-6994F1F6DF1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DD3F-BD74-4592-AD62-EE2B5668FD20}" type="datetime1">
              <a:rPr lang="hu-HU" smtClean="0"/>
              <a:t>2024. 03. 05.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F4C0-6C3B-434E-8985-3FE9D841DE33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94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1BB-66D8-48C6-B3E9-6A3294BF66E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3CC-F374-49ED-BC21-1BB4999D5F2E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7D26-52FD-4F8B-A666-74BD5B15A815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1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9872-871E-4FDD-8A7D-7FE20CE0BA1B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DBA7-4590-4B3F-9648-242176767EE1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6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1152-7537-437A-A378-7721DD277177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C14-934D-407B-B570-0E213EE45376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C66C-B1E3-4331-B998-C4FF86A0CB73}" type="datetime1">
              <a:rPr lang="hu-HU" smtClean="0"/>
              <a:t>2024. 03. 05.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A2C-8EF1-43AA-B62A-10066E0BC334}" type="datetime1">
              <a:rPr lang="hu-HU" smtClean="0"/>
              <a:t>2024. 03. 05.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4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3EF-6E48-4FBF-BF52-EDA576793409}" type="datetime1">
              <a:rPr lang="hu-HU" smtClean="0"/>
              <a:t>2024. 03. 05.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0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664-E444-4E6A-8753-FD95071F0340}" type="datetime1">
              <a:rPr lang="hu-HU" smtClean="0"/>
              <a:t>2024. 03. 05.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3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1FA1-9B59-48DD-966B-1E37F582F694}" type="datetime1">
              <a:rPr lang="hu-HU" smtClean="0"/>
              <a:t>2024. 03. 05.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ECCCA80-C6B6-4458-B564-7F77D293528D}" type="datetime1">
              <a:rPr lang="hu-HU" smtClean="0"/>
              <a:t>2024. 03. 05.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65D15B-46DF-4FB3-ABD2-924E8F02A47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reyl/html-portfolio/tree/main" TargetMode="External"/><Relationship Id="rId2" Type="http://schemas.openxmlformats.org/officeDocument/2006/relationships/hyperlink" Target="https://gereyl.github.io/html-portfolio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hunt.c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E2369D-5382-A0A7-51AF-3D458794A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Webfejlesztés alapjai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1DD0F7E-4FB6-7854-DC8D-91F5C700D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0A2E91-FFED-B474-82B4-F28AB295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3B9-A6B8-4212-9644-1927E84D6641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9B8D1-CD89-E501-4BF0-1D26DE3F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22311D-2DE0-8AF2-691B-06A4D27F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211D-E9C8-19E7-0803-FBF432CD5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0AB5FD-53F8-2576-EB8C-F0A88803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D84C45-D861-DB3E-0977-4A311EE7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/>
              <a:t>A JavaScript fájlunkat továbbra a böngésző fogja értelmezni és futtatni, emiatt nem lehet a backend oldalhoz sorolni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62B836-6FAD-A26B-556E-6F66875E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E5E0-A0E5-4712-AC71-8FC7E1A1C62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6CE7CD-DA5C-B26E-E008-42E2C53C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03D443-5AA4-E9EC-CA25-33F80AF4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0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9349-DCD1-1A47-2C8D-13C35B55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71E21-64B0-96F6-7DDE-0D139140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A9748A-DCAD-505D-3FEB-FC65BB40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401387"/>
          </a:xfrm>
        </p:spPr>
        <p:txBody>
          <a:bodyPr>
            <a:normAutofit/>
          </a:bodyPr>
          <a:lstStyle/>
          <a:p>
            <a:r>
              <a:rPr lang="hu-HU" dirty="0"/>
              <a:t>JavaScript-re épül, egy olyan eszköz, amely lehetővé teszi a kód futtatását a szerver oldalon (</a:t>
            </a:r>
            <a:r>
              <a:rPr lang="hu-HU" dirty="0" err="1"/>
              <a:t>runtime</a:t>
            </a:r>
            <a:r>
              <a:rPr lang="hu-HU" dirty="0"/>
              <a:t> </a:t>
            </a:r>
            <a:r>
              <a:rPr lang="hu-HU" dirty="0" err="1"/>
              <a:t>enviroment</a:t>
            </a:r>
            <a:r>
              <a:rPr lang="hu-HU" dirty="0"/>
              <a:t>)</a:t>
            </a:r>
          </a:p>
          <a:p>
            <a:r>
              <a:rPr lang="hu-HU" dirty="0"/>
              <a:t>Lehetővé teszi:</a:t>
            </a:r>
          </a:p>
          <a:p>
            <a:pPr lvl="1"/>
            <a:r>
              <a:rPr lang="hu-HU" dirty="0"/>
              <a:t>Webes alkalmazások fejlesztését</a:t>
            </a:r>
          </a:p>
          <a:p>
            <a:pPr lvl="1"/>
            <a:r>
              <a:rPr lang="hu-HU" dirty="0"/>
              <a:t>Adatbázis műveleteket</a:t>
            </a:r>
          </a:p>
          <a:p>
            <a:pPr lvl="1"/>
            <a:r>
              <a:rPr lang="hu-HU" dirty="0"/>
              <a:t>Kliens-szerver kommunikációt</a:t>
            </a:r>
          </a:p>
          <a:p>
            <a:pPr lvl="1"/>
            <a:r>
              <a:rPr lang="hu-HU" dirty="0"/>
              <a:t>Mikroszolgáltatások használatát</a:t>
            </a:r>
          </a:p>
          <a:p>
            <a:pPr lvl="1"/>
            <a:r>
              <a:rPr lang="hu-HU" dirty="0"/>
              <a:t>Webes szerverek és alkalmazások futtatását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163CDB-53EE-5AEC-E2F9-568036CF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D76B-5E97-42F4-BE1C-F97FC8519DE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4C4F55-DA72-4D4A-B2E7-0063D13C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04DCE3-8A95-F086-BB9F-8A8B794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5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A45356-78EA-26D7-5D01-EB4E931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9D51B0-B219-D290-1320-7BBA0A5E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5611726" cy="3124201"/>
          </a:xfrm>
        </p:spPr>
        <p:txBody>
          <a:bodyPr/>
          <a:lstStyle/>
          <a:p>
            <a:r>
              <a:rPr lang="hu-HU" dirty="0"/>
              <a:t>Telepítés, és a szükséges </a:t>
            </a:r>
            <a:r>
              <a:rPr lang="hu-HU" dirty="0" err="1"/>
              <a:t>packagek</a:t>
            </a:r>
            <a:r>
              <a:rPr lang="hu-HU" dirty="0"/>
              <a:t> telepítése után, már lehetőségünk van, saját szerver futtatására is a segítségével</a:t>
            </a:r>
          </a:p>
          <a:p>
            <a:r>
              <a:rPr lang="hu-HU" dirty="0"/>
              <a:t>Ez a </a:t>
            </a:r>
            <a:r>
              <a:rPr lang="hu-HU" dirty="0" err="1"/>
              <a:t>Githubon</a:t>
            </a:r>
            <a:r>
              <a:rPr lang="hu-HU" dirty="0"/>
              <a:t> </a:t>
            </a:r>
            <a:r>
              <a:rPr lang="hu-HU" dirty="0" err="1"/>
              <a:t>hostolt</a:t>
            </a:r>
            <a:r>
              <a:rPr lang="hu-HU" dirty="0"/>
              <a:t> weblap-</a:t>
            </a:r>
            <a:r>
              <a:rPr lang="hu-HU" dirty="0" err="1"/>
              <a:t>ba</a:t>
            </a:r>
            <a:r>
              <a:rPr lang="hu-HU" dirty="0"/>
              <a:t> már nincs beépítve</a:t>
            </a:r>
          </a:p>
          <a:p>
            <a:r>
              <a:rPr lang="hu-HU" dirty="0"/>
              <a:t>Már nevezhetjük a projektünk backendjének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FA7019-7790-F96F-4788-ECAD8D87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2F1C7C-A447-C456-EF17-2ED61859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1C1B72-FCC4-F696-12D7-26827EEA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12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05ED267-E6BE-AECE-D3C0-605F52BB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08" y="2066320"/>
            <a:ext cx="4872368" cy="272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4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6DEC-C897-3F92-CD89-544F8FE49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56B11F-20AD-3C76-E8FB-B5EFF774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Express.js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3F5273-EE30-A057-CCD5-85B0E435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89" y="2124163"/>
            <a:ext cx="9905998" cy="3124201"/>
          </a:xfrm>
        </p:spPr>
        <p:txBody>
          <a:bodyPr/>
          <a:lstStyle/>
          <a:p>
            <a:r>
              <a:rPr lang="hu-HU" dirty="0"/>
              <a:t>JavaScript alapú keretrendszer</a:t>
            </a:r>
          </a:p>
          <a:p>
            <a:r>
              <a:rPr lang="hu-HU" dirty="0"/>
              <a:t>Segédfunkciókat tartalmaz a  node.js számára:</a:t>
            </a:r>
          </a:p>
          <a:p>
            <a:pPr lvl="1"/>
            <a:r>
              <a:rPr lang="hu-HU" dirty="0"/>
              <a:t>Könnyebb olvashatóság</a:t>
            </a:r>
          </a:p>
          <a:p>
            <a:pPr lvl="1"/>
            <a:r>
              <a:rPr lang="hu-HU" dirty="0"/>
              <a:t>Kevesebb kód</a:t>
            </a:r>
          </a:p>
          <a:p>
            <a:pPr lvl="1"/>
            <a:r>
              <a:rPr lang="hu-HU" dirty="0" err="1"/>
              <a:t>Middleware</a:t>
            </a:r>
            <a:r>
              <a:rPr lang="hu-HU" dirty="0"/>
              <a:t> kezelés</a:t>
            </a:r>
          </a:p>
          <a:p>
            <a:r>
              <a:rPr lang="hu-HU" dirty="0"/>
              <a:t>Legelterjedtebb </a:t>
            </a:r>
            <a:r>
              <a:rPr lang="hu-HU" dirty="0" err="1"/>
              <a:t>js</a:t>
            </a:r>
            <a:r>
              <a:rPr lang="hu-HU" dirty="0"/>
              <a:t> </a:t>
            </a:r>
            <a:r>
              <a:rPr lang="hu-HU" dirty="0" err="1"/>
              <a:t>framework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25338C-DB5F-8DA5-920D-8E2C06FB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F9F-0DD8-4A19-A096-18518C94C96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AD932C-37A3-CD38-4579-47EF5C87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60D9B8-C0D5-3A2C-99B8-241BA903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C47C4C-F141-9146-56C0-57DC4B7B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Middleware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C13D5C-4CED-1983-A039-24EB621E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/>
              <a:t>Front- és backend közt helyezkedik el logikailag</a:t>
            </a:r>
          </a:p>
          <a:p>
            <a:r>
              <a:rPr lang="hu-HU" dirty="0"/>
              <a:t>Segítségével manipulálhatni, ellenőrizni lehet a bejövő kéréseket</a:t>
            </a:r>
          </a:p>
          <a:p>
            <a:r>
              <a:rPr lang="hu-HU" dirty="0"/>
              <a:t>Példa:</a:t>
            </a:r>
          </a:p>
          <a:p>
            <a:pPr lvl="1"/>
            <a:r>
              <a:rPr lang="hu-HU" dirty="0"/>
              <a:t>hitelesítési </a:t>
            </a:r>
            <a:r>
              <a:rPr lang="hu-HU" dirty="0" err="1"/>
              <a:t>middleware</a:t>
            </a:r>
            <a:endParaRPr lang="hu-HU" dirty="0"/>
          </a:p>
          <a:p>
            <a:pPr lvl="1"/>
            <a:r>
              <a:rPr lang="hu-HU" dirty="0" err="1"/>
              <a:t>Logolás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8F9931-50D0-D65D-7177-9E25DE20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1979AA-089F-D262-F0EC-E83E93CA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FFE2DA-201E-9363-A80A-E89BA5FE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6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18BB1-983A-B569-86EE-540B31C59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FFD0BD-9081-BBB5-97CF-4604E991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CB5C00-5730-D7B1-D60A-36122D0B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2413"/>
            <a:ext cx="5863396" cy="3942607"/>
          </a:xfrm>
        </p:spPr>
        <p:txBody>
          <a:bodyPr/>
          <a:lstStyle/>
          <a:p>
            <a:r>
              <a:rPr lang="hu-HU" dirty="0"/>
              <a:t>Dinamikus tartalom generálásra használják</a:t>
            </a:r>
          </a:p>
          <a:p>
            <a:r>
              <a:rPr lang="hu-HU" dirty="0"/>
              <a:t>Könnyebbé teszi a fejlesztést, karbantartást, kódolást</a:t>
            </a:r>
          </a:p>
          <a:p>
            <a:r>
              <a:rPr lang="hu-HU" dirty="0"/>
              <a:t>Elősegíti a jobb strukturálást modularitást</a:t>
            </a:r>
          </a:p>
          <a:p>
            <a:r>
              <a:rPr lang="hu-HU" dirty="0"/>
              <a:t>Segíthet jobban elkülöníteni a frontendet a backendtől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7CC6A3-BC16-E57C-FF83-DD532CB5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C999-B6F9-4D04-B13B-6E303EAC2D46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2562AB-BEB7-F327-4538-BE93CC49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40FC44-7621-D457-F46D-63E0D789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15</a:t>
            </a:fld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C8EB8E5-6572-4C14-9429-B813665AF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08" y="2066321"/>
            <a:ext cx="4872368" cy="272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E2187C-6887-25B8-01B7-0F1FC2E3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EJS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FB084-C32B-B87A-68C1-F97B1AEA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46586"/>
            <a:ext cx="9905998" cy="3124201"/>
          </a:xfrm>
        </p:spPr>
        <p:txBody>
          <a:bodyPr/>
          <a:lstStyle/>
          <a:p>
            <a:r>
              <a:rPr lang="hu-HU" dirty="0"/>
              <a:t>HTML struktúrát segít felépíteni, benne JavaScript logikával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BEC4AE-FE58-9FB5-C634-D099FBB3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3C0BCA-891E-010B-71A3-B212B4A9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D0BDC8-851E-5991-68EC-8C43143A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16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4F9D2D6-AD49-F15D-F660-CABD1915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78" y="2530040"/>
            <a:ext cx="3251367" cy="305031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86C1417-3391-952A-D0FC-13D73052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799" y="2509529"/>
            <a:ext cx="3251368" cy="30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5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9113A-B9BE-27A3-1906-E67A29B78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B76A7D-16BF-9C4C-806B-F6D32BA7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0E67F5-B445-4671-3FB5-430BABEB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830" y="1562100"/>
            <a:ext cx="9905998" cy="3124201"/>
          </a:xfrm>
        </p:spPr>
        <p:txBody>
          <a:bodyPr/>
          <a:lstStyle/>
          <a:p>
            <a:r>
              <a:rPr lang="hu-HU" dirty="0"/>
              <a:t>Lehetőséget teremt </a:t>
            </a:r>
            <a:r>
              <a:rPr lang="hu-HU" dirty="0" err="1"/>
              <a:t>hostolni</a:t>
            </a:r>
            <a:r>
              <a:rPr lang="hu-HU" dirty="0"/>
              <a:t> weblapot ingyenesen</a:t>
            </a:r>
          </a:p>
          <a:p>
            <a:r>
              <a:rPr lang="hu-HU" dirty="0"/>
              <a:t>Korábban volt róla előadás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A32E8E-037B-0C7F-4AC3-EB36FDB5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1B4-80D5-44DE-A7EE-0D0C4A06CAFB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506CCC-1B15-DD9E-3E1C-E2DC1188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86B534-D7F0-0E8A-4F20-715F83C7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4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05A088-302D-F0C6-7A5C-E62D1C07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F5A61B-21ED-B5D3-5345-D323A3DA8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  <a:p>
            <a:r>
              <a:rPr lang="hu-HU" dirty="0"/>
              <a:t>Különböző szoftverek között kommunikációt tesznek lehetővé</a:t>
            </a:r>
          </a:p>
          <a:p>
            <a:r>
              <a:rPr lang="hu-HU" dirty="0"/>
              <a:t>Meghatározzák hogyan lehet más programoknak hozzáférni a szolgáltatásokhoz, funkciókhoz</a:t>
            </a:r>
          </a:p>
          <a:p>
            <a:r>
              <a:rPr lang="hu-HU" dirty="0"/>
              <a:t>Példa: időjárás alapján jelenítünk meg egy ikont a weblapunkon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28E435-8731-C5DE-0173-1B614D0E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865E69-1BF3-0635-72AF-EE0FCA4C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EFD515-9649-ECFF-7667-5D73C873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2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85CD1-CE58-8742-FB7A-240053296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2FE74F-2F7C-A32A-BC8D-E2766F2D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AD1AA0-C069-6881-0525-39220649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5762"/>
            <a:ext cx="9905998" cy="3124201"/>
          </a:xfrm>
        </p:spPr>
        <p:txBody>
          <a:bodyPr/>
          <a:lstStyle/>
          <a:p>
            <a:r>
              <a:rPr lang="hu-HU" dirty="0" err="1"/>
              <a:t>JavaScrip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Notation</a:t>
            </a:r>
            <a:endParaRPr lang="hu-HU" dirty="0"/>
          </a:p>
          <a:p>
            <a:r>
              <a:rPr lang="hu-HU" dirty="0" err="1"/>
              <a:t>JavaScrip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alapján van felépítve, és arra szolgál, hogy adatot tudjunk továbbítani</a:t>
            </a:r>
          </a:p>
          <a:p>
            <a:r>
              <a:rPr lang="en-US" dirty="0"/>
              <a:t>https://jsonviewer.stack.hu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2F4D84-0188-0E8A-BDAC-B0A97EA4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BF3-2DD5-4223-B860-0E40CABDF328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DEF511-4831-0F6F-5EF9-89A0812A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B4CCEF-916C-94D2-9994-CCCF01F2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7C5352-52DC-06F3-1C55-3C1DAF2F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Linkek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03DEEA-3028-E935-926E-1611D968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https://gereyl.github.io/html-portfolio/index.html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https://github.com/gereyl/html-portfolio/tree/main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F2F93E-EB1A-10DF-EDFE-3655DC1A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5AB1C3-B542-A0E6-2ED1-425DEC97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2990DD-F282-006D-DB16-CB7AA328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47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DBFE41-E710-C92A-73A7-3265D561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json</a:t>
            </a:r>
            <a:endParaRPr lang="en-US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26C37CDD-164B-AAD8-FC24-D4B44C01C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931" y="2127516"/>
            <a:ext cx="5356275" cy="3409217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58932CE-525C-C357-A28B-E534C21B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537F3A-4675-DE3A-4B2B-A63634B5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9603FA-45E0-2360-4D46-5925172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20</a:t>
            </a:fld>
            <a:endParaRPr lang="en-US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97270C70-B966-A6E0-A2B3-9B80BA5E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747" y="2807936"/>
            <a:ext cx="3957664" cy="2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33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2B7C8-8124-540B-898E-7030A173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A4269F-9E98-A675-0B9B-49206F0F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EBCEC3-B600-629B-2DF2-93CD0F1AF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8493"/>
            <a:ext cx="9905998" cy="3124201"/>
          </a:xfrm>
        </p:spPr>
        <p:txBody>
          <a:bodyPr/>
          <a:lstStyle/>
          <a:p>
            <a:r>
              <a:rPr lang="hu-HU" dirty="0" err="1"/>
              <a:t>GraphQL</a:t>
            </a:r>
            <a:endParaRPr lang="hu-HU" dirty="0"/>
          </a:p>
          <a:p>
            <a:r>
              <a:rPr lang="hu-HU" dirty="0"/>
              <a:t>SOAP</a:t>
            </a:r>
          </a:p>
          <a:p>
            <a:r>
              <a:rPr lang="hu-HU" b="1" dirty="0"/>
              <a:t>REST:API</a:t>
            </a:r>
          </a:p>
          <a:p>
            <a:r>
              <a:rPr lang="hu-HU" dirty="0" err="1"/>
              <a:t>gRPC</a:t>
            </a:r>
            <a:endParaRPr lang="hu-HU" dirty="0"/>
          </a:p>
          <a:p>
            <a:r>
              <a:rPr lang="hu-HU" dirty="0" err="1"/>
              <a:t>Architectureal</a:t>
            </a:r>
            <a:r>
              <a:rPr lang="hu-HU" dirty="0"/>
              <a:t> </a:t>
            </a:r>
            <a:r>
              <a:rPr lang="hu-HU" dirty="0" err="1"/>
              <a:t>styles</a:t>
            </a: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ED3465-D56C-31D8-85C2-0CD0E732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F01D-94D0-4555-86CB-29291917B8C5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CC711FA-79CF-332A-D5B8-F01B1CBF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0932C7-80DC-6424-13A9-D3F97000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72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8C9A4-4035-AE6A-96C1-80F39481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REST:API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87343B-4444-7FDD-2E35-74B8F9F0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 err="1"/>
              <a:t>Representational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Transfer</a:t>
            </a:r>
            <a:r>
              <a:rPr lang="hu-HU" dirty="0"/>
              <a:t> API</a:t>
            </a:r>
          </a:p>
          <a:p>
            <a:r>
              <a:rPr lang="hu-HU" dirty="0"/>
              <a:t>Mitől lesz egy </a:t>
            </a:r>
            <a:r>
              <a:rPr lang="hu-HU" dirty="0" err="1"/>
              <a:t>api</a:t>
            </a:r>
            <a:r>
              <a:rPr lang="hu-HU" dirty="0"/>
              <a:t> </a:t>
            </a:r>
            <a:r>
              <a:rPr lang="hu-HU" dirty="0" err="1"/>
              <a:t>restful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Állapotmentesség</a:t>
            </a:r>
          </a:p>
          <a:p>
            <a:pPr lvl="1"/>
            <a:r>
              <a:rPr lang="hu-HU" dirty="0"/>
              <a:t>Erőforrások</a:t>
            </a:r>
          </a:p>
          <a:p>
            <a:pPr lvl="1"/>
            <a:r>
              <a:rPr lang="hu-HU" dirty="0"/>
              <a:t>Egységes interfész</a:t>
            </a:r>
          </a:p>
          <a:p>
            <a:pPr lvl="1"/>
            <a:r>
              <a:rPr lang="hu-HU" dirty="0"/>
              <a:t>Reprezentáció</a:t>
            </a:r>
          </a:p>
          <a:p>
            <a:pPr lvl="1"/>
            <a:r>
              <a:rPr lang="hu-HU" dirty="0" err="1"/>
              <a:t>Hipermedia</a:t>
            </a:r>
            <a:r>
              <a:rPr lang="hu-HU" dirty="0"/>
              <a:t> vezérlés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8C64D9-B130-ED47-8E25-075AE18A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03-ECC8-469B-9ACB-426E3EC72F44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06D153-B07A-350B-0DAE-66F672AA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62A935-86C1-79B5-29E7-E8C831D6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82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84851-6A58-8226-D38E-54825095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30C0E7-A7AA-CFCA-BB6A-F3A62BEC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requests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3C7A0A-8ED4-CD5C-2DD2-6B6EBE85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Get</a:t>
            </a:r>
            <a:r>
              <a:rPr lang="hu-HU" dirty="0"/>
              <a:t>, post, </a:t>
            </a:r>
            <a:r>
              <a:rPr lang="hu-HU" dirty="0" err="1"/>
              <a:t>put</a:t>
            </a:r>
            <a:r>
              <a:rPr lang="hu-HU" dirty="0"/>
              <a:t>, </a:t>
            </a:r>
            <a:r>
              <a:rPr lang="hu-HU" dirty="0" err="1"/>
              <a:t>delete</a:t>
            </a:r>
            <a:endParaRPr lang="hu-HU" dirty="0"/>
          </a:p>
          <a:p>
            <a:r>
              <a:rPr lang="hu-HU" dirty="0"/>
              <a:t>Minden kérés más végpontot hív meg</a:t>
            </a:r>
          </a:p>
          <a:p>
            <a:r>
              <a:rPr lang="hu-HU" dirty="0"/>
              <a:t>A kérések általában tartalmaznak további információkat is a kéréssel kapcsolatban:</a:t>
            </a:r>
          </a:p>
          <a:p>
            <a:pPr lvl="1"/>
            <a:r>
              <a:rPr lang="hu-HU" dirty="0"/>
              <a:t>Fejléc információk (</a:t>
            </a:r>
            <a:r>
              <a:rPr lang="hu-HU" dirty="0" err="1"/>
              <a:t>headers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Paramétereket (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parameters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kérés törzsét (body)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A5DCBD-2318-AF14-736E-E0CAAA74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3A25-FD19-4ECC-8F38-B0CD4CBEFDF6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EC1BF5-27A6-9CE5-F0E2-186BD927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EB7CF1-478D-3E68-75B2-A8C02D7A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2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6CD7D-D07D-9AC0-509D-831BC6128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AFE33C-09DE-F9BC-2A41-51CC0D19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Rest:api</a:t>
            </a:r>
            <a:endParaRPr lang="en-US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025A4AFA-734A-B113-CD66-ECBF40F1A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146" y="2514600"/>
            <a:ext cx="7435566" cy="2281630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F63DCEE4-F1CD-682C-1185-E15CC1A0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7EE5-0B8E-4120-BE41-69C15EC2CEA3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1FC79E-C410-2CD7-F7C2-35B3EAB8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358DA5-33FD-8908-A52E-8D99982C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0A08-F2CD-CFF4-243E-D4CFA7F2F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266B89-13EF-8C42-B550-ABC332C0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authentication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55BFBF-17D3-D1D0-41F4-B323C187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 err="1"/>
              <a:t>Authentikáció</a:t>
            </a:r>
            <a:r>
              <a:rPr lang="hu-HU" dirty="0"/>
              <a:t> nélkül</a:t>
            </a:r>
          </a:p>
          <a:p>
            <a:r>
              <a:rPr lang="hu-HU" dirty="0"/>
              <a:t>Felhasználónév jelszó</a:t>
            </a:r>
          </a:p>
          <a:p>
            <a:r>
              <a:rPr lang="hu-HU" dirty="0"/>
              <a:t>API kulcsok</a:t>
            </a:r>
          </a:p>
          <a:p>
            <a:r>
              <a:rPr lang="hu-HU" dirty="0" err="1"/>
              <a:t>Token</a:t>
            </a:r>
            <a:r>
              <a:rPr lang="hu-HU" dirty="0"/>
              <a:t> alapú </a:t>
            </a:r>
            <a:r>
              <a:rPr lang="hu-HU" dirty="0" err="1"/>
              <a:t>authentikáció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91E0AD-A22A-50AF-234C-BDA16DB5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7F5-76D8-4C4D-9F61-61FEE3D9FD04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5FC713-C5EF-43D6-7448-84E76DAE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EBFEC3-7971-F058-3D4E-57ADE3FB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4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D1FC81-3A96-503F-EE37-5805D892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authentication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EF3E44-87E8-B51B-4FA0-BA821C8E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 err="1"/>
              <a:t>Api</a:t>
            </a:r>
            <a:r>
              <a:rPr lang="hu-HU" dirty="0"/>
              <a:t> kulcsok</a:t>
            </a:r>
          </a:p>
          <a:p>
            <a:pPr lvl="1"/>
            <a:r>
              <a:rPr lang="hu-HU" dirty="0"/>
              <a:t>Az </a:t>
            </a:r>
            <a:r>
              <a:rPr lang="hu-HU" dirty="0" err="1"/>
              <a:t>api</a:t>
            </a:r>
            <a:r>
              <a:rPr lang="hu-HU" dirty="0"/>
              <a:t> kulcsok általában statikusak, nem változnak</a:t>
            </a:r>
          </a:p>
          <a:p>
            <a:r>
              <a:rPr lang="hu-HU" dirty="0" err="1"/>
              <a:t>Token</a:t>
            </a:r>
            <a:r>
              <a:rPr lang="hu-HU" dirty="0"/>
              <a:t> alapú </a:t>
            </a:r>
            <a:r>
              <a:rPr lang="hu-HU" dirty="0" err="1"/>
              <a:t>authentikáció</a:t>
            </a:r>
            <a:endParaRPr lang="hu-HU" dirty="0"/>
          </a:p>
          <a:p>
            <a:pPr lvl="1"/>
            <a:r>
              <a:rPr lang="hu-HU" dirty="0"/>
              <a:t>A </a:t>
            </a:r>
            <a:r>
              <a:rPr lang="hu-HU" dirty="0" err="1"/>
              <a:t>tokenek</a:t>
            </a:r>
            <a:r>
              <a:rPr lang="hu-HU" dirty="0"/>
              <a:t> lejárhatnak, és különféle engedélyeket, vagy jogosultságokat adhatnak a klienseknek</a:t>
            </a:r>
          </a:p>
          <a:p>
            <a:r>
              <a:rPr lang="hu-HU" dirty="0"/>
              <a:t>Összességében, az </a:t>
            </a:r>
            <a:r>
              <a:rPr lang="hu-HU" dirty="0" err="1"/>
              <a:t>api</a:t>
            </a:r>
            <a:r>
              <a:rPr lang="hu-HU" dirty="0"/>
              <a:t> kulcsok használata általában gyorsabb, és egyszerűbb, míg a </a:t>
            </a:r>
            <a:r>
              <a:rPr lang="hu-HU" dirty="0" err="1"/>
              <a:t>token</a:t>
            </a:r>
            <a:r>
              <a:rPr lang="hu-HU" dirty="0"/>
              <a:t> alapú </a:t>
            </a:r>
            <a:r>
              <a:rPr lang="hu-HU" dirty="0" err="1"/>
              <a:t>authentikáció</a:t>
            </a:r>
            <a:r>
              <a:rPr lang="hu-HU" dirty="0"/>
              <a:t> nagyobb biztonságot és rugalmasságot biztosít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6909E8-B5DD-43E7-459C-1E4E4C08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A61B31-B95F-CBC1-C9F0-1E987E27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B41744-D210-AC40-A043-71391BA8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38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0EC10-3444-8787-AE55-37465F6BA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152702-3C4B-0397-785F-67994AC4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176" y="2476500"/>
            <a:ext cx="9905998" cy="1905000"/>
          </a:xfrm>
        </p:spPr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7E0997-750B-A7EF-E4D8-E4A0A607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EBE7-2F06-4267-A1FB-1558A7BBAB6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36C0C5F-C8B9-61D9-441E-64060F87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FE9EE4-13DF-A4C7-BFD4-EE2DB4BC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43BA31-C345-C4F0-821C-7F88AF34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	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6511F-18AB-1711-0EBB-D7640B2D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13326"/>
            <a:ext cx="9905998" cy="3124201"/>
          </a:xfrm>
        </p:spPr>
        <p:txBody>
          <a:bodyPr/>
          <a:lstStyle/>
          <a:p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Weboldal strukturált tartalmát és formázását tartalmazza</a:t>
            </a:r>
          </a:p>
          <a:p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Ezek lehetnek: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Gombok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Hivatkozások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Szöveg</a:t>
            </a:r>
          </a:p>
          <a:p>
            <a:pPr lvl="1"/>
            <a:r>
              <a:rPr lang="hu-HU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stb</a:t>
            </a:r>
            <a:endParaRPr lang="hu-HU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AF66B6-4266-7F30-4F64-405859A1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ECDD-3C13-4CE3-9CDC-D4FABA4A0D44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20298B-C5E9-FE31-699B-DCB2F769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462040-2D88-668E-EDD7-F15D19B9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890E5-8214-4396-7C16-8B6933A00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398EC4-07ED-C7EC-4A89-BBE6096D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	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EEF402-9365-BB9A-7922-90D4EBEFE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8275"/>
            <a:ext cx="9905998" cy="3124201"/>
          </a:xfrm>
        </p:spPr>
        <p:txBody>
          <a:bodyPr/>
          <a:lstStyle/>
          <a:p>
            <a:r>
              <a:rPr lang="hu-HU" dirty="0"/>
              <a:t>A böngészők ezt a fájlt értelmezik, és megjelenítik a tartalmát a felhasználónak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F930AD-3EFA-00B8-0FFB-62D5E719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C95A-6A61-4C74-81F8-07C57DD7980B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8AD720-8830-DB41-7B90-1EB29CC6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DE4907-37AA-32B8-AF1F-258A01A9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4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633CAAB-D515-9DFA-4389-64BE09417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65" y="2643249"/>
            <a:ext cx="5010124" cy="30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7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2C85CB-B4BA-1236-B80F-C1A8382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C5E3F0-C5FF-AB6C-39CE-6F7EFD50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0104"/>
            <a:ext cx="9905998" cy="3124201"/>
          </a:xfrm>
        </p:spPr>
        <p:txBody>
          <a:bodyPr/>
          <a:lstStyle/>
          <a:p>
            <a:r>
              <a:rPr lang="hu-HU" dirty="0"/>
              <a:t>Stílusinformációt tartalmaz a weboldalhoz</a:t>
            </a:r>
          </a:p>
          <a:p>
            <a:r>
              <a:rPr lang="hu-HU" dirty="0"/>
              <a:t>Segítségével lehet megadni a weboldalak kinézetét és formázását</a:t>
            </a:r>
          </a:p>
          <a:p>
            <a:pPr lvl="1"/>
            <a:r>
              <a:rPr lang="hu-HU" dirty="0"/>
              <a:t>Szöveg stílusát, méretét, színét, elrendezését</a:t>
            </a:r>
          </a:p>
          <a:p>
            <a:pPr lvl="1"/>
            <a:r>
              <a:rPr lang="hu-HU" dirty="0"/>
              <a:t>Képek és egyéb elemek tulajdonságait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BE3507-C778-71DF-27E1-CA8486D8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30B-894B-4C2A-8BD4-7E9BA459AB56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543A54-75F7-C2D3-10D9-1D034511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7EB12D-2D78-F0AD-4953-658B1115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0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91C5E-71AE-FC45-49DC-F353B374C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1836CE-987F-4C1D-FEA3-987EB81B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C25B41-CA4D-DFF2-1B2E-BA757F56C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93653"/>
            <a:ext cx="5032886" cy="4788365"/>
          </a:xfrm>
        </p:spPr>
        <p:txBody>
          <a:bodyPr/>
          <a:lstStyle/>
          <a:p>
            <a:r>
              <a:rPr lang="hu-HU" dirty="0"/>
              <a:t>Létrehozhatunk osztályokat benne, így nem kell minden elem tulajdonságát külön megadni, csak az adott osztályhoz kell rendelnünk az elemünket a HTML fájlban</a:t>
            </a:r>
          </a:p>
          <a:p>
            <a:r>
              <a:rPr lang="hu-HU" dirty="0"/>
              <a:t>Egy elemet több osztályhoz is hozzárendelhetünk</a:t>
            </a:r>
          </a:p>
          <a:p>
            <a:r>
              <a:rPr lang="hu-HU" dirty="0"/>
              <a:t>Így segítjük saját munkánk, egységes dizájn teremtve, és időt spórolva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EF4D85-B3DE-7276-2D7A-20353407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EA4E-72A3-44D5-B536-F6A0C404CC39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CA5FA9-E572-D8ED-AD61-7FCF91E9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51F147-4F7B-CEDC-C939-0D6A2CAA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6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EA9D4E3-E413-A0FD-7A1D-AF6C0BAE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528" y="2192220"/>
            <a:ext cx="5359055" cy="29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4DA3B-EC58-CC2D-C8F9-E6264B11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4D1CC6-B607-EA85-7A37-688D8788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AA4E8C-83C7-769E-8789-7D676BB7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https://getbootstrap.com</a:t>
            </a:r>
            <a:endParaRPr lang="hu-HU" dirty="0"/>
          </a:p>
          <a:p>
            <a:r>
              <a:rPr lang="hu-HU" dirty="0"/>
              <a:t>Elérhető rengeteg előre formázott elem a weblapunk felépítéséhez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07CBF3-432A-088D-0FB2-CA6FC62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4E32-905A-49F3-99B8-9C09C2E87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975A48-DC22-936B-B54B-2CB7C9FD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3782DF-67A5-38D8-9406-1460410E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787E5-3814-AFD0-9547-304277D2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193D83-5052-F442-6EEC-5F6D59E8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Colorhunt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F9040B-CAF0-F663-8171-815390C3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https://colorhunt.co</a:t>
            </a:r>
            <a:endParaRPr lang="hu-HU" dirty="0"/>
          </a:p>
          <a:p>
            <a:r>
              <a:rPr lang="hu-HU" dirty="0" err="1"/>
              <a:t>Segítéget</a:t>
            </a:r>
            <a:r>
              <a:rPr lang="hu-HU" dirty="0"/>
              <a:t> nyújt a design megalkotásához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76B709-4BF5-3BCF-D103-DBC16C18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99B2-AC3E-4B15-B55F-F50A00C67863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19233B-2F53-A12C-94C5-D018EE3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717759-DBA3-1B7E-93F6-FB32ACE3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1262C-2A07-F6CB-1B1B-6DAE8963A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2F72FA-16DD-96B0-8167-659EFA75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91DC70-64BE-5FDC-F1EA-7747204F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1656"/>
            <a:ext cx="9905998" cy="3124201"/>
          </a:xfrm>
        </p:spPr>
        <p:txBody>
          <a:bodyPr/>
          <a:lstStyle/>
          <a:p>
            <a:r>
              <a:rPr lang="hu-HU" dirty="0"/>
              <a:t>JavaScript </a:t>
            </a:r>
            <a:r>
              <a:rPr lang="hu-HU" dirty="0" err="1"/>
              <a:t>kódót</a:t>
            </a:r>
            <a:r>
              <a:rPr lang="hu-HU" dirty="0"/>
              <a:t> tartalmaz</a:t>
            </a:r>
          </a:p>
          <a:p>
            <a:r>
              <a:rPr lang="hu-HU" dirty="0"/>
              <a:t>A weboldalak interaktív műveleteinek és viselkedésének vezérlésére használják</a:t>
            </a:r>
          </a:p>
          <a:p>
            <a:r>
              <a:rPr lang="hu-HU" dirty="0"/>
              <a:t>Segítségével lehet dinamikusan manipulálni a HTML tartalmat</a:t>
            </a:r>
          </a:p>
          <a:p>
            <a:pPr lvl="1"/>
            <a:r>
              <a:rPr lang="hu-HU" dirty="0"/>
              <a:t>Reagálni felhasználó interakciókra, lekérdezni vagy módosítani adatokat</a:t>
            </a:r>
          </a:p>
          <a:p>
            <a:pPr lvl="1"/>
            <a:r>
              <a:rPr lang="hu-HU" dirty="0"/>
              <a:t>Valamint egyéb funkciókat adni a weboldalhoz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54A393-7820-1D7C-AC5B-B941A441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A6E2-0A09-4E2A-B8A1-92B5B68CF3CF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0123B3-9BA4-6E68-D5B4-5A385EE5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06BDE8-91CE-0F51-82A5-4198E5EB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1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884</TotalTime>
  <Words>672</Words>
  <Application>Microsoft Office PowerPoint</Application>
  <PresentationFormat>Szélesvásznú</PresentationFormat>
  <Paragraphs>196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1" baseType="lpstr">
      <vt:lpstr>Aptos</vt:lpstr>
      <vt:lpstr>Arial</vt:lpstr>
      <vt:lpstr>Century Gothic</vt:lpstr>
      <vt:lpstr>Szita</vt:lpstr>
      <vt:lpstr>A Webfejlesztés alapjai</vt:lpstr>
      <vt:lpstr>Linkek</vt:lpstr>
      <vt:lpstr>HTML </vt:lpstr>
      <vt:lpstr>HTML </vt:lpstr>
      <vt:lpstr>CSS</vt:lpstr>
      <vt:lpstr>CSS</vt:lpstr>
      <vt:lpstr>Bootstrap</vt:lpstr>
      <vt:lpstr>Colorhunt</vt:lpstr>
      <vt:lpstr>JS</vt:lpstr>
      <vt:lpstr>JS</vt:lpstr>
      <vt:lpstr>Node.js</vt:lpstr>
      <vt:lpstr>Node.js</vt:lpstr>
      <vt:lpstr>Express.js</vt:lpstr>
      <vt:lpstr>Middleware</vt:lpstr>
      <vt:lpstr>EJS</vt:lpstr>
      <vt:lpstr>EJS</vt:lpstr>
      <vt:lpstr>Github</vt:lpstr>
      <vt:lpstr>API</vt:lpstr>
      <vt:lpstr>JSON</vt:lpstr>
      <vt:lpstr>json</vt:lpstr>
      <vt:lpstr>API</vt:lpstr>
      <vt:lpstr>REST:API</vt:lpstr>
      <vt:lpstr>API requests</vt:lpstr>
      <vt:lpstr>Rest:api</vt:lpstr>
      <vt:lpstr>API authentication</vt:lpstr>
      <vt:lpstr>API authentication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Gergely Tóth</dc:creator>
  <cp:lastModifiedBy>Gergely Tóth</cp:lastModifiedBy>
  <cp:revision>20</cp:revision>
  <dcterms:created xsi:type="dcterms:W3CDTF">2024-03-02T13:47:06Z</dcterms:created>
  <dcterms:modified xsi:type="dcterms:W3CDTF">2024-03-05T20:16:40Z</dcterms:modified>
</cp:coreProperties>
</file>